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42"/>
  </p:notesMasterIdLst>
  <p:sldIdLst>
    <p:sldId id="359" r:id="rId2"/>
    <p:sldId id="355" r:id="rId3"/>
    <p:sldId id="360" r:id="rId4"/>
    <p:sldId id="361" r:id="rId5"/>
    <p:sldId id="375" r:id="rId6"/>
    <p:sldId id="362" r:id="rId7"/>
    <p:sldId id="363" r:id="rId8"/>
    <p:sldId id="364" r:id="rId9"/>
    <p:sldId id="365" r:id="rId10"/>
    <p:sldId id="366" r:id="rId11"/>
    <p:sldId id="367" r:id="rId12"/>
    <p:sldId id="368" r:id="rId13"/>
    <p:sldId id="369" r:id="rId14"/>
    <p:sldId id="370" r:id="rId15"/>
    <p:sldId id="371" r:id="rId16"/>
    <p:sldId id="376" r:id="rId17"/>
    <p:sldId id="373" r:id="rId18"/>
    <p:sldId id="374" r:id="rId19"/>
    <p:sldId id="377" r:id="rId20"/>
    <p:sldId id="378" r:id="rId21"/>
    <p:sldId id="380" r:id="rId22"/>
    <p:sldId id="381" r:id="rId23"/>
    <p:sldId id="382" r:id="rId24"/>
    <p:sldId id="383" r:id="rId25"/>
    <p:sldId id="385" r:id="rId26"/>
    <p:sldId id="386" r:id="rId27"/>
    <p:sldId id="387" r:id="rId28"/>
    <p:sldId id="388" r:id="rId29"/>
    <p:sldId id="389" r:id="rId30"/>
    <p:sldId id="390" r:id="rId31"/>
    <p:sldId id="391" r:id="rId32"/>
    <p:sldId id="392" r:id="rId33"/>
    <p:sldId id="393" r:id="rId34"/>
    <p:sldId id="394" r:id="rId35"/>
    <p:sldId id="395" r:id="rId36"/>
    <p:sldId id="396" r:id="rId37"/>
    <p:sldId id="397" r:id="rId38"/>
    <p:sldId id="399" r:id="rId39"/>
    <p:sldId id="400" r:id="rId40"/>
    <p:sldId id="398" r:id="rId41"/>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39" autoAdjust="0"/>
  </p:normalViewPr>
  <p:slideViewPr>
    <p:cSldViewPr>
      <p:cViewPr varScale="1">
        <p:scale>
          <a:sx n="96" d="100"/>
          <a:sy n="96" d="100"/>
        </p:scale>
        <p:origin x="312" y="62"/>
      </p:cViewPr>
      <p:guideLst>
        <p:guide orient="horz" pos="2160"/>
        <p:guide pos="2880"/>
      </p:guideLst>
    </p:cSldViewPr>
  </p:slideViewPr>
  <p:outlineViewPr>
    <p:cViewPr>
      <p:scale>
        <a:sx n="33" d="100"/>
        <a:sy n="33" d="100"/>
      </p:scale>
      <p:origin x="0" y="353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B0AA56-1315-4636-B1D1-723DF76C3113}" type="datetimeFigureOut">
              <a:rPr kumimoji="1" lang="ja-JP" altLang="en-US" smtClean="0"/>
              <a:pPr/>
              <a:t>2018/6/19</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58E600-ADA9-4392-B5E7-4421D6511C2B}" type="slidenum">
              <a:rPr kumimoji="1" lang="ja-JP" altLang="en-US" smtClean="0"/>
              <a:pPr/>
              <a:t>‹#›</a:t>
            </a:fld>
            <a:endParaRPr kumimoji="1" lang="ja-JP" altLang="en-US"/>
          </a:p>
        </p:txBody>
      </p:sp>
    </p:spTree>
    <p:extLst>
      <p:ext uri="{BB962C8B-B14F-4D97-AF65-F5344CB8AC3E}">
        <p14:creationId xmlns:p14="http://schemas.microsoft.com/office/powerpoint/2010/main" val="82312524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3</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12</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13</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14</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15</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16</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17</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18</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20</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21</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22</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4</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23</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24</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25</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26</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27</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28</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29</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30</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31</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32</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5</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34</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35</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36</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37</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38</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39</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40</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6</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7</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8</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9</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10</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11</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8" name="タイトル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ja-JP" altLang="en-US"/>
              <a:t>マスター タイトルの書式設定</a:t>
            </a:r>
            <a:endParaRPr kumimoji="0" lang="en-US"/>
          </a:p>
        </p:txBody>
      </p:sp>
      <p:sp>
        <p:nvSpPr>
          <p:cNvPr id="9" name="サブタイトル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a:t>マスター サブタイトルの書式設定</a:t>
            </a:r>
            <a:endParaRPr kumimoji="0" lang="en-US"/>
          </a:p>
        </p:txBody>
      </p:sp>
      <p:sp>
        <p:nvSpPr>
          <p:cNvPr id="28" name="日付プレースホルダー 27"/>
          <p:cNvSpPr>
            <a:spLocks noGrp="1"/>
          </p:cNvSpPr>
          <p:nvPr>
            <p:ph type="dt" sz="half" idx="10"/>
          </p:nvPr>
        </p:nvSpPr>
        <p:spPr>
          <a:xfrm>
            <a:off x="6400800" y="6355080"/>
            <a:ext cx="2286000" cy="365760"/>
          </a:xfrm>
        </p:spPr>
        <p:txBody>
          <a:bodyPr/>
          <a:lstStyle>
            <a:lvl1pPr algn="r">
              <a:defRPr sz="1400"/>
            </a:lvl1pPr>
          </a:lstStyle>
          <a:p>
            <a:r>
              <a:rPr kumimoji="1" lang="en-US" altLang="ja-JP"/>
              <a:t>ver. 2</a:t>
            </a:r>
            <a:endParaRPr kumimoji="1" lang="ja-JP" altLang="en-US"/>
          </a:p>
        </p:txBody>
      </p:sp>
      <p:sp>
        <p:nvSpPr>
          <p:cNvPr id="17" name="フッター プレースホルダー 16"/>
          <p:cNvSpPr>
            <a:spLocks noGrp="1"/>
          </p:cNvSpPr>
          <p:nvPr>
            <p:ph type="ftr" sz="quarter" idx="11"/>
          </p:nvPr>
        </p:nvSpPr>
        <p:spPr>
          <a:xfrm>
            <a:off x="2898648" y="6355080"/>
            <a:ext cx="3474720" cy="365760"/>
          </a:xfrm>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29" name="スライド番号プレースホルダー 28"/>
          <p:cNvSpPr>
            <a:spLocks noGrp="1"/>
          </p:cNvSpPr>
          <p:nvPr>
            <p:ph type="sldNum" sz="quarter" idx="12"/>
          </p:nvPr>
        </p:nvSpPr>
        <p:spPr>
          <a:xfrm>
            <a:off x="1216152" y="6355080"/>
            <a:ext cx="1219200" cy="365760"/>
          </a:xfrm>
        </p:spPr>
        <p:txBody>
          <a:bodyPr/>
          <a:lstStyle/>
          <a:p>
            <a:fld id="{91B48CE8-BB9A-434A-95B2-7E9F0103B171}" type="slidenum">
              <a:rPr kumimoji="1" lang="ja-JP" altLang="en-US" smtClean="0"/>
              <a:pPr/>
              <a:t>‹#›</a:t>
            </a:fld>
            <a:endParaRPr kumimoji="1" lang="ja-JP" altLang="en-US"/>
          </a:p>
        </p:txBody>
      </p:sp>
      <p:sp>
        <p:nvSpPr>
          <p:cNvPr id="21" name="正方形/長方形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正方形/長方形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正方形/長方形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正方形/長方形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7" name="直線コネクタ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二等辺三角形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直線コネクタ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4" name="日付プレースホルダー 3"/>
          <p:cNvSpPr>
            <a:spLocks noGrp="1"/>
          </p:cNvSpPr>
          <p:nvPr>
            <p:ph type="dt" sz="half" idx="10"/>
          </p:nvPr>
        </p:nvSpPr>
        <p:spPr/>
        <p:txBody>
          <a:body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8" name="コンテンツ プレースホルダー 7"/>
          <p:cNvSpPr>
            <a:spLocks noGrp="1"/>
          </p:cNvSpPr>
          <p:nvPr>
            <p:ph sz="quarter" idx="1"/>
          </p:nvPr>
        </p:nvSpPr>
        <p:spPr>
          <a:xfrm>
            <a:off x="457200" y="1219200"/>
            <a:ext cx="8229600" cy="493776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ja-JP" altLang="en-US"/>
              <a:t>マスター タイトルの書式設定</a:t>
            </a:r>
            <a:endParaRPr kumimoji="0" lang="en-US"/>
          </a:p>
        </p:txBody>
      </p:sp>
      <p:sp>
        <p:nvSpPr>
          <p:cNvPr id="3" name="テキスト プレースホルダー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a:t>マスター テキストの書式設定</a:t>
            </a:r>
          </a:p>
        </p:txBody>
      </p:sp>
      <p:sp>
        <p:nvSpPr>
          <p:cNvPr id="4" name="日付プレースホルダー 3"/>
          <p:cNvSpPr>
            <a:spLocks noGrp="1"/>
          </p:cNvSpPr>
          <p:nvPr>
            <p:ph type="dt" sz="half" idx="10"/>
          </p:nvPr>
        </p:nvSpPr>
        <p:spPr>
          <a:xfrm>
            <a:off x="6400800" y="6355080"/>
            <a:ext cx="2286000" cy="365760"/>
          </a:xfrm>
        </p:spPr>
        <p:txBody>
          <a:body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a:xfrm>
            <a:off x="2898648" y="6355080"/>
            <a:ext cx="3474720" cy="365760"/>
          </a:xfrm>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a:xfrm>
            <a:off x="1069848" y="6355080"/>
            <a:ext cx="1520952" cy="365760"/>
          </a:xfrm>
        </p:spPr>
        <p:txBody>
          <a:bodyPr/>
          <a:lstStyle/>
          <a:p>
            <a:fld id="{91B48CE8-BB9A-434A-95B2-7E9F0103B171}" type="slidenum">
              <a:rPr kumimoji="1" lang="ja-JP" altLang="en-US" smtClean="0"/>
              <a:pPr/>
              <a:t>‹#›</a:t>
            </a:fld>
            <a:endParaRPr kumimoji="1" lang="ja-JP" altLang="en-US"/>
          </a:p>
        </p:txBody>
      </p:sp>
      <p:sp>
        <p:nvSpPr>
          <p:cNvPr id="7" name="正方形/長方形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正方形/長方形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lstStyle/>
          <a:p>
            <a:r>
              <a:rPr kumimoji="0" lang="ja-JP" altLang="en-US"/>
              <a:t>マスター タイトルの書式設定</a:t>
            </a:r>
            <a:endParaRPr kumimoji="0" lang="en-US"/>
          </a:p>
        </p:txBody>
      </p:sp>
      <p:sp>
        <p:nvSpPr>
          <p:cNvPr id="5" name="日付プレースホルダー 4"/>
          <p:cNvSpPr>
            <a:spLocks noGrp="1"/>
          </p:cNvSpPr>
          <p:nvPr>
            <p:ph type="dt" sz="half" idx="10"/>
          </p:nvPr>
        </p:nvSpPr>
        <p:spPr/>
        <p:txBody>
          <a:bodyPr/>
          <a:lstStyle/>
          <a:p>
            <a:r>
              <a:rPr kumimoji="1" lang="en-US" altLang="ja-JP"/>
              <a:t>ver. 2</a:t>
            </a:r>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7" name="スライド番号プレースホルダー 6"/>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9" name="コンテンツ プレースホルダー 8"/>
          <p:cNvSpPr>
            <a:spLocks noGrp="1"/>
          </p:cNvSpPr>
          <p:nvPr>
            <p:ph sz="quarter" idx="1"/>
          </p:nvPr>
        </p:nvSpPr>
        <p:spPr>
          <a:xfrm>
            <a:off x="457200" y="1219200"/>
            <a:ext cx="4041648" cy="493776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1" name="コンテンツ プレースホルダー 10"/>
          <p:cNvSpPr>
            <a:spLocks noGrp="1"/>
          </p:cNvSpPr>
          <p:nvPr>
            <p:ph sz="quarter" idx="2"/>
          </p:nvPr>
        </p:nvSpPr>
        <p:spPr>
          <a:xfrm>
            <a:off x="4632198" y="1216152"/>
            <a:ext cx="4041648" cy="493776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nchor="ctr"/>
          <a:lstStyle>
            <a:lvl1pPr>
              <a:defRPr/>
            </a:lvl1pPr>
          </a:lstStyle>
          <a:p>
            <a:r>
              <a:rPr kumimoji="0" lang="ja-JP" altLang="en-US"/>
              <a:t>マスター タイトルの書式設定</a:t>
            </a:r>
            <a:endParaRPr kumimoji="0" lang="en-US"/>
          </a:p>
        </p:txBody>
      </p:sp>
      <p:sp>
        <p:nvSpPr>
          <p:cNvPr id="3" name="テキスト プレースホルダー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a:t>マスター テキストの書式設定</a:t>
            </a:r>
          </a:p>
        </p:txBody>
      </p:sp>
      <p:sp>
        <p:nvSpPr>
          <p:cNvPr id="4" name="テキスト プレースホルダー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a:t>マスター テキストの書式設定</a:t>
            </a:r>
          </a:p>
        </p:txBody>
      </p:sp>
      <p:sp>
        <p:nvSpPr>
          <p:cNvPr id="7" name="日付プレースホルダー 6"/>
          <p:cNvSpPr>
            <a:spLocks noGrp="1"/>
          </p:cNvSpPr>
          <p:nvPr>
            <p:ph type="dt" sz="half" idx="10"/>
          </p:nvPr>
        </p:nvSpPr>
        <p:spPr/>
        <p:txBody>
          <a:bodyPr/>
          <a:lstStyle/>
          <a:p>
            <a:r>
              <a:rPr kumimoji="1" lang="en-US" altLang="ja-JP"/>
              <a:t>ver. 2</a:t>
            </a:r>
            <a:endParaRPr kumimoji="1" lang="ja-JP" altLang="en-US"/>
          </a:p>
        </p:txBody>
      </p:sp>
      <p:sp>
        <p:nvSpPr>
          <p:cNvPr id="8" name="フッター プレースホルダー 7"/>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9" name="スライド番号プレースホルダー 8"/>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11" name="コンテンツ プレースホルダー 10"/>
          <p:cNvSpPr>
            <a:spLocks noGrp="1"/>
          </p:cNvSpPr>
          <p:nvPr>
            <p:ph sz="quarter" idx="2"/>
          </p:nvPr>
        </p:nvSpPr>
        <p:spPr>
          <a:xfrm>
            <a:off x="457200" y="2133600"/>
            <a:ext cx="4038600" cy="40386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3" name="コンテンツ プレースホルダー 12"/>
          <p:cNvSpPr>
            <a:spLocks noGrp="1"/>
          </p:cNvSpPr>
          <p:nvPr>
            <p:ph sz="quarter" idx="4"/>
          </p:nvPr>
        </p:nvSpPr>
        <p:spPr>
          <a:xfrm>
            <a:off x="4648200" y="2133600"/>
            <a:ext cx="4038600" cy="40386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lstStyle/>
          <a:p>
            <a:r>
              <a:rPr kumimoji="0" lang="ja-JP" altLang="en-US"/>
              <a:t>マスター タイトルの書式設定</a:t>
            </a:r>
            <a:endParaRPr kumimoji="0" lang="en-US"/>
          </a:p>
        </p:txBody>
      </p:sp>
      <p:sp>
        <p:nvSpPr>
          <p:cNvPr id="3" name="日付プレースホルダー 2"/>
          <p:cNvSpPr>
            <a:spLocks noGrp="1"/>
          </p:cNvSpPr>
          <p:nvPr>
            <p:ph type="dt" sz="half" idx="10"/>
          </p:nvPr>
        </p:nvSpPr>
        <p:spPr/>
        <p:txBody>
          <a:bodyPr/>
          <a:lstStyle/>
          <a:p>
            <a:r>
              <a:rPr kumimoji="1" lang="en-US" altLang="ja-JP"/>
              <a:t>ver. 2</a:t>
            </a:r>
            <a:endParaRPr kumimoji="1" lang="ja-JP" altLang="en-US"/>
          </a:p>
        </p:txBody>
      </p:sp>
      <p:sp>
        <p:nvSpPr>
          <p:cNvPr id="4" name="フッター プレースホルダー 3"/>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スライド番号プレースホルダー 4"/>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6" name="二等辺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kumimoji="1" lang="en-US" altLang="ja-JP"/>
              <a:t>ver. 2</a:t>
            </a:r>
            <a:endParaRPr kumimoji="1" lang="ja-JP" altLang="en-US"/>
          </a:p>
        </p:txBody>
      </p:sp>
      <p:sp>
        <p:nvSpPr>
          <p:cNvPr id="3" name="フッター プレースホルダー 2"/>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5" name="直線コネクタ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二等辺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ja-JP" altLang="en-US"/>
              <a:t>マスター タイトルの書式設定</a:t>
            </a:r>
            <a:endParaRPr kumimoji="0" lang="en-US"/>
          </a:p>
        </p:txBody>
      </p:sp>
      <p:sp>
        <p:nvSpPr>
          <p:cNvPr id="3" name="テキスト プレースホルダー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ja-JP" altLang="en-US"/>
              <a:t>マスター テキストの書式設定</a:t>
            </a:r>
          </a:p>
        </p:txBody>
      </p:sp>
      <p:sp>
        <p:nvSpPr>
          <p:cNvPr id="5" name="日付プレースホルダー 4"/>
          <p:cNvSpPr>
            <a:spLocks noGrp="1"/>
          </p:cNvSpPr>
          <p:nvPr>
            <p:ph type="dt" sz="half" idx="10"/>
          </p:nvPr>
        </p:nvSpPr>
        <p:spPr/>
        <p:txBody>
          <a:bodyPr/>
          <a:lstStyle/>
          <a:p>
            <a:r>
              <a:rPr kumimoji="1" lang="en-US" altLang="ja-JP"/>
              <a:t>ver. 2</a:t>
            </a:r>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7" name="スライド番号プレースホルダー 6"/>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8" name="直線コネクタ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直線コネクタ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二等辺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コンテンツ プレースホルダー 11"/>
          <p:cNvSpPr>
            <a:spLocks noGrp="1"/>
          </p:cNvSpPr>
          <p:nvPr>
            <p:ph sz="quarter" idx="1"/>
          </p:nvPr>
        </p:nvSpPr>
        <p:spPr>
          <a:xfrm>
            <a:off x="304800" y="304800"/>
            <a:ext cx="5715000" cy="5715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ja-JP" altLang="en-US"/>
              <a:t>マスター タイトルの書式設定</a:t>
            </a:r>
            <a:endParaRPr kumimoji="0" lang="en-US"/>
          </a:p>
        </p:txBody>
      </p:sp>
      <p:sp>
        <p:nvSpPr>
          <p:cNvPr id="3" name="図プレースホルダー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ja-JP" altLang="en-US"/>
              <a:t>アイコンをクリックして図を追加</a:t>
            </a:r>
            <a:endParaRPr kumimoji="0" lang="en-US" dirty="0"/>
          </a:p>
        </p:txBody>
      </p:sp>
      <p:sp>
        <p:nvSpPr>
          <p:cNvPr id="4" name="テキスト プレースホルダー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ja-JP" altLang="en-US"/>
              <a:t>マスター テキストの書式設定</a:t>
            </a:r>
          </a:p>
        </p:txBody>
      </p:sp>
      <p:sp>
        <p:nvSpPr>
          <p:cNvPr id="5" name="日付プレースホルダー 4"/>
          <p:cNvSpPr>
            <a:spLocks noGrp="1"/>
          </p:cNvSpPr>
          <p:nvPr>
            <p:ph type="dt" sz="half" idx="10"/>
          </p:nvPr>
        </p:nvSpPr>
        <p:spPr/>
        <p:txBody>
          <a:bodyPr/>
          <a:lstStyle/>
          <a:p>
            <a:r>
              <a:rPr kumimoji="1" lang="en-US" altLang="ja-JP"/>
              <a:t>ver. 2</a:t>
            </a:r>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7" name="スライド番号プレースホルダー 6"/>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8" name="直線コネクタ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二等辺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正方形/長方形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タイトル プレースホルダー 21"/>
          <p:cNvSpPr>
            <a:spLocks noGrp="1"/>
          </p:cNvSpPr>
          <p:nvPr>
            <p:ph type="title"/>
          </p:nvPr>
        </p:nvSpPr>
        <p:spPr>
          <a:xfrm>
            <a:off x="457200" y="152400"/>
            <a:ext cx="8229600" cy="990600"/>
          </a:xfrm>
          <a:prstGeom prst="rect">
            <a:avLst/>
          </a:prstGeom>
        </p:spPr>
        <p:txBody>
          <a:bodyPr vert="horz" anchor="b" anchorCtr="0">
            <a:normAutofit/>
          </a:bodyPr>
          <a:lstStyle/>
          <a:p>
            <a:r>
              <a:rPr kumimoji="0" lang="ja-JP" altLang="en-US"/>
              <a:t>マスター タイトルの書式設定</a:t>
            </a:r>
            <a:endParaRPr kumimoji="0" lang="en-US"/>
          </a:p>
        </p:txBody>
      </p:sp>
      <p:sp>
        <p:nvSpPr>
          <p:cNvPr id="13" name="テキスト プレースホルダー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ja-JP" altLang="en-US" dirty="0"/>
              <a:t>マスター テキストの書式設定</a:t>
            </a:r>
          </a:p>
          <a:p>
            <a:pPr lvl="1" eaLnBrk="1" latinLnBrk="0" hangingPunct="1"/>
            <a:r>
              <a:rPr kumimoji="0" lang="ja-JP" altLang="en-US" dirty="0"/>
              <a:t>第 </a:t>
            </a:r>
            <a:r>
              <a:rPr kumimoji="0" lang="en-US" altLang="ja-JP" dirty="0"/>
              <a:t>2 </a:t>
            </a:r>
            <a:r>
              <a:rPr kumimoji="0" lang="ja-JP" altLang="en-US" dirty="0"/>
              <a:t>レベル</a:t>
            </a:r>
          </a:p>
          <a:p>
            <a:pPr lvl="2" eaLnBrk="1" latinLnBrk="0" hangingPunct="1"/>
            <a:r>
              <a:rPr kumimoji="0" lang="ja-JP" altLang="en-US" dirty="0"/>
              <a:t>第 </a:t>
            </a:r>
            <a:r>
              <a:rPr kumimoji="0" lang="en-US" altLang="ja-JP" dirty="0"/>
              <a:t>3 </a:t>
            </a:r>
            <a:r>
              <a:rPr kumimoji="0" lang="ja-JP" altLang="en-US" dirty="0"/>
              <a:t>レベル</a:t>
            </a:r>
          </a:p>
          <a:p>
            <a:pPr lvl="3" eaLnBrk="1" latinLnBrk="0" hangingPunct="1"/>
            <a:r>
              <a:rPr kumimoji="0" lang="ja-JP" altLang="en-US" dirty="0"/>
              <a:t>第 </a:t>
            </a:r>
            <a:r>
              <a:rPr kumimoji="0" lang="en-US" altLang="ja-JP" dirty="0"/>
              <a:t>4 </a:t>
            </a:r>
            <a:r>
              <a:rPr kumimoji="0" lang="ja-JP" altLang="en-US" dirty="0"/>
              <a:t>レベル</a:t>
            </a:r>
          </a:p>
          <a:p>
            <a:pPr lvl="4" eaLnBrk="1" latinLnBrk="0" hangingPunct="1"/>
            <a:r>
              <a:rPr kumimoji="0" lang="ja-JP" altLang="en-US" dirty="0"/>
              <a:t>第 </a:t>
            </a:r>
            <a:r>
              <a:rPr kumimoji="0" lang="en-US" altLang="ja-JP" dirty="0"/>
              <a:t>5 </a:t>
            </a:r>
            <a:r>
              <a:rPr kumimoji="0" lang="ja-JP" altLang="en-US" dirty="0"/>
              <a:t>レベル</a:t>
            </a:r>
            <a:endParaRPr kumimoji="0" lang="en-US" dirty="0"/>
          </a:p>
        </p:txBody>
      </p:sp>
      <p:sp>
        <p:nvSpPr>
          <p:cNvPr id="14" name="日付プレースホルダー 13"/>
          <p:cNvSpPr>
            <a:spLocks noGrp="1"/>
          </p:cNvSpPr>
          <p:nvPr>
            <p:ph type="dt" sz="half" idx="2"/>
          </p:nvPr>
        </p:nvSpPr>
        <p:spPr>
          <a:xfrm>
            <a:off x="6400800" y="6356350"/>
            <a:ext cx="2289048" cy="365760"/>
          </a:xfrm>
          <a:prstGeom prst="rect">
            <a:avLst/>
          </a:prstGeom>
        </p:spPr>
        <p:txBody>
          <a:bodyPr vert="horz"/>
          <a:lstStyle>
            <a:lvl1pPr algn="r" eaLnBrk="1" latinLnBrk="0" hangingPunct="1">
              <a:defRPr kumimoji="0" sz="1400">
                <a:solidFill>
                  <a:schemeClr val="tx2"/>
                </a:solidFill>
              </a:defRPr>
            </a:lvl1pPr>
          </a:lstStyle>
          <a:p>
            <a:r>
              <a:rPr kumimoji="1" lang="en-US" altLang="ja-JP"/>
              <a:t>ver. 2</a:t>
            </a:r>
            <a:endParaRPr kumimoji="1" lang="ja-JP" altLang="en-US" dirty="0"/>
          </a:p>
        </p:txBody>
      </p:sp>
      <p:sp>
        <p:nvSpPr>
          <p:cNvPr id="3" name="フッター プレースホルダー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23" name="スライド番号プレースホルダー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91B48CE8-BB9A-434A-95B2-7E9F0103B171}" type="slidenum">
              <a:rPr kumimoji="1" lang="ja-JP" altLang="en-US" smtClean="0"/>
              <a:pPr/>
              <a:t>‹#›</a:t>
            </a:fld>
            <a:endParaRPr kumimoji="1" lang="ja-JP" altLang="en-US"/>
          </a:p>
        </p:txBody>
      </p:sp>
      <p:sp>
        <p:nvSpPr>
          <p:cNvPr id="28" name="直線コネクタ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直線コネクタ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二等辺三角形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hdr="0" ftr="0"/>
  <p:txStyles>
    <p:titleStyle>
      <a:lvl1pPr algn="l" rtl="0" eaLnBrk="1" latinLnBrk="0" hangingPunct="1">
        <a:spcBef>
          <a:spcPct val="0"/>
        </a:spcBef>
        <a:buNone/>
        <a:defRPr kumimoji="1"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1"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1"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1"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1"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1"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1"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1"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1"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1" lang="en-US" sz="1200" kern="1200" smtClean="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2"/>
          <p:cNvSpPr>
            <a:spLocks noGrp="1" noChangeArrowheads="1"/>
          </p:cNvSpPr>
          <p:nvPr>
            <p:ph type="ctrTitle"/>
          </p:nvPr>
        </p:nvSpPr>
        <p:spPr/>
        <p:txBody>
          <a:bodyPr>
            <a:normAutofit fontScale="90000"/>
          </a:bodyPr>
          <a:lstStyle/>
          <a:p>
            <a:r>
              <a:rPr lang="ja-JP" altLang="en-US" sz="3600" dirty="0"/>
              <a:t>第</a:t>
            </a:r>
            <a:r>
              <a:rPr lang="en-US" altLang="ja-JP" sz="3600" dirty="0"/>
              <a:t>3</a:t>
            </a:r>
            <a:r>
              <a:rPr lang="ja-JP" altLang="en-US" sz="3600" dirty="0"/>
              <a:t>章 交換による価値の創造</a:t>
            </a:r>
            <a:br>
              <a:rPr lang="en-US" altLang="en-US" dirty="0"/>
            </a:br>
            <a:endParaRPr lang="en-US" altLang="en-US" dirty="0"/>
          </a:p>
        </p:txBody>
      </p:sp>
      <p:sp>
        <p:nvSpPr>
          <p:cNvPr id="274435" name="Rectangle 3"/>
          <p:cNvSpPr>
            <a:spLocks noGrp="1" noChangeArrowheads="1"/>
          </p:cNvSpPr>
          <p:nvPr>
            <p:ph type="subTitle" idx="1"/>
          </p:nvPr>
        </p:nvSpPr>
        <p:spPr/>
        <p:txBody>
          <a:bodyPr>
            <a:normAutofit fontScale="62500" lnSpcReduction="20000"/>
          </a:bodyPr>
          <a:lstStyle/>
          <a:p>
            <a:r>
              <a:rPr lang="ja-JP" altLang="en-US" sz="2400" dirty="0"/>
              <a:t>梶谷真也・鈴木史馬</a:t>
            </a:r>
            <a:r>
              <a:rPr lang="en-US" altLang="ja-JP" sz="2400" dirty="0"/>
              <a:t>『</a:t>
            </a:r>
            <a:r>
              <a:rPr lang="ja-JP" altLang="en-US" sz="2400" dirty="0"/>
              <a:t>しっかり基礎からミクロ経済学</a:t>
            </a:r>
            <a:endParaRPr lang="en-US" altLang="ja-JP" sz="2400" dirty="0"/>
          </a:p>
          <a:p>
            <a:r>
              <a:rPr lang="ja-JP" altLang="en-US" sz="2400" dirty="0"/>
              <a:t>－</a:t>
            </a:r>
            <a:r>
              <a:rPr lang="en-US" altLang="ja-JP" sz="2400" dirty="0"/>
              <a:t>LQ</a:t>
            </a:r>
            <a:r>
              <a:rPr lang="ja-JP" altLang="en-US" sz="2400" dirty="0"/>
              <a:t>アプローチ</a:t>
            </a:r>
            <a:r>
              <a:rPr lang="en-US" altLang="ja-JP" sz="2400" dirty="0"/>
              <a:t>』</a:t>
            </a:r>
            <a:r>
              <a:rPr lang="ja-JP" altLang="en-US" sz="2400" dirty="0"/>
              <a:t>（日本評論社）</a:t>
            </a:r>
          </a:p>
        </p:txBody>
      </p:sp>
      <p:sp>
        <p:nvSpPr>
          <p:cNvPr id="2" name="日付プレースホルダー 1">
            <a:extLst>
              <a:ext uri="{FF2B5EF4-FFF2-40B4-BE49-F238E27FC236}">
                <a16:creationId xmlns:a16="http://schemas.microsoft.com/office/drawing/2014/main" id="{F3C281FD-4F04-4F62-8936-F2E14DB8C475}"/>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9200161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ja-JP" altLang="en-US" dirty="0">
                <a:solidFill>
                  <a:srgbClr val="0070C0"/>
                </a:solidFill>
              </a:rPr>
              <a:t>留保価格と余剰</a:t>
            </a:r>
            <a:endParaRPr lang="en-US" altLang="en-US" dirty="0">
              <a:solidFill>
                <a:srgbClr val="0070C0"/>
              </a:solidFill>
            </a:endParaRPr>
          </a:p>
        </p:txBody>
      </p:sp>
      <p:sp>
        <p:nvSpPr>
          <p:cNvPr id="166917" name="Rectangle 5"/>
          <p:cNvSpPr>
            <a:spLocks noGrp="1" noChangeArrowheads="1"/>
          </p:cNvSpPr>
          <p:nvPr>
            <p:ph idx="1"/>
          </p:nvPr>
        </p:nvSpPr>
        <p:spPr>
          <a:xfrm>
            <a:off x="251520" y="1571612"/>
            <a:ext cx="8712968" cy="5025740"/>
          </a:xfrm>
        </p:spPr>
        <p:txBody>
          <a:bodyPr>
            <a:noAutofit/>
          </a:bodyPr>
          <a:lstStyle/>
          <a:p>
            <a:pPr marL="531813" lvl="2" indent="-265113" algn="just"/>
            <a:r>
              <a:rPr lang="ja-JP" altLang="en-US" sz="2400" dirty="0">
                <a:latin typeface="ＭＳ Ｐゴシック" pitchFamily="50" charset="-128"/>
                <a:ea typeface="ＭＳ Ｐゴシック" pitchFamily="50" charset="-128"/>
              </a:rPr>
              <a:t>缶コーヒーの取引で，</a:t>
            </a:r>
            <a:endParaRPr lang="en-US" altLang="ja-JP" sz="2400" dirty="0">
              <a:latin typeface="ＭＳ Ｐゴシック" pitchFamily="50" charset="-128"/>
              <a:ea typeface="ＭＳ Ｐゴシック" pitchFamily="50" charset="-128"/>
            </a:endParaRPr>
          </a:p>
          <a:p>
            <a:pPr lvl="2" algn="just"/>
            <a:r>
              <a:rPr lang="ja-JP" altLang="en-US" sz="2400" dirty="0">
                <a:solidFill>
                  <a:srgbClr val="FF0000"/>
                </a:solidFill>
                <a:latin typeface="ＭＳ Ｐゴシック" pitchFamily="50" charset="-128"/>
                <a:ea typeface="ＭＳ Ｐゴシック" pitchFamily="50" charset="-128"/>
              </a:rPr>
              <a:t>売り手</a:t>
            </a:r>
            <a:r>
              <a:rPr lang="ja-JP" altLang="en-US" sz="2400" dirty="0">
                <a:latin typeface="ＭＳ Ｐゴシック" pitchFamily="50" charset="-128"/>
                <a:ea typeface="ＭＳ Ｐゴシック" pitchFamily="50" charset="-128"/>
              </a:rPr>
              <a:t>は缶コーヒーを</a:t>
            </a:r>
            <a:r>
              <a:rPr lang="ja-JP" altLang="en-US" sz="2400" dirty="0">
                <a:solidFill>
                  <a:srgbClr val="FF0000"/>
                </a:solidFill>
                <a:latin typeface="ＭＳ Ｐゴシック" pitchFamily="50" charset="-128"/>
                <a:ea typeface="ＭＳ Ｐゴシック" pitchFamily="50" charset="-128"/>
              </a:rPr>
              <a:t>１００円以上ならば売ってもよい</a:t>
            </a:r>
            <a:r>
              <a:rPr lang="ja-JP" altLang="en-US" sz="2400" dirty="0">
                <a:latin typeface="ＭＳ Ｐゴシック" pitchFamily="50" charset="-128"/>
                <a:ea typeface="ＭＳ Ｐゴシック" pitchFamily="50" charset="-128"/>
              </a:rPr>
              <a:t>と考えているとする．（</a:t>
            </a:r>
            <a:r>
              <a:rPr lang="ja-JP" altLang="en-US" sz="2400" dirty="0">
                <a:solidFill>
                  <a:srgbClr val="FF0000"/>
                </a:solidFill>
                <a:latin typeface="ＭＳ Ｐゴシック" pitchFamily="50" charset="-128"/>
                <a:ea typeface="ＭＳ Ｐゴシック" pitchFamily="50" charset="-128"/>
              </a:rPr>
              <a:t>売り手の留保価格は１００円</a:t>
            </a:r>
            <a:r>
              <a:rPr lang="ja-JP" altLang="en-US" sz="2400" dirty="0">
                <a:latin typeface="ＭＳ Ｐゴシック" pitchFamily="50" charset="-128"/>
                <a:ea typeface="ＭＳ Ｐゴシック" pitchFamily="50" charset="-128"/>
              </a:rPr>
              <a:t>）</a:t>
            </a:r>
            <a:endParaRPr lang="en-US" altLang="ja-JP" sz="2400" dirty="0">
              <a:latin typeface="ＭＳ Ｐゴシック" pitchFamily="50" charset="-128"/>
              <a:ea typeface="ＭＳ Ｐゴシック" pitchFamily="50" charset="-128"/>
            </a:endParaRPr>
          </a:p>
          <a:p>
            <a:pPr lvl="2" algn="just"/>
            <a:r>
              <a:rPr lang="ja-JP" altLang="en-US" sz="2400" dirty="0">
                <a:solidFill>
                  <a:srgbClr val="00B050"/>
                </a:solidFill>
                <a:latin typeface="ＭＳ Ｐゴシック" pitchFamily="50" charset="-128"/>
                <a:ea typeface="ＭＳ Ｐゴシック" pitchFamily="50" charset="-128"/>
              </a:rPr>
              <a:t>買い手</a:t>
            </a:r>
            <a:r>
              <a:rPr lang="ja-JP" altLang="en-US" sz="2400" dirty="0">
                <a:latin typeface="ＭＳ Ｐゴシック" pitchFamily="50" charset="-128"/>
                <a:ea typeface="ＭＳ Ｐゴシック" pitchFamily="50" charset="-128"/>
              </a:rPr>
              <a:t>は缶コーヒーが</a:t>
            </a:r>
            <a:r>
              <a:rPr lang="ja-JP" altLang="en-US" sz="2400" dirty="0">
                <a:solidFill>
                  <a:srgbClr val="00B050"/>
                </a:solidFill>
                <a:latin typeface="ＭＳ Ｐゴシック" pitchFamily="50" charset="-128"/>
                <a:ea typeface="ＭＳ Ｐゴシック" pitchFamily="50" charset="-128"/>
              </a:rPr>
              <a:t>１３０円までなら買ってもよい</a:t>
            </a:r>
            <a:r>
              <a:rPr lang="ja-JP" altLang="en-US" sz="2400" dirty="0">
                <a:latin typeface="ＭＳ Ｐゴシック" pitchFamily="50" charset="-128"/>
                <a:ea typeface="ＭＳ Ｐゴシック" pitchFamily="50" charset="-128"/>
              </a:rPr>
              <a:t>と考えているとする．（</a:t>
            </a:r>
            <a:r>
              <a:rPr lang="ja-JP" altLang="en-US" sz="2400" dirty="0">
                <a:solidFill>
                  <a:srgbClr val="00B050"/>
                </a:solidFill>
                <a:latin typeface="ＭＳ Ｐゴシック" pitchFamily="50" charset="-128"/>
                <a:ea typeface="ＭＳ Ｐゴシック" pitchFamily="50" charset="-128"/>
              </a:rPr>
              <a:t>買い手の留保価格は１３０円</a:t>
            </a:r>
            <a:r>
              <a:rPr lang="ja-JP" altLang="en-US" sz="2400" dirty="0">
                <a:latin typeface="ＭＳ Ｐゴシック" pitchFamily="50" charset="-128"/>
                <a:ea typeface="ＭＳ Ｐゴシック" pitchFamily="50" charset="-128"/>
              </a:rPr>
              <a:t>）</a:t>
            </a:r>
            <a:endParaRPr lang="en-US" altLang="ja-JP" sz="2400" dirty="0">
              <a:latin typeface="ＭＳ Ｐゴシック" pitchFamily="50" charset="-128"/>
              <a:ea typeface="ＭＳ Ｐゴシック" pitchFamily="50" charset="-128"/>
            </a:endParaRPr>
          </a:p>
          <a:p>
            <a:pPr lvl="2" algn="just"/>
            <a:endParaRPr lang="en-US" altLang="ja-JP" sz="1000" dirty="0">
              <a:latin typeface="ＭＳ Ｐゴシック" pitchFamily="50" charset="-128"/>
              <a:ea typeface="ＭＳ Ｐゴシック" pitchFamily="50" charset="-128"/>
            </a:endParaRPr>
          </a:p>
          <a:p>
            <a:pPr lvl="1" algn="just"/>
            <a:r>
              <a:rPr lang="ja-JP" altLang="en-US" sz="2400" dirty="0">
                <a:latin typeface="ＭＳ Ｐゴシック" pitchFamily="50" charset="-128"/>
                <a:ea typeface="ＭＳ Ｐゴシック" pitchFamily="50" charset="-128"/>
              </a:rPr>
              <a:t>缶コーヒーを</a:t>
            </a:r>
            <a:r>
              <a:rPr lang="ja-JP" altLang="en-US" sz="2400" dirty="0">
                <a:solidFill>
                  <a:srgbClr val="0070C0"/>
                </a:solidFill>
                <a:latin typeface="ＭＳ Ｐゴシック" pitchFamily="50" charset="-128"/>
                <a:ea typeface="ＭＳ Ｐゴシック" pitchFamily="50" charset="-128"/>
              </a:rPr>
              <a:t>価格１２０円</a:t>
            </a:r>
            <a:r>
              <a:rPr lang="ja-JP" altLang="en-US" sz="2400" dirty="0">
                <a:latin typeface="ＭＳ Ｐゴシック" pitchFamily="50" charset="-128"/>
                <a:ea typeface="ＭＳ Ｐゴシック" pitchFamily="50" charset="-128"/>
              </a:rPr>
              <a:t>で取引するということは，</a:t>
            </a:r>
            <a:endParaRPr lang="en-US" altLang="ja-JP" sz="2400" dirty="0">
              <a:latin typeface="ＭＳ Ｐゴシック" pitchFamily="50" charset="-128"/>
              <a:ea typeface="ＭＳ Ｐゴシック" pitchFamily="50" charset="-128"/>
            </a:endParaRPr>
          </a:p>
          <a:p>
            <a:pPr lvl="2" algn="just"/>
            <a:r>
              <a:rPr lang="ja-JP" altLang="en-US" sz="2400" dirty="0">
                <a:latin typeface="ＭＳ Ｐゴシック" pitchFamily="50" charset="-128"/>
                <a:ea typeface="ＭＳ Ｐゴシック" pitchFamily="50" charset="-128"/>
              </a:rPr>
              <a:t>売り手にとっては</a:t>
            </a:r>
            <a:r>
              <a:rPr lang="ja-JP" altLang="en-US" sz="2400" dirty="0">
                <a:solidFill>
                  <a:srgbClr val="0070C0"/>
                </a:solidFill>
                <a:latin typeface="ＭＳ Ｐゴシック" pitchFamily="50" charset="-128"/>
                <a:ea typeface="ＭＳ Ｐゴシック" pitchFamily="50" charset="-128"/>
              </a:rPr>
              <a:t>１２０円（価格）</a:t>
            </a:r>
            <a:r>
              <a:rPr lang="en-US" altLang="ja-JP" sz="2400" dirty="0">
                <a:latin typeface="ＭＳ Ｐゴシック" pitchFamily="50" charset="-128"/>
                <a:ea typeface="ＭＳ Ｐゴシック" pitchFamily="50" charset="-128"/>
              </a:rPr>
              <a:t>-</a:t>
            </a:r>
            <a:r>
              <a:rPr lang="ja-JP" altLang="en-US" sz="2400" dirty="0">
                <a:solidFill>
                  <a:srgbClr val="FF0000"/>
                </a:solidFill>
                <a:latin typeface="ＭＳ Ｐゴシック" pitchFamily="50" charset="-128"/>
                <a:ea typeface="ＭＳ Ｐゴシック" pitchFamily="50" charset="-128"/>
              </a:rPr>
              <a:t>１００円（留保価格）</a:t>
            </a:r>
            <a:r>
              <a:rPr lang="en-US" altLang="ja-JP" sz="2400" dirty="0">
                <a:latin typeface="ＭＳ Ｐゴシック" pitchFamily="50" charset="-128"/>
                <a:ea typeface="ＭＳ Ｐゴシック" pitchFamily="50" charset="-128"/>
              </a:rPr>
              <a:t>=</a:t>
            </a:r>
            <a:r>
              <a:rPr lang="ja-JP" altLang="en-US" sz="2400" dirty="0">
                <a:latin typeface="ＭＳ Ｐゴシック" pitchFamily="50" charset="-128"/>
                <a:ea typeface="ＭＳ Ｐゴシック" pitchFamily="50" charset="-128"/>
              </a:rPr>
              <a:t>２０円</a:t>
            </a:r>
            <a:endParaRPr lang="en-US" altLang="ja-JP" sz="2400" dirty="0">
              <a:latin typeface="ＭＳ Ｐゴシック" pitchFamily="50" charset="-128"/>
              <a:ea typeface="ＭＳ Ｐゴシック" pitchFamily="50" charset="-128"/>
            </a:endParaRPr>
          </a:p>
          <a:p>
            <a:pPr lvl="2" algn="just"/>
            <a:r>
              <a:rPr lang="ja-JP" altLang="en-US" sz="2400" dirty="0">
                <a:latin typeface="ＭＳ Ｐゴシック" pitchFamily="50" charset="-128"/>
                <a:ea typeface="ＭＳ Ｐゴシック" pitchFamily="50" charset="-128"/>
              </a:rPr>
              <a:t>買い手にとっては</a:t>
            </a:r>
            <a:r>
              <a:rPr lang="en-US" altLang="ja-JP" sz="2400" dirty="0">
                <a:solidFill>
                  <a:srgbClr val="00B050"/>
                </a:solidFill>
                <a:latin typeface="ＭＳ Ｐゴシック" pitchFamily="50" charset="-128"/>
                <a:ea typeface="ＭＳ Ｐゴシック" pitchFamily="50" charset="-128"/>
              </a:rPr>
              <a:t>1</a:t>
            </a:r>
            <a:r>
              <a:rPr lang="ja-JP" altLang="en-US" sz="2400" dirty="0">
                <a:solidFill>
                  <a:srgbClr val="00B050"/>
                </a:solidFill>
                <a:latin typeface="ＭＳ Ｐゴシック" pitchFamily="50" charset="-128"/>
                <a:ea typeface="ＭＳ Ｐゴシック" pitchFamily="50" charset="-128"/>
              </a:rPr>
              <a:t>３０円（留保価格）</a:t>
            </a:r>
            <a:r>
              <a:rPr lang="en-US" altLang="ja-JP" sz="2400" dirty="0">
                <a:latin typeface="ＭＳ Ｐゴシック" pitchFamily="50" charset="-128"/>
                <a:ea typeface="ＭＳ Ｐゴシック" pitchFamily="50" charset="-128"/>
              </a:rPr>
              <a:t>-</a:t>
            </a:r>
            <a:r>
              <a:rPr lang="ja-JP" altLang="en-US" sz="2400" dirty="0">
                <a:solidFill>
                  <a:srgbClr val="0070C0"/>
                </a:solidFill>
                <a:latin typeface="ＭＳ Ｐゴシック" pitchFamily="50" charset="-128"/>
                <a:ea typeface="ＭＳ Ｐゴシック" pitchFamily="50" charset="-128"/>
              </a:rPr>
              <a:t>１２０円（価格）</a:t>
            </a:r>
            <a:r>
              <a:rPr lang="en-US" altLang="ja-JP" sz="2400" dirty="0">
                <a:latin typeface="ＭＳ Ｐゴシック" pitchFamily="50" charset="-128"/>
                <a:ea typeface="ＭＳ Ｐゴシック" pitchFamily="50" charset="-128"/>
              </a:rPr>
              <a:t>=</a:t>
            </a:r>
            <a:r>
              <a:rPr lang="ja-JP" altLang="en-US" sz="2400" dirty="0">
                <a:latin typeface="ＭＳ Ｐゴシック" pitchFamily="50" charset="-128"/>
                <a:ea typeface="ＭＳ Ｐゴシック" pitchFamily="50" charset="-128"/>
              </a:rPr>
              <a:t>１０円</a:t>
            </a:r>
            <a:endParaRPr lang="en-US" altLang="ja-JP" sz="1000" dirty="0">
              <a:latin typeface="ＭＳ Ｐゴシック" pitchFamily="50" charset="-128"/>
              <a:ea typeface="ＭＳ Ｐゴシック" pitchFamily="50" charset="-128"/>
            </a:endParaRPr>
          </a:p>
          <a:p>
            <a:pPr marL="274320" lvl="1" indent="0" algn="just">
              <a:buNone/>
            </a:pPr>
            <a:r>
              <a:rPr lang="ja-JP" altLang="en-US" sz="2400" dirty="0">
                <a:latin typeface="ＭＳ Ｐゴシック" pitchFamily="50" charset="-128"/>
                <a:ea typeface="ＭＳ Ｐゴシック" pitchFamily="50" charset="-128"/>
              </a:rPr>
              <a:t>　 得をしたことを意味する．</a:t>
            </a:r>
            <a:endParaRPr lang="en-US" altLang="ja-JP" sz="2400" dirty="0">
              <a:latin typeface="ＭＳ Ｐゴシック" pitchFamily="50" charset="-128"/>
              <a:ea typeface="ＭＳ Ｐゴシック" pitchFamily="50" charset="-128"/>
            </a:endParaRPr>
          </a:p>
          <a:p>
            <a:pPr marL="274320" lvl="1" indent="0" algn="just">
              <a:buNone/>
            </a:pPr>
            <a:endParaRPr lang="en-US" altLang="ja-JP" sz="800" dirty="0">
              <a:latin typeface="ＭＳ Ｐゴシック" pitchFamily="50" charset="-128"/>
              <a:ea typeface="ＭＳ Ｐゴシック" pitchFamily="50" charset="-128"/>
            </a:endParaRPr>
          </a:p>
          <a:p>
            <a:pPr lvl="1" algn="just"/>
            <a:r>
              <a:rPr lang="ja-JP" altLang="en-US" sz="2400" dirty="0">
                <a:latin typeface="ＭＳ Ｐゴシック" pitchFamily="50" charset="-128"/>
                <a:ea typeface="ＭＳ Ｐゴシック" pitchFamily="50" charset="-128"/>
              </a:rPr>
              <a:t>この取引による「得」のことを「</a:t>
            </a:r>
            <a:r>
              <a:rPr lang="ja-JP" altLang="en-US" sz="2400" dirty="0">
                <a:solidFill>
                  <a:srgbClr val="FF0000"/>
                </a:solidFill>
                <a:latin typeface="ＭＳ Ｐゴシック" pitchFamily="50" charset="-128"/>
                <a:ea typeface="ＭＳ Ｐゴシック" pitchFamily="50" charset="-128"/>
              </a:rPr>
              <a:t>余剰</a:t>
            </a:r>
            <a:r>
              <a:rPr lang="ja-JP" altLang="en-US" sz="2400" dirty="0">
                <a:latin typeface="ＭＳ Ｐゴシック" pitchFamily="50" charset="-128"/>
                <a:ea typeface="ＭＳ Ｐゴシック" pitchFamily="50" charset="-128"/>
              </a:rPr>
              <a:t>」という．</a:t>
            </a:r>
            <a:endParaRPr lang="en-US" altLang="ja-JP" sz="2400" dirty="0">
              <a:latin typeface="ＭＳ Ｐゴシック" pitchFamily="50" charset="-128"/>
              <a:ea typeface="ＭＳ Ｐゴシック" pitchFamily="50" charset="-128"/>
            </a:endParaRPr>
          </a:p>
        </p:txBody>
      </p:sp>
      <p:sp>
        <p:nvSpPr>
          <p:cNvPr id="4" name="日付プレースホルダー 3">
            <a:extLst>
              <a:ext uri="{FF2B5EF4-FFF2-40B4-BE49-F238E27FC236}">
                <a16:creationId xmlns:a16="http://schemas.microsoft.com/office/drawing/2014/main" id="{BE83D309-4B52-4150-B5DC-3D44C7080709}"/>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C64B1370-8971-4C8E-B66D-1056AA09C204}"/>
              </a:ext>
            </a:extLst>
          </p:cNvPr>
          <p:cNvSpPr>
            <a:spLocks noGrp="1"/>
          </p:cNvSpPr>
          <p:nvPr>
            <p:ph type="sldNum" sz="quarter" idx="12"/>
          </p:nvPr>
        </p:nvSpPr>
        <p:spPr/>
        <p:txBody>
          <a:bodyPr/>
          <a:lstStyle/>
          <a:p>
            <a:fld id="{91B48CE8-BB9A-434A-95B2-7E9F0103B171}" type="slidenum">
              <a:rPr kumimoji="1" lang="ja-JP" altLang="en-US" smtClean="0"/>
              <a:pPr/>
              <a:t>10</a:t>
            </a:fld>
            <a:endParaRPr kumimoji="1" lang="ja-JP" altLang="en-US"/>
          </a:p>
        </p:txBody>
      </p:sp>
    </p:spTree>
    <p:extLst>
      <p:ext uri="{BB962C8B-B14F-4D97-AF65-F5344CB8AC3E}">
        <p14:creationId xmlns:p14="http://schemas.microsoft.com/office/powerpoint/2010/main" val="311670108"/>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1" end="1"/>
                                            </p:txEl>
                                          </p:spTgt>
                                        </p:tgtEl>
                                        <p:attrNameLst>
                                          <p:attrName>style.visibility</p:attrName>
                                        </p:attrNameLst>
                                      </p:cBhvr>
                                      <p:to>
                                        <p:strVal val="visible"/>
                                      </p:to>
                                    </p:set>
                                    <p:animEffect transition="in" filter="fade">
                                      <p:cBhvr>
                                        <p:cTn id="7" dur="500"/>
                                        <p:tgtEl>
                                          <p:spTgt spid="16691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2" end="2"/>
                                            </p:txEl>
                                          </p:spTgt>
                                        </p:tgtEl>
                                        <p:attrNameLst>
                                          <p:attrName>style.visibility</p:attrName>
                                        </p:attrNameLst>
                                      </p:cBhvr>
                                      <p:to>
                                        <p:strVal val="visible"/>
                                      </p:to>
                                    </p:set>
                                    <p:animEffect transition="in" filter="fade">
                                      <p:cBhvr>
                                        <p:cTn id="12" dur="500"/>
                                        <p:tgtEl>
                                          <p:spTgt spid="16691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917">
                                            <p:txEl>
                                              <p:pRg st="4" end="4"/>
                                            </p:txEl>
                                          </p:spTgt>
                                        </p:tgtEl>
                                        <p:attrNameLst>
                                          <p:attrName>style.visibility</p:attrName>
                                        </p:attrNameLst>
                                      </p:cBhvr>
                                      <p:to>
                                        <p:strVal val="visible"/>
                                      </p:to>
                                    </p:set>
                                    <p:animEffect transition="in" filter="fade">
                                      <p:cBhvr>
                                        <p:cTn id="17" dur="500"/>
                                        <p:tgtEl>
                                          <p:spTgt spid="166917">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6917">
                                            <p:txEl>
                                              <p:pRg st="5" end="5"/>
                                            </p:txEl>
                                          </p:spTgt>
                                        </p:tgtEl>
                                        <p:attrNameLst>
                                          <p:attrName>style.visibility</p:attrName>
                                        </p:attrNameLst>
                                      </p:cBhvr>
                                      <p:to>
                                        <p:strVal val="visible"/>
                                      </p:to>
                                    </p:set>
                                    <p:animEffect transition="in" filter="fade">
                                      <p:cBhvr>
                                        <p:cTn id="22" dur="500"/>
                                        <p:tgtEl>
                                          <p:spTgt spid="166917">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166917">
                                            <p:txEl>
                                              <p:pRg st="6" end="6"/>
                                            </p:txEl>
                                          </p:spTgt>
                                        </p:tgtEl>
                                        <p:attrNameLst>
                                          <p:attrName>style.visibility</p:attrName>
                                        </p:attrNameLst>
                                      </p:cBhvr>
                                      <p:to>
                                        <p:strVal val="visible"/>
                                      </p:to>
                                    </p:set>
                                    <p:animEffect transition="in" filter="fade">
                                      <p:cBhvr>
                                        <p:cTn id="25" dur="500"/>
                                        <p:tgtEl>
                                          <p:spTgt spid="166917">
                                            <p:txEl>
                                              <p:pRg st="6" end="6"/>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166917">
                                            <p:txEl>
                                              <p:pRg st="7" end="7"/>
                                            </p:txEl>
                                          </p:spTgt>
                                        </p:tgtEl>
                                        <p:attrNameLst>
                                          <p:attrName>style.visibility</p:attrName>
                                        </p:attrNameLst>
                                      </p:cBhvr>
                                      <p:to>
                                        <p:strVal val="visible"/>
                                      </p:to>
                                    </p:set>
                                    <p:animEffect transition="in" filter="fade">
                                      <p:cBhvr>
                                        <p:cTn id="28" dur="500"/>
                                        <p:tgtEl>
                                          <p:spTgt spid="166917">
                                            <p:txEl>
                                              <p:pRg st="7" end="7"/>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66917">
                                            <p:txEl>
                                              <p:pRg st="9" end="9"/>
                                            </p:txEl>
                                          </p:spTgt>
                                        </p:tgtEl>
                                        <p:attrNameLst>
                                          <p:attrName>style.visibility</p:attrName>
                                        </p:attrNameLst>
                                      </p:cBhvr>
                                      <p:to>
                                        <p:strVal val="visible"/>
                                      </p:to>
                                    </p:set>
                                    <p:animEffect transition="in" filter="fade">
                                      <p:cBhvr>
                                        <p:cTn id="33" dur="500"/>
                                        <p:tgtEl>
                                          <p:spTgt spid="16691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ja-JP" altLang="en-US" dirty="0">
                <a:solidFill>
                  <a:srgbClr val="0070C0"/>
                </a:solidFill>
              </a:rPr>
              <a:t>留保価格と余剰</a:t>
            </a:r>
            <a:endParaRPr lang="en-US" altLang="en-US" dirty="0"/>
          </a:p>
        </p:txBody>
      </p:sp>
      <p:sp>
        <p:nvSpPr>
          <p:cNvPr id="166917" name="Rectangle 5"/>
          <p:cNvSpPr>
            <a:spLocks noGrp="1" noChangeArrowheads="1"/>
          </p:cNvSpPr>
          <p:nvPr>
            <p:ph idx="1"/>
          </p:nvPr>
        </p:nvSpPr>
        <p:spPr>
          <a:xfrm>
            <a:off x="457200" y="1571612"/>
            <a:ext cx="8291264" cy="5025740"/>
          </a:xfrm>
        </p:spPr>
        <p:txBody>
          <a:bodyPr>
            <a:normAutofit/>
          </a:bodyPr>
          <a:lstStyle/>
          <a:p>
            <a:pPr lvl="1" algn="just"/>
            <a:r>
              <a:rPr lang="ja-JP" altLang="en-US" sz="2400" dirty="0">
                <a:solidFill>
                  <a:schemeClr val="tx1"/>
                </a:solidFill>
                <a:latin typeface="ＭＳ Ｐゴシック" pitchFamily="50" charset="-128"/>
                <a:ea typeface="ＭＳ Ｐゴシック" pitchFamily="50" charset="-128"/>
              </a:rPr>
              <a:t>売り手の２０円分の得を「</a:t>
            </a:r>
            <a:r>
              <a:rPr lang="ja-JP" altLang="en-US" sz="2400" dirty="0">
                <a:solidFill>
                  <a:srgbClr val="FF0000"/>
                </a:solidFill>
                <a:latin typeface="ＭＳ Ｐゴシック" pitchFamily="50" charset="-128"/>
                <a:ea typeface="ＭＳ Ｐゴシック" pitchFamily="50" charset="-128"/>
              </a:rPr>
              <a:t>生産者余剰</a:t>
            </a:r>
            <a:r>
              <a:rPr lang="ja-JP" altLang="en-US" sz="2400" dirty="0">
                <a:solidFill>
                  <a:schemeClr val="tx1"/>
                </a:solidFill>
                <a:latin typeface="ＭＳ Ｐゴシック" pitchFamily="50" charset="-128"/>
                <a:ea typeface="ＭＳ Ｐゴシック" pitchFamily="50" charset="-128"/>
              </a:rPr>
              <a:t>」という．</a:t>
            </a:r>
            <a:endParaRPr lang="en-US" altLang="ja-JP" sz="2400" dirty="0">
              <a:solidFill>
                <a:schemeClr val="tx1"/>
              </a:solidFill>
              <a:latin typeface="ＭＳ Ｐゴシック" pitchFamily="50" charset="-128"/>
              <a:ea typeface="ＭＳ Ｐゴシック" pitchFamily="50" charset="-128"/>
            </a:endParaRPr>
          </a:p>
          <a:p>
            <a:pPr lvl="1" algn="just"/>
            <a:endParaRPr lang="en-US" altLang="ja-JP" sz="800" dirty="0">
              <a:latin typeface="ＭＳ Ｐゴシック" pitchFamily="50" charset="-128"/>
              <a:ea typeface="ＭＳ Ｐゴシック" pitchFamily="50" charset="-128"/>
            </a:endParaRPr>
          </a:p>
          <a:p>
            <a:pPr lvl="1" algn="just"/>
            <a:r>
              <a:rPr lang="ja-JP" altLang="en-US" sz="2400" dirty="0">
                <a:solidFill>
                  <a:schemeClr val="tx1"/>
                </a:solidFill>
                <a:latin typeface="ＭＳ Ｐゴシック" pitchFamily="50" charset="-128"/>
                <a:ea typeface="ＭＳ Ｐゴシック" pitchFamily="50" charset="-128"/>
              </a:rPr>
              <a:t>買い手の１０円分の得を「</a:t>
            </a:r>
            <a:r>
              <a:rPr lang="ja-JP" altLang="en-US" sz="2400" dirty="0">
                <a:solidFill>
                  <a:srgbClr val="00B050"/>
                </a:solidFill>
                <a:latin typeface="ＭＳ Ｐゴシック" pitchFamily="50" charset="-128"/>
                <a:ea typeface="ＭＳ Ｐゴシック" pitchFamily="50" charset="-128"/>
              </a:rPr>
              <a:t>消費者余剰</a:t>
            </a:r>
            <a:r>
              <a:rPr lang="ja-JP" altLang="en-US" sz="2400" dirty="0">
                <a:solidFill>
                  <a:schemeClr val="tx1"/>
                </a:solidFill>
                <a:latin typeface="ＭＳ Ｐゴシック" pitchFamily="50" charset="-128"/>
                <a:ea typeface="ＭＳ Ｐゴシック" pitchFamily="50" charset="-128"/>
              </a:rPr>
              <a:t>」という．</a:t>
            </a:r>
            <a:endParaRPr lang="en-US" altLang="ja-JP" sz="2400" dirty="0">
              <a:solidFill>
                <a:schemeClr val="tx1"/>
              </a:solidFill>
              <a:latin typeface="ＭＳ Ｐゴシック" pitchFamily="50" charset="-128"/>
              <a:ea typeface="ＭＳ Ｐゴシック" pitchFamily="50" charset="-128"/>
            </a:endParaRPr>
          </a:p>
          <a:p>
            <a:pPr lvl="1" algn="just"/>
            <a:endParaRPr lang="en-US" altLang="ja-JP" sz="800" dirty="0">
              <a:latin typeface="ＭＳ Ｐゴシック" pitchFamily="50" charset="-128"/>
              <a:ea typeface="ＭＳ Ｐゴシック" pitchFamily="50" charset="-128"/>
            </a:endParaRPr>
          </a:p>
          <a:p>
            <a:pPr lvl="1" algn="just"/>
            <a:r>
              <a:rPr lang="ja-JP" altLang="en-US" sz="2400" dirty="0">
                <a:solidFill>
                  <a:schemeClr val="tx1"/>
                </a:solidFill>
                <a:latin typeface="ＭＳ Ｐゴシック" pitchFamily="50" charset="-128"/>
                <a:ea typeface="ＭＳ Ｐゴシック" pitchFamily="50" charset="-128"/>
              </a:rPr>
              <a:t>生産者余剰と消費者余剰の合計を「</a:t>
            </a:r>
            <a:r>
              <a:rPr lang="ja-JP" altLang="en-US" sz="2400" dirty="0">
                <a:solidFill>
                  <a:srgbClr val="0070C0"/>
                </a:solidFill>
                <a:latin typeface="ＭＳ Ｐゴシック" pitchFamily="50" charset="-128"/>
                <a:ea typeface="ＭＳ Ｐゴシック" pitchFamily="50" charset="-128"/>
              </a:rPr>
              <a:t>社会的余剰</a:t>
            </a:r>
            <a:r>
              <a:rPr lang="ja-JP" altLang="en-US" sz="2400" dirty="0">
                <a:solidFill>
                  <a:schemeClr val="tx1"/>
                </a:solidFill>
                <a:latin typeface="ＭＳ Ｐゴシック" pitchFamily="50" charset="-128"/>
                <a:ea typeface="ＭＳ Ｐゴシック" pitchFamily="50" charset="-128"/>
              </a:rPr>
              <a:t>」という．</a:t>
            </a:r>
            <a:endParaRPr lang="en-US" altLang="ja-JP" sz="2400" dirty="0">
              <a:solidFill>
                <a:schemeClr val="tx1"/>
              </a:solidFill>
              <a:latin typeface="ＭＳ Ｐゴシック" pitchFamily="50" charset="-128"/>
              <a:ea typeface="ＭＳ Ｐゴシック" pitchFamily="50" charset="-128"/>
            </a:endParaRPr>
          </a:p>
          <a:p>
            <a:pPr lvl="1" algn="just"/>
            <a:endParaRPr lang="en-US" altLang="ja-JP" sz="2400" dirty="0">
              <a:latin typeface="ＭＳ Ｐゴシック" pitchFamily="50" charset="-128"/>
              <a:ea typeface="ＭＳ Ｐゴシック" pitchFamily="50" charset="-128"/>
            </a:endParaRPr>
          </a:p>
          <a:p>
            <a:pPr lvl="2" algn="just"/>
            <a:r>
              <a:rPr lang="ja-JP" altLang="en-US" sz="2400" dirty="0">
                <a:solidFill>
                  <a:schemeClr val="tx1"/>
                </a:solidFill>
                <a:latin typeface="ＭＳ Ｐゴシック" pitchFamily="50" charset="-128"/>
                <a:ea typeface="ＭＳ Ｐゴシック" pitchFamily="50" charset="-128"/>
              </a:rPr>
              <a:t>社会的余剰がなるべく大きくなることが「効率性」の観点から望ましい．</a:t>
            </a:r>
            <a:endParaRPr lang="en-US" altLang="ja-JP" sz="2400" dirty="0">
              <a:solidFill>
                <a:schemeClr val="tx1"/>
              </a:solidFill>
              <a:latin typeface="ＭＳ Ｐゴシック" pitchFamily="50" charset="-128"/>
              <a:ea typeface="ＭＳ Ｐゴシック" pitchFamily="50" charset="-128"/>
            </a:endParaRPr>
          </a:p>
          <a:p>
            <a:pPr lvl="2" algn="just"/>
            <a:endParaRPr lang="en-US" altLang="ja-JP" sz="2400" dirty="0">
              <a:latin typeface="ＭＳ Ｐゴシック" pitchFamily="50" charset="-128"/>
              <a:ea typeface="ＭＳ Ｐゴシック" pitchFamily="50" charset="-128"/>
            </a:endParaRPr>
          </a:p>
          <a:p>
            <a:pPr lvl="2" algn="just"/>
            <a:r>
              <a:rPr lang="ja-JP" altLang="en-US" sz="2400" dirty="0">
                <a:solidFill>
                  <a:schemeClr val="tx1"/>
                </a:solidFill>
                <a:latin typeface="ＭＳ Ｐゴシック" pitchFamily="50" charset="-128"/>
                <a:ea typeface="ＭＳ Ｐゴシック" pitchFamily="50" charset="-128"/>
              </a:rPr>
              <a:t>生産者余剰と消費者余剰に</a:t>
            </a:r>
            <a:r>
              <a:rPr lang="ja-JP" altLang="en-US" sz="2400" dirty="0">
                <a:latin typeface="ＭＳ Ｐゴシック" pitchFamily="50" charset="-128"/>
                <a:ea typeface="ＭＳ Ｐゴシック" pitchFamily="50" charset="-128"/>
              </a:rPr>
              <a:t>偏り</a:t>
            </a:r>
            <a:r>
              <a:rPr lang="ja-JP" altLang="en-US" sz="2400" dirty="0">
                <a:solidFill>
                  <a:schemeClr val="tx1"/>
                </a:solidFill>
                <a:latin typeface="ＭＳ Ｐゴシック" pitchFamily="50" charset="-128"/>
                <a:ea typeface="ＭＳ Ｐゴシック" pitchFamily="50" charset="-128"/>
              </a:rPr>
              <a:t>がない状態が「衡平性」の観点から望ましい．</a:t>
            </a:r>
            <a:endParaRPr lang="en-US" altLang="ja-JP" sz="2400" dirty="0">
              <a:solidFill>
                <a:schemeClr val="tx1"/>
              </a:solidFill>
              <a:latin typeface="ＭＳ Ｐゴシック" pitchFamily="50" charset="-128"/>
              <a:ea typeface="ＭＳ Ｐゴシック" pitchFamily="50" charset="-128"/>
            </a:endParaRPr>
          </a:p>
        </p:txBody>
      </p:sp>
      <p:sp>
        <p:nvSpPr>
          <p:cNvPr id="4" name="日付プレースホルダー 3">
            <a:extLst>
              <a:ext uri="{FF2B5EF4-FFF2-40B4-BE49-F238E27FC236}">
                <a16:creationId xmlns:a16="http://schemas.microsoft.com/office/drawing/2014/main" id="{6DB11075-0E70-45D5-990E-093FF1969694}"/>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99C493F5-AE35-405A-A674-A30CA715FDF7}"/>
              </a:ext>
            </a:extLst>
          </p:cNvPr>
          <p:cNvSpPr>
            <a:spLocks noGrp="1"/>
          </p:cNvSpPr>
          <p:nvPr>
            <p:ph type="sldNum" sz="quarter" idx="12"/>
          </p:nvPr>
        </p:nvSpPr>
        <p:spPr/>
        <p:txBody>
          <a:bodyPr/>
          <a:lstStyle/>
          <a:p>
            <a:fld id="{91B48CE8-BB9A-434A-95B2-7E9F0103B171}" type="slidenum">
              <a:rPr kumimoji="1" lang="ja-JP" altLang="en-US" smtClean="0"/>
              <a:pPr/>
              <a:t>11</a:t>
            </a:fld>
            <a:endParaRPr kumimoji="1" lang="ja-JP" altLang="en-US"/>
          </a:p>
        </p:txBody>
      </p:sp>
    </p:spTree>
    <p:extLst>
      <p:ext uri="{BB962C8B-B14F-4D97-AF65-F5344CB8AC3E}">
        <p14:creationId xmlns:p14="http://schemas.microsoft.com/office/powerpoint/2010/main" val="1565175355"/>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66917">
                                            <p:txEl>
                                              <p:pRg st="2" end="2"/>
                                            </p:txEl>
                                          </p:spTgt>
                                        </p:tgtEl>
                                        <p:attrNameLst>
                                          <p:attrName>style.visibility</p:attrName>
                                        </p:attrNameLst>
                                      </p:cBhvr>
                                      <p:to>
                                        <p:strVal val="visible"/>
                                      </p:to>
                                    </p:set>
                                    <p:animEffect transition="in" filter="fade">
                                      <p:cBhvr>
                                        <p:cTn id="10" dur="500"/>
                                        <p:tgtEl>
                                          <p:spTgt spid="166917">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66917">
                                            <p:txEl>
                                              <p:pRg st="4" end="4"/>
                                            </p:txEl>
                                          </p:spTgt>
                                        </p:tgtEl>
                                        <p:attrNameLst>
                                          <p:attrName>style.visibility</p:attrName>
                                        </p:attrNameLst>
                                      </p:cBhvr>
                                      <p:to>
                                        <p:strVal val="visible"/>
                                      </p:to>
                                    </p:set>
                                    <p:animEffect transition="in" filter="fade">
                                      <p:cBhvr>
                                        <p:cTn id="15" dur="500"/>
                                        <p:tgtEl>
                                          <p:spTgt spid="166917">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66917">
                                            <p:txEl>
                                              <p:pRg st="6" end="6"/>
                                            </p:txEl>
                                          </p:spTgt>
                                        </p:tgtEl>
                                        <p:attrNameLst>
                                          <p:attrName>style.visibility</p:attrName>
                                        </p:attrNameLst>
                                      </p:cBhvr>
                                      <p:to>
                                        <p:strVal val="visible"/>
                                      </p:to>
                                    </p:set>
                                    <p:animEffect transition="in" filter="fade">
                                      <p:cBhvr>
                                        <p:cTn id="20" dur="500"/>
                                        <p:tgtEl>
                                          <p:spTgt spid="166917">
                                            <p:txEl>
                                              <p:pRg st="6" end="6"/>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66917">
                                            <p:txEl>
                                              <p:pRg st="8" end="8"/>
                                            </p:txEl>
                                          </p:spTgt>
                                        </p:tgtEl>
                                        <p:attrNameLst>
                                          <p:attrName>style.visibility</p:attrName>
                                        </p:attrNameLst>
                                      </p:cBhvr>
                                      <p:to>
                                        <p:strVal val="visible"/>
                                      </p:to>
                                    </p:set>
                                    <p:animEffect transition="in" filter="fade">
                                      <p:cBhvr>
                                        <p:cTn id="25" dur="500"/>
                                        <p:tgtEl>
                                          <p:spTgt spid="16691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ja-JP" altLang="en-US" dirty="0">
                <a:solidFill>
                  <a:srgbClr val="0070C0"/>
                </a:solidFill>
              </a:rPr>
              <a:t>留保価格と余剰</a:t>
            </a:r>
            <a:endParaRPr lang="en-US" altLang="en-US" dirty="0"/>
          </a:p>
        </p:txBody>
      </p:sp>
      <p:sp>
        <p:nvSpPr>
          <p:cNvPr id="166917" name="Rectangle 5"/>
          <p:cNvSpPr>
            <a:spLocks noGrp="1" noChangeArrowheads="1"/>
          </p:cNvSpPr>
          <p:nvPr>
            <p:ph idx="1"/>
          </p:nvPr>
        </p:nvSpPr>
        <p:spPr>
          <a:xfrm>
            <a:off x="457200" y="1571612"/>
            <a:ext cx="8291264" cy="5025740"/>
          </a:xfrm>
        </p:spPr>
        <p:txBody>
          <a:bodyPr>
            <a:normAutofit/>
          </a:bodyPr>
          <a:lstStyle/>
          <a:p>
            <a:pPr lvl="1" algn="just"/>
            <a:r>
              <a:rPr lang="ja-JP" altLang="en-US" sz="2400" dirty="0">
                <a:solidFill>
                  <a:schemeClr val="tx1"/>
                </a:solidFill>
                <a:latin typeface="ＭＳ Ｐゴシック" pitchFamily="50" charset="-128"/>
                <a:ea typeface="ＭＳ Ｐゴシック" pitchFamily="50" charset="-128"/>
              </a:rPr>
              <a:t>缶コーヒーの留保価格が異なる人がいたときに，両者が缶コーヒーと貨幣を交換する．</a:t>
            </a:r>
            <a:endParaRPr lang="en-US" altLang="ja-JP" sz="2400" dirty="0">
              <a:solidFill>
                <a:schemeClr val="tx1"/>
              </a:solidFill>
              <a:latin typeface="ＭＳ Ｐゴシック" pitchFamily="50" charset="-128"/>
              <a:ea typeface="ＭＳ Ｐゴシック" pitchFamily="50" charset="-128"/>
            </a:endParaRPr>
          </a:p>
          <a:p>
            <a:pPr marL="274320" lvl="1" indent="0" algn="just">
              <a:buNone/>
            </a:pPr>
            <a:endParaRPr lang="en-US" altLang="ja-JP" sz="800" strike="sngStrike" dirty="0">
              <a:latin typeface="ＭＳ Ｐゴシック" pitchFamily="50" charset="-128"/>
              <a:ea typeface="ＭＳ Ｐゴシック" pitchFamily="50" charset="-128"/>
            </a:endParaRPr>
          </a:p>
          <a:p>
            <a:pPr lvl="2" algn="just"/>
            <a:r>
              <a:rPr lang="ja-JP" altLang="en-US" sz="2400" dirty="0">
                <a:latin typeface="ＭＳ Ｐゴシック" pitchFamily="50" charset="-128"/>
                <a:ea typeface="ＭＳ Ｐゴシック" pitchFamily="50" charset="-128"/>
              </a:rPr>
              <a:t>両者の留保価格の差（３０円）が社会的な余剰として生み出された．</a:t>
            </a:r>
            <a:endParaRPr lang="en-US" altLang="ja-JP" sz="2400" dirty="0">
              <a:latin typeface="ＭＳ Ｐゴシック" pitchFamily="50" charset="-128"/>
              <a:ea typeface="ＭＳ Ｐゴシック" pitchFamily="50" charset="-128"/>
            </a:endParaRPr>
          </a:p>
          <a:p>
            <a:pPr lvl="2" algn="just"/>
            <a:r>
              <a:rPr lang="ja-JP" altLang="en-US" sz="2400" dirty="0">
                <a:latin typeface="ＭＳ Ｐゴシック" pitchFamily="50" charset="-128"/>
                <a:ea typeface="ＭＳ Ｐゴシック" pitchFamily="50" charset="-128"/>
              </a:rPr>
              <a:t>この３０円は取引が行われていなければ，社会的に実現しなかった価値．</a:t>
            </a:r>
            <a:endParaRPr lang="en-US" altLang="ja-JP" sz="2400" dirty="0">
              <a:latin typeface="ＭＳ Ｐゴシック" pitchFamily="50" charset="-128"/>
              <a:ea typeface="ＭＳ Ｐゴシック" pitchFamily="50" charset="-128"/>
            </a:endParaRPr>
          </a:p>
          <a:p>
            <a:pPr lvl="2" algn="just"/>
            <a:endParaRPr lang="en-US" altLang="ja-JP" sz="800" dirty="0">
              <a:latin typeface="ＭＳ Ｐゴシック" pitchFamily="50" charset="-128"/>
              <a:ea typeface="ＭＳ Ｐゴシック" pitchFamily="50" charset="-128"/>
            </a:endParaRPr>
          </a:p>
          <a:p>
            <a:pPr lvl="1" algn="just"/>
            <a:r>
              <a:rPr lang="ja-JP" altLang="en-US" sz="2400" dirty="0">
                <a:solidFill>
                  <a:srgbClr val="0070C0"/>
                </a:solidFill>
                <a:latin typeface="ＭＳ Ｐゴシック" pitchFamily="50" charset="-128"/>
                <a:ea typeface="ＭＳ Ｐゴシック" pitchFamily="50" charset="-128"/>
              </a:rPr>
              <a:t>取引はそれ自体新たな社会的価値を作り出す</a:t>
            </a:r>
            <a:r>
              <a:rPr lang="ja-JP" altLang="en-US" sz="2400" dirty="0">
                <a:solidFill>
                  <a:schemeClr val="tx1"/>
                </a:solidFill>
                <a:latin typeface="ＭＳ Ｐゴシック" pitchFamily="50" charset="-128"/>
                <a:ea typeface="ＭＳ Ｐゴシック" pitchFamily="50" charset="-128"/>
              </a:rPr>
              <a:t>行為である．</a:t>
            </a:r>
            <a:endParaRPr lang="en-US" altLang="ja-JP" sz="2400" dirty="0">
              <a:solidFill>
                <a:schemeClr val="tx1"/>
              </a:solidFill>
              <a:latin typeface="ＭＳ Ｐゴシック" pitchFamily="50" charset="-128"/>
              <a:ea typeface="ＭＳ Ｐゴシック" pitchFamily="50" charset="-128"/>
            </a:endParaRPr>
          </a:p>
          <a:p>
            <a:pPr lvl="2" algn="just"/>
            <a:r>
              <a:rPr lang="ja-JP" altLang="en-US" sz="2400" dirty="0">
                <a:solidFill>
                  <a:schemeClr val="tx1"/>
                </a:solidFill>
                <a:latin typeface="ＭＳ Ｐゴシック" pitchFamily="50" charset="-128"/>
                <a:ea typeface="ＭＳ Ｐゴシック" pitchFamily="50" charset="-128"/>
              </a:rPr>
              <a:t>「</a:t>
            </a:r>
            <a:r>
              <a:rPr lang="ja-JP" altLang="en-US" sz="2400" dirty="0">
                <a:solidFill>
                  <a:srgbClr val="FF0000"/>
                </a:solidFill>
                <a:latin typeface="ＭＳ Ｐゴシック" pitchFamily="50" charset="-128"/>
                <a:ea typeface="ＭＳ Ｐゴシック" pitchFamily="50" charset="-128"/>
              </a:rPr>
              <a:t>売買とは創造の一形態</a:t>
            </a:r>
            <a:r>
              <a:rPr lang="ja-JP" altLang="en-US" sz="2400" dirty="0">
                <a:solidFill>
                  <a:schemeClr val="tx1"/>
                </a:solidFill>
                <a:latin typeface="ＭＳ Ｐゴシック" pitchFamily="50" charset="-128"/>
                <a:ea typeface="ＭＳ Ｐゴシック" pitchFamily="50" charset="-128"/>
              </a:rPr>
              <a:t>」（ジョン・マクミラン）といえる．</a:t>
            </a:r>
            <a:endParaRPr lang="en-US" altLang="ja-JP" sz="2400" dirty="0">
              <a:solidFill>
                <a:schemeClr val="tx1"/>
              </a:solidFill>
              <a:latin typeface="ＭＳ Ｐゴシック" pitchFamily="50" charset="-128"/>
              <a:ea typeface="ＭＳ Ｐゴシック" pitchFamily="50" charset="-128"/>
            </a:endParaRPr>
          </a:p>
        </p:txBody>
      </p:sp>
      <p:sp>
        <p:nvSpPr>
          <p:cNvPr id="4" name="日付プレースホルダー 3">
            <a:extLst>
              <a:ext uri="{FF2B5EF4-FFF2-40B4-BE49-F238E27FC236}">
                <a16:creationId xmlns:a16="http://schemas.microsoft.com/office/drawing/2014/main" id="{0F259505-5A14-4010-88CB-8EFCC3213A4D}"/>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37D5F182-684F-45CF-88A9-AE4047E92D0D}"/>
              </a:ext>
            </a:extLst>
          </p:cNvPr>
          <p:cNvSpPr>
            <a:spLocks noGrp="1"/>
          </p:cNvSpPr>
          <p:nvPr>
            <p:ph type="sldNum" sz="quarter" idx="12"/>
          </p:nvPr>
        </p:nvSpPr>
        <p:spPr/>
        <p:txBody>
          <a:bodyPr/>
          <a:lstStyle/>
          <a:p>
            <a:fld id="{91B48CE8-BB9A-434A-95B2-7E9F0103B171}" type="slidenum">
              <a:rPr kumimoji="1" lang="ja-JP" altLang="en-US" smtClean="0"/>
              <a:pPr/>
              <a:t>12</a:t>
            </a:fld>
            <a:endParaRPr kumimoji="1" lang="ja-JP" altLang="en-US"/>
          </a:p>
        </p:txBody>
      </p:sp>
    </p:spTree>
    <p:extLst>
      <p:ext uri="{BB962C8B-B14F-4D97-AF65-F5344CB8AC3E}">
        <p14:creationId xmlns:p14="http://schemas.microsoft.com/office/powerpoint/2010/main" val="2721018581"/>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3" end="3"/>
                                            </p:txEl>
                                          </p:spTgt>
                                        </p:tgtEl>
                                        <p:attrNameLst>
                                          <p:attrName>style.visibility</p:attrName>
                                        </p:attrNameLst>
                                      </p:cBhvr>
                                      <p:to>
                                        <p:strVal val="visible"/>
                                      </p:to>
                                    </p:set>
                                    <p:animEffect transition="in" filter="fade">
                                      <p:cBhvr>
                                        <p:cTn id="12" dur="500"/>
                                        <p:tgtEl>
                                          <p:spTgt spid="16691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917">
                                            <p:txEl>
                                              <p:pRg st="5" end="5"/>
                                            </p:txEl>
                                          </p:spTgt>
                                        </p:tgtEl>
                                        <p:attrNameLst>
                                          <p:attrName>style.visibility</p:attrName>
                                        </p:attrNameLst>
                                      </p:cBhvr>
                                      <p:to>
                                        <p:strVal val="visible"/>
                                      </p:to>
                                    </p:set>
                                    <p:animEffect transition="in" filter="fade">
                                      <p:cBhvr>
                                        <p:cTn id="17" dur="500"/>
                                        <p:tgtEl>
                                          <p:spTgt spid="166917">
                                            <p:txEl>
                                              <p:pRg st="5" end="5"/>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166917">
                                            <p:txEl>
                                              <p:pRg st="6" end="6"/>
                                            </p:txEl>
                                          </p:spTgt>
                                        </p:tgtEl>
                                        <p:attrNameLst>
                                          <p:attrName>style.visibility</p:attrName>
                                        </p:attrNameLst>
                                      </p:cBhvr>
                                      <p:to>
                                        <p:strVal val="visible"/>
                                      </p:to>
                                    </p:set>
                                    <p:animEffect transition="in" filter="fade">
                                      <p:cBhvr>
                                        <p:cTn id="20" dur="500"/>
                                        <p:tgtEl>
                                          <p:spTgt spid="16691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●〇〇〇〇〇</a:t>
            </a:r>
            <a:br>
              <a:rPr lang="en-US" altLang="ja-JP" dirty="0">
                <a:solidFill>
                  <a:srgbClr val="0070C0"/>
                </a:solidFill>
              </a:rPr>
            </a:br>
            <a:r>
              <a:rPr lang="ja-JP" altLang="en-US" dirty="0">
                <a:solidFill>
                  <a:srgbClr val="0070C0"/>
                </a:solidFill>
              </a:rPr>
              <a:t>価格と資源配分の効率性</a:t>
            </a:r>
            <a:endParaRPr lang="en-US" altLang="en-US" dirty="0">
              <a:solidFill>
                <a:srgbClr val="0070C0"/>
              </a:solidFill>
            </a:endParaRPr>
          </a:p>
        </p:txBody>
      </p:sp>
      <p:sp>
        <p:nvSpPr>
          <p:cNvPr id="166917" name="Rectangle 5"/>
          <p:cNvSpPr>
            <a:spLocks noGrp="1" noChangeArrowheads="1"/>
          </p:cNvSpPr>
          <p:nvPr>
            <p:ph idx="1"/>
          </p:nvPr>
        </p:nvSpPr>
        <p:spPr>
          <a:xfrm>
            <a:off x="457200" y="1268760"/>
            <a:ext cx="8291264" cy="5025740"/>
          </a:xfrm>
        </p:spPr>
        <p:txBody>
          <a:bodyPr/>
          <a:lstStyle/>
          <a:p>
            <a:pPr algn="just"/>
            <a:r>
              <a:rPr lang="ja-JP" altLang="en-US" sz="2400" dirty="0">
                <a:latin typeface="ＭＳ Ｐゴシック" pitchFamily="50" charset="-128"/>
                <a:ea typeface="ＭＳ Ｐゴシック" pitchFamily="50" charset="-128"/>
              </a:rPr>
              <a:t>取引利益を追求することは，社会の資源配分を効率的なものにする働きがある．</a:t>
            </a:r>
            <a:endParaRPr lang="en-US" altLang="ja-JP" sz="24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algn="just"/>
            <a:r>
              <a:rPr lang="ja-JP" altLang="en-US" sz="2400" dirty="0">
                <a:solidFill>
                  <a:srgbClr val="0070C0"/>
                </a:solidFill>
                <a:latin typeface="ＭＳ Ｐゴシック" pitchFamily="50" charset="-128"/>
                <a:ea typeface="ＭＳ Ｐゴシック" pitchFamily="50" charset="-128"/>
              </a:rPr>
              <a:t>例：買い手が２人，缶コーヒーが１本しかない場合を考える．</a:t>
            </a:r>
            <a:endParaRPr lang="en-US" altLang="ja-JP" sz="2400" dirty="0">
              <a:solidFill>
                <a:srgbClr val="0070C0"/>
              </a:solidFill>
              <a:latin typeface="ＭＳ Ｐゴシック" pitchFamily="50" charset="-128"/>
              <a:ea typeface="ＭＳ Ｐゴシック" pitchFamily="50" charset="-128"/>
            </a:endParaRPr>
          </a:p>
          <a:p>
            <a:pPr lvl="1" algn="just"/>
            <a:endParaRPr lang="en-US" altLang="ja-JP" sz="800" dirty="0">
              <a:latin typeface="ＭＳ Ｐゴシック" pitchFamily="50" charset="-128"/>
              <a:ea typeface="ＭＳ Ｐゴシック" pitchFamily="50" charset="-128"/>
            </a:endParaRPr>
          </a:p>
          <a:p>
            <a:pPr lvl="2" algn="just"/>
            <a:r>
              <a:rPr lang="ja-JP" altLang="en-US" sz="2400" dirty="0">
                <a:solidFill>
                  <a:srgbClr val="FF0000"/>
                </a:solidFill>
                <a:latin typeface="ＭＳ Ｐゴシック" pitchFamily="50" charset="-128"/>
                <a:ea typeface="ＭＳ Ｐゴシック" pitchFamily="50" charset="-128"/>
              </a:rPr>
              <a:t>売り手は１００円以上ならば売ってもよい</a:t>
            </a:r>
            <a:r>
              <a:rPr lang="ja-JP" altLang="en-US" sz="2400" dirty="0">
                <a:latin typeface="ＭＳ Ｐゴシック" pitchFamily="50" charset="-128"/>
                <a:ea typeface="ＭＳ Ｐゴシック" pitchFamily="50" charset="-128"/>
              </a:rPr>
              <a:t>と考えている．</a:t>
            </a:r>
            <a:endParaRPr lang="en-US" altLang="ja-JP" sz="2400" dirty="0">
              <a:latin typeface="ＭＳ Ｐゴシック" pitchFamily="50" charset="-128"/>
              <a:ea typeface="ＭＳ Ｐゴシック" pitchFamily="50" charset="-128"/>
            </a:endParaRPr>
          </a:p>
          <a:p>
            <a:pPr lvl="2" algn="just"/>
            <a:endParaRPr lang="en-US" altLang="ja-JP" sz="800" dirty="0">
              <a:latin typeface="ＭＳ Ｐゴシック" pitchFamily="50" charset="-128"/>
              <a:ea typeface="ＭＳ Ｐゴシック" pitchFamily="50" charset="-128"/>
            </a:endParaRPr>
          </a:p>
          <a:p>
            <a:pPr lvl="2" algn="just"/>
            <a:r>
              <a:rPr lang="ja-JP" altLang="en-US" sz="2400" dirty="0">
                <a:solidFill>
                  <a:srgbClr val="00B050"/>
                </a:solidFill>
                <a:latin typeface="+mn-ea"/>
              </a:rPr>
              <a:t>買い手</a:t>
            </a:r>
            <a:r>
              <a:rPr lang="en-US" altLang="ja-JP" sz="2400" dirty="0">
                <a:solidFill>
                  <a:srgbClr val="00B050"/>
                </a:solidFill>
                <a:latin typeface="+mn-ea"/>
              </a:rPr>
              <a:t>A</a:t>
            </a:r>
            <a:r>
              <a:rPr lang="ja-JP" altLang="en-US" sz="2400" dirty="0">
                <a:solidFill>
                  <a:srgbClr val="00B050"/>
                </a:solidFill>
                <a:latin typeface="+mn-ea"/>
              </a:rPr>
              <a:t>は１２０円までなら買ってもよい</a:t>
            </a:r>
            <a:r>
              <a:rPr lang="ja-JP" altLang="en-US" sz="2400" dirty="0">
                <a:latin typeface="+mn-ea"/>
              </a:rPr>
              <a:t>と考えている．</a:t>
            </a:r>
            <a:endParaRPr lang="en-US" altLang="ja-JP" sz="2400" dirty="0">
              <a:latin typeface="+mn-ea"/>
            </a:endParaRPr>
          </a:p>
          <a:p>
            <a:pPr lvl="2" algn="just"/>
            <a:r>
              <a:rPr lang="ja-JP" altLang="ja-JP" sz="2400" dirty="0">
                <a:solidFill>
                  <a:srgbClr val="7030A0"/>
                </a:solidFill>
                <a:latin typeface="+mn-ea"/>
              </a:rPr>
              <a:t>買い手</a:t>
            </a:r>
            <a:r>
              <a:rPr lang="en-US" altLang="ja-JP" sz="2400" dirty="0">
                <a:solidFill>
                  <a:srgbClr val="7030A0"/>
                </a:solidFill>
                <a:latin typeface="+mn-ea"/>
              </a:rPr>
              <a:t>B</a:t>
            </a:r>
            <a:r>
              <a:rPr lang="ja-JP" altLang="ja-JP" sz="2400" dirty="0">
                <a:solidFill>
                  <a:srgbClr val="7030A0"/>
                </a:solidFill>
                <a:latin typeface="+mn-ea"/>
              </a:rPr>
              <a:t>は</a:t>
            </a:r>
            <a:r>
              <a:rPr lang="ja-JP" altLang="en-US" sz="2400" dirty="0">
                <a:solidFill>
                  <a:srgbClr val="7030A0"/>
                </a:solidFill>
                <a:latin typeface="+mn-ea"/>
              </a:rPr>
              <a:t>１４０</a:t>
            </a:r>
            <a:r>
              <a:rPr lang="ja-JP" altLang="ja-JP" sz="2400" dirty="0">
                <a:solidFill>
                  <a:srgbClr val="7030A0"/>
                </a:solidFill>
                <a:latin typeface="+mn-ea"/>
              </a:rPr>
              <a:t>円までなら買ってもよい</a:t>
            </a:r>
            <a:r>
              <a:rPr lang="ja-JP" altLang="ja-JP" sz="2400" dirty="0">
                <a:latin typeface="+mn-ea"/>
              </a:rPr>
              <a:t>と考えている．</a:t>
            </a:r>
          </a:p>
          <a:p>
            <a:pPr lvl="2" algn="just"/>
            <a:endParaRPr lang="en-US" altLang="ja-JP" dirty="0">
              <a:latin typeface="ＭＳ Ｐゴシック" pitchFamily="50" charset="-128"/>
              <a:ea typeface="ＭＳ Ｐゴシック" pitchFamily="50" charset="-128"/>
            </a:endParaRPr>
          </a:p>
          <a:p>
            <a:pPr lvl="1" algn="just"/>
            <a:r>
              <a:rPr lang="ja-JP" altLang="en-US" sz="2400" dirty="0">
                <a:latin typeface="ＭＳ Ｐゴシック" pitchFamily="50" charset="-128"/>
                <a:ea typeface="ＭＳ Ｐゴシック" pitchFamily="50" charset="-128"/>
              </a:rPr>
              <a:t>この状態で缶コーヒーを１２０円で取引する場合</a:t>
            </a:r>
            <a:endParaRPr lang="en-US" altLang="ja-JP" sz="2400" dirty="0">
              <a:latin typeface="ＭＳ Ｐゴシック" pitchFamily="50" charset="-128"/>
              <a:ea typeface="ＭＳ Ｐゴシック" pitchFamily="50" charset="-128"/>
            </a:endParaRPr>
          </a:p>
          <a:p>
            <a:pPr lvl="2" algn="just"/>
            <a:r>
              <a:rPr lang="ja-JP" altLang="en-US" sz="2400" dirty="0">
                <a:latin typeface="ＭＳ Ｐゴシック" pitchFamily="50" charset="-128"/>
                <a:ea typeface="ＭＳ Ｐゴシック" pitchFamily="50" charset="-128"/>
              </a:rPr>
              <a:t>買い手</a:t>
            </a:r>
            <a:r>
              <a:rPr lang="en-US" altLang="ja-JP" sz="2400" dirty="0">
                <a:latin typeface="ＭＳ Ｐゴシック" pitchFamily="50" charset="-128"/>
                <a:ea typeface="ＭＳ Ｐゴシック" pitchFamily="50" charset="-128"/>
              </a:rPr>
              <a:t>A</a:t>
            </a:r>
            <a:r>
              <a:rPr lang="ja-JP" altLang="en-US" sz="2400" dirty="0">
                <a:latin typeface="ＭＳ Ｐゴシック" pitchFamily="50" charset="-128"/>
                <a:ea typeface="ＭＳ Ｐゴシック" pitchFamily="50" charset="-128"/>
              </a:rPr>
              <a:t>・</a:t>
            </a:r>
            <a:r>
              <a:rPr lang="en-US" altLang="ja-JP" sz="2400" dirty="0">
                <a:latin typeface="ＭＳ Ｐゴシック" pitchFamily="50" charset="-128"/>
                <a:ea typeface="ＭＳ Ｐゴシック" pitchFamily="50" charset="-128"/>
              </a:rPr>
              <a:t>B</a:t>
            </a:r>
            <a:r>
              <a:rPr lang="ja-JP" altLang="en-US" sz="2400" dirty="0">
                <a:latin typeface="ＭＳ Ｐゴシック" pitchFamily="50" charset="-128"/>
                <a:ea typeface="ＭＳ Ｐゴシック" pitchFamily="50" charset="-128"/>
              </a:rPr>
              <a:t>両者とも缶コーヒーを買いたいと思う．</a:t>
            </a:r>
            <a:endParaRPr lang="en-US" altLang="ja-JP" sz="2400" dirty="0">
              <a:latin typeface="ＭＳ Ｐゴシック" pitchFamily="50" charset="-128"/>
              <a:ea typeface="ＭＳ Ｐゴシック" pitchFamily="50" charset="-128"/>
            </a:endParaRPr>
          </a:p>
          <a:p>
            <a:pPr lvl="2" algn="just"/>
            <a:r>
              <a:rPr lang="ja-JP" altLang="en-US" sz="2400" dirty="0">
                <a:latin typeface="ＭＳ Ｐゴシック" pitchFamily="50" charset="-128"/>
                <a:ea typeface="ＭＳ Ｐゴシック" pitchFamily="50" charset="-128"/>
              </a:rPr>
              <a:t>しかし，</a:t>
            </a:r>
            <a:r>
              <a:rPr lang="ja-JP" altLang="en-US" sz="2400" dirty="0">
                <a:solidFill>
                  <a:srgbClr val="FF0000"/>
                </a:solidFill>
                <a:latin typeface="ＭＳ Ｐゴシック" pitchFamily="50" charset="-128"/>
                <a:ea typeface="ＭＳ Ｐゴシック" pitchFamily="50" charset="-128"/>
              </a:rPr>
              <a:t>缶コーヒーは１本しかない</a:t>
            </a:r>
            <a:r>
              <a:rPr lang="ja-JP" altLang="en-US" sz="2400" dirty="0">
                <a:latin typeface="ＭＳ Ｐゴシック" pitchFamily="50" charset="-128"/>
                <a:ea typeface="ＭＳ Ｐゴシック" pitchFamily="50" charset="-128"/>
              </a:rPr>
              <a:t>．どうするの？？</a:t>
            </a:r>
            <a:endParaRPr lang="en-US" altLang="ja-JP" sz="2400" dirty="0">
              <a:latin typeface="ＭＳ Ｐゴシック" pitchFamily="50" charset="-128"/>
              <a:ea typeface="ＭＳ Ｐゴシック" pitchFamily="50" charset="-128"/>
            </a:endParaRPr>
          </a:p>
          <a:p>
            <a:pPr lvl="2" algn="just"/>
            <a:endParaRPr lang="en-US" altLang="ja-JP" dirty="0">
              <a:latin typeface="ＭＳ Ｐゴシック" pitchFamily="50" charset="-128"/>
              <a:ea typeface="ＭＳ Ｐゴシック" pitchFamily="50" charset="-128"/>
            </a:endParaRPr>
          </a:p>
        </p:txBody>
      </p:sp>
      <p:sp>
        <p:nvSpPr>
          <p:cNvPr id="4" name="日付プレースホルダー 3">
            <a:extLst>
              <a:ext uri="{FF2B5EF4-FFF2-40B4-BE49-F238E27FC236}">
                <a16:creationId xmlns:a16="http://schemas.microsoft.com/office/drawing/2014/main" id="{A7665010-06B6-46FE-A1A5-E02F99B572E6}"/>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0D0F85D2-AC0C-4E7D-B0BE-C1C822F57B10}"/>
              </a:ext>
            </a:extLst>
          </p:cNvPr>
          <p:cNvSpPr>
            <a:spLocks noGrp="1"/>
          </p:cNvSpPr>
          <p:nvPr>
            <p:ph type="sldNum" sz="quarter" idx="12"/>
          </p:nvPr>
        </p:nvSpPr>
        <p:spPr/>
        <p:txBody>
          <a:bodyPr/>
          <a:lstStyle/>
          <a:p>
            <a:fld id="{91B48CE8-BB9A-434A-95B2-7E9F0103B171}" type="slidenum">
              <a:rPr kumimoji="1" lang="ja-JP" altLang="en-US" smtClean="0"/>
              <a:pPr/>
              <a:t>13</a:t>
            </a:fld>
            <a:endParaRPr kumimoji="1" lang="ja-JP" altLang="en-US"/>
          </a:p>
        </p:txBody>
      </p:sp>
    </p:spTree>
    <p:extLst>
      <p:ext uri="{BB962C8B-B14F-4D97-AF65-F5344CB8AC3E}">
        <p14:creationId xmlns:p14="http://schemas.microsoft.com/office/powerpoint/2010/main" val="168186151"/>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4" end="4"/>
                                            </p:txEl>
                                          </p:spTgt>
                                        </p:tgtEl>
                                        <p:attrNameLst>
                                          <p:attrName>style.visibility</p:attrName>
                                        </p:attrNameLst>
                                      </p:cBhvr>
                                      <p:to>
                                        <p:strVal val="visible"/>
                                      </p:to>
                                    </p:set>
                                    <p:animEffect transition="in" filter="fade">
                                      <p:cBhvr>
                                        <p:cTn id="12" dur="500"/>
                                        <p:tgtEl>
                                          <p:spTgt spid="16691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917">
                                            <p:txEl>
                                              <p:pRg st="6" end="6"/>
                                            </p:txEl>
                                          </p:spTgt>
                                        </p:tgtEl>
                                        <p:attrNameLst>
                                          <p:attrName>style.visibility</p:attrName>
                                        </p:attrNameLst>
                                      </p:cBhvr>
                                      <p:to>
                                        <p:strVal val="visible"/>
                                      </p:to>
                                    </p:set>
                                    <p:animEffect transition="in" filter="fade">
                                      <p:cBhvr>
                                        <p:cTn id="17" dur="500"/>
                                        <p:tgtEl>
                                          <p:spTgt spid="166917">
                                            <p:txEl>
                                              <p:pRg st="6" end="6"/>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166917">
                                            <p:txEl>
                                              <p:pRg st="7" end="7"/>
                                            </p:txEl>
                                          </p:spTgt>
                                        </p:tgtEl>
                                        <p:attrNameLst>
                                          <p:attrName>style.visibility</p:attrName>
                                        </p:attrNameLst>
                                      </p:cBhvr>
                                      <p:to>
                                        <p:strVal val="visible"/>
                                      </p:to>
                                    </p:set>
                                    <p:animEffect transition="in" filter="fade">
                                      <p:cBhvr>
                                        <p:cTn id="20" dur="500"/>
                                        <p:tgtEl>
                                          <p:spTgt spid="166917">
                                            <p:txEl>
                                              <p:pRg st="7" end="7"/>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66917">
                                            <p:txEl>
                                              <p:pRg st="9" end="9"/>
                                            </p:txEl>
                                          </p:spTgt>
                                        </p:tgtEl>
                                        <p:attrNameLst>
                                          <p:attrName>style.visibility</p:attrName>
                                        </p:attrNameLst>
                                      </p:cBhvr>
                                      <p:to>
                                        <p:strVal val="visible"/>
                                      </p:to>
                                    </p:set>
                                    <p:animEffect transition="in" filter="fade">
                                      <p:cBhvr>
                                        <p:cTn id="25" dur="500"/>
                                        <p:tgtEl>
                                          <p:spTgt spid="166917">
                                            <p:txEl>
                                              <p:pRg st="9" end="9"/>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166917">
                                            <p:txEl>
                                              <p:pRg st="10" end="10"/>
                                            </p:txEl>
                                          </p:spTgt>
                                        </p:tgtEl>
                                        <p:attrNameLst>
                                          <p:attrName>style.visibility</p:attrName>
                                        </p:attrNameLst>
                                      </p:cBhvr>
                                      <p:to>
                                        <p:strVal val="visible"/>
                                      </p:to>
                                    </p:set>
                                    <p:animEffect transition="in" filter="fade">
                                      <p:cBhvr>
                                        <p:cTn id="28" dur="500"/>
                                        <p:tgtEl>
                                          <p:spTgt spid="166917">
                                            <p:txEl>
                                              <p:pRg st="10" end="10"/>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166917">
                                            <p:txEl>
                                              <p:pRg st="11" end="11"/>
                                            </p:txEl>
                                          </p:spTgt>
                                        </p:tgtEl>
                                        <p:attrNameLst>
                                          <p:attrName>style.visibility</p:attrName>
                                        </p:attrNameLst>
                                      </p:cBhvr>
                                      <p:to>
                                        <p:strVal val="visible"/>
                                      </p:to>
                                    </p:set>
                                    <p:animEffect transition="in" filter="fade">
                                      <p:cBhvr>
                                        <p:cTn id="31" dur="500"/>
                                        <p:tgtEl>
                                          <p:spTgt spid="166917">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〇●〇〇〇〇</a:t>
            </a:r>
            <a:br>
              <a:rPr lang="en-US" altLang="ja-JP" dirty="0">
                <a:solidFill>
                  <a:srgbClr val="0070C0"/>
                </a:solidFill>
              </a:rPr>
            </a:br>
            <a:r>
              <a:rPr lang="ja-JP" altLang="en-US" dirty="0">
                <a:solidFill>
                  <a:srgbClr val="0070C0"/>
                </a:solidFill>
              </a:rPr>
              <a:t>価格と資源配分の効率性</a:t>
            </a:r>
            <a:endParaRPr lang="en-US" altLang="en-US" dirty="0"/>
          </a:p>
        </p:txBody>
      </p:sp>
      <p:sp>
        <p:nvSpPr>
          <p:cNvPr id="166917" name="Rectangle 5"/>
          <p:cNvSpPr>
            <a:spLocks noGrp="1" noChangeArrowheads="1"/>
          </p:cNvSpPr>
          <p:nvPr>
            <p:ph idx="1"/>
          </p:nvPr>
        </p:nvSpPr>
        <p:spPr>
          <a:xfrm>
            <a:off x="107504" y="1340768"/>
            <a:ext cx="8784976" cy="5025740"/>
          </a:xfrm>
        </p:spPr>
        <p:txBody>
          <a:bodyPr>
            <a:noAutofit/>
          </a:bodyPr>
          <a:lstStyle/>
          <a:p>
            <a:pPr lvl="1" algn="just"/>
            <a:r>
              <a:rPr lang="ja-JP" altLang="en-US" sz="2400" dirty="0">
                <a:latin typeface="ＭＳ Ｐゴシック" pitchFamily="50" charset="-128"/>
                <a:ea typeface="ＭＳ Ｐゴシック" pitchFamily="50" charset="-128"/>
              </a:rPr>
              <a:t>缶コーヒーという希少な資源をいかに配分するか？</a:t>
            </a:r>
            <a:endParaRPr lang="en-US" altLang="ja-JP" sz="2400" dirty="0">
              <a:latin typeface="ＭＳ Ｐゴシック" pitchFamily="50" charset="-128"/>
              <a:ea typeface="ＭＳ Ｐゴシック" pitchFamily="50" charset="-128"/>
            </a:endParaRPr>
          </a:p>
          <a:p>
            <a:pPr lvl="2" algn="just"/>
            <a:r>
              <a:rPr lang="ja-JP" altLang="en-US" sz="2400" dirty="0">
                <a:latin typeface="ＭＳ Ｐゴシック" pitchFamily="50" charset="-128"/>
                <a:ea typeface="ＭＳ Ｐゴシック" pitchFamily="50" charset="-128"/>
              </a:rPr>
              <a:t>買い手</a:t>
            </a:r>
            <a:r>
              <a:rPr lang="en-US" altLang="ja-JP" sz="2400" dirty="0">
                <a:latin typeface="ＭＳ Ｐゴシック" pitchFamily="50" charset="-128"/>
                <a:ea typeface="ＭＳ Ｐゴシック" pitchFamily="50" charset="-128"/>
              </a:rPr>
              <a:t>A</a:t>
            </a:r>
            <a:r>
              <a:rPr lang="ja-JP" altLang="en-US" sz="2400" dirty="0">
                <a:latin typeface="ＭＳ Ｐゴシック" pitchFamily="50" charset="-128"/>
                <a:ea typeface="ＭＳ Ｐゴシック" pitchFamily="50" charset="-128"/>
              </a:rPr>
              <a:t>と取引する場合，社会的余剰は</a:t>
            </a:r>
            <a:r>
              <a:rPr lang="ja-JP" altLang="en-US" sz="2400" dirty="0">
                <a:solidFill>
                  <a:srgbClr val="00B050"/>
                </a:solidFill>
                <a:latin typeface="ＭＳ Ｐゴシック" pitchFamily="50" charset="-128"/>
                <a:ea typeface="ＭＳ Ｐゴシック" pitchFamily="50" charset="-128"/>
              </a:rPr>
              <a:t>２０円</a:t>
            </a:r>
            <a:r>
              <a:rPr lang="ja-JP" altLang="en-US" sz="2400" dirty="0">
                <a:latin typeface="ＭＳ Ｐゴシック" pitchFamily="50" charset="-128"/>
                <a:ea typeface="ＭＳ Ｐゴシック" pitchFamily="50" charset="-128"/>
              </a:rPr>
              <a:t>，</a:t>
            </a:r>
            <a:endParaRPr lang="en-US" altLang="ja-JP" sz="2400" dirty="0">
              <a:latin typeface="ＭＳ Ｐゴシック" pitchFamily="50" charset="-128"/>
              <a:ea typeface="ＭＳ Ｐゴシック" pitchFamily="50" charset="-128"/>
            </a:endParaRPr>
          </a:p>
          <a:p>
            <a:pPr lvl="2" algn="just"/>
            <a:r>
              <a:rPr lang="ja-JP" altLang="en-US" sz="2400" dirty="0">
                <a:latin typeface="ＭＳ Ｐゴシック" pitchFamily="50" charset="-128"/>
                <a:ea typeface="ＭＳ Ｐゴシック" pitchFamily="50" charset="-128"/>
              </a:rPr>
              <a:t>買い手</a:t>
            </a:r>
            <a:r>
              <a:rPr lang="en-US" altLang="ja-JP" sz="2400" dirty="0">
                <a:latin typeface="ＭＳ Ｐゴシック" pitchFamily="50" charset="-128"/>
                <a:ea typeface="ＭＳ Ｐゴシック" pitchFamily="50" charset="-128"/>
              </a:rPr>
              <a:t>B</a:t>
            </a:r>
            <a:r>
              <a:rPr lang="ja-JP" altLang="en-US" sz="2400" dirty="0">
                <a:latin typeface="ＭＳ Ｐゴシック" pitchFamily="50" charset="-128"/>
                <a:ea typeface="ＭＳ Ｐゴシック" pitchFamily="50" charset="-128"/>
              </a:rPr>
              <a:t>と取引する場合，社会的余剰は</a:t>
            </a:r>
            <a:r>
              <a:rPr lang="ja-JP" altLang="en-US" sz="2400" dirty="0">
                <a:solidFill>
                  <a:srgbClr val="7030A0"/>
                </a:solidFill>
                <a:latin typeface="ＭＳ Ｐゴシック" pitchFamily="50" charset="-128"/>
                <a:ea typeface="ＭＳ Ｐゴシック" pitchFamily="50" charset="-128"/>
              </a:rPr>
              <a:t>４０円</a:t>
            </a:r>
            <a:r>
              <a:rPr lang="ja-JP" altLang="en-US" sz="2400" dirty="0">
                <a:latin typeface="ＭＳ Ｐゴシック" pitchFamily="50" charset="-128"/>
                <a:ea typeface="ＭＳ Ｐゴシック" pitchFamily="50" charset="-128"/>
              </a:rPr>
              <a:t>．</a:t>
            </a:r>
            <a:endParaRPr lang="en-US" altLang="ja-JP" sz="2400" dirty="0">
              <a:latin typeface="ＭＳ Ｐゴシック" pitchFamily="50" charset="-128"/>
              <a:ea typeface="ＭＳ Ｐゴシック" pitchFamily="50" charset="-128"/>
            </a:endParaRPr>
          </a:p>
          <a:p>
            <a:pPr lvl="2" algn="just"/>
            <a:endParaRPr lang="en-US" altLang="ja-JP" sz="800" dirty="0">
              <a:latin typeface="ＭＳ Ｐゴシック" pitchFamily="50" charset="-128"/>
              <a:ea typeface="ＭＳ Ｐゴシック" pitchFamily="50" charset="-128"/>
            </a:endParaRPr>
          </a:p>
          <a:p>
            <a:pPr lvl="1" algn="just"/>
            <a:r>
              <a:rPr lang="ja-JP" altLang="en-US" sz="2400" dirty="0">
                <a:solidFill>
                  <a:srgbClr val="FF0000"/>
                </a:solidFill>
                <a:latin typeface="ＭＳ Ｐゴシック" pitchFamily="50" charset="-128"/>
                <a:ea typeface="ＭＳ Ｐゴシック" pitchFamily="50" charset="-128"/>
              </a:rPr>
              <a:t>買い手</a:t>
            </a:r>
            <a:r>
              <a:rPr lang="en-US" altLang="ja-JP" sz="2400" dirty="0">
                <a:solidFill>
                  <a:srgbClr val="FF0000"/>
                </a:solidFill>
                <a:latin typeface="ＭＳ Ｐゴシック" pitchFamily="50" charset="-128"/>
                <a:ea typeface="ＭＳ Ｐゴシック" pitchFamily="50" charset="-128"/>
              </a:rPr>
              <a:t>B</a:t>
            </a:r>
            <a:r>
              <a:rPr lang="ja-JP" altLang="en-US" sz="2400" dirty="0">
                <a:solidFill>
                  <a:srgbClr val="FF0000"/>
                </a:solidFill>
                <a:latin typeface="ＭＳ Ｐゴシック" pitchFamily="50" charset="-128"/>
                <a:ea typeface="ＭＳ Ｐゴシック" pitchFamily="50" charset="-128"/>
              </a:rPr>
              <a:t>と取引するほうが効率性の観点から社会的に望ましい．</a:t>
            </a:r>
            <a:endParaRPr lang="en-US" altLang="ja-JP" sz="2400" dirty="0">
              <a:solidFill>
                <a:srgbClr val="FF0000"/>
              </a:solidFill>
              <a:latin typeface="ＭＳ Ｐゴシック" pitchFamily="50" charset="-128"/>
              <a:ea typeface="ＭＳ Ｐゴシック" pitchFamily="50" charset="-128"/>
            </a:endParaRPr>
          </a:p>
          <a:p>
            <a:pPr lvl="2" algn="just"/>
            <a:r>
              <a:rPr lang="ja-JP" altLang="en-US" sz="2400" dirty="0">
                <a:latin typeface="ＭＳ Ｐゴシック" pitchFamily="50" charset="-128"/>
                <a:ea typeface="ＭＳ Ｐゴシック" pitchFamily="50" charset="-128"/>
              </a:rPr>
              <a:t>買い手</a:t>
            </a:r>
            <a:r>
              <a:rPr lang="en-US" altLang="ja-JP" sz="2400" dirty="0">
                <a:latin typeface="ＭＳ Ｐゴシック" pitchFamily="50" charset="-128"/>
                <a:ea typeface="ＭＳ Ｐゴシック" pitchFamily="50" charset="-128"/>
              </a:rPr>
              <a:t>A</a:t>
            </a:r>
            <a:r>
              <a:rPr lang="ja-JP" altLang="en-US" sz="2400" dirty="0">
                <a:latin typeface="ＭＳ Ｐゴシック" pitchFamily="50" charset="-128"/>
                <a:ea typeface="ＭＳ Ｐゴシック" pitchFamily="50" charset="-128"/>
              </a:rPr>
              <a:t>と取引すると，本当はもっと高い価格でも買いたいと思っていた買い手</a:t>
            </a:r>
            <a:r>
              <a:rPr lang="en-US" altLang="ja-JP" sz="2400" dirty="0">
                <a:latin typeface="ＭＳ Ｐゴシック" pitchFamily="50" charset="-128"/>
                <a:ea typeface="ＭＳ Ｐゴシック" pitchFamily="50" charset="-128"/>
              </a:rPr>
              <a:t>B</a:t>
            </a:r>
            <a:r>
              <a:rPr lang="ja-JP" altLang="en-US" sz="2400" dirty="0">
                <a:latin typeface="ＭＳ Ｐゴシック" pitchFamily="50" charset="-128"/>
                <a:ea typeface="ＭＳ Ｐゴシック" pitchFamily="50" charset="-128"/>
              </a:rPr>
              <a:t>が買えないから．</a:t>
            </a:r>
            <a:endParaRPr lang="en-US" altLang="ja-JP" sz="2400" dirty="0">
              <a:latin typeface="ＭＳ Ｐゴシック" pitchFamily="50" charset="-128"/>
              <a:ea typeface="ＭＳ Ｐゴシック" pitchFamily="50" charset="-128"/>
            </a:endParaRPr>
          </a:p>
          <a:p>
            <a:pPr lvl="1" algn="just"/>
            <a:endParaRPr lang="en-US" altLang="ja-JP" sz="800" dirty="0">
              <a:solidFill>
                <a:srgbClr val="FF0000"/>
              </a:solidFill>
              <a:latin typeface="ＭＳ Ｐゴシック" pitchFamily="50" charset="-128"/>
              <a:ea typeface="ＭＳ Ｐゴシック" pitchFamily="50" charset="-128"/>
            </a:endParaRPr>
          </a:p>
          <a:p>
            <a:pPr lvl="1" algn="just"/>
            <a:r>
              <a:rPr lang="ja-JP" altLang="en-US" sz="2400" dirty="0">
                <a:solidFill>
                  <a:srgbClr val="0070C0"/>
                </a:solidFill>
                <a:latin typeface="ＭＳ Ｐゴシック" pitchFamily="50" charset="-128"/>
                <a:ea typeface="ＭＳ Ｐゴシック" pitchFamily="50" charset="-128"/>
              </a:rPr>
              <a:t>１２０円で取引をする場合，売り手の生産者余剰は</a:t>
            </a:r>
            <a:r>
              <a:rPr lang="ja-JP" altLang="en-US" sz="2400" dirty="0">
                <a:solidFill>
                  <a:schemeClr val="tx1"/>
                </a:solidFill>
                <a:latin typeface="ＭＳ Ｐゴシック" pitchFamily="50" charset="-128"/>
                <a:ea typeface="ＭＳ Ｐゴシック" pitchFamily="50" charset="-128"/>
              </a:rPr>
              <a:t>，買い手</a:t>
            </a:r>
            <a:r>
              <a:rPr lang="en-US" altLang="ja-JP" sz="2400" dirty="0">
                <a:solidFill>
                  <a:schemeClr val="tx1"/>
                </a:solidFill>
                <a:latin typeface="ＭＳ Ｐゴシック" pitchFamily="50" charset="-128"/>
                <a:ea typeface="ＭＳ Ｐゴシック" pitchFamily="50" charset="-128"/>
              </a:rPr>
              <a:t>A</a:t>
            </a:r>
            <a:r>
              <a:rPr lang="ja-JP" altLang="en-US" sz="2400" dirty="0">
                <a:solidFill>
                  <a:schemeClr val="tx1"/>
                </a:solidFill>
                <a:latin typeface="ＭＳ Ｐゴシック" pitchFamily="50" charset="-128"/>
                <a:ea typeface="ＭＳ Ｐゴシック" pitchFamily="50" charset="-128"/>
              </a:rPr>
              <a:t>に売っても買い手</a:t>
            </a:r>
            <a:r>
              <a:rPr lang="en-US" altLang="ja-JP" sz="2400" dirty="0">
                <a:solidFill>
                  <a:schemeClr val="tx1"/>
                </a:solidFill>
                <a:latin typeface="ＭＳ Ｐゴシック" pitchFamily="50" charset="-128"/>
                <a:ea typeface="ＭＳ Ｐゴシック" pitchFamily="50" charset="-128"/>
              </a:rPr>
              <a:t>B</a:t>
            </a:r>
            <a:r>
              <a:rPr lang="ja-JP" altLang="en-US" sz="2400" dirty="0">
                <a:solidFill>
                  <a:schemeClr val="tx1"/>
                </a:solidFill>
                <a:latin typeface="ＭＳ Ｐゴシック" pitchFamily="50" charset="-128"/>
                <a:ea typeface="ＭＳ Ｐゴシック" pitchFamily="50" charset="-128"/>
              </a:rPr>
              <a:t>に売っても，</a:t>
            </a:r>
            <a:r>
              <a:rPr lang="ja-JP" altLang="en-US" sz="2400" dirty="0">
                <a:solidFill>
                  <a:srgbClr val="0070C0"/>
                </a:solidFill>
                <a:latin typeface="ＭＳ Ｐゴシック" pitchFamily="50" charset="-128"/>
                <a:ea typeface="ＭＳ Ｐゴシック" pitchFamily="50" charset="-128"/>
              </a:rPr>
              <a:t>２０円で変わらない</a:t>
            </a:r>
            <a:r>
              <a:rPr lang="ja-JP" altLang="en-US" sz="2400" dirty="0">
                <a:solidFill>
                  <a:schemeClr val="tx1"/>
                </a:solidFill>
                <a:latin typeface="ＭＳ Ｐゴシック" pitchFamily="50" charset="-128"/>
                <a:ea typeface="ＭＳ Ｐゴシック" pitchFamily="50" charset="-128"/>
              </a:rPr>
              <a:t>．</a:t>
            </a:r>
            <a:endParaRPr lang="en-US" altLang="ja-JP" sz="2400" dirty="0">
              <a:solidFill>
                <a:schemeClr val="tx1"/>
              </a:solidFill>
              <a:latin typeface="ＭＳ Ｐゴシック" pitchFamily="50" charset="-128"/>
              <a:ea typeface="ＭＳ Ｐゴシック" pitchFamily="50" charset="-128"/>
            </a:endParaRPr>
          </a:p>
          <a:p>
            <a:pPr lvl="2" algn="just"/>
            <a:r>
              <a:rPr lang="ja-JP" altLang="en-US" sz="2400" dirty="0">
                <a:latin typeface="ＭＳ Ｐゴシック" pitchFamily="50" charset="-128"/>
                <a:ea typeface="ＭＳ Ｐゴシック" pitchFamily="50" charset="-128"/>
              </a:rPr>
              <a:t>１２０円で取引される限り，売り手と買い手</a:t>
            </a:r>
            <a:r>
              <a:rPr lang="en-US" altLang="ja-JP" sz="2400" dirty="0">
                <a:latin typeface="ＭＳ Ｐゴシック" pitchFamily="50" charset="-128"/>
                <a:ea typeface="ＭＳ Ｐゴシック" pitchFamily="50" charset="-128"/>
              </a:rPr>
              <a:t>B</a:t>
            </a:r>
            <a:r>
              <a:rPr lang="ja-JP" altLang="en-US" sz="2400" dirty="0">
                <a:latin typeface="ＭＳ Ｐゴシック" pitchFamily="50" charset="-128"/>
                <a:ea typeface="ＭＳ Ｐゴシック" pitchFamily="50" charset="-128"/>
              </a:rPr>
              <a:t>が取引するという社会的に望ましい取引は実現するとは限らない．</a:t>
            </a:r>
            <a:endParaRPr lang="en-US" altLang="ja-JP" sz="2400" dirty="0">
              <a:solidFill>
                <a:schemeClr val="tx1"/>
              </a:solidFill>
              <a:latin typeface="ＭＳ Ｐゴシック" pitchFamily="50" charset="-128"/>
              <a:ea typeface="ＭＳ Ｐゴシック" pitchFamily="50" charset="-128"/>
            </a:endParaRPr>
          </a:p>
          <a:p>
            <a:pPr lvl="1" algn="just"/>
            <a:endParaRPr lang="en-US" altLang="ja-JP" sz="2400" dirty="0">
              <a:solidFill>
                <a:srgbClr val="FF0000"/>
              </a:solidFill>
              <a:latin typeface="ＭＳ Ｐゴシック" pitchFamily="50" charset="-128"/>
              <a:ea typeface="ＭＳ Ｐゴシック" pitchFamily="50" charset="-128"/>
            </a:endParaRPr>
          </a:p>
        </p:txBody>
      </p:sp>
      <p:sp>
        <p:nvSpPr>
          <p:cNvPr id="4" name="日付プレースホルダー 3">
            <a:extLst>
              <a:ext uri="{FF2B5EF4-FFF2-40B4-BE49-F238E27FC236}">
                <a16:creationId xmlns:a16="http://schemas.microsoft.com/office/drawing/2014/main" id="{EDB6A9AF-BB6E-4617-9357-111B0C0B26B7}"/>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6752796D-B254-48AA-8D0B-7FF71062A294}"/>
              </a:ext>
            </a:extLst>
          </p:cNvPr>
          <p:cNvSpPr>
            <a:spLocks noGrp="1"/>
          </p:cNvSpPr>
          <p:nvPr>
            <p:ph type="sldNum" sz="quarter" idx="12"/>
          </p:nvPr>
        </p:nvSpPr>
        <p:spPr/>
        <p:txBody>
          <a:bodyPr/>
          <a:lstStyle/>
          <a:p>
            <a:fld id="{91B48CE8-BB9A-434A-95B2-7E9F0103B171}" type="slidenum">
              <a:rPr kumimoji="1" lang="ja-JP" altLang="en-US" smtClean="0"/>
              <a:pPr/>
              <a:t>14</a:t>
            </a:fld>
            <a:endParaRPr kumimoji="1" lang="ja-JP" altLang="en-US"/>
          </a:p>
        </p:txBody>
      </p:sp>
    </p:spTree>
    <p:extLst>
      <p:ext uri="{BB962C8B-B14F-4D97-AF65-F5344CB8AC3E}">
        <p14:creationId xmlns:p14="http://schemas.microsoft.com/office/powerpoint/2010/main" val="2555438766"/>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4" end="4"/>
                                            </p:txEl>
                                          </p:spTgt>
                                        </p:tgtEl>
                                        <p:attrNameLst>
                                          <p:attrName>style.visibility</p:attrName>
                                        </p:attrNameLst>
                                      </p:cBhvr>
                                      <p:to>
                                        <p:strVal val="visible"/>
                                      </p:to>
                                    </p:set>
                                    <p:animEffect transition="in" filter="fade">
                                      <p:cBhvr>
                                        <p:cTn id="7" dur="500"/>
                                        <p:tgtEl>
                                          <p:spTgt spid="166917">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66917">
                                            <p:txEl>
                                              <p:pRg st="5" end="5"/>
                                            </p:txEl>
                                          </p:spTgt>
                                        </p:tgtEl>
                                        <p:attrNameLst>
                                          <p:attrName>style.visibility</p:attrName>
                                        </p:attrNameLst>
                                      </p:cBhvr>
                                      <p:to>
                                        <p:strVal val="visible"/>
                                      </p:to>
                                    </p:set>
                                    <p:animEffect transition="in" filter="fade">
                                      <p:cBhvr>
                                        <p:cTn id="10" dur="500"/>
                                        <p:tgtEl>
                                          <p:spTgt spid="166917">
                                            <p:txEl>
                                              <p:pRg st="5" end="5"/>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66917">
                                            <p:txEl>
                                              <p:pRg st="7" end="7"/>
                                            </p:txEl>
                                          </p:spTgt>
                                        </p:tgtEl>
                                        <p:attrNameLst>
                                          <p:attrName>style.visibility</p:attrName>
                                        </p:attrNameLst>
                                      </p:cBhvr>
                                      <p:to>
                                        <p:strVal val="visible"/>
                                      </p:to>
                                    </p:set>
                                    <p:animEffect transition="in" filter="fade">
                                      <p:cBhvr>
                                        <p:cTn id="15" dur="500"/>
                                        <p:tgtEl>
                                          <p:spTgt spid="166917">
                                            <p:txEl>
                                              <p:pRg st="7" end="7"/>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66917">
                                            <p:txEl>
                                              <p:pRg st="8" end="8"/>
                                            </p:txEl>
                                          </p:spTgt>
                                        </p:tgtEl>
                                        <p:attrNameLst>
                                          <p:attrName>style.visibility</p:attrName>
                                        </p:attrNameLst>
                                      </p:cBhvr>
                                      <p:to>
                                        <p:strVal val="visible"/>
                                      </p:to>
                                    </p:set>
                                    <p:animEffect transition="in" filter="fade">
                                      <p:cBhvr>
                                        <p:cTn id="20" dur="500"/>
                                        <p:tgtEl>
                                          <p:spTgt spid="16691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〇〇●〇〇〇</a:t>
            </a:r>
            <a:br>
              <a:rPr lang="en-US" altLang="ja-JP" dirty="0">
                <a:solidFill>
                  <a:srgbClr val="0070C0"/>
                </a:solidFill>
              </a:rPr>
            </a:br>
            <a:r>
              <a:rPr lang="ja-JP" altLang="en-US" dirty="0">
                <a:solidFill>
                  <a:srgbClr val="0070C0"/>
                </a:solidFill>
              </a:rPr>
              <a:t>価格と資源配分の効率性</a:t>
            </a:r>
            <a:endParaRPr lang="en-US" altLang="en-US" dirty="0"/>
          </a:p>
        </p:txBody>
      </p:sp>
      <p:sp>
        <p:nvSpPr>
          <p:cNvPr id="166917" name="Rectangle 5"/>
          <p:cNvSpPr>
            <a:spLocks noGrp="1" noChangeArrowheads="1"/>
          </p:cNvSpPr>
          <p:nvPr>
            <p:ph idx="1"/>
          </p:nvPr>
        </p:nvSpPr>
        <p:spPr>
          <a:xfrm>
            <a:off x="323528" y="1268760"/>
            <a:ext cx="8424936" cy="5025740"/>
          </a:xfrm>
        </p:spPr>
        <p:txBody>
          <a:bodyPr>
            <a:normAutofit/>
          </a:bodyPr>
          <a:lstStyle/>
          <a:p>
            <a:pPr algn="just"/>
            <a:r>
              <a:rPr lang="ja-JP" altLang="en-US" sz="2400" dirty="0">
                <a:latin typeface="ＭＳ Ｐゴシック" pitchFamily="50" charset="-128"/>
                <a:ea typeface="ＭＳ Ｐゴシック" pitchFamily="50" charset="-128"/>
              </a:rPr>
              <a:t>市場取引が効率的な配分を達成するにはどうすればよいか？</a:t>
            </a:r>
            <a:endParaRPr lang="en-US" altLang="ja-JP" sz="24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lvl="1" algn="just"/>
            <a:r>
              <a:rPr lang="ja-JP" altLang="en-US" sz="2400" dirty="0">
                <a:latin typeface="ＭＳ Ｐゴシック" pitchFamily="50" charset="-128"/>
                <a:ea typeface="ＭＳ Ｐゴシック" pitchFamily="50" charset="-128"/>
              </a:rPr>
              <a:t>買い手</a:t>
            </a:r>
            <a:r>
              <a:rPr lang="en-US" altLang="ja-JP" sz="2400" dirty="0">
                <a:latin typeface="ＭＳ Ｐゴシック" pitchFamily="50" charset="-128"/>
                <a:ea typeface="ＭＳ Ｐゴシック" pitchFamily="50" charset="-128"/>
              </a:rPr>
              <a:t>A</a:t>
            </a:r>
            <a:r>
              <a:rPr lang="ja-JP" altLang="en-US" sz="2400" dirty="0">
                <a:latin typeface="ＭＳ Ｐゴシック" pitchFamily="50" charset="-128"/>
                <a:ea typeface="ＭＳ Ｐゴシック" pitchFamily="50" charset="-128"/>
              </a:rPr>
              <a:t>の留保価格が１２０円，買い手</a:t>
            </a:r>
            <a:r>
              <a:rPr lang="en-US" altLang="ja-JP" sz="2400" dirty="0">
                <a:latin typeface="ＭＳ Ｐゴシック" pitchFamily="50" charset="-128"/>
                <a:ea typeface="ＭＳ Ｐゴシック" pitchFamily="50" charset="-128"/>
              </a:rPr>
              <a:t>B</a:t>
            </a:r>
            <a:r>
              <a:rPr lang="ja-JP" altLang="en-US" sz="2400" dirty="0">
                <a:latin typeface="ＭＳ Ｐゴシック" pitchFamily="50" charset="-128"/>
                <a:ea typeface="ＭＳ Ｐゴシック" pitchFamily="50" charset="-128"/>
              </a:rPr>
              <a:t>の留保価格が１４０円という</a:t>
            </a:r>
            <a:r>
              <a:rPr lang="ja-JP" altLang="en-US" sz="2400" dirty="0">
                <a:solidFill>
                  <a:srgbClr val="FF0000"/>
                </a:solidFill>
                <a:latin typeface="ＭＳ Ｐゴシック" pitchFamily="50" charset="-128"/>
                <a:ea typeface="ＭＳ Ｐゴシック" pitchFamily="50" charset="-128"/>
              </a:rPr>
              <a:t>情報を売り手が知っていたら問題ない</a:t>
            </a:r>
            <a:r>
              <a:rPr lang="ja-JP" altLang="en-US" sz="2400" dirty="0">
                <a:latin typeface="ＭＳ Ｐゴシック" pitchFamily="50" charset="-128"/>
                <a:ea typeface="ＭＳ Ｐゴシック" pitchFamily="50" charset="-128"/>
              </a:rPr>
              <a:t>．</a:t>
            </a:r>
            <a:endParaRPr lang="en-US" altLang="ja-JP" sz="2400" dirty="0">
              <a:latin typeface="ＭＳ Ｐゴシック" pitchFamily="50" charset="-128"/>
              <a:ea typeface="ＭＳ Ｐゴシック" pitchFamily="50" charset="-128"/>
            </a:endParaRPr>
          </a:p>
          <a:p>
            <a:pPr lvl="1" algn="just"/>
            <a:endParaRPr lang="en-US" altLang="ja-JP" sz="800" dirty="0">
              <a:latin typeface="ＭＳ Ｐゴシック" pitchFamily="50" charset="-128"/>
              <a:ea typeface="ＭＳ Ｐゴシック" pitchFamily="50" charset="-128"/>
            </a:endParaRPr>
          </a:p>
          <a:p>
            <a:pPr lvl="2" algn="just"/>
            <a:r>
              <a:rPr lang="ja-JP" altLang="en-US" sz="2400" dirty="0">
                <a:latin typeface="ＭＳ Ｐゴシック" pitchFamily="50" charset="-128"/>
                <a:ea typeface="ＭＳ Ｐゴシック" pitchFamily="50" charset="-128"/>
              </a:rPr>
              <a:t>売り手は，買い手</a:t>
            </a:r>
            <a:r>
              <a:rPr lang="en-US" altLang="ja-JP" sz="2400" dirty="0">
                <a:latin typeface="ＭＳ Ｐゴシック" pitchFamily="50" charset="-128"/>
                <a:ea typeface="ＭＳ Ｐゴシック" pitchFamily="50" charset="-128"/>
              </a:rPr>
              <a:t>B</a:t>
            </a:r>
            <a:r>
              <a:rPr lang="ja-JP" altLang="en-US" sz="2400" dirty="0">
                <a:latin typeface="ＭＳ Ｐゴシック" pitchFamily="50" charset="-128"/>
                <a:ea typeface="ＭＳ Ｐゴシック" pitchFamily="50" charset="-128"/>
              </a:rPr>
              <a:t>と取引すれば１２０円より高い価格で取引することができることを知っていれば，買い手</a:t>
            </a:r>
            <a:r>
              <a:rPr lang="en-US" altLang="ja-JP" sz="2400" dirty="0">
                <a:latin typeface="ＭＳ Ｐゴシック" pitchFamily="50" charset="-128"/>
                <a:ea typeface="ＭＳ Ｐゴシック" pitchFamily="50" charset="-128"/>
              </a:rPr>
              <a:t>B</a:t>
            </a:r>
            <a:r>
              <a:rPr lang="ja-JP" altLang="en-US" sz="2400" dirty="0">
                <a:latin typeface="ＭＳ Ｐゴシック" pitchFamily="50" charset="-128"/>
                <a:ea typeface="ＭＳ Ｐゴシック" pitchFamily="50" charset="-128"/>
              </a:rPr>
              <a:t>と取引しようとするはず．</a:t>
            </a:r>
            <a:endParaRPr lang="en-US" altLang="ja-JP" sz="2400" dirty="0">
              <a:latin typeface="ＭＳ Ｐゴシック" pitchFamily="50" charset="-128"/>
              <a:ea typeface="ＭＳ Ｐゴシック" pitchFamily="50" charset="-128"/>
            </a:endParaRPr>
          </a:p>
          <a:p>
            <a:pPr lvl="2" algn="just"/>
            <a:endParaRPr lang="en-US" altLang="ja-JP" sz="800" dirty="0">
              <a:latin typeface="ＭＳ Ｐゴシック" pitchFamily="50" charset="-128"/>
              <a:ea typeface="ＭＳ Ｐゴシック" pitchFamily="50" charset="-128"/>
            </a:endParaRPr>
          </a:p>
          <a:p>
            <a:pPr lvl="2" algn="just"/>
            <a:r>
              <a:rPr lang="ja-JP" altLang="en-US" sz="2400" dirty="0">
                <a:solidFill>
                  <a:srgbClr val="0070C0"/>
                </a:solidFill>
                <a:latin typeface="ＭＳ Ｐゴシック" pitchFamily="50" charset="-128"/>
                <a:ea typeface="ＭＳ Ｐゴシック" pitchFamily="50" charset="-128"/>
              </a:rPr>
              <a:t>情報は資源を効率的に配分する上で重要な役割を果たす</a:t>
            </a:r>
            <a:r>
              <a:rPr lang="ja-JP" altLang="en-US" sz="2400" dirty="0">
                <a:latin typeface="ＭＳ Ｐゴシック" pitchFamily="50" charset="-128"/>
                <a:ea typeface="ＭＳ Ｐゴシック" pitchFamily="50" charset="-128"/>
              </a:rPr>
              <a:t>．</a:t>
            </a:r>
            <a:endParaRPr lang="en-US" altLang="ja-JP" sz="2400" dirty="0">
              <a:latin typeface="ＭＳ Ｐゴシック" pitchFamily="50" charset="-128"/>
              <a:ea typeface="ＭＳ Ｐゴシック" pitchFamily="50" charset="-128"/>
            </a:endParaRPr>
          </a:p>
          <a:p>
            <a:pPr lvl="1" algn="just"/>
            <a:endParaRPr lang="en-US" altLang="ja-JP" sz="800" dirty="0">
              <a:latin typeface="ＭＳ Ｐゴシック" pitchFamily="50" charset="-128"/>
              <a:ea typeface="ＭＳ Ｐゴシック" pitchFamily="50" charset="-128"/>
            </a:endParaRPr>
          </a:p>
          <a:p>
            <a:pPr lvl="1" algn="just"/>
            <a:r>
              <a:rPr lang="ja-JP" altLang="en-US" sz="2400" dirty="0">
                <a:solidFill>
                  <a:schemeClr val="tx1"/>
                </a:solidFill>
                <a:latin typeface="ＭＳ Ｐゴシック" pitchFamily="50" charset="-128"/>
                <a:ea typeface="ＭＳ Ｐゴシック" pitchFamily="50" charset="-128"/>
              </a:rPr>
              <a:t>しかし，売り手が常に買い手の留保価格を知っているとは限らない．</a:t>
            </a:r>
            <a:endParaRPr lang="en-US" altLang="ja-JP" sz="2400" dirty="0">
              <a:solidFill>
                <a:schemeClr val="tx1"/>
              </a:solidFill>
              <a:latin typeface="ＭＳ Ｐゴシック" pitchFamily="50" charset="-128"/>
              <a:ea typeface="ＭＳ Ｐゴシック" pitchFamily="50" charset="-128"/>
            </a:endParaRPr>
          </a:p>
          <a:p>
            <a:pPr lvl="1" algn="just"/>
            <a:endParaRPr lang="en-US" altLang="ja-JP" sz="2400" dirty="0">
              <a:latin typeface="ＭＳ Ｐゴシック" pitchFamily="50" charset="-128"/>
              <a:ea typeface="ＭＳ Ｐゴシック" pitchFamily="50" charset="-128"/>
            </a:endParaRPr>
          </a:p>
        </p:txBody>
      </p:sp>
      <p:sp>
        <p:nvSpPr>
          <p:cNvPr id="4" name="日付プレースホルダー 3">
            <a:extLst>
              <a:ext uri="{FF2B5EF4-FFF2-40B4-BE49-F238E27FC236}">
                <a16:creationId xmlns:a16="http://schemas.microsoft.com/office/drawing/2014/main" id="{6D18616D-3B53-4082-BE6F-90FDD579FC6C}"/>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ECA1614D-6DEF-4B61-B2E7-BBD527C14968}"/>
              </a:ext>
            </a:extLst>
          </p:cNvPr>
          <p:cNvSpPr>
            <a:spLocks noGrp="1"/>
          </p:cNvSpPr>
          <p:nvPr>
            <p:ph type="sldNum" sz="quarter" idx="12"/>
          </p:nvPr>
        </p:nvSpPr>
        <p:spPr/>
        <p:txBody>
          <a:bodyPr/>
          <a:lstStyle/>
          <a:p>
            <a:fld id="{91B48CE8-BB9A-434A-95B2-7E9F0103B171}" type="slidenum">
              <a:rPr kumimoji="1" lang="ja-JP" altLang="en-US" smtClean="0"/>
              <a:pPr/>
              <a:t>15</a:t>
            </a:fld>
            <a:endParaRPr kumimoji="1" lang="ja-JP" altLang="en-US"/>
          </a:p>
        </p:txBody>
      </p:sp>
    </p:spTree>
    <p:extLst>
      <p:ext uri="{BB962C8B-B14F-4D97-AF65-F5344CB8AC3E}">
        <p14:creationId xmlns:p14="http://schemas.microsoft.com/office/powerpoint/2010/main" val="2653738920"/>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4" end="4"/>
                                            </p:txEl>
                                          </p:spTgt>
                                        </p:tgtEl>
                                        <p:attrNameLst>
                                          <p:attrName>style.visibility</p:attrName>
                                        </p:attrNameLst>
                                      </p:cBhvr>
                                      <p:to>
                                        <p:strVal val="visible"/>
                                      </p:to>
                                    </p:set>
                                    <p:animEffect transition="in" filter="fade">
                                      <p:cBhvr>
                                        <p:cTn id="12" dur="500"/>
                                        <p:tgtEl>
                                          <p:spTgt spid="16691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917">
                                            <p:txEl>
                                              <p:pRg st="6" end="6"/>
                                            </p:txEl>
                                          </p:spTgt>
                                        </p:tgtEl>
                                        <p:attrNameLst>
                                          <p:attrName>style.visibility</p:attrName>
                                        </p:attrNameLst>
                                      </p:cBhvr>
                                      <p:to>
                                        <p:strVal val="visible"/>
                                      </p:to>
                                    </p:set>
                                    <p:animEffect transition="in" filter="fade">
                                      <p:cBhvr>
                                        <p:cTn id="17" dur="500"/>
                                        <p:tgtEl>
                                          <p:spTgt spid="166917">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6917">
                                            <p:txEl>
                                              <p:pRg st="8" end="8"/>
                                            </p:txEl>
                                          </p:spTgt>
                                        </p:tgtEl>
                                        <p:attrNameLst>
                                          <p:attrName>style.visibility</p:attrName>
                                        </p:attrNameLst>
                                      </p:cBhvr>
                                      <p:to>
                                        <p:strVal val="visible"/>
                                      </p:to>
                                    </p:set>
                                    <p:animEffect transition="in" filter="fade">
                                      <p:cBhvr>
                                        <p:cTn id="22" dur="500"/>
                                        <p:tgtEl>
                                          <p:spTgt spid="16691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〇〇〇●〇〇</a:t>
            </a:r>
            <a:br>
              <a:rPr lang="en-US" altLang="ja-JP" dirty="0">
                <a:solidFill>
                  <a:srgbClr val="0070C0"/>
                </a:solidFill>
              </a:rPr>
            </a:br>
            <a:r>
              <a:rPr lang="ja-JP" altLang="en-US" dirty="0">
                <a:solidFill>
                  <a:srgbClr val="0070C0"/>
                </a:solidFill>
              </a:rPr>
              <a:t>価格と資源配分の効率性</a:t>
            </a:r>
            <a:endParaRPr lang="en-US" altLang="en-US" dirty="0"/>
          </a:p>
        </p:txBody>
      </p:sp>
      <p:sp>
        <p:nvSpPr>
          <p:cNvPr id="166917" name="Rectangle 5"/>
          <p:cNvSpPr>
            <a:spLocks noGrp="1" noChangeArrowheads="1"/>
          </p:cNvSpPr>
          <p:nvPr>
            <p:ph idx="1"/>
          </p:nvPr>
        </p:nvSpPr>
        <p:spPr>
          <a:xfrm>
            <a:off x="251520" y="1571612"/>
            <a:ext cx="8496944" cy="5025740"/>
          </a:xfrm>
        </p:spPr>
        <p:txBody>
          <a:bodyPr>
            <a:normAutofit/>
          </a:bodyPr>
          <a:lstStyle/>
          <a:p>
            <a:pPr lvl="1" algn="just"/>
            <a:r>
              <a:rPr lang="ja-JP" altLang="en-US" sz="2400" dirty="0">
                <a:solidFill>
                  <a:schemeClr val="tx1"/>
                </a:solidFill>
                <a:latin typeface="ＭＳ Ｐゴシック" pitchFamily="50" charset="-128"/>
                <a:ea typeface="ＭＳ Ｐゴシック" pitchFamily="50" charset="-128"/>
              </a:rPr>
              <a:t>売り手と買い手が可能な限り自分に都合のよい条件で取引に応じてくれる相手を探そうとすることが，効率的な資源配分をもたらす．</a:t>
            </a:r>
            <a:endParaRPr lang="en-US" altLang="ja-JP" sz="2400" dirty="0">
              <a:solidFill>
                <a:schemeClr val="tx1"/>
              </a:solidFill>
              <a:latin typeface="ＭＳ Ｐゴシック" pitchFamily="50" charset="-128"/>
              <a:ea typeface="ＭＳ Ｐゴシック" pitchFamily="50" charset="-128"/>
            </a:endParaRPr>
          </a:p>
          <a:p>
            <a:pPr lvl="1" algn="just"/>
            <a:endParaRPr lang="en-US" altLang="ja-JP" sz="800" dirty="0">
              <a:solidFill>
                <a:schemeClr val="tx1"/>
              </a:solidFill>
              <a:latin typeface="ＭＳ Ｐゴシック" pitchFamily="50" charset="-128"/>
              <a:ea typeface="ＭＳ Ｐゴシック" pitchFamily="50" charset="-128"/>
            </a:endParaRPr>
          </a:p>
          <a:p>
            <a:pPr lvl="2" algn="just"/>
            <a:r>
              <a:rPr lang="ja-JP" altLang="en-US" sz="2400" dirty="0">
                <a:solidFill>
                  <a:srgbClr val="0070C0"/>
                </a:solidFill>
                <a:latin typeface="ＭＳ Ｐゴシック" pitchFamily="50" charset="-128"/>
                <a:ea typeface="ＭＳ Ｐゴシック" pitchFamily="50" charset="-128"/>
              </a:rPr>
              <a:t>買い手</a:t>
            </a:r>
            <a:r>
              <a:rPr lang="en-US" altLang="ja-JP" sz="2400" dirty="0">
                <a:solidFill>
                  <a:srgbClr val="0070C0"/>
                </a:solidFill>
                <a:latin typeface="ＭＳ Ｐゴシック" pitchFamily="50" charset="-128"/>
                <a:ea typeface="ＭＳ Ｐゴシック" pitchFamily="50" charset="-128"/>
              </a:rPr>
              <a:t>A</a:t>
            </a:r>
            <a:r>
              <a:rPr lang="ja-JP" altLang="en-US" sz="2400" dirty="0">
                <a:solidFill>
                  <a:srgbClr val="0070C0"/>
                </a:solidFill>
                <a:latin typeface="ＭＳ Ｐゴシック" pitchFamily="50" charset="-128"/>
                <a:ea typeface="ＭＳ Ｐゴシック" pitchFamily="50" charset="-128"/>
              </a:rPr>
              <a:t>が１２０円という価格でならば買ってもよいと言っているという事実</a:t>
            </a:r>
            <a:r>
              <a:rPr lang="ja-JP" altLang="en-US" sz="2400" dirty="0">
                <a:solidFill>
                  <a:schemeClr val="tx1"/>
                </a:solidFill>
                <a:latin typeface="ＭＳ Ｐゴシック" pitchFamily="50" charset="-128"/>
                <a:ea typeface="ＭＳ Ｐゴシック" pitchFamily="50" charset="-128"/>
              </a:rPr>
              <a:t>は，</a:t>
            </a:r>
            <a:r>
              <a:rPr lang="ja-JP" altLang="en-US" sz="2400" dirty="0">
                <a:solidFill>
                  <a:srgbClr val="FF0000"/>
                </a:solidFill>
                <a:latin typeface="ＭＳ Ｐゴシック" pitchFamily="50" charset="-128"/>
                <a:ea typeface="ＭＳ Ｐゴシック" pitchFamily="50" charset="-128"/>
              </a:rPr>
              <a:t>他にもっと高い留保価格を持っている人もいるかもしれないという可能性</a:t>
            </a:r>
            <a:r>
              <a:rPr lang="ja-JP" altLang="en-US" sz="2400" dirty="0">
                <a:latin typeface="ＭＳ Ｐゴシック" pitchFamily="50" charset="-128"/>
                <a:ea typeface="ＭＳ Ｐゴシック" pitchFamily="50" charset="-128"/>
              </a:rPr>
              <a:t>を示唆する．</a:t>
            </a:r>
            <a:endParaRPr lang="en-US" altLang="ja-JP" sz="2400" dirty="0">
              <a:latin typeface="ＭＳ Ｐゴシック" pitchFamily="50" charset="-128"/>
              <a:ea typeface="ＭＳ Ｐゴシック" pitchFamily="50" charset="-128"/>
            </a:endParaRPr>
          </a:p>
          <a:p>
            <a:pPr lvl="1" algn="just"/>
            <a:endParaRPr lang="en-US" altLang="ja-JP" sz="800" dirty="0">
              <a:latin typeface="ＭＳ Ｐゴシック" pitchFamily="50" charset="-128"/>
              <a:ea typeface="ＭＳ Ｐゴシック" pitchFamily="50" charset="-128"/>
            </a:endParaRPr>
          </a:p>
          <a:p>
            <a:pPr lvl="1" algn="just"/>
            <a:r>
              <a:rPr lang="ja-JP" altLang="en-US" sz="2400" dirty="0">
                <a:latin typeface="ＭＳ Ｐゴシック" pitchFamily="50" charset="-128"/>
                <a:ea typeface="ＭＳ Ｐゴシック" pitchFamily="50" charset="-128"/>
              </a:rPr>
              <a:t>もし新しい取引相手を見つけることが容易であるならば，いったん交渉をやめて新しい取引相手を探してみればよい．</a:t>
            </a:r>
            <a:endParaRPr lang="en-US" altLang="ja-JP" sz="2400" dirty="0">
              <a:latin typeface="ＭＳ Ｐゴシック" pitchFamily="50" charset="-128"/>
              <a:ea typeface="ＭＳ Ｐゴシック" pitchFamily="50" charset="-128"/>
            </a:endParaRPr>
          </a:p>
        </p:txBody>
      </p:sp>
      <p:sp>
        <p:nvSpPr>
          <p:cNvPr id="4" name="日付プレースホルダー 3">
            <a:extLst>
              <a:ext uri="{FF2B5EF4-FFF2-40B4-BE49-F238E27FC236}">
                <a16:creationId xmlns:a16="http://schemas.microsoft.com/office/drawing/2014/main" id="{6128EB9F-FCF5-4D8C-A074-4BEAFB5E40CF}"/>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F33C8A93-D2A9-45C8-A577-9C294E0231C8}"/>
              </a:ext>
            </a:extLst>
          </p:cNvPr>
          <p:cNvSpPr>
            <a:spLocks noGrp="1"/>
          </p:cNvSpPr>
          <p:nvPr>
            <p:ph type="sldNum" sz="quarter" idx="12"/>
          </p:nvPr>
        </p:nvSpPr>
        <p:spPr/>
        <p:txBody>
          <a:bodyPr/>
          <a:lstStyle/>
          <a:p>
            <a:fld id="{91B48CE8-BB9A-434A-95B2-7E9F0103B171}" type="slidenum">
              <a:rPr kumimoji="1" lang="ja-JP" altLang="en-US" smtClean="0"/>
              <a:pPr/>
              <a:t>16</a:t>
            </a:fld>
            <a:endParaRPr kumimoji="1" lang="ja-JP" altLang="en-US"/>
          </a:p>
        </p:txBody>
      </p:sp>
    </p:spTree>
    <p:extLst>
      <p:ext uri="{BB962C8B-B14F-4D97-AF65-F5344CB8AC3E}">
        <p14:creationId xmlns:p14="http://schemas.microsoft.com/office/powerpoint/2010/main" val="2113656192"/>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4" end="4"/>
                                            </p:txEl>
                                          </p:spTgt>
                                        </p:tgtEl>
                                        <p:attrNameLst>
                                          <p:attrName>style.visibility</p:attrName>
                                        </p:attrNameLst>
                                      </p:cBhvr>
                                      <p:to>
                                        <p:strVal val="visible"/>
                                      </p:to>
                                    </p:set>
                                    <p:animEffect transition="in" filter="fade">
                                      <p:cBhvr>
                                        <p:cTn id="12" dur="500"/>
                                        <p:tgtEl>
                                          <p:spTgt spid="16691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〇〇〇〇●〇</a:t>
            </a:r>
            <a:br>
              <a:rPr lang="en-US" altLang="ja-JP" dirty="0">
                <a:solidFill>
                  <a:srgbClr val="0070C0"/>
                </a:solidFill>
              </a:rPr>
            </a:br>
            <a:r>
              <a:rPr lang="ja-JP" altLang="en-US" dirty="0">
                <a:solidFill>
                  <a:srgbClr val="0070C0"/>
                </a:solidFill>
              </a:rPr>
              <a:t>価格と資源配分の効率性</a:t>
            </a:r>
            <a:endParaRPr lang="en-US" altLang="en-US" dirty="0"/>
          </a:p>
        </p:txBody>
      </p:sp>
      <p:sp>
        <p:nvSpPr>
          <p:cNvPr id="166917" name="Rectangle 5"/>
          <p:cNvSpPr>
            <a:spLocks noGrp="1" noChangeArrowheads="1"/>
          </p:cNvSpPr>
          <p:nvPr>
            <p:ph idx="1"/>
          </p:nvPr>
        </p:nvSpPr>
        <p:spPr>
          <a:xfrm>
            <a:off x="251520" y="1268760"/>
            <a:ext cx="8712968" cy="5025740"/>
          </a:xfrm>
        </p:spPr>
        <p:txBody>
          <a:bodyPr>
            <a:normAutofit/>
          </a:bodyPr>
          <a:lstStyle/>
          <a:p>
            <a:pPr lvl="1" algn="just"/>
            <a:r>
              <a:rPr lang="ja-JP" altLang="en-US" sz="2400" dirty="0">
                <a:latin typeface="ＭＳ Ｐゴシック" pitchFamily="50" charset="-128"/>
                <a:ea typeface="ＭＳ Ｐゴシック" pitchFamily="50" charset="-128"/>
              </a:rPr>
              <a:t>売り手が買い手</a:t>
            </a:r>
            <a:r>
              <a:rPr lang="en-US" altLang="ja-JP" sz="2400" dirty="0">
                <a:latin typeface="ＭＳ Ｐゴシック" pitchFamily="50" charset="-128"/>
                <a:ea typeface="ＭＳ Ｐゴシック" pitchFamily="50" charset="-128"/>
              </a:rPr>
              <a:t>B</a:t>
            </a:r>
            <a:r>
              <a:rPr lang="ja-JP" altLang="en-US" sz="2400" dirty="0">
                <a:latin typeface="ＭＳ Ｐゴシック" pitchFamily="50" charset="-128"/>
                <a:ea typeface="ＭＳ Ｐゴシック" pitchFamily="50" charset="-128"/>
              </a:rPr>
              <a:t>を見つけだし，価格１３０円で缶コーヒーを取引したとする．</a:t>
            </a:r>
            <a:endParaRPr lang="en-US" altLang="ja-JP" sz="2400" dirty="0">
              <a:latin typeface="ＭＳ Ｐゴシック" pitchFamily="50" charset="-128"/>
              <a:ea typeface="ＭＳ Ｐゴシック" pitchFamily="50" charset="-128"/>
            </a:endParaRPr>
          </a:p>
          <a:p>
            <a:pPr lvl="1" algn="just"/>
            <a:endParaRPr lang="en-US" altLang="ja-JP" sz="800" dirty="0">
              <a:latin typeface="ＭＳ Ｐゴシック" pitchFamily="50" charset="-128"/>
              <a:ea typeface="ＭＳ Ｐゴシック" pitchFamily="50" charset="-128"/>
            </a:endParaRPr>
          </a:p>
          <a:p>
            <a:pPr lvl="2" algn="just"/>
            <a:r>
              <a:rPr lang="ja-JP" altLang="en-US" sz="2400" dirty="0">
                <a:latin typeface="ＭＳ Ｐゴシック" pitchFamily="50" charset="-128"/>
                <a:ea typeface="ＭＳ Ｐゴシック" pitchFamily="50" charset="-128"/>
              </a:rPr>
              <a:t>生産者余剰は１３０円</a:t>
            </a:r>
            <a:r>
              <a:rPr lang="en-US" altLang="ja-JP" sz="2400" dirty="0">
                <a:latin typeface="ＭＳ Ｐゴシック" pitchFamily="50" charset="-128"/>
                <a:ea typeface="ＭＳ Ｐゴシック" pitchFamily="50" charset="-128"/>
              </a:rPr>
              <a:t>-</a:t>
            </a:r>
            <a:r>
              <a:rPr lang="ja-JP" altLang="en-US" sz="2400" dirty="0">
                <a:latin typeface="ＭＳ Ｐゴシック" pitchFamily="50" charset="-128"/>
                <a:ea typeface="ＭＳ Ｐゴシック" pitchFamily="50" charset="-128"/>
              </a:rPr>
              <a:t>１００円</a:t>
            </a:r>
            <a:r>
              <a:rPr lang="en-US" altLang="ja-JP" sz="2400" dirty="0">
                <a:latin typeface="ＭＳ Ｐゴシック" pitchFamily="50" charset="-128"/>
                <a:ea typeface="ＭＳ Ｐゴシック" pitchFamily="50" charset="-128"/>
              </a:rPr>
              <a:t>=</a:t>
            </a:r>
            <a:r>
              <a:rPr lang="ja-JP" altLang="en-US" sz="2400" dirty="0">
                <a:solidFill>
                  <a:srgbClr val="FF0000"/>
                </a:solidFill>
                <a:latin typeface="ＭＳ Ｐゴシック" pitchFamily="50" charset="-128"/>
                <a:ea typeface="ＭＳ Ｐゴシック" pitchFamily="50" charset="-128"/>
              </a:rPr>
              <a:t>３０円</a:t>
            </a:r>
            <a:r>
              <a:rPr lang="ja-JP" altLang="en-US" sz="2400" dirty="0">
                <a:latin typeface="ＭＳ Ｐゴシック" pitchFamily="50" charset="-128"/>
                <a:ea typeface="ＭＳ Ｐゴシック" pitchFamily="50" charset="-128"/>
              </a:rPr>
              <a:t>，</a:t>
            </a:r>
            <a:endParaRPr lang="en-US" altLang="ja-JP" sz="2400" dirty="0">
              <a:latin typeface="ＭＳ Ｐゴシック" pitchFamily="50" charset="-128"/>
              <a:ea typeface="ＭＳ Ｐゴシック" pitchFamily="50" charset="-128"/>
            </a:endParaRPr>
          </a:p>
          <a:p>
            <a:pPr lvl="2" algn="just"/>
            <a:r>
              <a:rPr lang="ja-JP" altLang="en-US" sz="2400" dirty="0">
                <a:latin typeface="ＭＳ Ｐゴシック" pitchFamily="50" charset="-128"/>
                <a:ea typeface="ＭＳ Ｐゴシック" pitchFamily="50" charset="-128"/>
              </a:rPr>
              <a:t>消費者余剰は１４０円</a:t>
            </a:r>
            <a:r>
              <a:rPr lang="en-US" altLang="ja-JP" sz="2400" dirty="0">
                <a:latin typeface="ＭＳ Ｐゴシック" pitchFamily="50" charset="-128"/>
                <a:ea typeface="ＭＳ Ｐゴシック" pitchFamily="50" charset="-128"/>
              </a:rPr>
              <a:t>-</a:t>
            </a:r>
            <a:r>
              <a:rPr lang="ja-JP" altLang="en-US" sz="2400" dirty="0">
                <a:latin typeface="ＭＳ Ｐゴシック" pitchFamily="50" charset="-128"/>
                <a:ea typeface="ＭＳ Ｐゴシック" pitchFamily="50" charset="-128"/>
              </a:rPr>
              <a:t>１３０円</a:t>
            </a:r>
            <a:r>
              <a:rPr lang="en-US" altLang="ja-JP" sz="2400" dirty="0">
                <a:latin typeface="ＭＳ Ｐゴシック" pitchFamily="50" charset="-128"/>
                <a:ea typeface="ＭＳ Ｐゴシック" pitchFamily="50" charset="-128"/>
              </a:rPr>
              <a:t>=</a:t>
            </a:r>
            <a:r>
              <a:rPr lang="ja-JP" altLang="en-US" sz="2400" dirty="0">
                <a:solidFill>
                  <a:srgbClr val="00B050"/>
                </a:solidFill>
                <a:latin typeface="ＭＳ Ｐゴシック" pitchFamily="50" charset="-128"/>
                <a:ea typeface="ＭＳ Ｐゴシック" pitchFamily="50" charset="-128"/>
              </a:rPr>
              <a:t>１０円</a:t>
            </a:r>
            <a:r>
              <a:rPr lang="ja-JP" altLang="en-US" sz="2400" dirty="0">
                <a:latin typeface="ＭＳ Ｐゴシック" pitchFamily="50" charset="-128"/>
                <a:ea typeface="ＭＳ Ｐゴシック" pitchFamily="50" charset="-128"/>
              </a:rPr>
              <a:t>，社会的余剰は４０円．</a:t>
            </a:r>
            <a:endParaRPr lang="en-US" altLang="ja-JP" sz="2400" dirty="0">
              <a:latin typeface="ＭＳ Ｐゴシック" pitchFamily="50" charset="-128"/>
              <a:ea typeface="ＭＳ Ｐゴシック" pitchFamily="50" charset="-128"/>
            </a:endParaRPr>
          </a:p>
          <a:p>
            <a:pPr lvl="2" algn="just"/>
            <a:r>
              <a:rPr lang="ja-JP" altLang="en-US" sz="2400" dirty="0">
                <a:solidFill>
                  <a:srgbClr val="FF0000"/>
                </a:solidFill>
                <a:latin typeface="ＭＳ Ｐゴシック" pitchFamily="50" charset="-128"/>
                <a:ea typeface="ＭＳ Ｐゴシック" pitchFamily="50" charset="-128"/>
              </a:rPr>
              <a:t>価格が１２０円から１３０円に上昇しても，社会的余剰は不変．</a:t>
            </a:r>
            <a:endParaRPr lang="en-US" altLang="ja-JP" sz="2400" dirty="0">
              <a:solidFill>
                <a:srgbClr val="FF0000"/>
              </a:solidFill>
              <a:latin typeface="ＭＳ Ｐゴシック" pitchFamily="50" charset="-128"/>
              <a:ea typeface="ＭＳ Ｐゴシック" pitchFamily="50" charset="-128"/>
            </a:endParaRPr>
          </a:p>
          <a:p>
            <a:pPr lvl="2" algn="just"/>
            <a:endParaRPr lang="en-US" altLang="ja-JP" sz="800" dirty="0">
              <a:latin typeface="ＭＳ Ｐゴシック" pitchFamily="50" charset="-128"/>
              <a:ea typeface="ＭＳ Ｐゴシック" pitchFamily="50" charset="-128"/>
            </a:endParaRPr>
          </a:p>
          <a:p>
            <a:pPr lvl="1" algn="just"/>
            <a:r>
              <a:rPr lang="ja-JP" altLang="en-US" sz="2400" dirty="0">
                <a:latin typeface="ＭＳ Ｐゴシック" pitchFamily="50" charset="-128"/>
                <a:ea typeface="ＭＳ Ｐゴシック" pitchFamily="50" charset="-128"/>
              </a:rPr>
              <a:t>価格の上昇により，</a:t>
            </a:r>
            <a:r>
              <a:rPr lang="ja-JP" altLang="en-US" sz="2400" dirty="0">
                <a:solidFill>
                  <a:srgbClr val="0070C0"/>
                </a:solidFill>
                <a:latin typeface="ＭＳ Ｐゴシック" pitchFamily="50" charset="-128"/>
                <a:ea typeface="ＭＳ Ｐゴシック" pitchFamily="50" charset="-128"/>
              </a:rPr>
              <a:t>缶コーヒーにより大きな価値を置いている人に対して配分するという望ましい状況が達成される</a:t>
            </a:r>
            <a:r>
              <a:rPr lang="ja-JP" altLang="en-US" sz="2400" dirty="0">
                <a:latin typeface="ＭＳ Ｐゴシック" pitchFamily="50" charset="-128"/>
                <a:ea typeface="ＭＳ Ｐゴシック" pitchFamily="50" charset="-128"/>
              </a:rPr>
              <a:t>．</a:t>
            </a:r>
            <a:endParaRPr lang="en-US" altLang="ja-JP" sz="2400" dirty="0">
              <a:latin typeface="ＭＳ Ｐゴシック" pitchFamily="50" charset="-128"/>
              <a:ea typeface="ＭＳ Ｐゴシック" pitchFamily="50" charset="-128"/>
            </a:endParaRPr>
          </a:p>
          <a:p>
            <a:pPr lvl="1" algn="just"/>
            <a:endParaRPr lang="en-US" altLang="ja-JP" sz="900" dirty="0">
              <a:latin typeface="ＭＳ Ｐゴシック" pitchFamily="50" charset="-128"/>
              <a:ea typeface="ＭＳ Ｐゴシック" pitchFamily="50" charset="-128"/>
            </a:endParaRPr>
          </a:p>
          <a:p>
            <a:pPr lvl="1" algn="just"/>
            <a:r>
              <a:rPr lang="ja-JP" altLang="en-US" sz="2400" dirty="0">
                <a:latin typeface="ＭＳ Ｐゴシック" pitchFamily="50" charset="-128"/>
                <a:ea typeface="ＭＳ Ｐゴシック" pitchFamily="50" charset="-128"/>
              </a:rPr>
              <a:t>とはいえ，取引相手を見つけるには，それなりの困難さが伴う．これを「</a:t>
            </a:r>
            <a:r>
              <a:rPr lang="ja-JP" altLang="en-US" sz="2400" dirty="0">
                <a:solidFill>
                  <a:srgbClr val="FF0000"/>
                </a:solidFill>
                <a:latin typeface="ＭＳ Ｐゴシック" pitchFamily="50" charset="-128"/>
                <a:ea typeface="ＭＳ Ｐゴシック" pitchFamily="50" charset="-128"/>
              </a:rPr>
              <a:t>取引費用</a:t>
            </a:r>
            <a:r>
              <a:rPr lang="ja-JP" altLang="en-US" sz="2400" dirty="0">
                <a:latin typeface="ＭＳ Ｐゴシック" pitchFamily="50" charset="-128"/>
                <a:ea typeface="ＭＳ Ｐゴシック" pitchFamily="50" charset="-128"/>
              </a:rPr>
              <a:t>」という．</a:t>
            </a:r>
            <a:endParaRPr lang="en-US" altLang="ja-JP" sz="2400" dirty="0">
              <a:latin typeface="ＭＳ Ｐゴシック" pitchFamily="50" charset="-128"/>
              <a:ea typeface="ＭＳ Ｐゴシック" pitchFamily="50" charset="-128"/>
            </a:endParaRPr>
          </a:p>
          <a:p>
            <a:pPr lvl="2" algn="just"/>
            <a:r>
              <a:rPr lang="ja-JP" altLang="en-US" sz="2100" dirty="0">
                <a:latin typeface="ＭＳ Ｐゴシック" pitchFamily="50" charset="-128"/>
                <a:ea typeface="ＭＳ Ｐゴシック" pitchFamily="50" charset="-128"/>
              </a:rPr>
              <a:t>取引費用が低いほど，効率的な資源配分が達成されやすくなる．</a:t>
            </a:r>
            <a:endParaRPr lang="en-US" altLang="ja-JP" sz="2100" dirty="0">
              <a:latin typeface="ＭＳ Ｐゴシック" pitchFamily="50" charset="-128"/>
              <a:ea typeface="ＭＳ Ｐゴシック" pitchFamily="50" charset="-128"/>
            </a:endParaRPr>
          </a:p>
          <a:p>
            <a:pPr lvl="1" algn="just"/>
            <a:endParaRPr lang="en-US" altLang="ja-JP" sz="2400" dirty="0">
              <a:latin typeface="ＭＳ Ｐゴシック" pitchFamily="50" charset="-128"/>
              <a:ea typeface="ＭＳ Ｐゴシック" pitchFamily="50" charset="-128"/>
            </a:endParaRPr>
          </a:p>
        </p:txBody>
      </p:sp>
      <p:sp>
        <p:nvSpPr>
          <p:cNvPr id="4" name="日付プレースホルダー 3">
            <a:extLst>
              <a:ext uri="{FF2B5EF4-FFF2-40B4-BE49-F238E27FC236}">
                <a16:creationId xmlns:a16="http://schemas.microsoft.com/office/drawing/2014/main" id="{9CD843CF-38CE-418B-844D-B05950BC212B}"/>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8508FD79-34FF-4C3A-9EB8-033D5B5F0B0A}"/>
              </a:ext>
            </a:extLst>
          </p:cNvPr>
          <p:cNvSpPr>
            <a:spLocks noGrp="1"/>
          </p:cNvSpPr>
          <p:nvPr>
            <p:ph type="sldNum" sz="quarter" idx="12"/>
          </p:nvPr>
        </p:nvSpPr>
        <p:spPr/>
        <p:txBody>
          <a:bodyPr/>
          <a:lstStyle/>
          <a:p>
            <a:fld id="{91B48CE8-BB9A-434A-95B2-7E9F0103B171}" type="slidenum">
              <a:rPr kumimoji="1" lang="ja-JP" altLang="en-US" smtClean="0"/>
              <a:pPr/>
              <a:t>17</a:t>
            </a:fld>
            <a:endParaRPr kumimoji="1" lang="ja-JP" altLang="en-US"/>
          </a:p>
        </p:txBody>
      </p:sp>
    </p:spTree>
    <p:extLst>
      <p:ext uri="{BB962C8B-B14F-4D97-AF65-F5344CB8AC3E}">
        <p14:creationId xmlns:p14="http://schemas.microsoft.com/office/powerpoint/2010/main" val="1574896705"/>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66917">
                                            <p:txEl>
                                              <p:pRg st="3" end="3"/>
                                            </p:txEl>
                                          </p:spTgt>
                                        </p:tgtEl>
                                        <p:attrNameLst>
                                          <p:attrName>style.visibility</p:attrName>
                                        </p:attrNameLst>
                                      </p:cBhvr>
                                      <p:to>
                                        <p:strVal val="visible"/>
                                      </p:to>
                                    </p:set>
                                    <p:animEffect transition="in" filter="fade">
                                      <p:cBhvr>
                                        <p:cTn id="10" dur="500"/>
                                        <p:tgtEl>
                                          <p:spTgt spid="166917">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66917">
                                            <p:txEl>
                                              <p:pRg st="4" end="4"/>
                                            </p:txEl>
                                          </p:spTgt>
                                        </p:tgtEl>
                                        <p:attrNameLst>
                                          <p:attrName>style.visibility</p:attrName>
                                        </p:attrNameLst>
                                      </p:cBhvr>
                                      <p:to>
                                        <p:strVal val="visible"/>
                                      </p:to>
                                    </p:set>
                                    <p:animEffect transition="in" filter="fade">
                                      <p:cBhvr>
                                        <p:cTn id="15" dur="500"/>
                                        <p:tgtEl>
                                          <p:spTgt spid="166917">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66917">
                                            <p:txEl>
                                              <p:pRg st="6" end="6"/>
                                            </p:txEl>
                                          </p:spTgt>
                                        </p:tgtEl>
                                        <p:attrNameLst>
                                          <p:attrName>style.visibility</p:attrName>
                                        </p:attrNameLst>
                                      </p:cBhvr>
                                      <p:to>
                                        <p:strVal val="visible"/>
                                      </p:to>
                                    </p:set>
                                    <p:animEffect transition="in" filter="fade">
                                      <p:cBhvr>
                                        <p:cTn id="20" dur="500"/>
                                        <p:tgtEl>
                                          <p:spTgt spid="166917">
                                            <p:txEl>
                                              <p:pRg st="6" end="6"/>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66917">
                                            <p:txEl>
                                              <p:pRg st="8" end="8"/>
                                            </p:txEl>
                                          </p:spTgt>
                                        </p:tgtEl>
                                        <p:attrNameLst>
                                          <p:attrName>style.visibility</p:attrName>
                                        </p:attrNameLst>
                                      </p:cBhvr>
                                      <p:to>
                                        <p:strVal val="visible"/>
                                      </p:to>
                                    </p:set>
                                    <p:animEffect transition="in" filter="fade">
                                      <p:cBhvr>
                                        <p:cTn id="25" dur="500"/>
                                        <p:tgtEl>
                                          <p:spTgt spid="166917">
                                            <p:txEl>
                                              <p:pRg st="8" end="8"/>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66917">
                                            <p:txEl>
                                              <p:pRg st="9" end="9"/>
                                            </p:txEl>
                                          </p:spTgt>
                                        </p:tgtEl>
                                        <p:attrNameLst>
                                          <p:attrName>style.visibility</p:attrName>
                                        </p:attrNameLst>
                                      </p:cBhvr>
                                      <p:to>
                                        <p:strVal val="visible"/>
                                      </p:to>
                                    </p:set>
                                    <p:animEffect transition="in" filter="fade">
                                      <p:cBhvr>
                                        <p:cTn id="30" dur="500"/>
                                        <p:tgtEl>
                                          <p:spTgt spid="16691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〇〇〇〇〇●</a:t>
            </a:r>
            <a:br>
              <a:rPr lang="en-US" altLang="ja-JP" dirty="0">
                <a:solidFill>
                  <a:srgbClr val="0070C0"/>
                </a:solidFill>
              </a:rPr>
            </a:br>
            <a:r>
              <a:rPr lang="ja-JP" altLang="en-US" dirty="0">
                <a:solidFill>
                  <a:srgbClr val="0070C0"/>
                </a:solidFill>
              </a:rPr>
              <a:t>価格と資源配分の効率性</a:t>
            </a:r>
            <a:endParaRPr lang="en-US" altLang="en-US" dirty="0"/>
          </a:p>
        </p:txBody>
      </p:sp>
      <p:sp>
        <p:nvSpPr>
          <p:cNvPr id="166917" name="Rectangle 5"/>
          <p:cNvSpPr>
            <a:spLocks noGrp="1" noChangeArrowheads="1"/>
          </p:cNvSpPr>
          <p:nvPr>
            <p:ph idx="1"/>
          </p:nvPr>
        </p:nvSpPr>
        <p:spPr>
          <a:xfrm>
            <a:off x="457200" y="1571612"/>
            <a:ext cx="8291264" cy="5025740"/>
          </a:xfrm>
        </p:spPr>
        <p:txBody>
          <a:bodyPr>
            <a:normAutofit lnSpcReduction="10000"/>
          </a:bodyPr>
          <a:lstStyle/>
          <a:p>
            <a:pPr algn="just"/>
            <a:r>
              <a:rPr lang="ja-JP" altLang="en-US" sz="2400" dirty="0">
                <a:latin typeface="ＭＳ Ｐゴシック" pitchFamily="50" charset="-128"/>
                <a:ea typeface="ＭＳ Ｐゴシック" pitchFamily="50" charset="-128"/>
              </a:rPr>
              <a:t>より良く機能する市場とは，</a:t>
            </a:r>
            <a:endParaRPr lang="en-US" altLang="ja-JP" sz="24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a:p>
            <a:pPr lvl="1" algn="just"/>
            <a:r>
              <a:rPr lang="ja-JP" altLang="en-US" sz="2400" dirty="0">
                <a:latin typeface="ＭＳ Ｐゴシック" pitchFamily="50" charset="-128"/>
                <a:ea typeface="ＭＳ Ｐゴシック" pitchFamily="50" charset="-128"/>
              </a:rPr>
              <a:t>効率的な資源配分を達成するために自分の売りたい財・サービスに対して</a:t>
            </a:r>
            <a:r>
              <a:rPr lang="ja-JP" altLang="en-US" sz="2400" dirty="0">
                <a:solidFill>
                  <a:srgbClr val="FF0000"/>
                </a:solidFill>
                <a:latin typeface="ＭＳ Ｐゴシック" pitchFamily="50" charset="-128"/>
                <a:ea typeface="ＭＳ Ｐゴシック" pitchFamily="50" charset="-128"/>
              </a:rPr>
              <a:t>少しでも高い評価を与えてくれる人を見つけられる仕組み</a:t>
            </a:r>
            <a:r>
              <a:rPr lang="ja-JP" altLang="en-US" sz="2400" dirty="0">
                <a:latin typeface="ＭＳ Ｐゴシック" pitchFamily="50" charset="-128"/>
                <a:ea typeface="ＭＳ Ｐゴシック" pitchFamily="50" charset="-128"/>
              </a:rPr>
              <a:t>のこと．</a:t>
            </a:r>
            <a:endParaRPr lang="en-US" altLang="ja-JP" sz="2400" dirty="0">
              <a:latin typeface="ＭＳ Ｐゴシック" pitchFamily="50" charset="-128"/>
              <a:ea typeface="ＭＳ Ｐゴシック" pitchFamily="50" charset="-128"/>
            </a:endParaRPr>
          </a:p>
          <a:p>
            <a:pPr lvl="1" algn="just"/>
            <a:endParaRPr lang="en-US" altLang="ja-JP" sz="1000" dirty="0">
              <a:latin typeface="ＭＳ Ｐゴシック" pitchFamily="50" charset="-128"/>
              <a:ea typeface="ＭＳ Ｐゴシック" pitchFamily="50" charset="-128"/>
            </a:endParaRPr>
          </a:p>
          <a:p>
            <a:pPr lvl="1" algn="just"/>
            <a:r>
              <a:rPr lang="ja-JP" altLang="en-US" sz="2400" dirty="0">
                <a:latin typeface="ＭＳ Ｐゴシック" pitchFamily="50" charset="-128"/>
                <a:ea typeface="ＭＳ Ｐゴシック" pitchFamily="50" charset="-128"/>
              </a:rPr>
              <a:t>少しでも得をしたいと考える人々が取引利益を追求することで，全体としての資源配分を「効率性」の観点から望ましいものにしている．</a:t>
            </a:r>
            <a:endParaRPr lang="en-US" altLang="ja-JP" sz="2400" dirty="0">
              <a:latin typeface="ＭＳ Ｐゴシック" pitchFamily="50" charset="-128"/>
              <a:ea typeface="ＭＳ Ｐゴシック" pitchFamily="50" charset="-128"/>
            </a:endParaRPr>
          </a:p>
          <a:p>
            <a:pPr lvl="1" algn="just"/>
            <a:endParaRPr lang="en-US" altLang="ja-JP" sz="1100" dirty="0">
              <a:latin typeface="ＭＳ Ｐゴシック" pitchFamily="50" charset="-128"/>
              <a:ea typeface="ＭＳ Ｐゴシック" pitchFamily="50" charset="-128"/>
            </a:endParaRPr>
          </a:p>
          <a:p>
            <a:pPr lvl="1" algn="just"/>
            <a:r>
              <a:rPr lang="ja-JP" altLang="en-US" sz="2400" dirty="0">
                <a:solidFill>
                  <a:srgbClr val="0070C0"/>
                </a:solidFill>
                <a:latin typeface="ＭＳ Ｐゴシック" pitchFamily="50" charset="-128"/>
                <a:ea typeface="ＭＳ Ｐゴシック" pitchFamily="50" charset="-128"/>
              </a:rPr>
              <a:t>アダムスミスの「見えざる手」</a:t>
            </a:r>
            <a:endParaRPr lang="en-US" altLang="ja-JP" sz="2400" dirty="0">
              <a:solidFill>
                <a:srgbClr val="0070C0"/>
              </a:solidFill>
              <a:latin typeface="ＭＳ Ｐゴシック" pitchFamily="50" charset="-128"/>
              <a:ea typeface="ＭＳ Ｐゴシック" pitchFamily="50" charset="-128"/>
            </a:endParaRPr>
          </a:p>
          <a:p>
            <a:pPr lvl="2" algn="just"/>
            <a:r>
              <a:rPr lang="ja-JP" altLang="en-US" sz="2100" dirty="0">
                <a:latin typeface="ＭＳ Ｐゴシック" pitchFamily="50" charset="-128"/>
                <a:ea typeface="ＭＳ Ｐゴシック" pitchFamily="50" charset="-128"/>
              </a:rPr>
              <a:t>ひとりひとりが自分の利益を追求する結果，それはあたかも見えざる神の手に導かれるように，社会の資源配分が望ましい状態にたどり着く．</a:t>
            </a:r>
            <a:endParaRPr lang="en-US" altLang="ja-JP" sz="2100" dirty="0">
              <a:latin typeface="ＭＳ Ｐゴシック" pitchFamily="50" charset="-128"/>
              <a:ea typeface="ＭＳ Ｐゴシック" pitchFamily="50" charset="-128"/>
            </a:endParaRPr>
          </a:p>
        </p:txBody>
      </p:sp>
      <p:sp>
        <p:nvSpPr>
          <p:cNvPr id="4" name="日付プレースホルダー 3">
            <a:extLst>
              <a:ext uri="{FF2B5EF4-FFF2-40B4-BE49-F238E27FC236}">
                <a16:creationId xmlns:a16="http://schemas.microsoft.com/office/drawing/2014/main" id="{A0A09A61-6AF6-4D82-8043-8383B3760EE0}"/>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5B78F222-A8DE-49C3-9047-BF4DD62B9330}"/>
              </a:ext>
            </a:extLst>
          </p:cNvPr>
          <p:cNvSpPr>
            <a:spLocks noGrp="1"/>
          </p:cNvSpPr>
          <p:nvPr>
            <p:ph type="sldNum" sz="quarter" idx="12"/>
          </p:nvPr>
        </p:nvSpPr>
        <p:spPr/>
        <p:txBody>
          <a:bodyPr/>
          <a:lstStyle/>
          <a:p>
            <a:fld id="{91B48CE8-BB9A-434A-95B2-7E9F0103B171}" type="slidenum">
              <a:rPr kumimoji="1" lang="ja-JP" altLang="en-US" smtClean="0"/>
              <a:pPr/>
              <a:t>18</a:t>
            </a:fld>
            <a:endParaRPr kumimoji="1" lang="ja-JP" altLang="en-US"/>
          </a:p>
        </p:txBody>
      </p:sp>
    </p:spTree>
    <p:extLst>
      <p:ext uri="{BB962C8B-B14F-4D97-AF65-F5344CB8AC3E}">
        <p14:creationId xmlns:p14="http://schemas.microsoft.com/office/powerpoint/2010/main" val="2249882866"/>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4" end="4"/>
                                            </p:txEl>
                                          </p:spTgt>
                                        </p:tgtEl>
                                        <p:attrNameLst>
                                          <p:attrName>style.visibility</p:attrName>
                                        </p:attrNameLst>
                                      </p:cBhvr>
                                      <p:to>
                                        <p:strVal val="visible"/>
                                      </p:to>
                                    </p:set>
                                    <p:animEffect transition="in" filter="fade">
                                      <p:cBhvr>
                                        <p:cTn id="12" dur="500"/>
                                        <p:tgtEl>
                                          <p:spTgt spid="16691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917">
                                            <p:txEl>
                                              <p:pRg st="6" end="6"/>
                                            </p:txEl>
                                          </p:spTgt>
                                        </p:tgtEl>
                                        <p:attrNameLst>
                                          <p:attrName>style.visibility</p:attrName>
                                        </p:attrNameLst>
                                      </p:cBhvr>
                                      <p:to>
                                        <p:strVal val="visible"/>
                                      </p:to>
                                    </p:set>
                                    <p:animEffect transition="in" filter="fade">
                                      <p:cBhvr>
                                        <p:cTn id="17" dur="500"/>
                                        <p:tgtEl>
                                          <p:spTgt spid="166917">
                                            <p:txEl>
                                              <p:pRg st="6" end="6"/>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166917">
                                            <p:txEl>
                                              <p:pRg st="7" end="7"/>
                                            </p:txEl>
                                          </p:spTgt>
                                        </p:tgtEl>
                                        <p:attrNameLst>
                                          <p:attrName>style.visibility</p:attrName>
                                        </p:attrNameLst>
                                      </p:cBhvr>
                                      <p:to>
                                        <p:strVal val="visible"/>
                                      </p:to>
                                    </p:set>
                                    <p:animEffect transition="in" filter="fade">
                                      <p:cBhvr>
                                        <p:cTn id="20" dur="500"/>
                                        <p:tgtEl>
                                          <p:spTgt spid="16691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p:txBody>
          <a:bodyPr>
            <a:normAutofit/>
          </a:bodyPr>
          <a:lstStyle/>
          <a:p>
            <a:r>
              <a:rPr lang="en-US" altLang="ja-JP" dirty="0"/>
              <a:t>2. </a:t>
            </a:r>
            <a:r>
              <a:rPr lang="ja-JP" altLang="en-US" dirty="0"/>
              <a:t>自発的な意思決定</a:t>
            </a:r>
            <a:endParaRPr kumimoji="1" lang="ja-JP" altLang="en-US" dirty="0"/>
          </a:p>
        </p:txBody>
      </p:sp>
      <p:sp>
        <p:nvSpPr>
          <p:cNvPr id="6" name="サブタイトル 5"/>
          <p:cNvSpPr>
            <a:spLocks noGrp="1"/>
          </p:cNvSpPr>
          <p:nvPr>
            <p:ph type="subTitle" idx="1"/>
          </p:nvPr>
        </p:nvSpPr>
        <p:spPr/>
        <p:txBody>
          <a:bodyPr/>
          <a:lstStyle/>
          <a:p>
            <a:endParaRPr kumimoji="1" lang="ja-JP" altLang="en-US"/>
          </a:p>
        </p:txBody>
      </p:sp>
      <p:sp>
        <p:nvSpPr>
          <p:cNvPr id="3" name="日付プレースホルダー 2">
            <a:extLst>
              <a:ext uri="{FF2B5EF4-FFF2-40B4-BE49-F238E27FC236}">
                <a16:creationId xmlns:a16="http://schemas.microsoft.com/office/drawing/2014/main" id="{1CA96F6A-4ABC-4E3B-AEA0-3DBB8654A9F7}"/>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8743244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p:txBody>
          <a:bodyPr>
            <a:normAutofit/>
          </a:bodyPr>
          <a:lstStyle/>
          <a:p>
            <a:r>
              <a:rPr lang="en-US" altLang="ja-JP" dirty="0"/>
              <a:t>1. </a:t>
            </a:r>
            <a:r>
              <a:rPr lang="ja-JP" altLang="en-US" dirty="0"/>
              <a:t>市場取引と資源配分の効率性</a:t>
            </a:r>
            <a:endParaRPr kumimoji="1" lang="ja-JP" altLang="en-US" dirty="0"/>
          </a:p>
        </p:txBody>
      </p:sp>
      <p:sp>
        <p:nvSpPr>
          <p:cNvPr id="6" name="サブタイトル 5"/>
          <p:cNvSpPr>
            <a:spLocks noGrp="1"/>
          </p:cNvSpPr>
          <p:nvPr>
            <p:ph type="subTitle" idx="1"/>
          </p:nvPr>
        </p:nvSpPr>
        <p:spPr/>
        <p:txBody>
          <a:bodyPr/>
          <a:lstStyle/>
          <a:p>
            <a:endParaRPr kumimoji="1" lang="ja-JP" altLang="en-US"/>
          </a:p>
        </p:txBody>
      </p:sp>
      <p:sp>
        <p:nvSpPr>
          <p:cNvPr id="3" name="日付プレースホルダー 2">
            <a:extLst>
              <a:ext uri="{FF2B5EF4-FFF2-40B4-BE49-F238E27FC236}">
                <a16:creationId xmlns:a16="http://schemas.microsoft.com/office/drawing/2014/main" id="{8E30C9F8-F1F2-4E7C-A029-848DF515FDB3}"/>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39895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a:t>
            </a:r>
            <a:br>
              <a:rPr lang="en-US" altLang="ja-JP" dirty="0">
                <a:solidFill>
                  <a:srgbClr val="0070C0"/>
                </a:solidFill>
              </a:rPr>
            </a:br>
            <a:r>
              <a:rPr lang="en-US" altLang="ja-JP" dirty="0">
                <a:solidFill>
                  <a:srgbClr val="0070C0"/>
                </a:solidFill>
              </a:rPr>
              <a:t>2.1 </a:t>
            </a:r>
            <a:r>
              <a:rPr lang="ja-JP" altLang="en-US" dirty="0">
                <a:solidFill>
                  <a:srgbClr val="0070C0"/>
                </a:solidFill>
              </a:rPr>
              <a:t>インセンティブ</a:t>
            </a:r>
            <a:endParaRPr lang="en-US" altLang="en-US" dirty="0">
              <a:solidFill>
                <a:srgbClr val="0070C0"/>
              </a:solidFill>
            </a:endParaRPr>
          </a:p>
        </p:txBody>
      </p:sp>
      <p:sp>
        <p:nvSpPr>
          <p:cNvPr id="166917" name="Rectangle 5"/>
          <p:cNvSpPr>
            <a:spLocks noGrp="1" noChangeArrowheads="1"/>
          </p:cNvSpPr>
          <p:nvPr>
            <p:ph idx="1"/>
          </p:nvPr>
        </p:nvSpPr>
        <p:spPr>
          <a:xfrm>
            <a:off x="457200" y="1571612"/>
            <a:ext cx="8291264" cy="4786346"/>
          </a:xfrm>
        </p:spPr>
        <p:txBody>
          <a:bodyPr>
            <a:normAutofit/>
          </a:bodyPr>
          <a:lstStyle/>
          <a:p>
            <a:pPr lvl="0" algn="just"/>
            <a:r>
              <a:rPr lang="ja-JP" altLang="en-US" sz="2400" dirty="0"/>
              <a:t>取引行動の背後にある</a:t>
            </a:r>
            <a:r>
              <a:rPr lang="ja-JP" altLang="ja-JP" sz="2400" dirty="0">
                <a:solidFill>
                  <a:srgbClr val="FF0000"/>
                </a:solidFill>
              </a:rPr>
              <a:t>意志決定</a:t>
            </a:r>
            <a:r>
              <a:rPr lang="ja-JP" altLang="en-US" sz="2400" dirty="0"/>
              <a:t>について理解したい</a:t>
            </a:r>
            <a:r>
              <a:rPr lang="ja-JP" altLang="ja-JP" sz="2400" dirty="0"/>
              <a:t>．</a:t>
            </a:r>
            <a:endParaRPr lang="en-US" altLang="ja-JP" sz="2400" dirty="0"/>
          </a:p>
          <a:p>
            <a:pPr lvl="0" algn="just"/>
            <a:endParaRPr lang="ja-JP" altLang="ja-JP" sz="800" dirty="0"/>
          </a:p>
          <a:p>
            <a:pPr lvl="0" algn="just"/>
            <a:r>
              <a:rPr lang="ja-JP" altLang="en-US" sz="2400" dirty="0"/>
              <a:t>経済学では，</a:t>
            </a:r>
            <a:r>
              <a:rPr lang="ja-JP" altLang="ja-JP" sz="2400" dirty="0"/>
              <a:t>人が自主的・自発的に何らかの行動をするならば，</a:t>
            </a:r>
            <a:r>
              <a:rPr lang="ja-JP" altLang="en-US" sz="2400" dirty="0"/>
              <a:t>その背後には</a:t>
            </a:r>
            <a:r>
              <a:rPr lang="ja-JP" altLang="en-US" sz="2400" dirty="0">
                <a:solidFill>
                  <a:srgbClr val="FF0000"/>
                </a:solidFill>
              </a:rPr>
              <a:t>何らかの</a:t>
            </a:r>
            <a:r>
              <a:rPr lang="ja-JP" altLang="ja-JP" sz="2400" dirty="0">
                <a:solidFill>
                  <a:srgbClr val="FF0000"/>
                </a:solidFill>
              </a:rPr>
              <a:t>「動機」があるはず</a:t>
            </a:r>
            <a:r>
              <a:rPr lang="ja-JP" altLang="en-US" sz="2400" dirty="0"/>
              <a:t>と考える．</a:t>
            </a:r>
            <a:endParaRPr lang="en-US" altLang="ja-JP" sz="2400" dirty="0"/>
          </a:p>
          <a:p>
            <a:pPr lvl="0" algn="just"/>
            <a:endParaRPr lang="ja-JP" altLang="ja-JP" sz="800" dirty="0"/>
          </a:p>
          <a:p>
            <a:pPr lvl="1" algn="just"/>
            <a:r>
              <a:rPr lang="ja-JP" altLang="en-US" sz="2400" dirty="0"/>
              <a:t>１２０</a:t>
            </a:r>
            <a:r>
              <a:rPr lang="ja-JP" altLang="ja-JP" sz="2400" dirty="0"/>
              <a:t>円で缶コーヒーを販売したい売り手→</a:t>
            </a:r>
            <a:r>
              <a:rPr lang="ja-JP" altLang="en-US" sz="2400" dirty="0"/>
              <a:t>１２０</a:t>
            </a:r>
            <a:r>
              <a:rPr lang="ja-JP" altLang="ja-JP" sz="2400" dirty="0"/>
              <a:t>円を獲得することで，他の何かを購入したいと考えているだろう．</a:t>
            </a:r>
            <a:endParaRPr lang="en-US" altLang="ja-JP" sz="2400" dirty="0"/>
          </a:p>
          <a:p>
            <a:pPr lvl="1" algn="just"/>
            <a:endParaRPr lang="ja-JP" altLang="ja-JP" sz="800" dirty="0"/>
          </a:p>
          <a:p>
            <a:pPr lvl="1" algn="just"/>
            <a:r>
              <a:rPr lang="ja-JP" altLang="en-US" sz="2400" dirty="0"/>
              <a:t>１２０</a:t>
            </a:r>
            <a:r>
              <a:rPr lang="ja-JP" altLang="ja-JP" sz="2400" dirty="0"/>
              <a:t>円で缶コーヒーを購入したい買い手→缶コーヒーを飲むことで気分をすっきりさせたいと考えているのかも．</a:t>
            </a:r>
          </a:p>
          <a:p>
            <a:pPr lvl="0" algn="just"/>
            <a:endParaRPr lang="en-US" altLang="ja-JP" sz="800" dirty="0"/>
          </a:p>
          <a:p>
            <a:pPr algn="just"/>
            <a:r>
              <a:rPr lang="ja-JP" altLang="ja-JP" sz="2400" dirty="0">
                <a:solidFill>
                  <a:srgbClr val="0070C0"/>
                </a:solidFill>
              </a:rPr>
              <a:t>人間の背後にある明示的あるいは隠された動機</a:t>
            </a:r>
            <a:r>
              <a:rPr lang="ja-JP" altLang="ja-JP" sz="2400" dirty="0"/>
              <a:t>を</a:t>
            </a:r>
            <a:r>
              <a:rPr lang="ja-JP" altLang="ja-JP" sz="2400" dirty="0">
                <a:solidFill>
                  <a:srgbClr val="FF0000"/>
                </a:solidFill>
              </a:rPr>
              <a:t>インセンティブ</a:t>
            </a:r>
            <a:r>
              <a:rPr lang="ja-JP" altLang="ja-JP" sz="2400" dirty="0"/>
              <a:t>と呼ぶ</a:t>
            </a:r>
            <a:r>
              <a:rPr lang="ja-JP" altLang="en-US" sz="2400" dirty="0"/>
              <a:t>．</a:t>
            </a:r>
            <a:endParaRPr lang="en-US" altLang="ja-JP" sz="2400" dirty="0"/>
          </a:p>
          <a:p>
            <a:pPr lvl="0" algn="just"/>
            <a:endParaRPr lang="en-US" altLang="ja-JP" sz="2400" dirty="0"/>
          </a:p>
          <a:p>
            <a:pPr lvl="0" algn="just"/>
            <a:endParaRPr lang="en-US" altLang="ja-JP" sz="2400" dirty="0"/>
          </a:p>
        </p:txBody>
      </p:sp>
      <p:sp>
        <p:nvSpPr>
          <p:cNvPr id="4" name="日付プレースホルダー 3">
            <a:extLst>
              <a:ext uri="{FF2B5EF4-FFF2-40B4-BE49-F238E27FC236}">
                <a16:creationId xmlns:a16="http://schemas.microsoft.com/office/drawing/2014/main" id="{123BCD30-A390-4A6A-AD5A-420EAC82E172}"/>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606C5039-7A23-4B0F-96C7-06F87104A12D}"/>
              </a:ext>
            </a:extLst>
          </p:cNvPr>
          <p:cNvSpPr>
            <a:spLocks noGrp="1"/>
          </p:cNvSpPr>
          <p:nvPr>
            <p:ph type="sldNum" sz="quarter" idx="12"/>
          </p:nvPr>
        </p:nvSpPr>
        <p:spPr/>
        <p:txBody>
          <a:bodyPr/>
          <a:lstStyle/>
          <a:p>
            <a:fld id="{91B48CE8-BB9A-434A-95B2-7E9F0103B171}" type="slidenum">
              <a:rPr kumimoji="1" lang="ja-JP" altLang="en-US" smtClean="0"/>
              <a:pPr/>
              <a:t>20</a:t>
            </a:fld>
            <a:endParaRPr kumimoji="1" lang="ja-JP" altLang="en-US"/>
          </a:p>
        </p:txBody>
      </p:sp>
    </p:spTree>
    <p:extLst>
      <p:ext uri="{BB962C8B-B14F-4D97-AF65-F5344CB8AC3E}">
        <p14:creationId xmlns:p14="http://schemas.microsoft.com/office/powerpoint/2010/main" val="1688645576"/>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4" end="4"/>
                                            </p:txEl>
                                          </p:spTgt>
                                        </p:tgtEl>
                                        <p:attrNameLst>
                                          <p:attrName>style.visibility</p:attrName>
                                        </p:attrNameLst>
                                      </p:cBhvr>
                                      <p:to>
                                        <p:strVal val="visible"/>
                                      </p:to>
                                    </p:set>
                                    <p:animEffect transition="in" filter="fade">
                                      <p:cBhvr>
                                        <p:cTn id="12" dur="500"/>
                                        <p:tgtEl>
                                          <p:spTgt spid="166917">
                                            <p:txEl>
                                              <p:pRg st="4" end="4"/>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66917">
                                            <p:txEl>
                                              <p:pRg st="6" end="6"/>
                                            </p:txEl>
                                          </p:spTgt>
                                        </p:tgtEl>
                                        <p:attrNameLst>
                                          <p:attrName>style.visibility</p:attrName>
                                        </p:attrNameLst>
                                      </p:cBhvr>
                                      <p:to>
                                        <p:strVal val="visible"/>
                                      </p:to>
                                    </p:set>
                                    <p:animEffect transition="in" filter="fade">
                                      <p:cBhvr>
                                        <p:cTn id="15" dur="500"/>
                                        <p:tgtEl>
                                          <p:spTgt spid="166917">
                                            <p:txEl>
                                              <p:pRg st="6" end="6"/>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66917">
                                            <p:txEl>
                                              <p:pRg st="8" end="8"/>
                                            </p:txEl>
                                          </p:spTgt>
                                        </p:tgtEl>
                                        <p:attrNameLst>
                                          <p:attrName>style.visibility</p:attrName>
                                        </p:attrNameLst>
                                      </p:cBhvr>
                                      <p:to>
                                        <p:strVal val="visible"/>
                                      </p:to>
                                    </p:set>
                                    <p:animEffect transition="in" filter="fade">
                                      <p:cBhvr>
                                        <p:cTn id="20" dur="500"/>
                                        <p:tgtEl>
                                          <p:spTgt spid="16691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a:t>
            </a:r>
            <a:br>
              <a:rPr lang="en-US" altLang="ja-JP" dirty="0">
                <a:solidFill>
                  <a:srgbClr val="0070C0"/>
                </a:solidFill>
              </a:rPr>
            </a:br>
            <a:r>
              <a:rPr lang="en-US" altLang="ja-JP" dirty="0">
                <a:solidFill>
                  <a:srgbClr val="0070C0"/>
                </a:solidFill>
              </a:rPr>
              <a:t>2.1 </a:t>
            </a:r>
            <a:r>
              <a:rPr lang="ja-JP" altLang="en-US" dirty="0">
                <a:solidFill>
                  <a:srgbClr val="0070C0"/>
                </a:solidFill>
              </a:rPr>
              <a:t>インセンティブ</a:t>
            </a:r>
            <a:endParaRPr lang="en-US" altLang="en-US" dirty="0"/>
          </a:p>
        </p:txBody>
      </p:sp>
      <p:sp>
        <p:nvSpPr>
          <p:cNvPr id="166917" name="Rectangle 5"/>
          <p:cNvSpPr>
            <a:spLocks noGrp="1" noChangeArrowheads="1"/>
          </p:cNvSpPr>
          <p:nvPr>
            <p:ph idx="1"/>
          </p:nvPr>
        </p:nvSpPr>
        <p:spPr>
          <a:xfrm>
            <a:off x="457200" y="1499604"/>
            <a:ext cx="8291264" cy="5025740"/>
          </a:xfrm>
        </p:spPr>
        <p:txBody>
          <a:bodyPr>
            <a:normAutofit/>
          </a:bodyPr>
          <a:lstStyle/>
          <a:p>
            <a:pPr lvl="1" algn="just"/>
            <a:r>
              <a:rPr lang="ja-JP" altLang="ja-JP" sz="2400" dirty="0"/>
              <a:t>人間関係において他人の行動の真の動機を理解することは非常に重要．</a:t>
            </a:r>
            <a:endParaRPr lang="en-US" altLang="ja-JP" sz="2400" dirty="0"/>
          </a:p>
          <a:p>
            <a:pPr lvl="1" algn="just"/>
            <a:endParaRPr lang="ja-JP" altLang="ja-JP" sz="800" dirty="0"/>
          </a:p>
          <a:p>
            <a:pPr lvl="1" algn="just"/>
            <a:r>
              <a:rPr lang="ja-JP" altLang="ja-JP" sz="2400" dirty="0"/>
              <a:t>同じように，</a:t>
            </a:r>
            <a:r>
              <a:rPr lang="ja-JP" altLang="ja-JP" sz="2400" dirty="0">
                <a:solidFill>
                  <a:srgbClr val="00B050"/>
                </a:solidFill>
              </a:rPr>
              <a:t>人間行動を正しく理解するために</a:t>
            </a:r>
            <a:r>
              <a:rPr lang="ja-JP" altLang="en-US" sz="2400" dirty="0">
                <a:solidFill>
                  <a:srgbClr val="00B050"/>
                </a:solidFill>
              </a:rPr>
              <a:t>，</a:t>
            </a:r>
            <a:r>
              <a:rPr lang="ja-JP" altLang="ja-JP" sz="2400" dirty="0"/>
              <a:t>経済学では</a:t>
            </a:r>
            <a:r>
              <a:rPr lang="ja-JP" altLang="ja-JP" sz="2400" dirty="0">
                <a:solidFill>
                  <a:srgbClr val="00B050"/>
                </a:solidFill>
              </a:rPr>
              <a:t>人間は必ず何らかの動機をもって行動する存在である</a:t>
            </a:r>
            <a:r>
              <a:rPr lang="ja-JP" altLang="ja-JP" sz="2400" dirty="0"/>
              <a:t>と考える．</a:t>
            </a:r>
            <a:endParaRPr lang="en-US" altLang="ja-JP" sz="2400" dirty="0"/>
          </a:p>
          <a:p>
            <a:pPr lvl="1" algn="just"/>
            <a:endParaRPr lang="ja-JP" altLang="ja-JP" sz="800" dirty="0"/>
          </a:p>
          <a:p>
            <a:pPr lvl="1" algn="just"/>
            <a:r>
              <a:rPr lang="ja-JP" altLang="ja-JP" sz="2400" dirty="0"/>
              <a:t>このインセンティブの構造を把握することが経済学的な意思決定を分析していく上で欠かせない．</a:t>
            </a:r>
          </a:p>
          <a:p>
            <a:pPr lvl="0" algn="just"/>
            <a:endParaRPr lang="ja-JP" altLang="ja-JP" dirty="0"/>
          </a:p>
        </p:txBody>
      </p:sp>
      <p:sp>
        <p:nvSpPr>
          <p:cNvPr id="4" name="日付プレースホルダー 3">
            <a:extLst>
              <a:ext uri="{FF2B5EF4-FFF2-40B4-BE49-F238E27FC236}">
                <a16:creationId xmlns:a16="http://schemas.microsoft.com/office/drawing/2014/main" id="{CC34FFC0-3BF5-4A82-A03B-30F3BE6EFB32}"/>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EDAF08C3-E16B-4C68-9235-4CB56A357A42}"/>
              </a:ext>
            </a:extLst>
          </p:cNvPr>
          <p:cNvSpPr>
            <a:spLocks noGrp="1"/>
          </p:cNvSpPr>
          <p:nvPr>
            <p:ph type="sldNum" sz="quarter" idx="12"/>
          </p:nvPr>
        </p:nvSpPr>
        <p:spPr/>
        <p:txBody>
          <a:bodyPr/>
          <a:lstStyle/>
          <a:p>
            <a:fld id="{91B48CE8-BB9A-434A-95B2-7E9F0103B171}" type="slidenum">
              <a:rPr kumimoji="1" lang="ja-JP" altLang="en-US" smtClean="0"/>
              <a:pPr/>
              <a:t>21</a:t>
            </a:fld>
            <a:endParaRPr kumimoji="1" lang="ja-JP" altLang="en-US"/>
          </a:p>
        </p:txBody>
      </p:sp>
    </p:spTree>
    <p:extLst>
      <p:ext uri="{BB962C8B-B14F-4D97-AF65-F5344CB8AC3E}">
        <p14:creationId xmlns:p14="http://schemas.microsoft.com/office/powerpoint/2010/main" val="1275339390"/>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4" end="4"/>
                                            </p:txEl>
                                          </p:spTgt>
                                        </p:tgtEl>
                                        <p:attrNameLst>
                                          <p:attrName>style.visibility</p:attrName>
                                        </p:attrNameLst>
                                      </p:cBhvr>
                                      <p:to>
                                        <p:strVal val="visible"/>
                                      </p:to>
                                    </p:set>
                                    <p:animEffect transition="in" filter="fade">
                                      <p:cBhvr>
                                        <p:cTn id="12" dur="500"/>
                                        <p:tgtEl>
                                          <p:spTgt spid="16691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a:t>
            </a:r>
            <a:br>
              <a:rPr lang="en-US" altLang="ja-JP" dirty="0">
                <a:solidFill>
                  <a:srgbClr val="0070C0"/>
                </a:solidFill>
              </a:rPr>
            </a:br>
            <a:r>
              <a:rPr lang="en-US" altLang="ja-JP" dirty="0">
                <a:solidFill>
                  <a:srgbClr val="0070C0"/>
                </a:solidFill>
              </a:rPr>
              <a:t>2.1 </a:t>
            </a:r>
            <a:r>
              <a:rPr lang="ja-JP" altLang="en-US" dirty="0">
                <a:solidFill>
                  <a:srgbClr val="0070C0"/>
                </a:solidFill>
              </a:rPr>
              <a:t>インセンティブ</a:t>
            </a:r>
            <a:endParaRPr lang="en-US" altLang="en-US" dirty="0"/>
          </a:p>
        </p:txBody>
      </p:sp>
      <p:sp>
        <p:nvSpPr>
          <p:cNvPr id="166917" name="Rectangle 5"/>
          <p:cNvSpPr>
            <a:spLocks noGrp="1" noChangeArrowheads="1"/>
          </p:cNvSpPr>
          <p:nvPr>
            <p:ph idx="1"/>
          </p:nvPr>
        </p:nvSpPr>
        <p:spPr>
          <a:xfrm>
            <a:off x="457200" y="1412776"/>
            <a:ext cx="8291264" cy="5025740"/>
          </a:xfrm>
        </p:spPr>
        <p:txBody>
          <a:bodyPr>
            <a:normAutofit/>
          </a:bodyPr>
          <a:lstStyle/>
          <a:p>
            <a:pPr lvl="0" algn="just"/>
            <a:r>
              <a:rPr lang="ja-JP" altLang="ja-JP" sz="2400" dirty="0"/>
              <a:t>経済学では，</a:t>
            </a:r>
            <a:r>
              <a:rPr lang="ja-JP" altLang="ja-JP" sz="2400" dirty="0">
                <a:solidFill>
                  <a:srgbClr val="0070C0"/>
                </a:solidFill>
              </a:rPr>
              <a:t>何かを「選択」する際「合理的」に</a:t>
            </a:r>
            <a:r>
              <a:rPr lang="ja-JP" altLang="en-US" sz="2400" dirty="0">
                <a:solidFill>
                  <a:srgbClr val="0070C0"/>
                </a:solidFill>
              </a:rPr>
              <a:t>行おうとするはずと</a:t>
            </a:r>
            <a:r>
              <a:rPr lang="ja-JP" altLang="ja-JP" sz="2400" dirty="0">
                <a:solidFill>
                  <a:srgbClr val="0070C0"/>
                </a:solidFill>
              </a:rPr>
              <a:t>考える．</a:t>
            </a:r>
            <a:endParaRPr lang="en-US" altLang="ja-JP" sz="2400" dirty="0">
              <a:solidFill>
                <a:srgbClr val="0070C0"/>
              </a:solidFill>
            </a:endParaRPr>
          </a:p>
          <a:p>
            <a:pPr lvl="0" algn="just"/>
            <a:endParaRPr lang="ja-JP" altLang="ja-JP" sz="800" dirty="0">
              <a:solidFill>
                <a:srgbClr val="0070C0"/>
              </a:solidFill>
            </a:endParaRPr>
          </a:p>
          <a:p>
            <a:pPr lvl="0" algn="just"/>
            <a:r>
              <a:rPr lang="ja-JP" altLang="ja-JP" sz="2400" dirty="0"/>
              <a:t>合理的な選択とは</a:t>
            </a:r>
          </a:p>
          <a:p>
            <a:pPr marL="731520" lvl="1" indent="-457200" algn="just">
              <a:buFont typeface="+mj-lt"/>
              <a:buAutoNum type="arabicPeriod"/>
            </a:pPr>
            <a:r>
              <a:rPr lang="ja-JP" altLang="en-US" sz="2400" u="sng" dirty="0">
                <a:solidFill>
                  <a:srgbClr val="FF0000"/>
                </a:solidFill>
              </a:rPr>
              <a:t>あらゆる選択肢について，望ましさの順番を付けることができる．</a:t>
            </a:r>
            <a:endParaRPr lang="en-US" altLang="ja-JP" sz="2400" u="sng" dirty="0">
              <a:solidFill>
                <a:srgbClr val="FF0000"/>
              </a:solidFill>
            </a:endParaRPr>
          </a:p>
          <a:p>
            <a:pPr marL="731520" lvl="1" indent="-457200" algn="just">
              <a:buFont typeface="+mj-lt"/>
              <a:buAutoNum type="arabicPeriod"/>
            </a:pPr>
            <a:r>
              <a:rPr lang="ja-JP" altLang="en-US" sz="2400" u="sng" dirty="0">
                <a:solidFill>
                  <a:srgbClr val="FF0000"/>
                </a:solidFill>
              </a:rPr>
              <a:t>取り得る選択肢の中から，もっとも望ましい選択肢を選ぶ．</a:t>
            </a:r>
            <a:endParaRPr lang="en-US" altLang="ja-JP" sz="2400" u="sng" dirty="0">
              <a:solidFill>
                <a:srgbClr val="FF0000"/>
              </a:solidFill>
            </a:endParaRPr>
          </a:p>
          <a:p>
            <a:pPr lvl="1" algn="just"/>
            <a:endParaRPr lang="ja-JP" altLang="ja-JP" sz="800" dirty="0"/>
          </a:p>
          <a:p>
            <a:pPr lvl="0" algn="just"/>
            <a:r>
              <a:rPr lang="ja-JP" altLang="en-US" sz="2400" dirty="0"/>
              <a:t>つまり，</a:t>
            </a:r>
            <a:endParaRPr lang="en-US" altLang="ja-JP" sz="2400" dirty="0"/>
          </a:p>
          <a:p>
            <a:pPr lvl="1" algn="just"/>
            <a:r>
              <a:rPr lang="ja-JP" altLang="en-US" sz="2400" dirty="0"/>
              <a:t>選択肢に望ましさが対応している．</a:t>
            </a:r>
            <a:endParaRPr lang="en-US" altLang="ja-JP" sz="2400" dirty="0"/>
          </a:p>
          <a:p>
            <a:pPr lvl="1" algn="just"/>
            <a:r>
              <a:rPr lang="ja-JP" altLang="en-US" sz="2400" dirty="0"/>
              <a:t>選択可能な範囲には限りがあり，その中から可能な限り望ましい選択をしたい．</a:t>
            </a:r>
            <a:endParaRPr lang="ja-JP" altLang="ja-JP" sz="2400" dirty="0"/>
          </a:p>
        </p:txBody>
      </p:sp>
      <p:sp>
        <p:nvSpPr>
          <p:cNvPr id="4" name="日付プレースホルダー 3">
            <a:extLst>
              <a:ext uri="{FF2B5EF4-FFF2-40B4-BE49-F238E27FC236}">
                <a16:creationId xmlns:a16="http://schemas.microsoft.com/office/drawing/2014/main" id="{338E0CC2-AF80-4443-9BEE-4B4E8B2D5CF6}"/>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EF9F2856-807F-461F-A291-72119F81DB29}"/>
              </a:ext>
            </a:extLst>
          </p:cNvPr>
          <p:cNvSpPr>
            <a:spLocks noGrp="1"/>
          </p:cNvSpPr>
          <p:nvPr>
            <p:ph type="sldNum" sz="quarter" idx="12"/>
          </p:nvPr>
        </p:nvSpPr>
        <p:spPr/>
        <p:txBody>
          <a:bodyPr/>
          <a:lstStyle/>
          <a:p>
            <a:fld id="{91B48CE8-BB9A-434A-95B2-7E9F0103B171}" type="slidenum">
              <a:rPr kumimoji="1" lang="ja-JP" altLang="en-US" smtClean="0"/>
              <a:pPr/>
              <a:t>22</a:t>
            </a:fld>
            <a:endParaRPr kumimoji="1" lang="ja-JP" altLang="en-US"/>
          </a:p>
        </p:txBody>
      </p:sp>
    </p:spTree>
    <p:extLst>
      <p:ext uri="{BB962C8B-B14F-4D97-AF65-F5344CB8AC3E}">
        <p14:creationId xmlns:p14="http://schemas.microsoft.com/office/powerpoint/2010/main" val="2637861872"/>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3" end="3"/>
                                            </p:txEl>
                                          </p:spTgt>
                                        </p:tgtEl>
                                        <p:attrNameLst>
                                          <p:attrName>style.visibility</p:attrName>
                                        </p:attrNameLst>
                                      </p:cBhvr>
                                      <p:to>
                                        <p:strVal val="visible"/>
                                      </p:to>
                                    </p:set>
                                    <p:animEffect transition="in" filter="fade">
                                      <p:cBhvr>
                                        <p:cTn id="12" dur="500"/>
                                        <p:tgtEl>
                                          <p:spTgt spid="16691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917">
                                            <p:txEl>
                                              <p:pRg st="4" end="4"/>
                                            </p:txEl>
                                          </p:spTgt>
                                        </p:tgtEl>
                                        <p:attrNameLst>
                                          <p:attrName>style.visibility</p:attrName>
                                        </p:attrNameLst>
                                      </p:cBhvr>
                                      <p:to>
                                        <p:strVal val="visible"/>
                                      </p:to>
                                    </p:set>
                                    <p:animEffect transition="in" filter="fade">
                                      <p:cBhvr>
                                        <p:cTn id="17" dur="500"/>
                                        <p:tgtEl>
                                          <p:spTgt spid="166917">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6917">
                                            <p:txEl>
                                              <p:pRg st="6" end="6"/>
                                            </p:txEl>
                                          </p:spTgt>
                                        </p:tgtEl>
                                        <p:attrNameLst>
                                          <p:attrName>style.visibility</p:attrName>
                                        </p:attrNameLst>
                                      </p:cBhvr>
                                      <p:to>
                                        <p:strVal val="visible"/>
                                      </p:to>
                                    </p:set>
                                    <p:animEffect transition="in" filter="fade">
                                      <p:cBhvr>
                                        <p:cTn id="22" dur="500"/>
                                        <p:tgtEl>
                                          <p:spTgt spid="166917">
                                            <p:txEl>
                                              <p:pRg st="6" end="6"/>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166917">
                                            <p:txEl>
                                              <p:pRg st="7" end="7"/>
                                            </p:txEl>
                                          </p:spTgt>
                                        </p:tgtEl>
                                        <p:attrNameLst>
                                          <p:attrName>style.visibility</p:attrName>
                                        </p:attrNameLst>
                                      </p:cBhvr>
                                      <p:to>
                                        <p:strVal val="visible"/>
                                      </p:to>
                                    </p:set>
                                    <p:animEffect transition="in" filter="fade">
                                      <p:cBhvr>
                                        <p:cTn id="25" dur="500"/>
                                        <p:tgtEl>
                                          <p:spTgt spid="166917">
                                            <p:txEl>
                                              <p:pRg st="7" end="7"/>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166917">
                                            <p:txEl>
                                              <p:pRg st="8" end="8"/>
                                            </p:txEl>
                                          </p:spTgt>
                                        </p:tgtEl>
                                        <p:attrNameLst>
                                          <p:attrName>style.visibility</p:attrName>
                                        </p:attrNameLst>
                                      </p:cBhvr>
                                      <p:to>
                                        <p:strVal val="visible"/>
                                      </p:to>
                                    </p:set>
                                    <p:animEffect transition="in" filter="fade">
                                      <p:cBhvr>
                                        <p:cTn id="28" dur="500"/>
                                        <p:tgtEl>
                                          <p:spTgt spid="16691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a:t>
            </a:r>
            <a:br>
              <a:rPr lang="en-US" altLang="ja-JP" dirty="0">
                <a:solidFill>
                  <a:srgbClr val="0070C0"/>
                </a:solidFill>
              </a:rPr>
            </a:br>
            <a:r>
              <a:rPr lang="en-US" altLang="ja-JP" dirty="0">
                <a:solidFill>
                  <a:srgbClr val="0070C0"/>
                </a:solidFill>
              </a:rPr>
              <a:t>2.1 </a:t>
            </a:r>
            <a:r>
              <a:rPr lang="ja-JP" altLang="en-US" dirty="0">
                <a:solidFill>
                  <a:srgbClr val="0070C0"/>
                </a:solidFill>
              </a:rPr>
              <a:t>インセンティブ</a:t>
            </a:r>
            <a:endParaRPr lang="en-US" altLang="en-US" dirty="0">
              <a:solidFill>
                <a:srgbClr val="0070C0"/>
              </a:solidFill>
            </a:endParaRPr>
          </a:p>
        </p:txBody>
      </p:sp>
      <p:sp>
        <p:nvSpPr>
          <p:cNvPr id="166917" name="Rectangle 5"/>
          <p:cNvSpPr>
            <a:spLocks noGrp="1" noChangeArrowheads="1"/>
          </p:cNvSpPr>
          <p:nvPr>
            <p:ph idx="1"/>
          </p:nvPr>
        </p:nvSpPr>
        <p:spPr>
          <a:xfrm>
            <a:off x="457200" y="1412776"/>
            <a:ext cx="8291264" cy="4786346"/>
          </a:xfrm>
        </p:spPr>
        <p:txBody>
          <a:bodyPr>
            <a:normAutofit lnSpcReduction="10000"/>
          </a:bodyPr>
          <a:lstStyle/>
          <a:p>
            <a:pPr lvl="1"/>
            <a:r>
              <a:rPr lang="ja-JP" altLang="ja-JP" sz="2400" dirty="0"/>
              <a:t>例えば，</a:t>
            </a:r>
            <a:r>
              <a:rPr lang="ja-JP" altLang="en-US" sz="2400" dirty="0"/>
              <a:t>部活帰りの空腹時にハンバーガーショップに寄ったとき，何を注文するかは</a:t>
            </a:r>
            <a:r>
              <a:rPr lang="ja-JP" altLang="ja-JP" sz="2400" dirty="0">
                <a:solidFill>
                  <a:srgbClr val="00B050"/>
                </a:solidFill>
              </a:rPr>
              <a:t>多様な選択肢がある</a:t>
            </a:r>
            <a:r>
              <a:rPr lang="ja-JP" altLang="en-US" sz="2400" dirty="0"/>
              <a:t>．</a:t>
            </a:r>
            <a:endParaRPr lang="en-US" altLang="ja-JP" sz="2400" dirty="0"/>
          </a:p>
          <a:p>
            <a:pPr lvl="1"/>
            <a:endParaRPr lang="en-US" altLang="ja-JP" sz="800" dirty="0"/>
          </a:p>
          <a:p>
            <a:pPr lvl="1"/>
            <a:r>
              <a:rPr lang="ja-JP" altLang="en-US" sz="2400" dirty="0">
                <a:solidFill>
                  <a:srgbClr val="00B050"/>
                </a:solidFill>
              </a:rPr>
              <a:t>誰かがチーズバーガーを注文したとする．</a:t>
            </a:r>
            <a:endParaRPr lang="en-US" altLang="ja-JP" sz="2400" dirty="0">
              <a:solidFill>
                <a:srgbClr val="00B050"/>
              </a:solidFill>
            </a:endParaRPr>
          </a:p>
          <a:p>
            <a:pPr lvl="2"/>
            <a:endParaRPr lang="en-US" altLang="ja-JP" sz="800" dirty="0">
              <a:solidFill>
                <a:srgbClr val="0070C0"/>
              </a:solidFill>
            </a:endParaRPr>
          </a:p>
          <a:p>
            <a:pPr lvl="2"/>
            <a:r>
              <a:rPr lang="ja-JP" altLang="ja-JP" sz="2400" dirty="0">
                <a:solidFill>
                  <a:srgbClr val="0070C0"/>
                </a:solidFill>
              </a:rPr>
              <a:t>選択可能な</a:t>
            </a:r>
            <a:r>
              <a:rPr lang="ja-JP" altLang="en-US" sz="2400" dirty="0">
                <a:solidFill>
                  <a:srgbClr val="0070C0"/>
                </a:solidFill>
              </a:rPr>
              <a:t>モノ</a:t>
            </a:r>
            <a:r>
              <a:rPr lang="ja-JP" altLang="ja-JP" sz="2400" dirty="0">
                <a:solidFill>
                  <a:srgbClr val="0070C0"/>
                </a:solidFill>
              </a:rPr>
              <a:t>の中から，</a:t>
            </a:r>
            <a:r>
              <a:rPr lang="ja-JP" altLang="en-US" sz="2400" dirty="0">
                <a:solidFill>
                  <a:srgbClr val="0070C0"/>
                </a:solidFill>
              </a:rPr>
              <a:t>最も</a:t>
            </a:r>
            <a:r>
              <a:rPr lang="ja-JP" altLang="ja-JP" sz="2400" dirty="0">
                <a:solidFill>
                  <a:srgbClr val="0070C0"/>
                </a:solidFill>
              </a:rPr>
              <a:t>望ましい選択肢を選</a:t>
            </a:r>
            <a:r>
              <a:rPr lang="ja-JP" altLang="en-US" sz="2400" dirty="0">
                <a:solidFill>
                  <a:srgbClr val="0070C0"/>
                </a:solidFill>
              </a:rPr>
              <a:t>ぶ．</a:t>
            </a:r>
            <a:endParaRPr lang="ja-JP" altLang="ja-JP" sz="2400" dirty="0"/>
          </a:p>
          <a:p>
            <a:pPr lvl="2"/>
            <a:r>
              <a:rPr lang="ja-JP" altLang="en-US" sz="2400" dirty="0"/>
              <a:t>ハンバーガーショップで牛丼</a:t>
            </a:r>
            <a:r>
              <a:rPr lang="ja-JP" altLang="ja-JP" sz="2400" dirty="0"/>
              <a:t>を選択することはできない</a:t>
            </a:r>
            <a:r>
              <a:rPr lang="ja-JP" altLang="en-US" sz="2400" dirty="0"/>
              <a:t>し，ハンバーガーショップにスペシャルチーズバーガーがあっても，</a:t>
            </a:r>
            <a:r>
              <a:rPr lang="ja-JP" altLang="ja-JP" sz="2400" dirty="0"/>
              <a:t>手持ち資金が足りない</a:t>
            </a:r>
            <a:r>
              <a:rPr lang="ja-JP" altLang="en-US" sz="2400" dirty="0"/>
              <a:t>なら</a:t>
            </a:r>
            <a:r>
              <a:rPr lang="ja-JP" altLang="ja-JP" sz="2400" dirty="0"/>
              <a:t>選択可能とは</a:t>
            </a:r>
            <a:r>
              <a:rPr lang="ja-JP" altLang="en-US" sz="2400" dirty="0"/>
              <a:t>い</a:t>
            </a:r>
            <a:r>
              <a:rPr lang="ja-JP" altLang="ja-JP" sz="2400" dirty="0"/>
              <a:t>えない．</a:t>
            </a:r>
          </a:p>
          <a:p>
            <a:pPr lvl="2"/>
            <a:endParaRPr lang="en-US" altLang="ja-JP" sz="2400" dirty="0"/>
          </a:p>
          <a:p>
            <a:pPr lvl="2"/>
            <a:r>
              <a:rPr lang="ja-JP" altLang="en-US" sz="2400" dirty="0"/>
              <a:t>多様な</a:t>
            </a:r>
            <a:r>
              <a:rPr lang="ja-JP" altLang="ja-JP" sz="2400" dirty="0"/>
              <a:t>メニューにそれぞれ望ましさの順序</a:t>
            </a:r>
            <a:r>
              <a:rPr lang="ja-JP" altLang="en-US" sz="2400" dirty="0"/>
              <a:t>をつけ，</a:t>
            </a:r>
            <a:r>
              <a:rPr lang="ja-JP" altLang="ja-JP" sz="2400" dirty="0">
                <a:solidFill>
                  <a:srgbClr val="FF0000"/>
                </a:solidFill>
              </a:rPr>
              <a:t>その中で</a:t>
            </a:r>
            <a:r>
              <a:rPr lang="ja-JP" altLang="en-US" sz="2400" dirty="0">
                <a:solidFill>
                  <a:srgbClr val="FF0000"/>
                </a:solidFill>
              </a:rPr>
              <a:t>選択可能な</a:t>
            </a:r>
            <a:r>
              <a:rPr lang="ja-JP" altLang="ja-JP" sz="2400" dirty="0">
                <a:solidFill>
                  <a:srgbClr val="FF0000"/>
                </a:solidFill>
              </a:rPr>
              <a:t>「</a:t>
            </a:r>
            <a:r>
              <a:rPr lang="ja-JP" altLang="en-US" sz="2400" dirty="0">
                <a:solidFill>
                  <a:srgbClr val="FF0000"/>
                </a:solidFill>
              </a:rPr>
              <a:t>チーズバーガー</a:t>
            </a:r>
            <a:r>
              <a:rPr lang="ja-JP" altLang="ja-JP" sz="2400" dirty="0">
                <a:solidFill>
                  <a:srgbClr val="FF0000"/>
                </a:solidFill>
              </a:rPr>
              <a:t>」</a:t>
            </a:r>
            <a:r>
              <a:rPr lang="ja-JP" altLang="en-US" sz="2400" dirty="0">
                <a:solidFill>
                  <a:srgbClr val="FF0000"/>
                </a:solidFill>
              </a:rPr>
              <a:t>が自分にとって</a:t>
            </a:r>
            <a:r>
              <a:rPr lang="ja-JP" altLang="ja-JP" sz="2400" dirty="0">
                <a:solidFill>
                  <a:srgbClr val="FF0000"/>
                </a:solidFill>
              </a:rPr>
              <a:t>最も望ましいから</a:t>
            </a:r>
            <a:r>
              <a:rPr lang="ja-JP" altLang="en-US" sz="2400" dirty="0">
                <a:solidFill>
                  <a:srgbClr val="FF0000"/>
                </a:solidFill>
              </a:rPr>
              <a:t>，</a:t>
            </a:r>
            <a:r>
              <a:rPr lang="ja-JP" altLang="ja-JP" sz="2400" dirty="0">
                <a:solidFill>
                  <a:srgbClr val="FF0000"/>
                </a:solidFill>
              </a:rPr>
              <a:t>それを選択している</a:t>
            </a:r>
            <a:r>
              <a:rPr lang="ja-JP" altLang="ja-JP" sz="2400" dirty="0"/>
              <a:t>と考える．</a:t>
            </a:r>
            <a:endParaRPr lang="en-US" altLang="ja-JP" sz="2400" dirty="0"/>
          </a:p>
          <a:p>
            <a:pPr lvl="2"/>
            <a:endParaRPr lang="ja-JP" altLang="ja-JP" sz="800" dirty="0"/>
          </a:p>
          <a:p>
            <a:pPr lvl="0" algn="just"/>
            <a:endParaRPr lang="ja-JP" altLang="ja-JP" dirty="0"/>
          </a:p>
        </p:txBody>
      </p:sp>
      <p:sp>
        <p:nvSpPr>
          <p:cNvPr id="4" name="日付プレースホルダー 3">
            <a:extLst>
              <a:ext uri="{FF2B5EF4-FFF2-40B4-BE49-F238E27FC236}">
                <a16:creationId xmlns:a16="http://schemas.microsoft.com/office/drawing/2014/main" id="{910F9C27-0159-4998-95AB-CDE892F0F98B}"/>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EF6BF50C-B0FA-4D89-AF94-D633F9A38134}"/>
              </a:ext>
            </a:extLst>
          </p:cNvPr>
          <p:cNvSpPr>
            <a:spLocks noGrp="1"/>
          </p:cNvSpPr>
          <p:nvPr>
            <p:ph type="sldNum" sz="quarter" idx="12"/>
          </p:nvPr>
        </p:nvSpPr>
        <p:spPr/>
        <p:txBody>
          <a:bodyPr/>
          <a:lstStyle/>
          <a:p>
            <a:fld id="{91B48CE8-BB9A-434A-95B2-7E9F0103B171}" type="slidenum">
              <a:rPr kumimoji="1" lang="ja-JP" altLang="en-US" smtClean="0"/>
              <a:pPr/>
              <a:t>23</a:t>
            </a:fld>
            <a:endParaRPr kumimoji="1" lang="ja-JP" altLang="en-US"/>
          </a:p>
        </p:txBody>
      </p:sp>
    </p:spTree>
    <p:extLst>
      <p:ext uri="{BB962C8B-B14F-4D97-AF65-F5344CB8AC3E}">
        <p14:creationId xmlns:p14="http://schemas.microsoft.com/office/powerpoint/2010/main" val="231243580"/>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4" end="4"/>
                                            </p:txEl>
                                          </p:spTgt>
                                        </p:tgtEl>
                                        <p:attrNameLst>
                                          <p:attrName>style.visibility</p:attrName>
                                        </p:attrNameLst>
                                      </p:cBhvr>
                                      <p:to>
                                        <p:strVal val="visible"/>
                                      </p:to>
                                    </p:set>
                                    <p:animEffect transition="in" filter="fade">
                                      <p:cBhvr>
                                        <p:cTn id="12" dur="500"/>
                                        <p:tgtEl>
                                          <p:spTgt spid="16691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917">
                                            <p:txEl>
                                              <p:pRg st="5" end="5"/>
                                            </p:txEl>
                                          </p:spTgt>
                                        </p:tgtEl>
                                        <p:attrNameLst>
                                          <p:attrName>style.visibility</p:attrName>
                                        </p:attrNameLst>
                                      </p:cBhvr>
                                      <p:to>
                                        <p:strVal val="visible"/>
                                      </p:to>
                                    </p:set>
                                    <p:animEffect transition="in" filter="fade">
                                      <p:cBhvr>
                                        <p:cTn id="17" dur="500"/>
                                        <p:tgtEl>
                                          <p:spTgt spid="166917">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6917">
                                            <p:txEl>
                                              <p:pRg st="7" end="7"/>
                                            </p:txEl>
                                          </p:spTgt>
                                        </p:tgtEl>
                                        <p:attrNameLst>
                                          <p:attrName>style.visibility</p:attrName>
                                        </p:attrNameLst>
                                      </p:cBhvr>
                                      <p:to>
                                        <p:strVal val="visible"/>
                                      </p:to>
                                    </p:set>
                                    <p:animEffect transition="in" filter="fade">
                                      <p:cBhvr>
                                        <p:cTn id="22" dur="500"/>
                                        <p:tgtEl>
                                          <p:spTgt spid="16691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en-US" altLang="ja-JP" dirty="0">
                <a:solidFill>
                  <a:srgbClr val="0070C0"/>
                </a:solidFill>
              </a:rPr>
              <a:t>2.2 </a:t>
            </a:r>
            <a:r>
              <a:rPr lang="ja-JP" altLang="en-US" dirty="0">
                <a:solidFill>
                  <a:srgbClr val="0070C0"/>
                </a:solidFill>
              </a:rPr>
              <a:t>合理的選択</a:t>
            </a:r>
            <a:endParaRPr lang="en-US" altLang="en-US" dirty="0">
              <a:solidFill>
                <a:srgbClr val="0070C0"/>
              </a:solidFill>
            </a:endParaRPr>
          </a:p>
        </p:txBody>
      </p:sp>
      <p:sp>
        <p:nvSpPr>
          <p:cNvPr id="166917" name="Rectangle 5"/>
          <p:cNvSpPr>
            <a:spLocks noGrp="1" noChangeArrowheads="1"/>
          </p:cNvSpPr>
          <p:nvPr>
            <p:ph idx="1"/>
          </p:nvPr>
        </p:nvSpPr>
        <p:spPr>
          <a:xfrm>
            <a:off x="179512" y="1268760"/>
            <a:ext cx="8568952" cy="5328592"/>
          </a:xfrm>
        </p:spPr>
        <p:txBody>
          <a:bodyPr>
            <a:noAutofit/>
          </a:bodyPr>
          <a:lstStyle/>
          <a:p>
            <a:pPr lvl="1" algn="just"/>
            <a:r>
              <a:rPr lang="ja-JP" altLang="en-US" sz="2400" dirty="0">
                <a:solidFill>
                  <a:schemeClr val="tx1"/>
                </a:solidFill>
              </a:rPr>
              <a:t>「あらゆる選択肢に</a:t>
            </a:r>
            <a:r>
              <a:rPr lang="ja-JP" altLang="ja-JP" sz="2400" dirty="0">
                <a:solidFill>
                  <a:schemeClr val="tx1"/>
                </a:solidFill>
              </a:rPr>
              <a:t>ついて，望ましさの順番を付けることができる</a:t>
            </a:r>
            <a:r>
              <a:rPr lang="ja-JP" altLang="en-US" sz="2400" dirty="0">
                <a:solidFill>
                  <a:schemeClr val="tx1"/>
                </a:solidFill>
              </a:rPr>
              <a:t>」ということは，</a:t>
            </a:r>
            <a:r>
              <a:rPr lang="ja-JP" altLang="en-US" sz="2400" dirty="0">
                <a:solidFill>
                  <a:srgbClr val="FF0000"/>
                </a:solidFill>
              </a:rPr>
              <a:t>何を選択するかによって自分の望ましさが変わる</a:t>
            </a:r>
            <a:r>
              <a:rPr lang="ja-JP" altLang="en-US" sz="2400" dirty="0">
                <a:solidFill>
                  <a:schemeClr val="tx1"/>
                </a:solidFill>
              </a:rPr>
              <a:t>ということ．</a:t>
            </a:r>
            <a:endParaRPr lang="en-US" altLang="ja-JP" sz="2400" dirty="0">
              <a:solidFill>
                <a:schemeClr val="tx1"/>
              </a:solidFill>
            </a:endParaRPr>
          </a:p>
          <a:p>
            <a:pPr lvl="1" algn="just"/>
            <a:endParaRPr lang="en-US" altLang="ja-JP" sz="800" dirty="0">
              <a:solidFill>
                <a:schemeClr val="tx1"/>
              </a:solidFill>
            </a:endParaRPr>
          </a:p>
          <a:p>
            <a:pPr lvl="1"/>
            <a:r>
              <a:rPr lang="ja-JP" altLang="en-US" sz="2400" dirty="0"/>
              <a:t>経済主体の「選択」と「望ましさ」を数学的に表現した「目的関数」を考えることが重要．</a:t>
            </a:r>
            <a:endParaRPr lang="en-US" altLang="ja-JP" sz="2400" dirty="0"/>
          </a:p>
          <a:p>
            <a:pPr lvl="1"/>
            <a:endParaRPr lang="en-US" altLang="ja-JP" sz="800" dirty="0"/>
          </a:p>
          <a:p>
            <a:pPr lvl="2" algn="just"/>
            <a:r>
              <a:rPr lang="ja-JP" altLang="en-US" sz="2400" dirty="0">
                <a:solidFill>
                  <a:srgbClr val="0070C0"/>
                </a:solidFill>
              </a:rPr>
              <a:t>何かを購入して使用している経済主体</a:t>
            </a:r>
            <a:r>
              <a:rPr lang="ja-JP" altLang="en-US" sz="2400" dirty="0"/>
              <a:t>の</a:t>
            </a:r>
            <a:r>
              <a:rPr lang="ja-JP" altLang="en-US" sz="2400" dirty="0">
                <a:solidFill>
                  <a:srgbClr val="00B050"/>
                </a:solidFill>
              </a:rPr>
              <a:t>「消費量」の選択</a:t>
            </a:r>
            <a:r>
              <a:rPr lang="ja-JP" altLang="en-US" sz="2400" dirty="0"/>
              <a:t>と</a:t>
            </a:r>
            <a:r>
              <a:rPr lang="ja-JP" altLang="en-US" sz="2400" dirty="0">
                <a:solidFill>
                  <a:srgbClr val="00B050"/>
                </a:solidFill>
              </a:rPr>
              <a:t>消費することが得られる満足度</a:t>
            </a:r>
            <a:r>
              <a:rPr lang="ja-JP" altLang="en-US" sz="2400" dirty="0"/>
              <a:t>との関係を表したものを</a:t>
            </a:r>
            <a:r>
              <a:rPr lang="ja-JP" altLang="en-US" sz="2400" dirty="0">
                <a:solidFill>
                  <a:srgbClr val="FF0000"/>
                </a:solidFill>
              </a:rPr>
              <a:t>効用関数</a:t>
            </a:r>
            <a:r>
              <a:rPr lang="ja-JP" altLang="en-US" sz="2400" dirty="0"/>
              <a:t>と呼ぶ．</a:t>
            </a:r>
            <a:endParaRPr lang="en-US" altLang="ja-JP" sz="2400" dirty="0"/>
          </a:p>
          <a:p>
            <a:pPr lvl="3" algn="just"/>
            <a:endParaRPr lang="en-US" altLang="ja-JP" sz="800" dirty="0"/>
          </a:p>
          <a:p>
            <a:pPr lvl="2" algn="just"/>
            <a:r>
              <a:rPr lang="ja-JP" altLang="en-US" sz="2400" dirty="0">
                <a:solidFill>
                  <a:srgbClr val="0070C0"/>
                </a:solidFill>
              </a:rPr>
              <a:t>何かを生産して販売しようとしている経済主体</a:t>
            </a:r>
            <a:r>
              <a:rPr lang="ja-JP" altLang="en-US" sz="2400" dirty="0"/>
              <a:t>の</a:t>
            </a:r>
            <a:r>
              <a:rPr lang="ja-JP" altLang="en-US" sz="2400" dirty="0">
                <a:solidFill>
                  <a:srgbClr val="00B050"/>
                </a:solidFill>
              </a:rPr>
              <a:t>「生産量」の選択</a:t>
            </a:r>
            <a:r>
              <a:rPr lang="ja-JP" altLang="en-US" sz="2400" dirty="0"/>
              <a:t>と</a:t>
            </a:r>
            <a:r>
              <a:rPr lang="ja-JP" altLang="en-US" sz="2400" dirty="0">
                <a:solidFill>
                  <a:srgbClr val="00B050"/>
                </a:solidFill>
              </a:rPr>
              <a:t>生産することから得られる利潤</a:t>
            </a:r>
            <a:r>
              <a:rPr lang="ja-JP" altLang="en-US" sz="2400" dirty="0"/>
              <a:t>との関係を表したものを</a:t>
            </a:r>
            <a:r>
              <a:rPr lang="ja-JP" altLang="en-US" sz="2400" dirty="0">
                <a:solidFill>
                  <a:srgbClr val="FF0000"/>
                </a:solidFill>
              </a:rPr>
              <a:t>利潤関数</a:t>
            </a:r>
            <a:r>
              <a:rPr lang="ja-JP" altLang="en-US" sz="2400" dirty="0"/>
              <a:t>と呼ぶ．</a:t>
            </a:r>
            <a:endParaRPr lang="en-US" altLang="ja-JP" sz="2400" dirty="0"/>
          </a:p>
        </p:txBody>
      </p:sp>
      <p:sp>
        <p:nvSpPr>
          <p:cNvPr id="4" name="日付プレースホルダー 3">
            <a:extLst>
              <a:ext uri="{FF2B5EF4-FFF2-40B4-BE49-F238E27FC236}">
                <a16:creationId xmlns:a16="http://schemas.microsoft.com/office/drawing/2014/main" id="{F1EE08F3-7748-40CC-8B34-05545A3C1323}"/>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52501011-05FF-4A49-8CA3-B9094F26D269}"/>
              </a:ext>
            </a:extLst>
          </p:cNvPr>
          <p:cNvSpPr>
            <a:spLocks noGrp="1"/>
          </p:cNvSpPr>
          <p:nvPr>
            <p:ph type="sldNum" sz="quarter" idx="12"/>
          </p:nvPr>
        </p:nvSpPr>
        <p:spPr/>
        <p:txBody>
          <a:bodyPr/>
          <a:lstStyle/>
          <a:p>
            <a:fld id="{91B48CE8-BB9A-434A-95B2-7E9F0103B171}" type="slidenum">
              <a:rPr kumimoji="1" lang="ja-JP" altLang="en-US" smtClean="0"/>
              <a:pPr/>
              <a:t>24</a:t>
            </a:fld>
            <a:endParaRPr kumimoji="1" lang="ja-JP" altLang="en-US"/>
          </a:p>
        </p:txBody>
      </p:sp>
    </p:spTree>
    <p:extLst>
      <p:ext uri="{BB962C8B-B14F-4D97-AF65-F5344CB8AC3E}">
        <p14:creationId xmlns:p14="http://schemas.microsoft.com/office/powerpoint/2010/main" val="151297693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4" end="4"/>
                                            </p:txEl>
                                          </p:spTgt>
                                        </p:tgtEl>
                                        <p:attrNameLst>
                                          <p:attrName>style.visibility</p:attrName>
                                        </p:attrNameLst>
                                      </p:cBhvr>
                                      <p:to>
                                        <p:strVal val="visible"/>
                                      </p:to>
                                    </p:set>
                                    <p:animEffect transition="in" filter="fade">
                                      <p:cBhvr>
                                        <p:cTn id="12" dur="500"/>
                                        <p:tgtEl>
                                          <p:spTgt spid="16691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917">
                                            <p:txEl>
                                              <p:pRg st="6" end="6"/>
                                            </p:txEl>
                                          </p:spTgt>
                                        </p:tgtEl>
                                        <p:attrNameLst>
                                          <p:attrName>style.visibility</p:attrName>
                                        </p:attrNameLst>
                                      </p:cBhvr>
                                      <p:to>
                                        <p:strVal val="visible"/>
                                      </p:to>
                                    </p:set>
                                    <p:animEffect transition="in" filter="fade">
                                      <p:cBhvr>
                                        <p:cTn id="17" dur="500"/>
                                        <p:tgtEl>
                                          <p:spTgt spid="16691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en-US" altLang="ja-JP" dirty="0">
                <a:solidFill>
                  <a:srgbClr val="0070C0"/>
                </a:solidFill>
              </a:rPr>
              <a:t>2.2 </a:t>
            </a:r>
            <a:r>
              <a:rPr lang="ja-JP" altLang="en-US" dirty="0">
                <a:solidFill>
                  <a:srgbClr val="0070C0"/>
                </a:solidFill>
              </a:rPr>
              <a:t>合理的選択</a:t>
            </a:r>
            <a:endParaRPr lang="en-US" altLang="en-US" dirty="0"/>
          </a:p>
        </p:txBody>
      </p:sp>
      <p:sp>
        <p:nvSpPr>
          <p:cNvPr id="166917" name="Rectangle 5"/>
          <p:cNvSpPr>
            <a:spLocks noGrp="1" noChangeArrowheads="1"/>
          </p:cNvSpPr>
          <p:nvPr>
            <p:ph idx="1"/>
          </p:nvPr>
        </p:nvSpPr>
        <p:spPr>
          <a:xfrm>
            <a:off x="457200" y="1340768"/>
            <a:ext cx="8291264" cy="4968552"/>
          </a:xfrm>
        </p:spPr>
        <p:txBody>
          <a:bodyPr>
            <a:normAutofit/>
          </a:bodyPr>
          <a:lstStyle/>
          <a:p>
            <a:pPr lvl="1" algn="just"/>
            <a:r>
              <a:rPr lang="ja-JP" altLang="en-US" sz="2400" dirty="0">
                <a:latin typeface="+mn-ea"/>
              </a:rPr>
              <a:t>効用関数や利潤関数</a:t>
            </a:r>
            <a:endParaRPr lang="en-US" altLang="ja-JP" sz="2400" dirty="0">
              <a:latin typeface="+mn-ea"/>
            </a:endParaRPr>
          </a:p>
          <a:p>
            <a:pPr lvl="2" algn="just"/>
            <a:r>
              <a:rPr lang="ja-JP" altLang="en-US" sz="2400" dirty="0">
                <a:latin typeface="+mn-ea"/>
              </a:rPr>
              <a:t>いろいろな形状が考えられうる．</a:t>
            </a:r>
            <a:endParaRPr lang="en-US" altLang="ja-JP" sz="2400" dirty="0">
              <a:latin typeface="+mn-ea"/>
            </a:endParaRPr>
          </a:p>
          <a:p>
            <a:pPr lvl="2" algn="just"/>
            <a:r>
              <a:rPr lang="ja-JP" altLang="en-US" sz="2400" dirty="0">
                <a:solidFill>
                  <a:srgbClr val="0070C0"/>
                </a:solidFill>
                <a:latin typeface="+mn-ea"/>
              </a:rPr>
              <a:t>分析対象の状況に応じてその性質をうまく捉えるような適切な関数形を当てはめればよい．</a:t>
            </a:r>
            <a:endParaRPr lang="en-US" altLang="ja-JP" sz="2400" dirty="0">
              <a:solidFill>
                <a:srgbClr val="0070C0"/>
              </a:solidFill>
              <a:latin typeface="+mn-ea"/>
            </a:endParaRPr>
          </a:p>
          <a:p>
            <a:pPr lvl="2" algn="just"/>
            <a:endParaRPr lang="en-US" altLang="ja-JP" sz="800" dirty="0">
              <a:solidFill>
                <a:srgbClr val="0070C0"/>
              </a:solidFill>
              <a:latin typeface="+mn-ea"/>
            </a:endParaRPr>
          </a:p>
          <a:p>
            <a:pPr lvl="2" algn="just"/>
            <a:r>
              <a:rPr lang="ja-JP" altLang="en-US" sz="2500" dirty="0">
                <a:latin typeface="+mn-ea"/>
              </a:rPr>
              <a:t>効用関数の例</a:t>
            </a:r>
            <a:endParaRPr lang="en-US" altLang="ja-JP" sz="2500" dirty="0">
              <a:latin typeface="+mn-ea"/>
            </a:endParaRPr>
          </a:p>
          <a:p>
            <a:pPr lvl="3" algn="just"/>
            <a:r>
              <a:rPr lang="ja-JP" altLang="en-US" sz="2400" dirty="0">
                <a:latin typeface="+mn-ea"/>
              </a:rPr>
              <a:t>経済主体が「</a:t>
            </a:r>
            <a:r>
              <a:rPr lang="ja-JP" altLang="en-US" sz="2400" dirty="0">
                <a:solidFill>
                  <a:srgbClr val="00B050"/>
                </a:solidFill>
                <a:latin typeface="+mn-ea"/>
              </a:rPr>
              <a:t>お金があればあるほどうれしい</a:t>
            </a:r>
            <a:r>
              <a:rPr lang="ja-JP" altLang="en-US" sz="2400" dirty="0">
                <a:latin typeface="+mn-ea"/>
              </a:rPr>
              <a:t>」と感じる状況は</a:t>
            </a:r>
            <a:r>
              <a:rPr lang="ja-JP" altLang="en-US" sz="2400" dirty="0">
                <a:solidFill>
                  <a:srgbClr val="FF0000"/>
                </a:solidFill>
                <a:latin typeface="+mn-ea"/>
              </a:rPr>
              <a:t>お金の量の増加に対して，満足度が単調に増加するような</a:t>
            </a:r>
            <a:r>
              <a:rPr lang="ja-JP" altLang="en-US" sz="2400" u="sng" dirty="0">
                <a:solidFill>
                  <a:srgbClr val="FF0000"/>
                </a:solidFill>
                <a:latin typeface="+mn-ea"/>
              </a:rPr>
              <a:t>１次関数</a:t>
            </a:r>
            <a:r>
              <a:rPr lang="ja-JP" altLang="en-US" sz="2400" dirty="0">
                <a:solidFill>
                  <a:srgbClr val="FF0000"/>
                </a:solidFill>
                <a:latin typeface="+mn-ea"/>
              </a:rPr>
              <a:t>で表現</a:t>
            </a:r>
            <a:r>
              <a:rPr lang="ja-JP" altLang="en-US" sz="2400" dirty="0">
                <a:latin typeface="+mn-ea"/>
              </a:rPr>
              <a:t>すればよい．</a:t>
            </a:r>
            <a:endParaRPr lang="en-US" altLang="ja-JP" sz="2400" dirty="0">
              <a:latin typeface="+mn-ea"/>
            </a:endParaRPr>
          </a:p>
          <a:p>
            <a:pPr lvl="3" algn="just"/>
            <a:endParaRPr lang="en-US" altLang="ja-JP" sz="800" dirty="0">
              <a:latin typeface="+mn-ea"/>
            </a:endParaRPr>
          </a:p>
          <a:p>
            <a:pPr lvl="3" algn="just"/>
            <a:r>
              <a:rPr lang="ja-JP" altLang="en-US" sz="2400" dirty="0">
                <a:latin typeface="+mn-ea"/>
              </a:rPr>
              <a:t>経済主体が「</a:t>
            </a:r>
            <a:r>
              <a:rPr lang="ja-JP" altLang="en-US" sz="2400" dirty="0">
                <a:solidFill>
                  <a:srgbClr val="00B050"/>
                </a:solidFill>
                <a:latin typeface="+mn-ea"/>
              </a:rPr>
              <a:t>食べる量が増えればうれしいが，食べ過ぎると飽きる</a:t>
            </a:r>
            <a:r>
              <a:rPr lang="ja-JP" altLang="en-US" sz="2400" dirty="0">
                <a:latin typeface="+mn-ea"/>
              </a:rPr>
              <a:t>」と感じる状況は</a:t>
            </a:r>
            <a:r>
              <a:rPr lang="ja-JP" altLang="en-US" sz="2400" dirty="0">
                <a:solidFill>
                  <a:srgbClr val="FF0000"/>
                </a:solidFill>
                <a:latin typeface="+mn-ea"/>
              </a:rPr>
              <a:t>選択肢の量の増加に対して満足度が非単調に増加するような</a:t>
            </a:r>
            <a:r>
              <a:rPr lang="ja-JP" altLang="en-US" sz="2400" u="sng" dirty="0">
                <a:solidFill>
                  <a:srgbClr val="FF0000"/>
                </a:solidFill>
                <a:latin typeface="+mn-ea"/>
              </a:rPr>
              <a:t>２次関数</a:t>
            </a:r>
            <a:r>
              <a:rPr lang="ja-JP" altLang="en-US" sz="2400" dirty="0">
                <a:solidFill>
                  <a:srgbClr val="FF0000"/>
                </a:solidFill>
                <a:latin typeface="+mn-ea"/>
              </a:rPr>
              <a:t>を用いる</a:t>
            </a:r>
            <a:r>
              <a:rPr lang="ja-JP" altLang="en-US" sz="2400" dirty="0">
                <a:latin typeface="+mn-ea"/>
              </a:rPr>
              <a:t>．</a:t>
            </a:r>
            <a:endParaRPr lang="en-US" altLang="ja-JP" sz="2400" dirty="0">
              <a:latin typeface="+mn-ea"/>
            </a:endParaRPr>
          </a:p>
        </p:txBody>
      </p:sp>
      <p:sp>
        <p:nvSpPr>
          <p:cNvPr id="4" name="日付プレースホルダー 3">
            <a:extLst>
              <a:ext uri="{FF2B5EF4-FFF2-40B4-BE49-F238E27FC236}">
                <a16:creationId xmlns:a16="http://schemas.microsoft.com/office/drawing/2014/main" id="{C39C4253-2D45-40A5-92CF-E5F85CED8242}"/>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0228BB15-F3E9-4654-957C-3F6EAEBA9AD1}"/>
              </a:ext>
            </a:extLst>
          </p:cNvPr>
          <p:cNvSpPr>
            <a:spLocks noGrp="1"/>
          </p:cNvSpPr>
          <p:nvPr>
            <p:ph type="sldNum" sz="quarter" idx="12"/>
          </p:nvPr>
        </p:nvSpPr>
        <p:spPr/>
        <p:txBody>
          <a:bodyPr/>
          <a:lstStyle/>
          <a:p>
            <a:fld id="{91B48CE8-BB9A-434A-95B2-7E9F0103B171}" type="slidenum">
              <a:rPr kumimoji="1" lang="ja-JP" altLang="en-US" smtClean="0"/>
              <a:pPr/>
              <a:t>25</a:t>
            </a:fld>
            <a:endParaRPr kumimoji="1" lang="ja-JP" altLang="en-US"/>
          </a:p>
        </p:txBody>
      </p:sp>
    </p:spTree>
    <p:extLst>
      <p:ext uri="{BB962C8B-B14F-4D97-AF65-F5344CB8AC3E}">
        <p14:creationId xmlns:p14="http://schemas.microsoft.com/office/powerpoint/2010/main" val="2177043785"/>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1" end="1"/>
                                            </p:txEl>
                                          </p:spTgt>
                                        </p:tgtEl>
                                        <p:attrNameLst>
                                          <p:attrName>style.visibility</p:attrName>
                                        </p:attrNameLst>
                                      </p:cBhvr>
                                      <p:to>
                                        <p:strVal val="visible"/>
                                      </p:to>
                                    </p:set>
                                    <p:animEffect transition="in" filter="fade">
                                      <p:cBhvr>
                                        <p:cTn id="7" dur="500"/>
                                        <p:tgtEl>
                                          <p:spTgt spid="166917">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66917">
                                            <p:txEl>
                                              <p:pRg st="2" end="2"/>
                                            </p:txEl>
                                          </p:spTgt>
                                        </p:tgtEl>
                                        <p:attrNameLst>
                                          <p:attrName>style.visibility</p:attrName>
                                        </p:attrNameLst>
                                      </p:cBhvr>
                                      <p:to>
                                        <p:strVal val="visible"/>
                                      </p:to>
                                    </p:set>
                                    <p:animEffect transition="in" filter="fade">
                                      <p:cBhvr>
                                        <p:cTn id="10" dur="500"/>
                                        <p:tgtEl>
                                          <p:spTgt spid="166917">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66917">
                                            <p:txEl>
                                              <p:pRg st="4" end="4"/>
                                            </p:txEl>
                                          </p:spTgt>
                                        </p:tgtEl>
                                        <p:attrNameLst>
                                          <p:attrName>style.visibility</p:attrName>
                                        </p:attrNameLst>
                                      </p:cBhvr>
                                      <p:to>
                                        <p:strVal val="visible"/>
                                      </p:to>
                                    </p:set>
                                    <p:animEffect transition="in" filter="fade">
                                      <p:cBhvr>
                                        <p:cTn id="15" dur="500"/>
                                        <p:tgtEl>
                                          <p:spTgt spid="166917">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66917">
                                            <p:txEl>
                                              <p:pRg st="5" end="5"/>
                                            </p:txEl>
                                          </p:spTgt>
                                        </p:tgtEl>
                                        <p:attrNameLst>
                                          <p:attrName>style.visibility</p:attrName>
                                        </p:attrNameLst>
                                      </p:cBhvr>
                                      <p:to>
                                        <p:strVal val="visible"/>
                                      </p:to>
                                    </p:set>
                                    <p:animEffect transition="in" filter="fade">
                                      <p:cBhvr>
                                        <p:cTn id="20" dur="500"/>
                                        <p:tgtEl>
                                          <p:spTgt spid="166917">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66917">
                                            <p:txEl>
                                              <p:pRg st="7" end="7"/>
                                            </p:txEl>
                                          </p:spTgt>
                                        </p:tgtEl>
                                        <p:attrNameLst>
                                          <p:attrName>style.visibility</p:attrName>
                                        </p:attrNameLst>
                                      </p:cBhvr>
                                      <p:to>
                                        <p:strVal val="visible"/>
                                      </p:to>
                                    </p:set>
                                    <p:animEffect transition="in" filter="fade">
                                      <p:cBhvr>
                                        <p:cTn id="25" dur="500"/>
                                        <p:tgtEl>
                                          <p:spTgt spid="16691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en-US" altLang="ja-JP" dirty="0">
                <a:solidFill>
                  <a:srgbClr val="0070C0"/>
                </a:solidFill>
              </a:rPr>
              <a:t>2.2 </a:t>
            </a:r>
            <a:r>
              <a:rPr lang="ja-JP" altLang="en-US" dirty="0">
                <a:solidFill>
                  <a:srgbClr val="0070C0"/>
                </a:solidFill>
              </a:rPr>
              <a:t>合理的選択</a:t>
            </a:r>
            <a:endParaRPr lang="en-US" altLang="en-US" dirty="0"/>
          </a:p>
        </p:txBody>
      </p:sp>
      <p:sp>
        <p:nvSpPr>
          <p:cNvPr id="166917" name="Rectangle 5"/>
          <p:cNvSpPr>
            <a:spLocks noGrp="1" noChangeArrowheads="1"/>
          </p:cNvSpPr>
          <p:nvPr>
            <p:ph idx="1"/>
          </p:nvPr>
        </p:nvSpPr>
        <p:spPr>
          <a:xfrm>
            <a:off x="323528" y="1571612"/>
            <a:ext cx="8424936" cy="4786346"/>
          </a:xfrm>
        </p:spPr>
        <p:txBody>
          <a:bodyPr>
            <a:normAutofit/>
          </a:bodyPr>
          <a:lstStyle/>
          <a:p>
            <a:pPr lvl="1" algn="just"/>
            <a:r>
              <a:rPr lang="ja-JP" altLang="en-US" sz="2400" dirty="0">
                <a:solidFill>
                  <a:srgbClr val="0070C0"/>
                </a:solidFill>
              </a:rPr>
              <a:t>選択肢と望ましさとの関係を数学的な関数</a:t>
            </a:r>
            <a:r>
              <a:rPr lang="ja-JP" altLang="en-US" sz="2400" dirty="0"/>
              <a:t>とみなすことで，意思決定の問題を数学的な問題に置き換えることができる．</a:t>
            </a:r>
            <a:endParaRPr lang="en-US" altLang="ja-JP" sz="2400" dirty="0"/>
          </a:p>
          <a:p>
            <a:pPr lvl="1" algn="just"/>
            <a:endParaRPr lang="en-US" altLang="ja-JP" sz="800" dirty="0"/>
          </a:p>
          <a:p>
            <a:pPr lvl="2" algn="just"/>
            <a:r>
              <a:rPr lang="ja-JP" altLang="en-US" sz="2400" dirty="0">
                <a:solidFill>
                  <a:srgbClr val="00B050"/>
                </a:solidFill>
              </a:rPr>
              <a:t>経済主体にとって望ましさが最も高くなるような選択肢を選ぶのならば，</a:t>
            </a:r>
            <a:endParaRPr lang="en-US" altLang="ja-JP" sz="2400" dirty="0">
              <a:solidFill>
                <a:srgbClr val="00B050"/>
              </a:solidFill>
            </a:endParaRPr>
          </a:p>
          <a:p>
            <a:pPr marL="594360" lvl="2" indent="0" algn="just">
              <a:buNone/>
            </a:pPr>
            <a:endParaRPr lang="en-US" altLang="ja-JP" sz="800" dirty="0">
              <a:solidFill>
                <a:srgbClr val="FF0000"/>
              </a:solidFill>
            </a:endParaRPr>
          </a:p>
          <a:p>
            <a:pPr marL="594360" lvl="2" indent="0" algn="just">
              <a:buNone/>
            </a:pPr>
            <a:r>
              <a:rPr lang="ja-JP" altLang="en-US" sz="2400" dirty="0">
                <a:solidFill>
                  <a:srgbClr val="FF0000"/>
                </a:solidFill>
              </a:rPr>
              <a:t>　⇒目的関数の数学的な最大値がどこか？</a:t>
            </a:r>
            <a:r>
              <a:rPr lang="ja-JP" altLang="en-US" sz="2400" dirty="0"/>
              <a:t>を探す．</a:t>
            </a:r>
            <a:endParaRPr lang="en-US" altLang="ja-JP" sz="2400" dirty="0"/>
          </a:p>
          <a:p>
            <a:pPr lvl="1" algn="just"/>
            <a:endParaRPr lang="en-US" altLang="ja-JP" sz="800" dirty="0"/>
          </a:p>
          <a:p>
            <a:pPr lvl="2" algn="just"/>
            <a:r>
              <a:rPr lang="ja-JP" altLang="en-US" sz="2400" dirty="0">
                <a:solidFill>
                  <a:srgbClr val="FF0000"/>
                </a:solidFill>
              </a:rPr>
              <a:t>ただし，選択可能な範囲でしか</a:t>
            </a:r>
            <a:r>
              <a:rPr lang="ja-JP" altLang="en-US" sz="2400" dirty="0"/>
              <a:t>経済主体は選択できない．</a:t>
            </a:r>
            <a:endParaRPr lang="en-US" altLang="ja-JP" sz="2400" dirty="0"/>
          </a:p>
          <a:p>
            <a:pPr marL="594360" lvl="2" indent="0" algn="just">
              <a:buNone/>
            </a:pPr>
            <a:endParaRPr lang="en-US" altLang="ja-JP" sz="800" dirty="0"/>
          </a:p>
          <a:p>
            <a:pPr marL="594360" lvl="2" indent="0" algn="just">
              <a:buNone/>
            </a:pPr>
            <a:r>
              <a:rPr lang="ja-JP" altLang="en-US" sz="2400" dirty="0"/>
              <a:t>　⇒選択可能な範囲がどこなのか？を認識することが重要．</a:t>
            </a:r>
            <a:endParaRPr lang="en-US" altLang="ja-JP" sz="2400" dirty="0"/>
          </a:p>
        </p:txBody>
      </p:sp>
      <p:sp>
        <p:nvSpPr>
          <p:cNvPr id="4" name="日付プレースホルダー 3">
            <a:extLst>
              <a:ext uri="{FF2B5EF4-FFF2-40B4-BE49-F238E27FC236}">
                <a16:creationId xmlns:a16="http://schemas.microsoft.com/office/drawing/2014/main" id="{C631F458-E2B0-4D9E-B5B5-72C101C34B4B}"/>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9DE39FF1-3B60-4D67-BF9C-BCE4F25EC045}"/>
              </a:ext>
            </a:extLst>
          </p:cNvPr>
          <p:cNvSpPr>
            <a:spLocks noGrp="1"/>
          </p:cNvSpPr>
          <p:nvPr>
            <p:ph type="sldNum" sz="quarter" idx="12"/>
          </p:nvPr>
        </p:nvSpPr>
        <p:spPr/>
        <p:txBody>
          <a:bodyPr/>
          <a:lstStyle/>
          <a:p>
            <a:fld id="{91B48CE8-BB9A-434A-95B2-7E9F0103B171}" type="slidenum">
              <a:rPr kumimoji="1" lang="ja-JP" altLang="en-US" smtClean="0"/>
              <a:pPr/>
              <a:t>26</a:t>
            </a:fld>
            <a:endParaRPr kumimoji="1" lang="ja-JP" altLang="en-US"/>
          </a:p>
        </p:txBody>
      </p:sp>
    </p:spTree>
    <p:extLst>
      <p:ext uri="{BB962C8B-B14F-4D97-AF65-F5344CB8AC3E}">
        <p14:creationId xmlns:p14="http://schemas.microsoft.com/office/powerpoint/2010/main" val="42470922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4" end="4"/>
                                            </p:txEl>
                                          </p:spTgt>
                                        </p:tgtEl>
                                        <p:attrNameLst>
                                          <p:attrName>style.visibility</p:attrName>
                                        </p:attrNameLst>
                                      </p:cBhvr>
                                      <p:to>
                                        <p:strVal val="visible"/>
                                      </p:to>
                                    </p:set>
                                    <p:animEffect transition="in" filter="fade">
                                      <p:cBhvr>
                                        <p:cTn id="12" dur="500"/>
                                        <p:tgtEl>
                                          <p:spTgt spid="16691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917">
                                            <p:txEl>
                                              <p:pRg st="6" end="6"/>
                                            </p:txEl>
                                          </p:spTgt>
                                        </p:tgtEl>
                                        <p:attrNameLst>
                                          <p:attrName>style.visibility</p:attrName>
                                        </p:attrNameLst>
                                      </p:cBhvr>
                                      <p:to>
                                        <p:strVal val="visible"/>
                                      </p:to>
                                    </p:set>
                                    <p:animEffect transition="in" filter="fade">
                                      <p:cBhvr>
                                        <p:cTn id="17" dur="500"/>
                                        <p:tgtEl>
                                          <p:spTgt spid="166917">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6917">
                                            <p:txEl>
                                              <p:pRg st="8" end="8"/>
                                            </p:txEl>
                                          </p:spTgt>
                                        </p:tgtEl>
                                        <p:attrNameLst>
                                          <p:attrName>style.visibility</p:attrName>
                                        </p:attrNameLst>
                                      </p:cBhvr>
                                      <p:to>
                                        <p:strVal val="visible"/>
                                      </p:to>
                                    </p:set>
                                    <p:animEffect transition="in" filter="fade">
                                      <p:cBhvr>
                                        <p:cTn id="22" dur="500"/>
                                        <p:tgtEl>
                                          <p:spTgt spid="16691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a:t>
            </a:r>
            <a:br>
              <a:rPr lang="en-US" altLang="ja-JP" dirty="0">
                <a:solidFill>
                  <a:srgbClr val="0070C0"/>
                </a:solidFill>
              </a:rPr>
            </a:br>
            <a:r>
              <a:rPr lang="ja-JP" altLang="en-US" dirty="0">
                <a:solidFill>
                  <a:srgbClr val="0070C0"/>
                </a:solidFill>
              </a:rPr>
              <a:t>トレードオフと機会費用</a:t>
            </a:r>
            <a:endParaRPr lang="en-US" altLang="en-US" dirty="0">
              <a:solidFill>
                <a:srgbClr val="0070C0"/>
              </a:solidFill>
            </a:endParaRPr>
          </a:p>
        </p:txBody>
      </p:sp>
      <p:sp>
        <p:nvSpPr>
          <p:cNvPr id="166917" name="Rectangle 5"/>
          <p:cNvSpPr>
            <a:spLocks noGrp="1" noChangeArrowheads="1"/>
          </p:cNvSpPr>
          <p:nvPr>
            <p:ph idx="1"/>
          </p:nvPr>
        </p:nvSpPr>
        <p:spPr>
          <a:xfrm>
            <a:off x="457200" y="1571612"/>
            <a:ext cx="8291264" cy="4786346"/>
          </a:xfrm>
        </p:spPr>
        <p:txBody>
          <a:bodyPr>
            <a:normAutofit/>
          </a:bodyPr>
          <a:lstStyle/>
          <a:p>
            <a:pPr lvl="1" algn="just"/>
            <a:r>
              <a:rPr lang="ja-JP" altLang="en-US" sz="2400" dirty="0">
                <a:solidFill>
                  <a:srgbClr val="0070C0"/>
                </a:solidFill>
              </a:rPr>
              <a:t>「選択可能なものの中から，最も望ましい選択肢を選ぶ」　</a:t>
            </a:r>
            <a:r>
              <a:rPr lang="ja-JP" altLang="en-US" sz="2400" dirty="0">
                <a:solidFill>
                  <a:schemeClr val="tx1"/>
                </a:solidFill>
              </a:rPr>
              <a:t>ときには，</a:t>
            </a:r>
            <a:endParaRPr lang="en-US" altLang="ja-JP" sz="2400" dirty="0">
              <a:solidFill>
                <a:schemeClr val="tx1"/>
              </a:solidFill>
            </a:endParaRPr>
          </a:p>
          <a:p>
            <a:pPr lvl="1" algn="just"/>
            <a:endParaRPr lang="en-US" altLang="ja-JP" sz="2400" dirty="0">
              <a:solidFill>
                <a:schemeClr val="tx1"/>
              </a:solidFill>
            </a:endParaRPr>
          </a:p>
          <a:p>
            <a:pPr lvl="2" algn="just"/>
            <a:r>
              <a:rPr lang="ja-JP" altLang="en-US" sz="2400" dirty="0">
                <a:solidFill>
                  <a:schemeClr val="tx1"/>
                </a:solidFill>
              </a:rPr>
              <a:t>選択可能な範囲をしっかり認識することも重要だが</a:t>
            </a:r>
            <a:endParaRPr lang="en-US" altLang="ja-JP" sz="2400" dirty="0">
              <a:solidFill>
                <a:schemeClr val="tx1"/>
              </a:solidFill>
            </a:endParaRPr>
          </a:p>
          <a:p>
            <a:pPr lvl="1" algn="just"/>
            <a:endParaRPr lang="en-US" altLang="ja-JP" sz="2400" dirty="0">
              <a:solidFill>
                <a:srgbClr val="0070C0"/>
              </a:solidFill>
            </a:endParaRPr>
          </a:p>
          <a:p>
            <a:pPr lvl="2"/>
            <a:r>
              <a:rPr lang="ja-JP" altLang="en-US" sz="2400" dirty="0">
                <a:solidFill>
                  <a:srgbClr val="FF0000"/>
                </a:solidFill>
              </a:rPr>
              <a:t>「選択」に伴うトレードオフを考えることが重要</a:t>
            </a:r>
            <a:endParaRPr lang="en-US" altLang="ja-JP" sz="2400" dirty="0">
              <a:solidFill>
                <a:srgbClr val="FF0000"/>
              </a:solidFill>
            </a:endParaRPr>
          </a:p>
        </p:txBody>
      </p:sp>
      <p:sp>
        <p:nvSpPr>
          <p:cNvPr id="4" name="日付プレースホルダー 3">
            <a:extLst>
              <a:ext uri="{FF2B5EF4-FFF2-40B4-BE49-F238E27FC236}">
                <a16:creationId xmlns:a16="http://schemas.microsoft.com/office/drawing/2014/main" id="{222129F5-A650-47CB-80BB-F1F1BA602513}"/>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EEA8BEB3-41EF-4955-AC48-C0DA7F3F36F0}"/>
              </a:ext>
            </a:extLst>
          </p:cNvPr>
          <p:cNvSpPr>
            <a:spLocks noGrp="1"/>
          </p:cNvSpPr>
          <p:nvPr>
            <p:ph type="sldNum" sz="quarter" idx="12"/>
          </p:nvPr>
        </p:nvSpPr>
        <p:spPr/>
        <p:txBody>
          <a:bodyPr/>
          <a:lstStyle/>
          <a:p>
            <a:fld id="{91B48CE8-BB9A-434A-95B2-7E9F0103B171}" type="slidenum">
              <a:rPr kumimoji="1" lang="ja-JP" altLang="en-US" smtClean="0"/>
              <a:pPr/>
              <a:t>27</a:t>
            </a:fld>
            <a:endParaRPr kumimoji="1" lang="ja-JP" altLang="en-US"/>
          </a:p>
        </p:txBody>
      </p:sp>
    </p:spTree>
    <p:extLst>
      <p:ext uri="{BB962C8B-B14F-4D97-AF65-F5344CB8AC3E}">
        <p14:creationId xmlns:p14="http://schemas.microsoft.com/office/powerpoint/2010/main" val="3041202866"/>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66917">
                                            <p:txEl>
                                              <p:pRg st="4" end="4"/>
                                            </p:txEl>
                                          </p:spTgt>
                                        </p:tgtEl>
                                        <p:attrNameLst>
                                          <p:attrName>style.visibility</p:attrName>
                                        </p:attrNameLst>
                                      </p:cBhvr>
                                      <p:to>
                                        <p:strVal val="visible"/>
                                      </p:to>
                                    </p:set>
                                    <p:animEffect transition="in" filter="fade">
                                      <p:cBhvr>
                                        <p:cTn id="10" dur="500"/>
                                        <p:tgtEl>
                                          <p:spTgt spid="16691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a:t>
            </a:r>
            <a:br>
              <a:rPr lang="en-US" altLang="ja-JP" dirty="0">
                <a:solidFill>
                  <a:srgbClr val="0070C0"/>
                </a:solidFill>
              </a:rPr>
            </a:br>
            <a:r>
              <a:rPr lang="ja-JP" altLang="en-US" dirty="0">
                <a:solidFill>
                  <a:srgbClr val="0070C0"/>
                </a:solidFill>
              </a:rPr>
              <a:t>トレードオフと機会費用</a:t>
            </a:r>
            <a:endParaRPr lang="en-US" altLang="en-US" dirty="0"/>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457200" y="1571612"/>
                <a:ext cx="8291264" cy="4786346"/>
              </a:xfrm>
            </p:spPr>
            <p:txBody>
              <a:bodyPr/>
              <a:lstStyle/>
              <a:p>
                <a:pPr lvl="1" algn="just"/>
                <a:r>
                  <a:rPr lang="ja-JP" altLang="en-US" sz="2800" dirty="0"/>
                  <a:t>選択可能性とトレードオフとの関係を考えよう．</a:t>
                </a:r>
                <a:endParaRPr lang="en-US" altLang="ja-JP" sz="2800" dirty="0"/>
              </a:p>
              <a:p>
                <a:pPr lvl="2" algn="just"/>
                <a:r>
                  <a:rPr lang="ja-JP" altLang="en-US" sz="2500" dirty="0">
                    <a:latin typeface="+mn-ea"/>
                  </a:rPr>
                  <a:t>財布に８００円しか入っていない状況で，１個２００円のハンバーガーを買うかどうか？</a:t>
                </a:r>
                <a:endParaRPr lang="en-US" altLang="ja-JP" sz="2500" dirty="0">
                  <a:latin typeface="+mn-ea"/>
                </a:endParaRPr>
              </a:p>
              <a:p>
                <a:pPr lvl="2" algn="just"/>
                <a:endParaRPr lang="en-US" altLang="ja-JP" sz="800" dirty="0">
                  <a:latin typeface="+mn-ea"/>
                </a:endParaRPr>
              </a:p>
              <a:p>
                <a:pPr lvl="2" algn="just"/>
                <a:r>
                  <a:rPr lang="ja-JP" altLang="en-US" sz="2500" dirty="0">
                    <a:latin typeface="+mn-ea"/>
                  </a:rPr>
                  <a:t>ハンバーガーの購入個数を</a:t>
                </a:r>
                <a14:m>
                  <m:oMath xmlns:m="http://schemas.openxmlformats.org/officeDocument/2006/math">
                    <m:r>
                      <a:rPr lang="en-US" altLang="ja-JP" sz="2500" b="0" i="1" smtClean="0">
                        <a:latin typeface="Cambria Math"/>
                      </a:rPr>
                      <m:t>𝑥</m:t>
                    </m:r>
                  </m:oMath>
                </a14:m>
                <a:r>
                  <a:rPr lang="ja-JP" altLang="en-US" sz="2500" dirty="0">
                    <a:latin typeface="+mn-ea"/>
                  </a:rPr>
                  <a:t>，手元に残しておく残金を</a:t>
                </a:r>
                <a14:m>
                  <m:oMath xmlns:m="http://schemas.openxmlformats.org/officeDocument/2006/math">
                    <m:r>
                      <a:rPr lang="en-US" altLang="ja-JP" sz="2500" b="0" i="1" smtClean="0">
                        <a:latin typeface="Cambria Math"/>
                      </a:rPr>
                      <m:t>𝑦</m:t>
                    </m:r>
                  </m:oMath>
                </a14:m>
                <a:r>
                  <a:rPr lang="ja-JP" altLang="en-US" sz="2500" dirty="0" err="1">
                    <a:latin typeface="+mn-ea"/>
                  </a:rPr>
                  <a:t>，</a:t>
                </a:r>
                <a:r>
                  <a:rPr lang="ja-JP" altLang="en-US" sz="2500" dirty="0">
                    <a:latin typeface="+mn-ea"/>
                  </a:rPr>
                  <a:t>ハンバーガーの価格を２００円とすると，</a:t>
                </a:r>
                <a:endParaRPr lang="en-US" altLang="ja-JP" sz="2500" dirty="0">
                  <a:latin typeface="+mn-ea"/>
                </a:endParaRPr>
              </a:p>
              <a:p>
                <a:pPr lvl="2" algn="just"/>
                <a:endParaRPr lang="en-US" altLang="ja-JP" sz="2500" dirty="0">
                  <a:latin typeface="+mn-ea"/>
                </a:endParaRPr>
              </a:p>
              <a:p>
                <a:pPr marL="594360" lvl="2" indent="0" algn="just">
                  <a:buNone/>
                </a:pPr>
                <a14:m>
                  <m:oMathPara xmlns:m="http://schemas.openxmlformats.org/officeDocument/2006/math">
                    <m:oMathParaPr>
                      <m:jc m:val="centerGroup"/>
                    </m:oMathParaPr>
                    <m:oMath xmlns:m="http://schemas.openxmlformats.org/officeDocument/2006/math">
                      <m:r>
                        <a:rPr lang="en-US" altLang="ja-JP" sz="2500" b="0" i="1" smtClean="0">
                          <a:latin typeface="Cambria Math"/>
                        </a:rPr>
                        <m:t>800=200</m:t>
                      </m:r>
                      <m:r>
                        <a:rPr lang="en-US" altLang="ja-JP" sz="2500" b="0" i="1" smtClean="0">
                          <a:latin typeface="Cambria Math"/>
                        </a:rPr>
                        <m:t>𝑥</m:t>
                      </m:r>
                      <m:r>
                        <a:rPr lang="en-US" altLang="ja-JP" sz="2500" b="0" i="1" smtClean="0">
                          <a:latin typeface="Cambria Math"/>
                        </a:rPr>
                        <m:t>+</m:t>
                      </m:r>
                      <m:r>
                        <a:rPr lang="en-US" altLang="ja-JP" sz="2500" b="0" i="1" smtClean="0">
                          <a:latin typeface="Cambria Math"/>
                        </a:rPr>
                        <m:t>𝑦</m:t>
                      </m:r>
                    </m:oMath>
                  </m:oMathPara>
                </a14:m>
                <a:endParaRPr lang="en-US" altLang="ja-JP" sz="2500" dirty="0">
                  <a:latin typeface="+mn-ea"/>
                </a:endParaRPr>
              </a:p>
              <a:p>
                <a:pPr lvl="2" algn="just"/>
                <a:endParaRPr lang="en-US" altLang="ja-JP" sz="2500" dirty="0">
                  <a:latin typeface="+mn-ea"/>
                </a:endParaRPr>
              </a:p>
              <a:p>
                <a:pPr lvl="2" algn="just"/>
                <a:r>
                  <a:rPr lang="ja-JP" altLang="en-US" sz="2500" dirty="0">
                    <a:solidFill>
                      <a:srgbClr val="FF0000"/>
                    </a:solidFill>
                    <a:latin typeface="+mn-ea"/>
                  </a:rPr>
                  <a:t>１次関数で予算（所持金）と購入する品物の費用との関係を表現したものを「予算制約式」という．</a:t>
                </a:r>
                <a:endParaRPr lang="ja-JP" altLang="ja-JP" sz="2500" dirty="0">
                  <a:solidFill>
                    <a:srgbClr val="FF0000"/>
                  </a:solidFill>
                  <a:latin typeface="+mn-ea"/>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457200" y="1571612"/>
                <a:ext cx="8291264" cy="4786346"/>
              </a:xfrm>
              <a:blipFill rotWithShape="1">
                <a:blip r:embed="rId3"/>
                <a:stretch>
                  <a:fillRect t="-1656" r="-1176"/>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65A6BE45-C638-4E43-B78F-B8D0FBF19E93}"/>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097E6632-85BE-4DFA-8CAC-28A5B8DB0370}"/>
              </a:ext>
            </a:extLst>
          </p:cNvPr>
          <p:cNvSpPr>
            <a:spLocks noGrp="1"/>
          </p:cNvSpPr>
          <p:nvPr>
            <p:ph type="sldNum" sz="quarter" idx="12"/>
          </p:nvPr>
        </p:nvSpPr>
        <p:spPr/>
        <p:txBody>
          <a:bodyPr/>
          <a:lstStyle/>
          <a:p>
            <a:fld id="{91B48CE8-BB9A-434A-95B2-7E9F0103B171}" type="slidenum">
              <a:rPr kumimoji="1" lang="ja-JP" altLang="en-US" smtClean="0"/>
              <a:pPr/>
              <a:t>28</a:t>
            </a:fld>
            <a:endParaRPr kumimoji="1" lang="ja-JP" altLang="en-US"/>
          </a:p>
        </p:txBody>
      </p:sp>
    </p:spTree>
    <p:extLst>
      <p:ext uri="{BB962C8B-B14F-4D97-AF65-F5344CB8AC3E}">
        <p14:creationId xmlns:p14="http://schemas.microsoft.com/office/powerpoint/2010/main" val="1159643307"/>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1" end="1"/>
                                            </p:txEl>
                                          </p:spTgt>
                                        </p:tgtEl>
                                        <p:attrNameLst>
                                          <p:attrName>style.visibility</p:attrName>
                                        </p:attrNameLst>
                                      </p:cBhvr>
                                      <p:to>
                                        <p:strVal val="visible"/>
                                      </p:to>
                                    </p:set>
                                    <p:animEffect transition="in" filter="fade">
                                      <p:cBhvr>
                                        <p:cTn id="7" dur="500"/>
                                        <p:tgtEl>
                                          <p:spTgt spid="16691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3" end="3"/>
                                            </p:txEl>
                                          </p:spTgt>
                                        </p:tgtEl>
                                        <p:attrNameLst>
                                          <p:attrName>style.visibility</p:attrName>
                                        </p:attrNameLst>
                                      </p:cBhvr>
                                      <p:to>
                                        <p:strVal val="visible"/>
                                      </p:to>
                                    </p:set>
                                    <p:animEffect transition="in" filter="fade">
                                      <p:cBhvr>
                                        <p:cTn id="12" dur="500"/>
                                        <p:tgtEl>
                                          <p:spTgt spid="166917">
                                            <p:txEl>
                                              <p:pRg st="3" end="3"/>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66917">
                                            <p:txEl>
                                              <p:pRg st="5" end="5"/>
                                            </p:txEl>
                                          </p:spTgt>
                                        </p:tgtEl>
                                        <p:attrNameLst>
                                          <p:attrName>style.visibility</p:attrName>
                                        </p:attrNameLst>
                                      </p:cBhvr>
                                      <p:to>
                                        <p:strVal val="visible"/>
                                      </p:to>
                                    </p:set>
                                    <p:animEffect transition="in" filter="fade">
                                      <p:cBhvr>
                                        <p:cTn id="15" dur="500"/>
                                        <p:tgtEl>
                                          <p:spTgt spid="166917">
                                            <p:txEl>
                                              <p:pRg st="5" end="5"/>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66917">
                                            <p:txEl>
                                              <p:pRg st="7" end="7"/>
                                            </p:txEl>
                                          </p:spTgt>
                                        </p:tgtEl>
                                        <p:attrNameLst>
                                          <p:attrName>style.visibility</p:attrName>
                                        </p:attrNameLst>
                                      </p:cBhvr>
                                      <p:to>
                                        <p:strVal val="visible"/>
                                      </p:to>
                                    </p:set>
                                    <p:animEffect transition="in" filter="fade">
                                      <p:cBhvr>
                                        <p:cTn id="20" dur="500"/>
                                        <p:tgtEl>
                                          <p:spTgt spid="16691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a:t>
            </a:r>
            <a:br>
              <a:rPr lang="en-US" altLang="ja-JP" dirty="0">
                <a:solidFill>
                  <a:srgbClr val="0070C0"/>
                </a:solidFill>
              </a:rPr>
            </a:br>
            <a:r>
              <a:rPr lang="ja-JP" altLang="en-US" dirty="0">
                <a:solidFill>
                  <a:srgbClr val="0070C0"/>
                </a:solidFill>
              </a:rPr>
              <a:t>トレードオフと機会費用</a:t>
            </a:r>
            <a:endParaRPr lang="en-US" altLang="en-US" dirty="0"/>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457200" y="1571612"/>
                <a:ext cx="8291264" cy="4786346"/>
              </a:xfrm>
            </p:spPr>
            <p:txBody>
              <a:bodyPr/>
              <a:lstStyle/>
              <a:p>
                <a:pPr lvl="1" algn="just"/>
                <a14:m>
                  <m:oMath xmlns:m="http://schemas.openxmlformats.org/officeDocument/2006/math">
                    <m:r>
                      <a:rPr lang="en-US" altLang="ja-JP" sz="2500" b="0" i="1" smtClean="0">
                        <a:latin typeface="Cambria Math"/>
                      </a:rPr>
                      <m:t>800=200</m:t>
                    </m:r>
                    <m:r>
                      <a:rPr lang="en-US" altLang="ja-JP" sz="2500" b="0" i="1" smtClean="0">
                        <a:latin typeface="Cambria Math"/>
                      </a:rPr>
                      <m:t>𝑥</m:t>
                    </m:r>
                    <m:r>
                      <a:rPr lang="en-US" altLang="ja-JP" sz="2500" b="0" i="1" smtClean="0">
                        <a:latin typeface="Cambria Math"/>
                      </a:rPr>
                      <m:t>+</m:t>
                    </m:r>
                    <m:r>
                      <a:rPr lang="en-US" altLang="ja-JP" sz="2500" b="0" i="1" smtClean="0">
                        <a:latin typeface="Cambria Math"/>
                      </a:rPr>
                      <m:t>𝑦</m:t>
                    </m:r>
                  </m:oMath>
                </a14:m>
                <a:r>
                  <a:rPr lang="ja-JP" altLang="en-US" sz="2500" dirty="0">
                    <a:latin typeface="+mn-ea"/>
                  </a:rPr>
                  <a:t>　を　</a:t>
                </a:r>
                <a:r>
                  <a:rPr lang="en-US" altLang="ja-JP" sz="2500" dirty="0"/>
                  <a:t> </a:t>
                </a:r>
                <a14:m>
                  <m:oMath xmlns:m="http://schemas.openxmlformats.org/officeDocument/2006/math">
                    <m:r>
                      <a:rPr lang="en-US" altLang="ja-JP" sz="2500" i="1" dirty="0">
                        <a:latin typeface="Cambria Math"/>
                      </a:rPr>
                      <m:t>𝑦</m:t>
                    </m:r>
                    <m:r>
                      <a:rPr lang="en-US" altLang="ja-JP" sz="2500" b="0" i="0" dirty="0" smtClean="0">
                        <a:latin typeface="Cambria Math"/>
                      </a:rPr>
                      <m:t>=</m:t>
                    </m:r>
                    <m:r>
                      <a:rPr lang="en-US" altLang="ja-JP" sz="2500" i="1">
                        <a:latin typeface="Cambria Math"/>
                      </a:rPr>
                      <m:t>800</m:t>
                    </m:r>
                    <m:r>
                      <a:rPr lang="en-US" altLang="ja-JP" sz="2500" b="0" i="1" smtClean="0">
                        <a:latin typeface="Cambria Math"/>
                      </a:rPr>
                      <m:t>−</m:t>
                    </m:r>
                    <m:r>
                      <a:rPr lang="en-US" altLang="ja-JP" sz="2500" i="1">
                        <a:latin typeface="Cambria Math"/>
                      </a:rPr>
                      <m:t>200</m:t>
                    </m:r>
                    <m:r>
                      <a:rPr lang="en-US" altLang="ja-JP" sz="2500" i="1">
                        <a:latin typeface="Cambria Math"/>
                      </a:rPr>
                      <m:t>𝑥</m:t>
                    </m:r>
                  </m:oMath>
                </a14:m>
                <a:r>
                  <a:rPr lang="en-US" altLang="ja-JP" sz="2500" dirty="0">
                    <a:latin typeface="+mn-ea"/>
                  </a:rPr>
                  <a:t> </a:t>
                </a:r>
                <a:r>
                  <a:rPr lang="ja-JP" altLang="en-US" sz="2500" dirty="0">
                    <a:latin typeface="+mn-ea"/>
                  </a:rPr>
                  <a:t>と書き換えて，</a:t>
                </a:r>
                <a:r>
                  <a:rPr lang="en-US" altLang="ja-JP" sz="2500" dirty="0"/>
                  <a:t> </a:t>
                </a:r>
                <a14:m>
                  <m:oMath xmlns:m="http://schemas.openxmlformats.org/officeDocument/2006/math">
                    <m:r>
                      <a:rPr lang="en-US" altLang="ja-JP" sz="2500" b="0" i="1" dirty="0" smtClean="0">
                        <a:latin typeface="Cambria Math"/>
                      </a:rPr>
                      <m:t>𝑥</m:t>
                    </m:r>
                    <m:r>
                      <a:rPr lang="en-US" altLang="ja-JP" sz="2500" i="1" dirty="0">
                        <a:latin typeface="Cambria Math"/>
                      </a:rPr>
                      <m:t>𝑦</m:t>
                    </m:r>
                  </m:oMath>
                </a14:m>
                <a:r>
                  <a:rPr lang="ja-JP" altLang="en-US" sz="2500" dirty="0">
                    <a:latin typeface="+mn-ea"/>
                  </a:rPr>
                  <a:t>平面に図示すると</a:t>
                </a:r>
                <a:endParaRPr lang="en-US" altLang="ja-JP" sz="2500" dirty="0">
                  <a:latin typeface="+mn-ea"/>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457200" y="1571612"/>
                <a:ext cx="8291264" cy="4786346"/>
              </a:xfrm>
              <a:blipFill rotWithShape="1">
                <a:blip r:embed="rId3"/>
                <a:stretch>
                  <a:fillRect t="-1401" r="-1176"/>
                </a:stretch>
              </a:blipFill>
            </p:spPr>
            <p:txBody>
              <a:bodyPr/>
              <a:lstStyle/>
              <a:p>
                <a:r>
                  <a:rPr lang="ja-JP" altLang="en-US">
                    <a:noFill/>
                  </a:rPr>
                  <a:t> </a:t>
                </a:r>
              </a:p>
            </p:txBody>
          </p:sp>
        </mc:Fallback>
      </mc:AlternateContent>
      <p:grpSp>
        <p:nvGrpSpPr>
          <p:cNvPr id="5" name="キャンバス 861"/>
          <p:cNvGrpSpPr/>
          <p:nvPr/>
        </p:nvGrpSpPr>
        <p:grpSpPr>
          <a:xfrm>
            <a:off x="1798706" y="2444501"/>
            <a:ext cx="5400040" cy="4033520"/>
            <a:chOff x="0" y="0"/>
            <a:chExt cx="5400040" cy="4033520"/>
          </a:xfrm>
        </p:grpSpPr>
        <p:sp>
          <p:nvSpPr>
            <p:cNvPr id="6" name="正方形/長方形 5"/>
            <p:cNvSpPr/>
            <p:nvPr/>
          </p:nvSpPr>
          <p:spPr>
            <a:xfrm>
              <a:off x="0" y="0"/>
              <a:ext cx="5400040" cy="4033520"/>
            </a:xfrm>
            <a:prstGeom prst="rect">
              <a:avLst/>
            </a:prstGeom>
            <a:noFill/>
          </p:spPr>
        </p:sp>
        <p:cxnSp>
          <p:nvCxnSpPr>
            <p:cNvPr id="7" name="AutoShape 863"/>
            <p:cNvCxnSpPr>
              <a:cxnSpLocks noChangeShapeType="1"/>
            </p:cNvCxnSpPr>
            <p:nvPr/>
          </p:nvCxnSpPr>
          <p:spPr bwMode="auto">
            <a:xfrm>
              <a:off x="861060" y="3305175"/>
              <a:ext cx="3981450" cy="635"/>
            </a:xfrm>
            <a:prstGeom prst="straightConnector1">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8" name="AutoShape 864"/>
            <p:cNvCxnSpPr>
              <a:cxnSpLocks noChangeShapeType="1"/>
            </p:cNvCxnSpPr>
            <p:nvPr/>
          </p:nvCxnSpPr>
          <p:spPr bwMode="auto">
            <a:xfrm flipV="1">
              <a:off x="1384300" y="146050"/>
              <a:ext cx="4445" cy="3698240"/>
            </a:xfrm>
            <a:prstGeom prst="straightConnector1">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9" name="AutoShape 865"/>
            <p:cNvCxnSpPr>
              <a:cxnSpLocks noChangeShapeType="1"/>
            </p:cNvCxnSpPr>
            <p:nvPr/>
          </p:nvCxnSpPr>
          <p:spPr bwMode="auto">
            <a:xfrm>
              <a:off x="3014345" y="232410"/>
              <a:ext cx="0" cy="3545840"/>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10" name="AutoShape 866"/>
            <p:cNvCxnSpPr>
              <a:cxnSpLocks noChangeShapeType="1"/>
            </p:cNvCxnSpPr>
            <p:nvPr/>
          </p:nvCxnSpPr>
          <p:spPr bwMode="auto">
            <a:xfrm>
              <a:off x="3334385" y="232410"/>
              <a:ext cx="635" cy="3545840"/>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11" name="AutoShape 867"/>
            <p:cNvCxnSpPr>
              <a:cxnSpLocks noChangeShapeType="1"/>
            </p:cNvCxnSpPr>
            <p:nvPr/>
          </p:nvCxnSpPr>
          <p:spPr bwMode="auto">
            <a:xfrm>
              <a:off x="3664585" y="232410"/>
              <a:ext cx="635" cy="3545840"/>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12" name="AutoShape 868"/>
            <p:cNvCxnSpPr>
              <a:cxnSpLocks noChangeShapeType="1"/>
            </p:cNvCxnSpPr>
            <p:nvPr/>
          </p:nvCxnSpPr>
          <p:spPr bwMode="auto">
            <a:xfrm>
              <a:off x="3984625" y="232410"/>
              <a:ext cx="635" cy="3545840"/>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13" name="AutoShape 869"/>
            <p:cNvCxnSpPr>
              <a:cxnSpLocks noChangeShapeType="1"/>
            </p:cNvCxnSpPr>
            <p:nvPr/>
          </p:nvCxnSpPr>
          <p:spPr bwMode="auto">
            <a:xfrm>
              <a:off x="4309745" y="232410"/>
              <a:ext cx="635" cy="3545840"/>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14" name="AutoShape 870"/>
            <p:cNvCxnSpPr>
              <a:cxnSpLocks noChangeShapeType="1"/>
            </p:cNvCxnSpPr>
            <p:nvPr/>
          </p:nvCxnSpPr>
          <p:spPr bwMode="auto">
            <a:xfrm>
              <a:off x="2369185" y="232410"/>
              <a:ext cx="635" cy="3545840"/>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15" name="AutoShape 871"/>
            <p:cNvCxnSpPr>
              <a:cxnSpLocks noChangeShapeType="1"/>
            </p:cNvCxnSpPr>
            <p:nvPr/>
          </p:nvCxnSpPr>
          <p:spPr bwMode="auto">
            <a:xfrm>
              <a:off x="2038985" y="232410"/>
              <a:ext cx="635" cy="3545840"/>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16" name="AutoShape 872"/>
            <p:cNvCxnSpPr>
              <a:cxnSpLocks noChangeShapeType="1"/>
            </p:cNvCxnSpPr>
            <p:nvPr/>
          </p:nvCxnSpPr>
          <p:spPr bwMode="auto">
            <a:xfrm>
              <a:off x="1713865" y="232410"/>
              <a:ext cx="635" cy="3545840"/>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17" name="AutoShape 873"/>
            <p:cNvCxnSpPr>
              <a:cxnSpLocks noChangeShapeType="1"/>
            </p:cNvCxnSpPr>
            <p:nvPr/>
          </p:nvCxnSpPr>
          <p:spPr bwMode="auto">
            <a:xfrm>
              <a:off x="1063625" y="232410"/>
              <a:ext cx="635" cy="3545840"/>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18" name="AutoShape 874"/>
            <p:cNvCxnSpPr>
              <a:cxnSpLocks noChangeShapeType="1"/>
            </p:cNvCxnSpPr>
            <p:nvPr/>
          </p:nvCxnSpPr>
          <p:spPr bwMode="auto">
            <a:xfrm>
              <a:off x="995045" y="381000"/>
              <a:ext cx="3474720" cy="0"/>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19" name="AutoShape 875"/>
            <p:cNvCxnSpPr>
              <a:cxnSpLocks noChangeShapeType="1"/>
            </p:cNvCxnSpPr>
            <p:nvPr/>
          </p:nvCxnSpPr>
          <p:spPr bwMode="auto">
            <a:xfrm>
              <a:off x="995045" y="708025"/>
              <a:ext cx="3474720" cy="635"/>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20" name="AutoShape 876"/>
            <p:cNvCxnSpPr>
              <a:cxnSpLocks noChangeShapeType="1"/>
            </p:cNvCxnSpPr>
            <p:nvPr/>
          </p:nvCxnSpPr>
          <p:spPr bwMode="auto">
            <a:xfrm>
              <a:off x="995045" y="1031240"/>
              <a:ext cx="3474720" cy="635"/>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21" name="AutoShape 877"/>
            <p:cNvCxnSpPr>
              <a:cxnSpLocks noChangeShapeType="1"/>
            </p:cNvCxnSpPr>
            <p:nvPr/>
          </p:nvCxnSpPr>
          <p:spPr bwMode="auto">
            <a:xfrm>
              <a:off x="995045" y="1363980"/>
              <a:ext cx="3474720" cy="635"/>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22" name="AutoShape 878"/>
            <p:cNvCxnSpPr>
              <a:cxnSpLocks noChangeShapeType="1"/>
            </p:cNvCxnSpPr>
            <p:nvPr/>
          </p:nvCxnSpPr>
          <p:spPr bwMode="auto">
            <a:xfrm>
              <a:off x="995045" y="1689735"/>
              <a:ext cx="3474720" cy="635"/>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23" name="AutoShape 879"/>
            <p:cNvCxnSpPr>
              <a:cxnSpLocks noChangeShapeType="1"/>
            </p:cNvCxnSpPr>
            <p:nvPr/>
          </p:nvCxnSpPr>
          <p:spPr bwMode="auto">
            <a:xfrm>
              <a:off x="995045" y="2329815"/>
              <a:ext cx="3474720" cy="635"/>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24" name="AutoShape 880"/>
            <p:cNvCxnSpPr>
              <a:cxnSpLocks noChangeShapeType="1"/>
            </p:cNvCxnSpPr>
            <p:nvPr/>
          </p:nvCxnSpPr>
          <p:spPr bwMode="auto">
            <a:xfrm>
              <a:off x="995045" y="2654935"/>
              <a:ext cx="3474720" cy="635"/>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25" name="AutoShape 881"/>
            <p:cNvCxnSpPr>
              <a:cxnSpLocks noChangeShapeType="1"/>
            </p:cNvCxnSpPr>
            <p:nvPr/>
          </p:nvCxnSpPr>
          <p:spPr bwMode="auto">
            <a:xfrm>
              <a:off x="995045" y="2980055"/>
              <a:ext cx="3474720" cy="635"/>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26" name="AutoShape 882"/>
            <p:cNvCxnSpPr>
              <a:cxnSpLocks noChangeShapeType="1"/>
            </p:cNvCxnSpPr>
            <p:nvPr/>
          </p:nvCxnSpPr>
          <p:spPr bwMode="auto">
            <a:xfrm>
              <a:off x="995045" y="3304540"/>
              <a:ext cx="3474720" cy="635"/>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27" name="AutoShape 883"/>
            <p:cNvCxnSpPr>
              <a:cxnSpLocks noChangeShapeType="1"/>
            </p:cNvCxnSpPr>
            <p:nvPr/>
          </p:nvCxnSpPr>
          <p:spPr bwMode="auto">
            <a:xfrm>
              <a:off x="995045" y="3630295"/>
              <a:ext cx="3474720" cy="635"/>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sp>
          <p:nvSpPr>
            <p:cNvPr id="28" name="Text Box 884"/>
            <p:cNvSpPr txBox="1">
              <a:spLocks noChangeArrowheads="1"/>
            </p:cNvSpPr>
            <p:nvPr/>
          </p:nvSpPr>
          <p:spPr bwMode="auto">
            <a:xfrm>
              <a:off x="1499870" y="3305175"/>
              <a:ext cx="290195" cy="25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050" kern="100">
                  <a:effectLst/>
                  <a:latin typeface="Century"/>
                  <a:ea typeface="ＭＳ 明朝"/>
                  <a:cs typeface="Times New Roman"/>
                </a:rPr>
                <a:t>1</a:t>
              </a:r>
              <a:endParaRPr lang="ja-JP" sz="1050" kern="100">
                <a:effectLst/>
                <a:latin typeface="Century"/>
                <a:ea typeface="ＭＳ 明朝"/>
                <a:cs typeface="Times New Roman"/>
              </a:endParaRPr>
            </a:p>
          </p:txBody>
        </p:sp>
        <p:sp>
          <p:nvSpPr>
            <p:cNvPr id="29" name="Text Box 885"/>
            <p:cNvSpPr txBox="1">
              <a:spLocks noChangeArrowheads="1"/>
            </p:cNvSpPr>
            <p:nvPr/>
          </p:nvSpPr>
          <p:spPr bwMode="auto">
            <a:xfrm>
              <a:off x="1856105" y="3307352"/>
              <a:ext cx="232410" cy="25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050" kern="100">
                  <a:effectLst/>
                  <a:latin typeface="Century"/>
                  <a:ea typeface="ＭＳ 明朝"/>
                  <a:cs typeface="Times New Roman"/>
                </a:rPr>
                <a:t>2</a:t>
              </a:r>
              <a:endParaRPr lang="ja-JP" sz="1050" kern="100">
                <a:effectLst/>
                <a:latin typeface="Century"/>
                <a:ea typeface="ＭＳ 明朝"/>
                <a:cs typeface="Times New Roman"/>
              </a:endParaRPr>
            </a:p>
          </p:txBody>
        </p:sp>
        <p:sp>
          <p:nvSpPr>
            <p:cNvPr id="30" name="Text Box 886"/>
            <p:cNvSpPr txBox="1">
              <a:spLocks noChangeArrowheads="1"/>
            </p:cNvSpPr>
            <p:nvPr/>
          </p:nvSpPr>
          <p:spPr bwMode="auto">
            <a:xfrm>
              <a:off x="3478530" y="1988820"/>
              <a:ext cx="232410" cy="25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050" kern="100">
                  <a:effectLst/>
                  <a:latin typeface="Century"/>
                  <a:ea typeface="ＭＳ 明朝"/>
                  <a:cs typeface="Times New Roman"/>
                </a:rPr>
                <a:t> </a:t>
              </a:r>
              <a:endParaRPr lang="ja-JP" sz="1050" kern="100">
                <a:effectLst/>
                <a:latin typeface="Century"/>
                <a:ea typeface="ＭＳ 明朝"/>
                <a:cs typeface="Times New Roman"/>
              </a:endParaRPr>
            </a:p>
          </p:txBody>
        </p:sp>
        <p:sp>
          <p:nvSpPr>
            <p:cNvPr id="31" name="Text Box 887"/>
            <p:cNvSpPr txBox="1">
              <a:spLocks noChangeArrowheads="1"/>
            </p:cNvSpPr>
            <p:nvPr/>
          </p:nvSpPr>
          <p:spPr bwMode="auto">
            <a:xfrm>
              <a:off x="2179320" y="3311888"/>
              <a:ext cx="232410" cy="25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050" kern="100">
                  <a:effectLst/>
                  <a:latin typeface="Century"/>
                  <a:ea typeface="ＭＳ 明朝"/>
                  <a:cs typeface="Times New Roman"/>
                </a:rPr>
                <a:t>3</a:t>
              </a:r>
              <a:endParaRPr lang="ja-JP" sz="1050" kern="100">
                <a:effectLst/>
                <a:latin typeface="Century"/>
                <a:ea typeface="ＭＳ 明朝"/>
                <a:cs typeface="Times New Roman"/>
              </a:endParaRPr>
            </a:p>
          </p:txBody>
        </p:sp>
        <p:sp>
          <p:nvSpPr>
            <p:cNvPr id="32" name="Text Box 888"/>
            <p:cNvSpPr txBox="1">
              <a:spLocks noChangeArrowheads="1"/>
            </p:cNvSpPr>
            <p:nvPr/>
          </p:nvSpPr>
          <p:spPr bwMode="auto">
            <a:xfrm>
              <a:off x="4726305" y="3371215"/>
              <a:ext cx="232410" cy="2590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050" i="1" kern="100">
                  <a:effectLst/>
                  <a:latin typeface="Times New Roman"/>
                  <a:ea typeface="ＭＳ 明朝"/>
                  <a:cs typeface="Times New Roman"/>
                </a:rPr>
                <a:t>x</a:t>
              </a:r>
              <a:endParaRPr lang="ja-JP" sz="1050" kern="100">
                <a:effectLst/>
                <a:latin typeface="Century"/>
                <a:ea typeface="ＭＳ 明朝"/>
                <a:cs typeface="Times New Roman"/>
              </a:endParaRPr>
            </a:p>
          </p:txBody>
        </p:sp>
        <p:sp>
          <p:nvSpPr>
            <p:cNvPr id="33" name="Text Box 889"/>
            <p:cNvSpPr txBox="1">
              <a:spLocks noChangeArrowheads="1"/>
            </p:cNvSpPr>
            <p:nvPr/>
          </p:nvSpPr>
          <p:spPr bwMode="auto">
            <a:xfrm>
              <a:off x="1104537" y="78105"/>
              <a:ext cx="232410" cy="2590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050" i="1" kern="100">
                  <a:effectLst/>
                  <a:latin typeface="Times New Roman"/>
                  <a:ea typeface="ＭＳ 明朝"/>
                  <a:cs typeface="Times New Roman"/>
                </a:rPr>
                <a:t>y</a:t>
              </a:r>
              <a:endParaRPr lang="ja-JP" sz="1050" kern="100">
                <a:effectLst/>
                <a:latin typeface="Century"/>
                <a:ea typeface="ＭＳ 明朝"/>
                <a:cs typeface="Times New Roman"/>
              </a:endParaRPr>
            </a:p>
          </p:txBody>
        </p:sp>
        <p:sp>
          <p:nvSpPr>
            <p:cNvPr id="34" name="Text Box 898"/>
            <p:cNvSpPr txBox="1">
              <a:spLocks noChangeArrowheads="1"/>
            </p:cNvSpPr>
            <p:nvPr/>
          </p:nvSpPr>
          <p:spPr bwMode="auto">
            <a:xfrm>
              <a:off x="3152140" y="3317966"/>
              <a:ext cx="358140" cy="25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050" kern="100">
                  <a:effectLst/>
                  <a:latin typeface="Century"/>
                  <a:ea typeface="ＭＳ 明朝"/>
                  <a:cs typeface="Times New Roman"/>
                </a:rPr>
                <a:t>6</a:t>
              </a:r>
              <a:endParaRPr lang="ja-JP" sz="1050" kern="100">
                <a:effectLst/>
                <a:latin typeface="Century"/>
                <a:ea typeface="ＭＳ 明朝"/>
                <a:cs typeface="Times New Roman"/>
              </a:endParaRPr>
            </a:p>
          </p:txBody>
        </p:sp>
        <p:sp>
          <p:nvSpPr>
            <p:cNvPr id="35" name="Text Box 899"/>
            <p:cNvSpPr txBox="1">
              <a:spLocks noChangeArrowheads="1"/>
            </p:cNvSpPr>
            <p:nvPr/>
          </p:nvSpPr>
          <p:spPr bwMode="auto">
            <a:xfrm>
              <a:off x="2840990" y="3317966"/>
              <a:ext cx="281305" cy="25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050" kern="100">
                  <a:effectLst/>
                  <a:latin typeface="Century"/>
                  <a:ea typeface="ＭＳ 明朝"/>
                  <a:cs typeface="Times New Roman"/>
                </a:rPr>
                <a:t>5</a:t>
              </a:r>
              <a:endParaRPr lang="ja-JP" sz="1050" kern="100">
                <a:effectLst/>
                <a:latin typeface="Century"/>
                <a:ea typeface="ＭＳ 明朝"/>
                <a:cs typeface="Times New Roman"/>
              </a:endParaRPr>
            </a:p>
          </p:txBody>
        </p:sp>
        <p:sp>
          <p:nvSpPr>
            <p:cNvPr id="36" name="Text Box 901"/>
            <p:cNvSpPr txBox="1">
              <a:spLocks noChangeArrowheads="1"/>
            </p:cNvSpPr>
            <p:nvPr/>
          </p:nvSpPr>
          <p:spPr bwMode="auto">
            <a:xfrm>
              <a:off x="995045" y="2980055"/>
              <a:ext cx="387622" cy="25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050" kern="100">
                  <a:effectLst/>
                  <a:latin typeface="Century"/>
                  <a:ea typeface="ＭＳ 明朝"/>
                  <a:cs typeface="Times New Roman"/>
                </a:rPr>
                <a:t>100</a:t>
              </a:r>
              <a:endParaRPr lang="ja-JP" sz="1050" kern="100">
                <a:effectLst/>
                <a:latin typeface="Century"/>
                <a:ea typeface="ＭＳ 明朝"/>
                <a:cs typeface="Times New Roman"/>
              </a:endParaRPr>
            </a:p>
          </p:txBody>
        </p:sp>
        <p:sp>
          <p:nvSpPr>
            <p:cNvPr id="37" name="Oval 903"/>
            <p:cNvSpPr>
              <a:spLocks noChangeArrowheads="1"/>
            </p:cNvSpPr>
            <p:nvPr/>
          </p:nvSpPr>
          <p:spPr bwMode="auto">
            <a:xfrm>
              <a:off x="1661160" y="1310640"/>
              <a:ext cx="90805" cy="95250"/>
            </a:xfrm>
            <a:prstGeom prst="ellipse">
              <a:avLst/>
            </a:prstGeom>
            <a:solidFill>
              <a:srgbClr val="FF0000"/>
            </a:solidFill>
            <a:ln w="9525">
              <a:solidFill>
                <a:srgbClr val="FF0000"/>
              </a:solidFill>
              <a:round/>
              <a:headEnd/>
              <a:tailEnd/>
            </a:ln>
          </p:spPr>
          <p:txBody>
            <a:bodyPr rot="0" vert="horz" wrap="square" lIns="74295" tIns="8890" rIns="74295" bIns="8890" anchor="t" anchorCtr="0" upright="1">
              <a:noAutofit/>
            </a:bodyPr>
            <a:lstStyle/>
            <a:p>
              <a:endParaRPr lang="ja-JP" altLang="en-US"/>
            </a:p>
          </p:txBody>
        </p:sp>
        <p:sp>
          <p:nvSpPr>
            <p:cNvPr id="38" name="Oval 904"/>
            <p:cNvSpPr>
              <a:spLocks noChangeArrowheads="1"/>
            </p:cNvSpPr>
            <p:nvPr/>
          </p:nvSpPr>
          <p:spPr bwMode="auto">
            <a:xfrm>
              <a:off x="1333500" y="640080"/>
              <a:ext cx="90805" cy="95250"/>
            </a:xfrm>
            <a:prstGeom prst="ellipse">
              <a:avLst/>
            </a:prstGeom>
            <a:solidFill>
              <a:srgbClr val="FF0000"/>
            </a:solidFill>
            <a:ln w="9525">
              <a:solidFill>
                <a:srgbClr val="FF0000"/>
              </a:solidFill>
              <a:round/>
              <a:headEnd/>
              <a:tailEnd/>
            </a:ln>
          </p:spPr>
          <p:txBody>
            <a:bodyPr rot="0" vert="horz" wrap="square" lIns="74295" tIns="8890" rIns="74295" bIns="8890" anchor="t" anchorCtr="0" upright="1">
              <a:noAutofit/>
            </a:bodyPr>
            <a:lstStyle/>
            <a:p>
              <a:endParaRPr lang="ja-JP" altLang="en-US"/>
            </a:p>
          </p:txBody>
        </p:sp>
        <p:cxnSp>
          <p:nvCxnSpPr>
            <p:cNvPr id="39" name="AutoShape 905"/>
            <p:cNvCxnSpPr>
              <a:cxnSpLocks noChangeShapeType="1"/>
            </p:cNvCxnSpPr>
            <p:nvPr/>
          </p:nvCxnSpPr>
          <p:spPr bwMode="auto">
            <a:xfrm>
              <a:off x="2693035" y="232410"/>
              <a:ext cx="635" cy="3545840"/>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cxnSp>
          <p:nvCxnSpPr>
            <p:cNvPr id="40" name="AutoShape 906"/>
            <p:cNvCxnSpPr>
              <a:cxnSpLocks noChangeShapeType="1"/>
            </p:cNvCxnSpPr>
            <p:nvPr/>
          </p:nvCxnSpPr>
          <p:spPr bwMode="auto">
            <a:xfrm>
              <a:off x="995045" y="2001520"/>
              <a:ext cx="3474720" cy="635"/>
            </a:xfrm>
            <a:prstGeom prst="straightConnector1">
              <a:avLst/>
            </a:prstGeom>
            <a:noFill/>
            <a:ln w="6350">
              <a:solidFill>
                <a:srgbClr val="000000"/>
              </a:solidFill>
              <a:prstDash val="dash"/>
              <a:round/>
              <a:headEnd/>
              <a:tailEnd/>
            </a:ln>
            <a:extLst>
              <a:ext uri="{909E8E84-426E-40DD-AFC4-6F175D3DCCD1}">
                <a14:hiddenFill xmlns:a14="http://schemas.microsoft.com/office/drawing/2010/main">
                  <a:noFill/>
                </a14:hiddenFill>
              </a:ext>
            </a:extLst>
          </p:spPr>
        </p:cxnSp>
        <p:sp>
          <p:nvSpPr>
            <p:cNvPr id="41" name="Text Box 907"/>
            <p:cNvSpPr txBox="1">
              <a:spLocks noChangeArrowheads="1"/>
            </p:cNvSpPr>
            <p:nvPr/>
          </p:nvSpPr>
          <p:spPr bwMode="auto">
            <a:xfrm>
              <a:off x="2501265" y="3312523"/>
              <a:ext cx="232410" cy="25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050" kern="100">
                  <a:effectLst/>
                  <a:latin typeface="Century"/>
                  <a:ea typeface="ＭＳ 明朝"/>
                  <a:cs typeface="Times New Roman"/>
                </a:rPr>
                <a:t>4</a:t>
              </a:r>
              <a:endParaRPr lang="ja-JP" sz="1050" kern="100">
                <a:effectLst/>
                <a:latin typeface="Century"/>
                <a:ea typeface="ＭＳ 明朝"/>
                <a:cs typeface="Times New Roman"/>
              </a:endParaRPr>
            </a:p>
          </p:txBody>
        </p:sp>
        <p:sp>
          <p:nvSpPr>
            <p:cNvPr id="42" name="Text Box 908"/>
            <p:cNvSpPr txBox="1">
              <a:spLocks noChangeArrowheads="1"/>
            </p:cNvSpPr>
            <p:nvPr/>
          </p:nvSpPr>
          <p:spPr bwMode="auto">
            <a:xfrm>
              <a:off x="3496310" y="3317966"/>
              <a:ext cx="232410" cy="25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050" kern="100">
                  <a:effectLst/>
                  <a:latin typeface="Century"/>
                  <a:ea typeface="ＭＳ 明朝"/>
                  <a:cs typeface="Times New Roman"/>
                </a:rPr>
                <a:t>7</a:t>
              </a:r>
              <a:endParaRPr lang="ja-JP" sz="1050" kern="100">
                <a:effectLst/>
                <a:latin typeface="Century"/>
                <a:ea typeface="ＭＳ 明朝"/>
                <a:cs typeface="Times New Roman"/>
              </a:endParaRPr>
            </a:p>
          </p:txBody>
        </p:sp>
        <p:sp>
          <p:nvSpPr>
            <p:cNvPr id="43" name="Text Box 909"/>
            <p:cNvSpPr txBox="1">
              <a:spLocks noChangeArrowheads="1"/>
            </p:cNvSpPr>
            <p:nvPr/>
          </p:nvSpPr>
          <p:spPr bwMode="auto">
            <a:xfrm>
              <a:off x="3780064" y="3312523"/>
              <a:ext cx="232410" cy="25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050" kern="100">
                  <a:effectLst/>
                  <a:latin typeface="Century"/>
                  <a:ea typeface="ＭＳ 明朝"/>
                  <a:cs typeface="Times New Roman"/>
                </a:rPr>
                <a:t>8</a:t>
              </a:r>
              <a:endParaRPr lang="ja-JP" sz="1050" kern="100">
                <a:effectLst/>
                <a:latin typeface="Century"/>
                <a:ea typeface="ＭＳ 明朝"/>
                <a:cs typeface="Times New Roman"/>
              </a:endParaRPr>
            </a:p>
          </p:txBody>
        </p:sp>
        <p:sp>
          <p:nvSpPr>
            <p:cNvPr id="44" name="Text Box 910"/>
            <p:cNvSpPr txBox="1">
              <a:spLocks noChangeArrowheads="1"/>
            </p:cNvSpPr>
            <p:nvPr/>
          </p:nvSpPr>
          <p:spPr bwMode="auto">
            <a:xfrm>
              <a:off x="4125595" y="3307352"/>
              <a:ext cx="232410" cy="25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050" kern="100">
                  <a:effectLst/>
                  <a:latin typeface="Century"/>
                  <a:ea typeface="ＭＳ 明朝"/>
                  <a:cs typeface="Times New Roman"/>
                </a:rPr>
                <a:t>9</a:t>
              </a:r>
              <a:endParaRPr lang="ja-JP" sz="1050" kern="100">
                <a:effectLst/>
                <a:latin typeface="Century"/>
                <a:ea typeface="ＭＳ 明朝"/>
                <a:cs typeface="Times New Roman"/>
              </a:endParaRPr>
            </a:p>
          </p:txBody>
        </p:sp>
        <p:sp>
          <p:nvSpPr>
            <p:cNvPr id="45" name="Oval 912"/>
            <p:cNvSpPr>
              <a:spLocks noChangeArrowheads="1"/>
            </p:cNvSpPr>
            <p:nvPr/>
          </p:nvSpPr>
          <p:spPr bwMode="auto">
            <a:xfrm>
              <a:off x="2320925" y="2609215"/>
              <a:ext cx="90805" cy="95250"/>
            </a:xfrm>
            <a:prstGeom prst="ellipse">
              <a:avLst/>
            </a:prstGeom>
            <a:solidFill>
              <a:srgbClr val="FF0000"/>
            </a:solidFill>
            <a:ln w="9525">
              <a:solidFill>
                <a:srgbClr val="FF0000"/>
              </a:solidFill>
              <a:round/>
              <a:headEnd/>
              <a:tailEnd/>
            </a:ln>
          </p:spPr>
          <p:txBody>
            <a:bodyPr rot="0" vert="horz" wrap="square" lIns="74295" tIns="8890" rIns="74295" bIns="8890" anchor="t" anchorCtr="0" upright="1">
              <a:noAutofit/>
            </a:bodyPr>
            <a:lstStyle/>
            <a:p>
              <a:endParaRPr lang="ja-JP" altLang="en-US"/>
            </a:p>
          </p:txBody>
        </p:sp>
        <p:sp>
          <p:nvSpPr>
            <p:cNvPr id="46" name="Oval 913"/>
            <p:cNvSpPr>
              <a:spLocks noChangeArrowheads="1"/>
            </p:cNvSpPr>
            <p:nvPr/>
          </p:nvSpPr>
          <p:spPr bwMode="auto">
            <a:xfrm>
              <a:off x="2003425" y="1959610"/>
              <a:ext cx="90805" cy="95250"/>
            </a:xfrm>
            <a:prstGeom prst="ellipse">
              <a:avLst/>
            </a:prstGeom>
            <a:solidFill>
              <a:srgbClr val="FF0000"/>
            </a:solidFill>
            <a:ln w="9525">
              <a:solidFill>
                <a:srgbClr val="FF0000"/>
              </a:solidFill>
              <a:round/>
              <a:headEnd/>
              <a:tailEnd/>
            </a:ln>
          </p:spPr>
          <p:txBody>
            <a:bodyPr rot="0" vert="horz" wrap="square" lIns="74295" tIns="8890" rIns="74295" bIns="8890" anchor="t" anchorCtr="0" upright="1">
              <a:noAutofit/>
            </a:bodyPr>
            <a:lstStyle/>
            <a:p>
              <a:endParaRPr lang="ja-JP" altLang="en-US"/>
            </a:p>
          </p:txBody>
        </p:sp>
        <p:sp>
          <p:nvSpPr>
            <p:cNvPr id="47" name="Oval 914"/>
            <p:cNvSpPr>
              <a:spLocks noChangeArrowheads="1"/>
            </p:cNvSpPr>
            <p:nvPr/>
          </p:nvSpPr>
          <p:spPr bwMode="auto">
            <a:xfrm>
              <a:off x="2651125" y="3256280"/>
              <a:ext cx="90805" cy="95250"/>
            </a:xfrm>
            <a:prstGeom prst="ellipse">
              <a:avLst/>
            </a:prstGeom>
            <a:solidFill>
              <a:srgbClr val="FF0000"/>
            </a:solidFill>
            <a:ln w="9525">
              <a:solidFill>
                <a:srgbClr val="FF0000"/>
              </a:solidFill>
              <a:round/>
              <a:headEnd/>
              <a:tailEnd/>
            </a:ln>
          </p:spPr>
          <p:txBody>
            <a:bodyPr rot="0" vert="horz" wrap="square" lIns="74295" tIns="8890" rIns="74295" bIns="8890" anchor="t" anchorCtr="0" upright="1">
              <a:noAutofit/>
            </a:bodyPr>
            <a:lstStyle/>
            <a:p>
              <a:endParaRPr lang="ja-JP" altLang="en-US"/>
            </a:p>
          </p:txBody>
        </p:sp>
        <p:cxnSp>
          <p:nvCxnSpPr>
            <p:cNvPr id="48" name="AutoShape 915"/>
            <p:cNvCxnSpPr>
              <a:cxnSpLocks noChangeShapeType="1"/>
            </p:cNvCxnSpPr>
            <p:nvPr/>
          </p:nvCxnSpPr>
          <p:spPr bwMode="auto">
            <a:xfrm>
              <a:off x="1246505" y="418465"/>
              <a:ext cx="1666875" cy="3302635"/>
            </a:xfrm>
            <a:prstGeom prst="straightConnector1">
              <a:avLst/>
            </a:prstGeom>
            <a:noFill/>
            <a:ln w="25400">
              <a:solidFill>
                <a:srgbClr val="FF0000"/>
              </a:solidFill>
              <a:round/>
              <a:headEnd/>
              <a:tailEnd/>
            </a:ln>
            <a:extLst>
              <a:ext uri="{909E8E84-426E-40DD-AFC4-6F175D3DCCD1}">
                <a14:hiddenFill xmlns:a14="http://schemas.microsoft.com/office/drawing/2010/main">
                  <a:noFill/>
                </a14:hiddenFill>
              </a:ext>
            </a:extLst>
          </p:spPr>
        </p:cxnSp>
        <p:sp>
          <p:nvSpPr>
            <p:cNvPr id="49" name="Text Box 901"/>
            <p:cNvSpPr txBox="1">
              <a:spLocks noChangeArrowheads="1"/>
            </p:cNvSpPr>
            <p:nvPr/>
          </p:nvSpPr>
          <p:spPr bwMode="auto">
            <a:xfrm>
              <a:off x="1001395" y="381000"/>
              <a:ext cx="387350" cy="25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050">
                  <a:effectLst/>
                  <a:latin typeface="Century"/>
                  <a:ea typeface="ＭＳ 明朝"/>
                  <a:cs typeface="Times New Roman"/>
                </a:rPr>
                <a:t>900</a:t>
              </a:r>
              <a:endParaRPr lang="ja-JP" sz="1200">
                <a:effectLst/>
                <a:latin typeface="ＭＳ Ｐゴシック"/>
                <a:cs typeface="ＭＳ Ｐゴシック"/>
              </a:endParaRPr>
            </a:p>
          </p:txBody>
        </p:sp>
        <p:sp>
          <p:nvSpPr>
            <p:cNvPr id="50" name="Text Box 901"/>
            <p:cNvSpPr txBox="1">
              <a:spLocks noChangeArrowheads="1"/>
            </p:cNvSpPr>
            <p:nvPr/>
          </p:nvSpPr>
          <p:spPr bwMode="auto">
            <a:xfrm>
              <a:off x="996950" y="709046"/>
              <a:ext cx="387350" cy="25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050">
                  <a:effectLst/>
                  <a:latin typeface="Century"/>
                  <a:ea typeface="ＭＳ 明朝"/>
                  <a:cs typeface="Times New Roman"/>
                </a:rPr>
                <a:t>800</a:t>
              </a:r>
              <a:endParaRPr lang="ja-JP" sz="1200">
                <a:effectLst/>
                <a:latin typeface="ＭＳ Ｐゴシック"/>
                <a:cs typeface="ＭＳ Ｐゴシック"/>
              </a:endParaRPr>
            </a:p>
          </p:txBody>
        </p:sp>
        <p:sp>
          <p:nvSpPr>
            <p:cNvPr id="51" name="Text Box 901"/>
            <p:cNvSpPr txBox="1">
              <a:spLocks noChangeArrowheads="1"/>
            </p:cNvSpPr>
            <p:nvPr/>
          </p:nvSpPr>
          <p:spPr bwMode="auto">
            <a:xfrm>
              <a:off x="996950" y="1032261"/>
              <a:ext cx="387350" cy="25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050">
                  <a:effectLst/>
                  <a:latin typeface="Century"/>
                  <a:ea typeface="ＭＳ 明朝"/>
                  <a:cs typeface="Times New Roman"/>
                </a:rPr>
                <a:t>700</a:t>
              </a:r>
              <a:endParaRPr lang="ja-JP" sz="1200">
                <a:effectLst/>
                <a:latin typeface="ＭＳ Ｐゴシック"/>
                <a:cs typeface="ＭＳ Ｐゴシック"/>
              </a:endParaRPr>
            </a:p>
          </p:txBody>
        </p:sp>
        <p:sp>
          <p:nvSpPr>
            <p:cNvPr id="52" name="Text Box 901"/>
            <p:cNvSpPr txBox="1">
              <a:spLocks noChangeArrowheads="1"/>
            </p:cNvSpPr>
            <p:nvPr/>
          </p:nvSpPr>
          <p:spPr bwMode="auto">
            <a:xfrm>
              <a:off x="993049" y="1365001"/>
              <a:ext cx="387350" cy="25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050">
                  <a:effectLst/>
                  <a:latin typeface="Century"/>
                  <a:ea typeface="ＭＳ 明朝"/>
                  <a:cs typeface="Times New Roman"/>
                </a:rPr>
                <a:t>600</a:t>
              </a:r>
              <a:endParaRPr lang="ja-JP" sz="1200">
                <a:effectLst/>
                <a:latin typeface="ＭＳ Ｐゴシック"/>
                <a:cs typeface="ＭＳ Ｐゴシック"/>
              </a:endParaRPr>
            </a:p>
          </p:txBody>
        </p:sp>
        <p:sp>
          <p:nvSpPr>
            <p:cNvPr id="53" name="Text Box 901"/>
            <p:cNvSpPr txBox="1">
              <a:spLocks noChangeArrowheads="1"/>
            </p:cNvSpPr>
            <p:nvPr/>
          </p:nvSpPr>
          <p:spPr bwMode="auto">
            <a:xfrm>
              <a:off x="996950" y="1695473"/>
              <a:ext cx="387350" cy="25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050">
                  <a:effectLst/>
                  <a:latin typeface="Century"/>
                  <a:ea typeface="ＭＳ 明朝"/>
                  <a:cs typeface="Times New Roman"/>
                </a:rPr>
                <a:t>500</a:t>
              </a:r>
              <a:endParaRPr lang="ja-JP" sz="1200">
                <a:effectLst/>
                <a:latin typeface="ＭＳ Ｐゴシック"/>
                <a:cs typeface="ＭＳ Ｐゴシック"/>
              </a:endParaRPr>
            </a:p>
          </p:txBody>
        </p:sp>
        <p:sp>
          <p:nvSpPr>
            <p:cNvPr id="54" name="Text Box 901"/>
            <p:cNvSpPr txBox="1">
              <a:spLocks noChangeArrowheads="1"/>
            </p:cNvSpPr>
            <p:nvPr/>
          </p:nvSpPr>
          <p:spPr bwMode="auto">
            <a:xfrm>
              <a:off x="996950" y="2002155"/>
              <a:ext cx="387350" cy="25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050">
                  <a:effectLst/>
                  <a:latin typeface="Century"/>
                  <a:ea typeface="ＭＳ 明朝"/>
                  <a:cs typeface="Times New Roman"/>
                </a:rPr>
                <a:t>400</a:t>
              </a:r>
              <a:endParaRPr lang="ja-JP" sz="1200">
                <a:effectLst/>
                <a:latin typeface="ＭＳ Ｐゴシック"/>
                <a:cs typeface="ＭＳ Ｐゴシック"/>
              </a:endParaRPr>
            </a:p>
          </p:txBody>
        </p:sp>
        <p:sp>
          <p:nvSpPr>
            <p:cNvPr id="55" name="Text Box 901"/>
            <p:cNvSpPr txBox="1">
              <a:spLocks noChangeArrowheads="1"/>
            </p:cNvSpPr>
            <p:nvPr/>
          </p:nvSpPr>
          <p:spPr bwMode="auto">
            <a:xfrm>
              <a:off x="993049" y="2666842"/>
              <a:ext cx="387350" cy="25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050">
                  <a:effectLst/>
                  <a:latin typeface="Century"/>
                  <a:ea typeface="ＭＳ 明朝"/>
                  <a:cs typeface="Times New Roman"/>
                </a:rPr>
                <a:t>200</a:t>
              </a:r>
              <a:endParaRPr lang="ja-JP" sz="1200">
                <a:effectLst/>
                <a:latin typeface="ＭＳ Ｐゴシック"/>
                <a:cs typeface="ＭＳ Ｐゴシック"/>
              </a:endParaRPr>
            </a:p>
          </p:txBody>
        </p:sp>
        <p:sp>
          <p:nvSpPr>
            <p:cNvPr id="56" name="Text Box 901"/>
            <p:cNvSpPr txBox="1">
              <a:spLocks noChangeArrowheads="1"/>
            </p:cNvSpPr>
            <p:nvPr/>
          </p:nvSpPr>
          <p:spPr bwMode="auto">
            <a:xfrm>
              <a:off x="1001395" y="2329815"/>
              <a:ext cx="387350" cy="25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050">
                  <a:effectLst/>
                  <a:latin typeface="Century"/>
                  <a:ea typeface="ＭＳ 明朝"/>
                  <a:cs typeface="Times New Roman"/>
                </a:rPr>
                <a:t>300</a:t>
              </a:r>
              <a:endParaRPr lang="ja-JP" sz="1200">
                <a:effectLst/>
                <a:latin typeface="ＭＳ Ｐゴシック"/>
                <a:cs typeface="ＭＳ Ｐゴシック"/>
              </a:endParaRPr>
            </a:p>
          </p:txBody>
        </p:sp>
        <p:sp>
          <p:nvSpPr>
            <p:cNvPr id="57" name="Text Box 901"/>
            <p:cNvSpPr txBox="1">
              <a:spLocks noChangeArrowheads="1"/>
            </p:cNvSpPr>
            <p:nvPr/>
          </p:nvSpPr>
          <p:spPr bwMode="auto">
            <a:xfrm>
              <a:off x="1143000" y="3304540"/>
              <a:ext cx="241299" cy="25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just">
                <a:spcAft>
                  <a:spcPts val="0"/>
                </a:spcAft>
              </a:pPr>
              <a:r>
                <a:rPr lang="en-US" sz="1050">
                  <a:effectLst/>
                  <a:latin typeface="Century"/>
                  <a:ea typeface="ＭＳ 明朝"/>
                  <a:cs typeface="Times New Roman"/>
                </a:rPr>
                <a:t>0</a:t>
              </a:r>
              <a:endParaRPr lang="ja-JP" sz="1200">
                <a:effectLst/>
                <a:latin typeface="ＭＳ Ｐゴシック"/>
                <a:cs typeface="ＭＳ Ｐゴシック"/>
              </a:endParaRPr>
            </a:p>
          </p:txBody>
        </p:sp>
      </p:grpSp>
      <p:sp>
        <p:nvSpPr>
          <p:cNvPr id="4" name="日付プレースホルダー 3">
            <a:extLst>
              <a:ext uri="{FF2B5EF4-FFF2-40B4-BE49-F238E27FC236}">
                <a16:creationId xmlns:a16="http://schemas.microsoft.com/office/drawing/2014/main" id="{6206EF17-510E-4CC7-8B6D-2AB4D03227B8}"/>
              </a:ext>
            </a:extLst>
          </p:cNvPr>
          <p:cNvSpPr>
            <a:spLocks noGrp="1"/>
          </p:cNvSpPr>
          <p:nvPr>
            <p:ph type="dt" sz="half" idx="10"/>
          </p:nvPr>
        </p:nvSpPr>
        <p:spPr/>
        <p:txBody>
          <a:bodyPr/>
          <a:lstStyle/>
          <a:p>
            <a:r>
              <a:rPr kumimoji="1" lang="en-US" altLang="ja-JP"/>
              <a:t>ver. 2</a:t>
            </a:r>
            <a:endParaRPr kumimoji="1" lang="ja-JP" altLang="en-US"/>
          </a:p>
        </p:txBody>
      </p:sp>
      <p:sp>
        <p:nvSpPr>
          <p:cNvPr id="166912" name="スライド番号プレースホルダー 166911">
            <a:extLst>
              <a:ext uri="{FF2B5EF4-FFF2-40B4-BE49-F238E27FC236}">
                <a16:creationId xmlns:a16="http://schemas.microsoft.com/office/drawing/2014/main" id="{27253511-133F-4F7E-8785-7E0C5C66595C}"/>
              </a:ext>
            </a:extLst>
          </p:cNvPr>
          <p:cNvSpPr>
            <a:spLocks noGrp="1"/>
          </p:cNvSpPr>
          <p:nvPr>
            <p:ph type="sldNum" sz="quarter" idx="12"/>
          </p:nvPr>
        </p:nvSpPr>
        <p:spPr/>
        <p:txBody>
          <a:bodyPr/>
          <a:lstStyle/>
          <a:p>
            <a:fld id="{91B48CE8-BB9A-434A-95B2-7E9F0103B171}" type="slidenum">
              <a:rPr kumimoji="1" lang="ja-JP" altLang="en-US" smtClean="0"/>
              <a:pPr/>
              <a:t>29</a:t>
            </a:fld>
            <a:endParaRPr kumimoji="1" lang="ja-JP" altLang="en-US"/>
          </a:p>
        </p:txBody>
      </p:sp>
    </p:spTree>
    <p:extLst>
      <p:ext uri="{BB962C8B-B14F-4D97-AF65-F5344CB8AC3E}">
        <p14:creationId xmlns:p14="http://schemas.microsoft.com/office/powerpoint/2010/main" val="3258862486"/>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●〇〇〇〇〇</a:t>
            </a:r>
            <a:br>
              <a:rPr lang="en-US" altLang="ja-JP" dirty="0">
                <a:solidFill>
                  <a:srgbClr val="0070C0"/>
                </a:solidFill>
              </a:rPr>
            </a:br>
            <a:r>
              <a:rPr lang="en-US" altLang="ja-JP" dirty="0">
                <a:solidFill>
                  <a:srgbClr val="0070C0"/>
                </a:solidFill>
              </a:rPr>
              <a:t>1.1 </a:t>
            </a:r>
            <a:r>
              <a:rPr lang="ja-JP" altLang="en-US" dirty="0">
                <a:solidFill>
                  <a:srgbClr val="0070C0"/>
                </a:solidFill>
              </a:rPr>
              <a:t>交換と取引価値の創出</a:t>
            </a:r>
            <a:endParaRPr lang="en-US" altLang="en-US" dirty="0">
              <a:solidFill>
                <a:srgbClr val="0070C0"/>
              </a:solidFill>
            </a:endParaRPr>
          </a:p>
        </p:txBody>
      </p:sp>
      <p:sp>
        <p:nvSpPr>
          <p:cNvPr id="166917" name="Rectangle 5"/>
          <p:cNvSpPr>
            <a:spLocks noGrp="1" noChangeArrowheads="1"/>
          </p:cNvSpPr>
          <p:nvPr>
            <p:ph idx="1"/>
          </p:nvPr>
        </p:nvSpPr>
        <p:spPr>
          <a:xfrm>
            <a:off x="457200" y="1571612"/>
            <a:ext cx="8291264" cy="4786346"/>
          </a:xfrm>
        </p:spPr>
        <p:txBody>
          <a:bodyPr>
            <a:normAutofit/>
          </a:bodyPr>
          <a:lstStyle/>
          <a:p>
            <a:pPr algn="just"/>
            <a:r>
              <a:rPr lang="ja-JP" altLang="en-US" sz="2400" dirty="0">
                <a:latin typeface="ＭＳ Ｐゴシック" pitchFamily="50" charset="-128"/>
                <a:ea typeface="ＭＳ Ｐゴシック" pitchFamily="50" charset="-128"/>
              </a:rPr>
              <a:t>限りある資源をどう配分するのが望ましいのか？</a:t>
            </a:r>
            <a:endParaRPr lang="en-US" altLang="ja-JP" sz="2400" dirty="0">
              <a:latin typeface="ＭＳ Ｐゴシック" pitchFamily="50" charset="-128"/>
              <a:ea typeface="ＭＳ Ｐゴシック" pitchFamily="50" charset="-128"/>
            </a:endParaRPr>
          </a:p>
          <a:p>
            <a:pPr lvl="1" algn="just"/>
            <a:endParaRPr lang="en-US" altLang="ja-JP" sz="2400" dirty="0">
              <a:latin typeface="ＭＳ Ｐゴシック" pitchFamily="50" charset="-128"/>
              <a:ea typeface="ＭＳ Ｐゴシック" pitchFamily="50" charset="-128"/>
            </a:endParaRPr>
          </a:p>
          <a:p>
            <a:pPr lvl="1" algn="just"/>
            <a:r>
              <a:rPr lang="ja-JP" altLang="en-US" sz="2400" dirty="0">
                <a:latin typeface="ＭＳ Ｐゴシック" pitchFamily="50" charset="-128"/>
                <a:ea typeface="ＭＳ Ｐゴシック" pitchFamily="50" charset="-128"/>
              </a:rPr>
              <a:t>経済学では，社会という人間の集合体を考える時に，その社会を構成する「</a:t>
            </a:r>
            <a:r>
              <a:rPr lang="ja-JP" altLang="en-US" sz="2400" dirty="0">
                <a:solidFill>
                  <a:srgbClr val="00B050"/>
                </a:solidFill>
                <a:latin typeface="ＭＳ Ｐゴシック" pitchFamily="50" charset="-128"/>
                <a:ea typeface="ＭＳ Ｐゴシック" pitchFamily="50" charset="-128"/>
              </a:rPr>
              <a:t>一個人」や「一企業」の動きに注目</a:t>
            </a:r>
            <a:r>
              <a:rPr lang="ja-JP" altLang="en-US" sz="2400" dirty="0">
                <a:latin typeface="ＭＳ Ｐゴシック" pitchFamily="50" charset="-128"/>
                <a:ea typeface="ＭＳ Ｐゴシック" pitchFamily="50" charset="-128"/>
              </a:rPr>
              <a:t>する．</a:t>
            </a:r>
            <a:endParaRPr lang="en-US" altLang="ja-JP" sz="2400" dirty="0">
              <a:latin typeface="ＭＳ Ｐゴシック" pitchFamily="50" charset="-128"/>
              <a:ea typeface="ＭＳ Ｐゴシック" pitchFamily="50" charset="-128"/>
            </a:endParaRPr>
          </a:p>
          <a:p>
            <a:pPr lvl="1" algn="just"/>
            <a:endParaRPr lang="en-US" altLang="ja-JP" sz="2400" dirty="0">
              <a:latin typeface="ＭＳ Ｐゴシック" pitchFamily="50" charset="-128"/>
              <a:ea typeface="ＭＳ Ｐゴシック" pitchFamily="50" charset="-128"/>
            </a:endParaRPr>
          </a:p>
          <a:p>
            <a:pPr lvl="1" algn="just"/>
            <a:r>
              <a:rPr lang="ja-JP" altLang="en-US" sz="2400" dirty="0">
                <a:latin typeface="ＭＳ Ｐゴシック" pitchFamily="50" charset="-128"/>
                <a:ea typeface="ＭＳ Ｐゴシック" pitchFamily="50" charset="-128"/>
              </a:rPr>
              <a:t>個人や企業の経済活動の基本は「</a:t>
            </a:r>
            <a:r>
              <a:rPr lang="ja-JP" altLang="en-US" sz="2400" dirty="0">
                <a:solidFill>
                  <a:srgbClr val="FF0000"/>
                </a:solidFill>
                <a:latin typeface="ＭＳ Ｐゴシック" pitchFamily="50" charset="-128"/>
                <a:ea typeface="ＭＳ Ｐゴシック" pitchFamily="50" charset="-128"/>
              </a:rPr>
              <a:t>交換</a:t>
            </a:r>
            <a:r>
              <a:rPr lang="ja-JP" altLang="en-US" sz="2400" dirty="0">
                <a:latin typeface="ＭＳ Ｐゴシック" pitchFamily="50" charset="-128"/>
                <a:ea typeface="ＭＳ Ｐゴシック" pitchFamily="50" charset="-128"/>
              </a:rPr>
              <a:t>」「</a:t>
            </a:r>
            <a:r>
              <a:rPr lang="ja-JP" altLang="en-US" sz="2400" dirty="0">
                <a:solidFill>
                  <a:srgbClr val="FF0000"/>
                </a:solidFill>
                <a:latin typeface="ＭＳ Ｐゴシック" pitchFamily="50" charset="-128"/>
                <a:ea typeface="ＭＳ Ｐゴシック" pitchFamily="50" charset="-128"/>
              </a:rPr>
              <a:t>取引</a:t>
            </a:r>
            <a:r>
              <a:rPr lang="ja-JP" altLang="en-US" sz="2400" dirty="0">
                <a:latin typeface="ＭＳ Ｐゴシック" pitchFamily="50" charset="-128"/>
                <a:ea typeface="ＭＳ Ｐゴシック" pitchFamily="50" charset="-128"/>
              </a:rPr>
              <a:t>」</a:t>
            </a:r>
            <a:endParaRPr lang="en-US" altLang="ja-JP" sz="2400" dirty="0">
              <a:latin typeface="ＭＳ Ｐゴシック" pitchFamily="50" charset="-128"/>
              <a:ea typeface="ＭＳ Ｐゴシック" pitchFamily="50" charset="-128"/>
            </a:endParaRPr>
          </a:p>
          <a:p>
            <a:pPr lvl="1" algn="just"/>
            <a:r>
              <a:rPr lang="ja-JP" altLang="en-US" sz="2400" dirty="0">
                <a:solidFill>
                  <a:srgbClr val="0070C0"/>
                </a:solidFill>
                <a:latin typeface="ＭＳ Ｐゴシック" pitchFamily="50" charset="-128"/>
                <a:ea typeface="ＭＳ Ｐゴシック" pitchFamily="50" charset="-128"/>
              </a:rPr>
              <a:t>自発的に行われる交換を「</a:t>
            </a:r>
            <a:r>
              <a:rPr lang="ja-JP" altLang="en-US" sz="2400" dirty="0">
                <a:solidFill>
                  <a:srgbClr val="FF0000"/>
                </a:solidFill>
                <a:latin typeface="ＭＳ Ｐゴシック" pitchFamily="50" charset="-128"/>
                <a:ea typeface="ＭＳ Ｐゴシック" pitchFamily="50" charset="-128"/>
              </a:rPr>
              <a:t>市場取引</a:t>
            </a:r>
            <a:r>
              <a:rPr lang="ja-JP" altLang="en-US" sz="2400" dirty="0">
                <a:solidFill>
                  <a:srgbClr val="0070C0"/>
                </a:solidFill>
                <a:latin typeface="ＭＳ Ｐゴシック" pitchFamily="50" charset="-128"/>
                <a:ea typeface="ＭＳ Ｐゴシック" pitchFamily="50" charset="-128"/>
              </a:rPr>
              <a:t>」という．</a:t>
            </a:r>
            <a:endParaRPr lang="en-US" altLang="ja-JP" sz="2400" dirty="0">
              <a:solidFill>
                <a:srgbClr val="0070C0"/>
              </a:solidFill>
              <a:latin typeface="ＭＳ Ｐゴシック" pitchFamily="50" charset="-128"/>
              <a:ea typeface="ＭＳ Ｐゴシック" pitchFamily="50" charset="-128"/>
            </a:endParaRPr>
          </a:p>
        </p:txBody>
      </p:sp>
      <p:sp>
        <p:nvSpPr>
          <p:cNvPr id="4" name="日付プレースホルダー 3">
            <a:extLst>
              <a:ext uri="{FF2B5EF4-FFF2-40B4-BE49-F238E27FC236}">
                <a16:creationId xmlns:a16="http://schemas.microsoft.com/office/drawing/2014/main" id="{8B730442-CE7B-4621-BD72-17F45F28A88A}"/>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3977C463-89C0-47ED-B8FC-ACB052CFA255}"/>
              </a:ext>
            </a:extLst>
          </p:cNvPr>
          <p:cNvSpPr>
            <a:spLocks noGrp="1"/>
          </p:cNvSpPr>
          <p:nvPr>
            <p:ph type="sldNum" sz="quarter" idx="12"/>
          </p:nvPr>
        </p:nvSpPr>
        <p:spPr/>
        <p:txBody>
          <a:bodyPr/>
          <a:lstStyle/>
          <a:p>
            <a:fld id="{91B48CE8-BB9A-434A-95B2-7E9F0103B171}" type="slidenum">
              <a:rPr kumimoji="1" lang="ja-JP" altLang="en-US" smtClean="0"/>
              <a:pPr/>
              <a:t>3</a:t>
            </a:fld>
            <a:endParaRPr kumimoji="1" lang="ja-JP" altLang="en-US"/>
          </a:p>
        </p:txBody>
      </p:sp>
    </p:spTree>
    <p:extLst>
      <p:ext uri="{BB962C8B-B14F-4D97-AF65-F5344CB8AC3E}">
        <p14:creationId xmlns:p14="http://schemas.microsoft.com/office/powerpoint/2010/main" val="609112607"/>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6917">
                                            <p:txEl>
                                              <p:pRg st="2" end="2"/>
                                            </p:txEl>
                                          </p:spTgt>
                                        </p:tgtEl>
                                        <p:attrNameLst>
                                          <p:attrName>style.visibility</p:attrName>
                                        </p:attrNameLst>
                                      </p:cBhvr>
                                      <p:to>
                                        <p:strVal val="visible"/>
                                      </p:to>
                                    </p:set>
                                    <p:animEffect transition="in" filter="fade">
                                      <p:cBhvr>
                                        <p:cTn id="12" dur="500"/>
                                        <p:tgtEl>
                                          <p:spTgt spid="16691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6917">
                                            <p:txEl>
                                              <p:pRg st="4" end="4"/>
                                            </p:txEl>
                                          </p:spTgt>
                                        </p:tgtEl>
                                        <p:attrNameLst>
                                          <p:attrName>style.visibility</p:attrName>
                                        </p:attrNameLst>
                                      </p:cBhvr>
                                      <p:to>
                                        <p:strVal val="visible"/>
                                      </p:to>
                                    </p:set>
                                    <p:animEffect transition="in" filter="fade">
                                      <p:cBhvr>
                                        <p:cTn id="17" dur="500"/>
                                        <p:tgtEl>
                                          <p:spTgt spid="166917">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6917">
                                            <p:txEl>
                                              <p:pRg st="5" end="5"/>
                                            </p:txEl>
                                          </p:spTgt>
                                        </p:tgtEl>
                                        <p:attrNameLst>
                                          <p:attrName>style.visibility</p:attrName>
                                        </p:attrNameLst>
                                      </p:cBhvr>
                                      <p:to>
                                        <p:strVal val="visible"/>
                                      </p:to>
                                    </p:set>
                                    <p:animEffect transition="in" filter="fade">
                                      <p:cBhvr>
                                        <p:cTn id="22" dur="500"/>
                                        <p:tgtEl>
                                          <p:spTgt spid="16691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a:t>
            </a:r>
            <a:br>
              <a:rPr lang="en-US" altLang="ja-JP" dirty="0">
                <a:solidFill>
                  <a:srgbClr val="0070C0"/>
                </a:solidFill>
              </a:rPr>
            </a:br>
            <a:r>
              <a:rPr lang="ja-JP" altLang="en-US" dirty="0">
                <a:solidFill>
                  <a:srgbClr val="0070C0"/>
                </a:solidFill>
              </a:rPr>
              <a:t>トレードオフと機会費用</a:t>
            </a:r>
            <a:endParaRPr lang="en-US" altLang="en-US" dirty="0"/>
          </a:p>
        </p:txBody>
      </p:sp>
      <p:sp>
        <p:nvSpPr>
          <p:cNvPr id="166917" name="Rectangle 5"/>
          <p:cNvSpPr>
            <a:spLocks noGrp="1" noChangeArrowheads="1"/>
          </p:cNvSpPr>
          <p:nvPr>
            <p:ph idx="1"/>
          </p:nvPr>
        </p:nvSpPr>
        <p:spPr>
          <a:xfrm>
            <a:off x="107504" y="1571612"/>
            <a:ext cx="8784976" cy="4786346"/>
          </a:xfrm>
        </p:spPr>
        <p:txBody>
          <a:bodyPr>
            <a:normAutofit/>
          </a:bodyPr>
          <a:lstStyle/>
          <a:p>
            <a:pPr lvl="1" algn="just"/>
            <a:endParaRPr lang="en-US" altLang="ja-JP" sz="2500" dirty="0">
              <a:latin typeface="+mn-ea"/>
            </a:endParaRPr>
          </a:p>
          <a:p>
            <a:pPr lvl="1" algn="just"/>
            <a:endParaRPr lang="en-US" altLang="ja-JP" sz="2500" dirty="0">
              <a:latin typeface="+mn-ea"/>
            </a:endParaRPr>
          </a:p>
          <a:p>
            <a:pPr lvl="1" algn="just"/>
            <a:endParaRPr lang="en-US" altLang="ja-JP" sz="2500" dirty="0">
              <a:latin typeface="+mn-ea"/>
            </a:endParaRPr>
          </a:p>
          <a:p>
            <a:pPr lvl="1" algn="just"/>
            <a:endParaRPr lang="en-US" altLang="ja-JP" sz="2500" dirty="0">
              <a:latin typeface="+mn-ea"/>
            </a:endParaRPr>
          </a:p>
          <a:p>
            <a:pPr lvl="1" algn="just"/>
            <a:endParaRPr lang="en-US" altLang="ja-JP" sz="2500" dirty="0">
              <a:latin typeface="+mn-ea"/>
            </a:endParaRPr>
          </a:p>
          <a:p>
            <a:pPr lvl="1" algn="just"/>
            <a:r>
              <a:rPr lang="ja-JP" altLang="en-US" sz="2400" dirty="0">
                <a:latin typeface="+mn-ea"/>
              </a:rPr>
              <a:t>ハンバーガーを買うことで残金が減り，</a:t>
            </a:r>
            <a:r>
              <a:rPr lang="ja-JP" altLang="en-US" sz="2400" dirty="0">
                <a:solidFill>
                  <a:srgbClr val="00B050"/>
                </a:solidFill>
                <a:latin typeface="+mn-ea"/>
              </a:rPr>
              <a:t>他に買え</a:t>
            </a:r>
            <a:r>
              <a:rPr lang="ja-JP" altLang="en-US" sz="2400">
                <a:solidFill>
                  <a:srgbClr val="00B050"/>
                </a:solidFill>
                <a:latin typeface="+mn-ea"/>
              </a:rPr>
              <a:t>たであろうモノが</a:t>
            </a:r>
            <a:r>
              <a:rPr lang="ja-JP" altLang="en-US" sz="2400" dirty="0">
                <a:solidFill>
                  <a:srgbClr val="00B050"/>
                </a:solidFill>
                <a:latin typeface="+mn-ea"/>
              </a:rPr>
              <a:t>買えなくなる</a:t>
            </a:r>
            <a:r>
              <a:rPr lang="ja-JP" altLang="en-US" sz="2400" dirty="0">
                <a:latin typeface="+mn-ea"/>
              </a:rPr>
              <a:t>というトレードオフの関係がみえる．</a:t>
            </a:r>
            <a:endParaRPr lang="en-US" altLang="ja-JP" sz="2400" dirty="0">
              <a:latin typeface="+mn-ea"/>
            </a:endParaRPr>
          </a:p>
          <a:p>
            <a:pPr lvl="1" algn="just"/>
            <a:endParaRPr lang="en-US" altLang="ja-JP" sz="800" dirty="0">
              <a:latin typeface="+mn-ea"/>
            </a:endParaRPr>
          </a:p>
          <a:p>
            <a:pPr lvl="1" algn="just"/>
            <a:r>
              <a:rPr lang="ja-JP" altLang="en-US" sz="2400" dirty="0">
                <a:latin typeface="+mn-ea"/>
              </a:rPr>
              <a:t>１個２００円，これは通常「金銭的費用」と呼ばれているが，</a:t>
            </a:r>
            <a:r>
              <a:rPr lang="ja-JP" altLang="en-US" sz="2400" dirty="0">
                <a:solidFill>
                  <a:srgbClr val="FF0000"/>
                </a:solidFill>
                <a:latin typeface="+mn-ea"/>
              </a:rPr>
              <a:t>トレードオフを前提とすると「機会費用」とも解釈できる．</a:t>
            </a:r>
            <a:endParaRPr lang="en-US" altLang="ja-JP" sz="2400" dirty="0">
              <a:solidFill>
                <a:srgbClr val="FF0000"/>
              </a:solidFill>
              <a:latin typeface="+mn-ea"/>
            </a:endParaRPr>
          </a:p>
        </p:txBody>
      </p:sp>
      <p:graphicFrame>
        <p:nvGraphicFramePr>
          <p:cNvPr id="3" name="表 2"/>
          <p:cNvGraphicFramePr>
            <a:graphicFrameLocks noGrp="1"/>
          </p:cNvGraphicFramePr>
          <p:nvPr>
            <p:extLst>
              <p:ext uri="{D42A27DB-BD31-4B8C-83A1-F6EECF244321}">
                <p14:modId xmlns:p14="http://schemas.microsoft.com/office/powerpoint/2010/main" val="3087723298"/>
              </p:ext>
            </p:extLst>
          </p:nvPr>
        </p:nvGraphicFramePr>
        <p:xfrm>
          <a:off x="755576" y="1340768"/>
          <a:ext cx="7848873" cy="2225040"/>
        </p:xfrm>
        <a:graphic>
          <a:graphicData uri="http://schemas.openxmlformats.org/drawingml/2006/table">
            <a:tbl>
              <a:tblPr firstRow="1" bandRow="1">
                <a:tableStyleId>{5940675A-B579-460E-94D1-54222C63F5DA}</a:tableStyleId>
              </a:tblPr>
              <a:tblGrid>
                <a:gridCol w="936104">
                  <a:extLst>
                    <a:ext uri="{9D8B030D-6E8A-4147-A177-3AD203B41FA5}">
                      <a16:colId xmlns:a16="http://schemas.microsoft.com/office/drawing/2014/main" val="20000"/>
                    </a:ext>
                  </a:extLst>
                </a:gridCol>
                <a:gridCol w="936104">
                  <a:extLst>
                    <a:ext uri="{9D8B030D-6E8A-4147-A177-3AD203B41FA5}">
                      <a16:colId xmlns:a16="http://schemas.microsoft.com/office/drawing/2014/main" val="20001"/>
                    </a:ext>
                  </a:extLst>
                </a:gridCol>
                <a:gridCol w="5976665">
                  <a:extLst>
                    <a:ext uri="{9D8B030D-6E8A-4147-A177-3AD203B41FA5}">
                      <a16:colId xmlns:a16="http://schemas.microsoft.com/office/drawing/2014/main" val="20002"/>
                    </a:ext>
                  </a:extLst>
                </a:gridCol>
              </a:tblGrid>
              <a:tr h="370840">
                <a:tc>
                  <a:txBody>
                    <a:bodyPr/>
                    <a:lstStyle/>
                    <a:p>
                      <a:pPr algn="ctr"/>
                      <a:r>
                        <a:rPr kumimoji="1" lang="en-US" altLang="ja-JP" i="1" dirty="0">
                          <a:latin typeface="Times New Roman" panose="02020603050405020304" pitchFamily="18" charset="0"/>
                          <a:cs typeface="Times New Roman" panose="02020603050405020304" pitchFamily="18" charset="0"/>
                        </a:rPr>
                        <a:t>x</a:t>
                      </a:r>
                      <a:endParaRPr kumimoji="1" lang="ja-JP" altLang="en-US" i="1"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i="1" dirty="0">
                          <a:latin typeface="Times New Roman" panose="02020603050405020304" pitchFamily="18" charset="0"/>
                          <a:cs typeface="Times New Roman" panose="02020603050405020304" pitchFamily="18" charset="0"/>
                        </a:rPr>
                        <a:t>y</a:t>
                      </a:r>
                      <a:endParaRPr kumimoji="1" lang="ja-JP" altLang="en-US" i="1" dirty="0">
                        <a:latin typeface="Times New Roman" panose="02020603050405020304" pitchFamily="18" charset="0"/>
                        <a:cs typeface="Times New Roman" panose="02020603050405020304" pitchFamily="18" charset="0"/>
                      </a:endParaRPr>
                    </a:p>
                  </a:txBody>
                  <a:tcPr/>
                </a:tc>
                <a:tc>
                  <a:txBody>
                    <a:bodyPr/>
                    <a:lstStyle/>
                    <a:p>
                      <a:r>
                        <a:rPr kumimoji="1" lang="ja-JP" altLang="en-US" dirty="0">
                          <a:latin typeface="Times New Roman" panose="02020603050405020304" pitchFamily="18" charset="0"/>
                          <a:cs typeface="Times New Roman" panose="02020603050405020304" pitchFamily="18" charset="0"/>
                        </a:rPr>
                        <a:t>意味</a:t>
                      </a:r>
                      <a:endParaRPr kumimoji="1" lang="en-US" altLang="ja-JP"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0"/>
                  </a:ext>
                </a:extLst>
              </a:tr>
              <a:tr h="370840">
                <a:tc>
                  <a:txBody>
                    <a:bodyPr/>
                    <a:lstStyle/>
                    <a:p>
                      <a:pPr algn="ctr"/>
                      <a:r>
                        <a:rPr kumimoji="1" lang="en-US" altLang="ja-JP" dirty="0">
                          <a:latin typeface="Times New Roman" panose="02020603050405020304" pitchFamily="18" charset="0"/>
                          <a:cs typeface="Times New Roman" panose="02020603050405020304" pitchFamily="18" charset="0"/>
                        </a:rPr>
                        <a:t>0</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latin typeface="Times New Roman" panose="02020603050405020304" pitchFamily="18" charset="0"/>
                          <a:cs typeface="Times New Roman" panose="02020603050405020304" pitchFamily="18" charset="0"/>
                        </a:rPr>
                        <a:t>800</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r>
                        <a:rPr kumimoji="1" lang="ja-JP" altLang="en-US" dirty="0">
                          <a:latin typeface="Times New Roman" panose="02020603050405020304" pitchFamily="18" charset="0"/>
                          <a:cs typeface="Times New Roman" panose="02020603050405020304" pitchFamily="18" charset="0"/>
                        </a:rPr>
                        <a:t>ハンバーガーを</a:t>
                      </a:r>
                      <a:r>
                        <a:rPr kumimoji="1" lang="en-US" altLang="ja-JP" dirty="0">
                          <a:latin typeface="Times New Roman" panose="02020603050405020304" pitchFamily="18" charset="0"/>
                          <a:cs typeface="Times New Roman" panose="02020603050405020304" pitchFamily="18" charset="0"/>
                        </a:rPr>
                        <a:t>1</a:t>
                      </a:r>
                      <a:r>
                        <a:rPr kumimoji="1" lang="ja-JP" altLang="en-US" dirty="0">
                          <a:latin typeface="Times New Roman" panose="02020603050405020304" pitchFamily="18" charset="0"/>
                          <a:cs typeface="Times New Roman" panose="02020603050405020304" pitchFamily="18" charset="0"/>
                        </a:rPr>
                        <a:t>個も買わないと残金は</a:t>
                      </a:r>
                      <a:r>
                        <a:rPr kumimoji="1" lang="en-US" altLang="ja-JP" dirty="0">
                          <a:latin typeface="Times New Roman" panose="02020603050405020304" pitchFamily="18" charset="0"/>
                          <a:cs typeface="Times New Roman" panose="02020603050405020304" pitchFamily="18" charset="0"/>
                        </a:rPr>
                        <a:t>800</a:t>
                      </a:r>
                      <a:r>
                        <a:rPr kumimoji="1" lang="ja-JP" altLang="en-US" dirty="0">
                          <a:latin typeface="Times New Roman" panose="02020603050405020304" pitchFamily="18" charset="0"/>
                          <a:cs typeface="Times New Roman" panose="02020603050405020304" pitchFamily="18" charset="0"/>
                        </a:rPr>
                        <a:t>円</a:t>
                      </a:r>
                    </a:p>
                  </a:txBody>
                  <a:tcPr/>
                </a:tc>
                <a:extLst>
                  <a:ext uri="{0D108BD9-81ED-4DB2-BD59-A6C34878D82A}">
                    <a16:rowId xmlns:a16="http://schemas.microsoft.com/office/drawing/2014/main" val="10001"/>
                  </a:ext>
                </a:extLst>
              </a:tr>
              <a:tr h="370840">
                <a:tc>
                  <a:txBody>
                    <a:bodyPr/>
                    <a:lstStyle/>
                    <a:p>
                      <a:pPr algn="ctr"/>
                      <a:r>
                        <a:rPr kumimoji="1" lang="en-US" altLang="ja-JP" dirty="0">
                          <a:latin typeface="Times New Roman" panose="02020603050405020304" pitchFamily="18" charset="0"/>
                          <a:cs typeface="Times New Roman" panose="02020603050405020304" pitchFamily="18" charset="0"/>
                        </a:rPr>
                        <a:t>1</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latin typeface="Times New Roman" panose="02020603050405020304" pitchFamily="18" charset="0"/>
                          <a:cs typeface="Times New Roman" panose="02020603050405020304" pitchFamily="18" charset="0"/>
                        </a:rPr>
                        <a:t>600</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Times New Roman" panose="02020603050405020304" pitchFamily="18" charset="0"/>
                          <a:cs typeface="Times New Roman" panose="02020603050405020304" pitchFamily="18" charset="0"/>
                        </a:rPr>
                        <a:t>ハンバーガーを</a:t>
                      </a:r>
                      <a:r>
                        <a:rPr kumimoji="1" lang="en-US" altLang="ja-JP" dirty="0">
                          <a:latin typeface="Times New Roman" panose="02020603050405020304" pitchFamily="18" charset="0"/>
                          <a:cs typeface="Times New Roman" panose="02020603050405020304" pitchFamily="18" charset="0"/>
                        </a:rPr>
                        <a:t>1</a:t>
                      </a:r>
                      <a:r>
                        <a:rPr kumimoji="1" lang="ja-JP" altLang="en-US" dirty="0">
                          <a:latin typeface="Times New Roman" panose="02020603050405020304" pitchFamily="18" charset="0"/>
                          <a:cs typeface="Times New Roman" panose="02020603050405020304" pitchFamily="18" charset="0"/>
                        </a:rPr>
                        <a:t>個買うと残金は</a:t>
                      </a:r>
                      <a:r>
                        <a:rPr kumimoji="1" lang="en-US" altLang="ja-JP" dirty="0">
                          <a:latin typeface="Times New Roman" panose="02020603050405020304" pitchFamily="18" charset="0"/>
                          <a:cs typeface="Times New Roman" panose="02020603050405020304" pitchFamily="18" charset="0"/>
                        </a:rPr>
                        <a:t>600</a:t>
                      </a:r>
                      <a:r>
                        <a:rPr kumimoji="1" lang="ja-JP" altLang="en-US" dirty="0">
                          <a:latin typeface="Times New Roman" panose="02020603050405020304" pitchFamily="18" charset="0"/>
                          <a:cs typeface="Times New Roman" panose="02020603050405020304" pitchFamily="18" charset="0"/>
                        </a:rPr>
                        <a:t>円</a:t>
                      </a:r>
                    </a:p>
                  </a:txBody>
                  <a:tcPr/>
                </a:tc>
                <a:extLst>
                  <a:ext uri="{0D108BD9-81ED-4DB2-BD59-A6C34878D82A}">
                    <a16:rowId xmlns:a16="http://schemas.microsoft.com/office/drawing/2014/main" val="10002"/>
                  </a:ext>
                </a:extLst>
              </a:tr>
              <a:tr h="370840">
                <a:tc>
                  <a:txBody>
                    <a:bodyPr/>
                    <a:lstStyle/>
                    <a:p>
                      <a:pPr algn="ctr"/>
                      <a:r>
                        <a:rPr kumimoji="1" lang="en-US" altLang="ja-JP" dirty="0">
                          <a:latin typeface="Times New Roman" panose="02020603050405020304" pitchFamily="18" charset="0"/>
                          <a:cs typeface="Times New Roman" panose="02020603050405020304" pitchFamily="18" charset="0"/>
                        </a:rPr>
                        <a:t>2</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latin typeface="Times New Roman" panose="02020603050405020304" pitchFamily="18" charset="0"/>
                          <a:cs typeface="Times New Roman" panose="02020603050405020304" pitchFamily="18" charset="0"/>
                        </a:rPr>
                        <a:t>400</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Times New Roman" panose="02020603050405020304" pitchFamily="18" charset="0"/>
                          <a:cs typeface="Times New Roman" panose="02020603050405020304" pitchFamily="18" charset="0"/>
                        </a:rPr>
                        <a:t>ハンバーガーを</a:t>
                      </a:r>
                      <a:r>
                        <a:rPr kumimoji="1" lang="en-US" altLang="ja-JP" dirty="0">
                          <a:latin typeface="Times New Roman" panose="02020603050405020304" pitchFamily="18" charset="0"/>
                          <a:cs typeface="Times New Roman" panose="02020603050405020304" pitchFamily="18" charset="0"/>
                        </a:rPr>
                        <a:t>2</a:t>
                      </a:r>
                      <a:r>
                        <a:rPr kumimoji="1" lang="ja-JP" altLang="en-US" dirty="0">
                          <a:latin typeface="Times New Roman" panose="02020603050405020304" pitchFamily="18" charset="0"/>
                          <a:cs typeface="Times New Roman" panose="02020603050405020304" pitchFamily="18" charset="0"/>
                        </a:rPr>
                        <a:t>個買うと残金は</a:t>
                      </a:r>
                      <a:r>
                        <a:rPr kumimoji="1" lang="en-US" altLang="ja-JP" dirty="0">
                          <a:latin typeface="Times New Roman" panose="02020603050405020304" pitchFamily="18" charset="0"/>
                          <a:cs typeface="Times New Roman" panose="02020603050405020304" pitchFamily="18" charset="0"/>
                        </a:rPr>
                        <a:t>400</a:t>
                      </a:r>
                      <a:r>
                        <a:rPr kumimoji="1" lang="ja-JP" altLang="en-US" dirty="0">
                          <a:latin typeface="Times New Roman" panose="02020603050405020304" pitchFamily="18" charset="0"/>
                          <a:cs typeface="Times New Roman" panose="02020603050405020304" pitchFamily="18" charset="0"/>
                        </a:rPr>
                        <a:t>円</a:t>
                      </a:r>
                    </a:p>
                  </a:txBody>
                  <a:tcPr/>
                </a:tc>
                <a:extLst>
                  <a:ext uri="{0D108BD9-81ED-4DB2-BD59-A6C34878D82A}">
                    <a16:rowId xmlns:a16="http://schemas.microsoft.com/office/drawing/2014/main" val="10003"/>
                  </a:ext>
                </a:extLst>
              </a:tr>
              <a:tr h="370840">
                <a:tc>
                  <a:txBody>
                    <a:bodyPr/>
                    <a:lstStyle/>
                    <a:p>
                      <a:pPr algn="ctr"/>
                      <a:r>
                        <a:rPr kumimoji="1" lang="en-US" altLang="ja-JP" dirty="0">
                          <a:latin typeface="Times New Roman" panose="02020603050405020304" pitchFamily="18" charset="0"/>
                          <a:cs typeface="Times New Roman" panose="02020603050405020304" pitchFamily="18" charset="0"/>
                        </a:rPr>
                        <a:t>3</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latin typeface="Times New Roman" panose="02020603050405020304" pitchFamily="18" charset="0"/>
                          <a:cs typeface="Times New Roman" panose="02020603050405020304" pitchFamily="18" charset="0"/>
                        </a:rPr>
                        <a:t>200</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Times New Roman" panose="02020603050405020304" pitchFamily="18" charset="0"/>
                          <a:cs typeface="Times New Roman" panose="02020603050405020304" pitchFamily="18" charset="0"/>
                        </a:rPr>
                        <a:t>ハンバーガーを</a:t>
                      </a:r>
                      <a:r>
                        <a:rPr kumimoji="1" lang="en-US" altLang="ja-JP" dirty="0">
                          <a:latin typeface="Times New Roman" panose="02020603050405020304" pitchFamily="18" charset="0"/>
                          <a:cs typeface="Times New Roman" panose="02020603050405020304" pitchFamily="18" charset="0"/>
                        </a:rPr>
                        <a:t>3</a:t>
                      </a:r>
                      <a:r>
                        <a:rPr kumimoji="1" lang="ja-JP" altLang="en-US" dirty="0">
                          <a:latin typeface="Times New Roman" panose="02020603050405020304" pitchFamily="18" charset="0"/>
                          <a:cs typeface="Times New Roman" panose="02020603050405020304" pitchFamily="18" charset="0"/>
                        </a:rPr>
                        <a:t>個買うと残金は</a:t>
                      </a:r>
                      <a:r>
                        <a:rPr kumimoji="1" lang="en-US" altLang="ja-JP" dirty="0">
                          <a:latin typeface="Times New Roman" panose="02020603050405020304" pitchFamily="18" charset="0"/>
                          <a:cs typeface="Times New Roman" panose="02020603050405020304" pitchFamily="18" charset="0"/>
                        </a:rPr>
                        <a:t>200</a:t>
                      </a:r>
                      <a:r>
                        <a:rPr kumimoji="1" lang="ja-JP" altLang="en-US" dirty="0">
                          <a:latin typeface="Times New Roman" panose="02020603050405020304" pitchFamily="18" charset="0"/>
                          <a:cs typeface="Times New Roman" panose="02020603050405020304" pitchFamily="18" charset="0"/>
                        </a:rPr>
                        <a:t>円</a:t>
                      </a:r>
                    </a:p>
                  </a:txBody>
                  <a:tcPr/>
                </a:tc>
                <a:extLst>
                  <a:ext uri="{0D108BD9-81ED-4DB2-BD59-A6C34878D82A}">
                    <a16:rowId xmlns:a16="http://schemas.microsoft.com/office/drawing/2014/main" val="10004"/>
                  </a:ext>
                </a:extLst>
              </a:tr>
              <a:tr h="370840">
                <a:tc>
                  <a:txBody>
                    <a:bodyPr/>
                    <a:lstStyle/>
                    <a:p>
                      <a:pPr algn="ctr"/>
                      <a:r>
                        <a:rPr kumimoji="1" lang="en-US" altLang="ja-JP" dirty="0">
                          <a:latin typeface="Times New Roman" panose="02020603050405020304" pitchFamily="18" charset="0"/>
                          <a:cs typeface="Times New Roman" panose="02020603050405020304" pitchFamily="18" charset="0"/>
                        </a:rPr>
                        <a:t>4</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latin typeface="Times New Roman" panose="02020603050405020304" pitchFamily="18" charset="0"/>
                          <a:cs typeface="Times New Roman" panose="02020603050405020304" pitchFamily="18" charset="0"/>
                        </a:rPr>
                        <a:t>0</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Times New Roman" panose="02020603050405020304" pitchFamily="18" charset="0"/>
                          <a:cs typeface="Times New Roman" panose="02020603050405020304" pitchFamily="18" charset="0"/>
                        </a:rPr>
                        <a:t>ハンバーガーを</a:t>
                      </a:r>
                      <a:r>
                        <a:rPr kumimoji="1" lang="en-US" altLang="ja-JP" dirty="0">
                          <a:latin typeface="Times New Roman" panose="02020603050405020304" pitchFamily="18" charset="0"/>
                          <a:cs typeface="Times New Roman" panose="02020603050405020304" pitchFamily="18" charset="0"/>
                        </a:rPr>
                        <a:t>4</a:t>
                      </a:r>
                      <a:r>
                        <a:rPr kumimoji="1" lang="ja-JP" altLang="en-US" dirty="0">
                          <a:latin typeface="Times New Roman" panose="02020603050405020304" pitchFamily="18" charset="0"/>
                          <a:cs typeface="Times New Roman" panose="02020603050405020304" pitchFamily="18" charset="0"/>
                        </a:rPr>
                        <a:t>個買うと残金は</a:t>
                      </a:r>
                      <a:r>
                        <a:rPr kumimoji="1" lang="en-US" altLang="ja-JP" dirty="0">
                          <a:latin typeface="Times New Roman" panose="02020603050405020304" pitchFamily="18" charset="0"/>
                          <a:cs typeface="Times New Roman" panose="02020603050405020304" pitchFamily="18" charset="0"/>
                        </a:rPr>
                        <a:t>0</a:t>
                      </a:r>
                      <a:r>
                        <a:rPr kumimoji="1" lang="ja-JP" altLang="en-US" dirty="0">
                          <a:latin typeface="Times New Roman" panose="02020603050405020304" pitchFamily="18" charset="0"/>
                          <a:cs typeface="Times New Roman" panose="02020603050405020304" pitchFamily="18" charset="0"/>
                        </a:rPr>
                        <a:t>円</a:t>
                      </a:r>
                    </a:p>
                  </a:txBody>
                  <a:tcPr/>
                </a:tc>
                <a:extLst>
                  <a:ext uri="{0D108BD9-81ED-4DB2-BD59-A6C34878D82A}">
                    <a16:rowId xmlns:a16="http://schemas.microsoft.com/office/drawing/2014/main" val="10005"/>
                  </a:ext>
                </a:extLst>
              </a:tr>
            </a:tbl>
          </a:graphicData>
        </a:graphic>
      </p:graphicFrame>
      <p:sp>
        <p:nvSpPr>
          <p:cNvPr id="5" name="日付プレースホルダー 4">
            <a:extLst>
              <a:ext uri="{FF2B5EF4-FFF2-40B4-BE49-F238E27FC236}">
                <a16:creationId xmlns:a16="http://schemas.microsoft.com/office/drawing/2014/main" id="{C3CD1700-96C4-4319-B9BB-232D00F7F300}"/>
              </a:ext>
            </a:extLst>
          </p:cNvPr>
          <p:cNvSpPr>
            <a:spLocks noGrp="1"/>
          </p:cNvSpPr>
          <p:nvPr>
            <p:ph type="dt" sz="half" idx="10"/>
          </p:nvPr>
        </p:nvSpPr>
        <p:spPr/>
        <p:txBody>
          <a:bodyPr/>
          <a:lstStyle/>
          <a:p>
            <a:r>
              <a:rPr kumimoji="1" lang="en-US" altLang="ja-JP"/>
              <a:t>ver. 2</a:t>
            </a:r>
            <a:endParaRPr kumimoji="1" lang="ja-JP" altLang="en-US"/>
          </a:p>
        </p:txBody>
      </p:sp>
      <p:sp>
        <p:nvSpPr>
          <p:cNvPr id="6" name="スライド番号プレースホルダー 5">
            <a:extLst>
              <a:ext uri="{FF2B5EF4-FFF2-40B4-BE49-F238E27FC236}">
                <a16:creationId xmlns:a16="http://schemas.microsoft.com/office/drawing/2014/main" id="{345B37D2-5478-4F67-9E0B-52C7F4904B73}"/>
              </a:ext>
            </a:extLst>
          </p:cNvPr>
          <p:cNvSpPr>
            <a:spLocks noGrp="1"/>
          </p:cNvSpPr>
          <p:nvPr>
            <p:ph type="sldNum" sz="quarter" idx="12"/>
          </p:nvPr>
        </p:nvSpPr>
        <p:spPr/>
        <p:txBody>
          <a:bodyPr/>
          <a:lstStyle/>
          <a:p>
            <a:fld id="{91B48CE8-BB9A-434A-95B2-7E9F0103B171}" type="slidenum">
              <a:rPr kumimoji="1" lang="ja-JP" altLang="en-US" smtClean="0"/>
              <a:pPr/>
              <a:t>30</a:t>
            </a:fld>
            <a:endParaRPr kumimoji="1" lang="ja-JP" altLang="en-US"/>
          </a:p>
        </p:txBody>
      </p:sp>
    </p:spTree>
    <p:extLst>
      <p:ext uri="{BB962C8B-B14F-4D97-AF65-F5344CB8AC3E}">
        <p14:creationId xmlns:p14="http://schemas.microsoft.com/office/powerpoint/2010/main" val="4217800232"/>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5" end="5"/>
                                            </p:txEl>
                                          </p:spTgt>
                                        </p:tgtEl>
                                        <p:attrNameLst>
                                          <p:attrName>style.visibility</p:attrName>
                                        </p:attrNameLst>
                                      </p:cBhvr>
                                      <p:to>
                                        <p:strVal val="visible"/>
                                      </p:to>
                                    </p:set>
                                    <p:animEffect transition="in" filter="fade">
                                      <p:cBhvr>
                                        <p:cTn id="7" dur="500"/>
                                        <p:tgtEl>
                                          <p:spTgt spid="166917">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7" end="7"/>
                                            </p:txEl>
                                          </p:spTgt>
                                        </p:tgtEl>
                                        <p:attrNameLst>
                                          <p:attrName>style.visibility</p:attrName>
                                        </p:attrNameLst>
                                      </p:cBhvr>
                                      <p:to>
                                        <p:strVal val="visible"/>
                                      </p:to>
                                    </p:set>
                                    <p:animEffect transition="in" filter="fade">
                                      <p:cBhvr>
                                        <p:cTn id="12" dur="500"/>
                                        <p:tgtEl>
                                          <p:spTgt spid="16691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a:t>
            </a:r>
            <a:br>
              <a:rPr lang="en-US" altLang="ja-JP" dirty="0">
                <a:solidFill>
                  <a:srgbClr val="0070C0"/>
                </a:solidFill>
              </a:rPr>
            </a:br>
            <a:r>
              <a:rPr lang="ja-JP" altLang="en-US" dirty="0">
                <a:solidFill>
                  <a:srgbClr val="0070C0"/>
                </a:solidFill>
              </a:rPr>
              <a:t>合理的意思決定と最適な選択</a:t>
            </a:r>
            <a:endParaRPr lang="en-US" altLang="en-US" dirty="0">
              <a:solidFill>
                <a:srgbClr val="0070C0"/>
              </a:solidFill>
            </a:endParaRPr>
          </a:p>
        </p:txBody>
      </p:sp>
      <p:sp>
        <p:nvSpPr>
          <p:cNvPr id="166917" name="Rectangle 5"/>
          <p:cNvSpPr>
            <a:spLocks noGrp="1" noChangeArrowheads="1"/>
          </p:cNvSpPr>
          <p:nvPr>
            <p:ph idx="1"/>
          </p:nvPr>
        </p:nvSpPr>
        <p:spPr>
          <a:xfrm>
            <a:off x="457200" y="1571612"/>
            <a:ext cx="8291264" cy="4786346"/>
          </a:xfrm>
        </p:spPr>
        <p:txBody>
          <a:bodyPr>
            <a:normAutofit/>
          </a:bodyPr>
          <a:lstStyle/>
          <a:p>
            <a:pPr lvl="1" algn="just"/>
            <a:r>
              <a:rPr lang="ja-JP" altLang="en-US" sz="2400" dirty="0"/>
              <a:t>合理的意思決定とは，</a:t>
            </a:r>
            <a:endParaRPr lang="en-US" altLang="ja-JP" sz="2400" dirty="0"/>
          </a:p>
          <a:p>
            <a:pPr lvl="2" algn="just"/>
            <a:r>
              <a:rPr lang="ja-JP" altLang="en-US" sz="2400" dirty="0">
                <a:solidFill>
                  <a:srgbClr val="00B050"/>
                </a:solidFill>
              </a:rPr>
              <a:t>トレードオフを前提</a:t>
            </a:r>
            <a:r>
              <a:rPr lang="ja-JP" altLang="en-US" sz="2400" dirty="0"/>
              <a:t>として</a:t>
            </a:r>
            <a:endParaRPr lang="en-US" altLang="ja-JP" sz="2400" dirty="0"/>
          </a:p>
          <a:p>
            <a:pPr lvl="2" algn="just"/>
            <a:r>
              <a:rPr lang="ja-JP" altLang="en-US" sz="2400" dirty="0">
                <a:solidFill>
                  <a:srgbClr val="0070C0"/>
                </a:solidFill>
              </a:rPr>
              <a:t>ある選択から得られる便益と費用を考慮</a:t>
            </a:r>
            <a:r>
              <a:rPr lang="ja-JP" altLang="en-US" sz="2400" dirty="0"/>
              <a:t>した上で</a:t>
            </a:r>
            <a:endParaRPr lang="en-US" altLang="ja-JP" sz="2400" dirty="0"/>
          </a:p>
          <a:p>
            <a:pPr lvl="2" algn="just"/>
            <a:r>
              <a:rPr lang="ja-JP" altLang="en-US" sz="2400" dirty="0">
                <a:solidFill>
                  <a:srgbClr val="FF0000"/>
                </a:solidFill>
              </a:rPr>
              <a:t>最も望ましい選択を行う</a:t>
            </a:r>
            <a:r>
              <a:rPr lang="ja-JP" altLang="en-US" sz="2400" dirty="0"/>
              <a:t>こと．</a:t>
            </a:r>
            <a:endParaRPr lang="en-US" altLang="ja-JP" sz="2400" dirty="0"/>
          </a:p>
          <a:p>
            <a:pPr marL="274320" lvl="1" indent="0" algn="just">
              <a:buNone/>
            </a:pPr>
            <a:endParaRPr lang="en-US" altLang="ja-JP" sz="2400" dirty="0"/>
          </a:p>
          <a:p>
            <a:pPr lvl="1" algn="just"/>
            <a:r>
              <a:rPr lang="ja-JP" altLang="en-US" sz="2400" dirty="0"/>
              <a:t>選択にはトレードオフがつきもの．</a:t>
            </a:r>
            <a:endParaRPr lang="en-US" altLang="ja-JP" sz="2400" dirty="0"/>
          </a:p>
          <a:p>
            <a:pPr lvl="1" algn="just"/>
            <a:r>
              <a:rPr lang="ja-JP" altLang="en-US" sz="2400" dirty="0"/>
              <a:t>同時に，選択には望ましさが割り当てられる．</a:t>
            </a:r>
            <a:endParaRPr lang="en-US" altLang="ja-JP" sz="2400" dirty="0"/>
          </a:p>
          <a:p>
            <a:pPr lvl="1" algn="just"/>
            <a:r>
              <a:rPr lang="ja-JP" altLang="en-US" sz="2400" dirty="0"/>
              <a:t>このようなトレードオフを前提とした最適な選択という問題をこれから詳しく説明していく．</a:t>
            </a:r>
            <a:endParaRPr lang="en-US" altLang="ja-JP" sz="2400" dirty="0"/>
          </a:p>
        </p:txBody>
      </p:sp>
      <p:sp>
        <p:nvSpPr>
          <p:cNvPr id="4" name="日付プレースホルダー 3">
            <a:extLst>
              <a:ext uri="{FF2B5EF4-FFF2-40B4-BE49-F238E27FC236}">
                <a16:creationId xmlns:a16="http://schemas.microsoft.com/office/drawing/2014/main" id="{E2071201-DA17-437D-BCEE-CAF1B617AB94}"/>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F589C1DC-83B2-4448-9692-D384D11BC3E1}"/>
              </a:ext>
            </a:extLst>
          </p:cNvPr>
          <p:cNvSpPr>
            <a:spLocks noGrp="1"/>
          </p:cNvSpPr>
          <p:nvPr>
            <p:ph type="sldNum" sz="quarter" idx="12"/>
          </p:nvPr>
        </p:nvSpPr>
        <p:spPr/>
        <p:txBody>
          <a:bodyPr/>
          <a:lstStyle/>
          <a:p>
            <a:fld id="{91B48CE8-BB9A-434A-95B2-7E9F0103B171}" type="slidenum">
              <a:rPr kumimoji="1" lang="ja-JP" altLang="en-US" smtClean="0"/>
              <a:pPr/>
              <a:t>31</a:t>
            </a:fld>
            <a:endParaRPr kumimoji="1" lang="ja-JP" altLang="en-US"/>
          </a:p>
        </p:txBody>
      </p:sp>
    </p:spTree>
    <p:extLst>
      <p:ext uri="{BB962C8B-B14F-4D97-AF65-F5344CB8AC3E}">
        <p14:creationId xmlns:p14="http://schemas.microsoft.com/office/powerpoint/2010/main" val="2115020657"/>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1" end="1"/>
                                            </p:txEl>
                                          </p:spTgt>
                                        </p:tgtEl>
                                        <p:attrNameLst>
                                          <p:attrName>style.visibility</p:attrName>
                                        </p:attrNameLst>
                                      </p:cBhvr>
                                      <p:to>
                                        <p:strVal val="visible"/>
                                      </p:to>
                                    </p:set>
                                    <p:animEffect transition="in" filter="fade">
                                      <p:cBhvr>
                                        <p:cTn id="7" dur="500"/>
                                        <p:tgtEl>
                                          <p:spTgt spid="166917">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66917">
                                            <p:txEl>
                                              <p:pRg st="2" end="2"/>
                                            </p:txEl>
                                          </p:spTgt>
                                        </p:tgtEl>
                                        <p:attrNameLst>
                                          <p:attrName>style.visibility</p:attrName>
                                        </p:attrNameLst>
                                      </p:cBhvr>
                                      <p:to>
                                        <p:strVal val="visible"/>
                                      </p:to>
                                    </p:set>
                                    <p:animEffect transition="in" filter="fade">
                                      <p:cBhvr>
                                        <p:cTn id="10" dur="500"/>
                                        <p:tgtEl>
                                          <p:spTgt spid="166917">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66917">
                                            <p:txEl>
                                              <p:pRg st="3" end="3"/>
                                            </p:txEl>
                                          </p:spTgt>
                                        </p:tgtEl>
                                        <p:attrNameLst>
                                          <p:attrName>style.visibility</p:attrName>
                                        </p:attrNameLst>
                                      </p:cBhvr>
                                      <p:to>
                                        <p:strVal val="visible"/>
                                      </p:to>
                                    </p:set>
                                    <p:animEffect transition="in" filter="fade">
                                      <p:cBhvr>
                                        <p:cTn id="13" dur="500"/>
                                        <p:tgtEl>
                                          <p:spTgt spid="166917">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66917">
                                            <p:txEl>
                                              <p:pRg st="5" end="5"/>
                                            </p:txEl>
                                          </p:spTgt>
                                        </p:tgtEl>
                                        <p:attrNameLst>
                                          <p:attrName>style.visibility</p:attrName>
                                        </p:attrNameLst>
                                      </p:cBhvr>
                                      <p:to>
                                        <p:strVal val="visible"/>
                                      </p:to>
                                    </p:set>
                                    <p:animEffect transition="in" filter="fade">
                                      <p:cBhvr>
                                        <p:cTn id="18" dur="500"/>
                                        <p:tgtEl>
                                          <p:spTgt spid="166917">
                                            <p:txEl>
                                              <p:pRg st="5" end="5"/>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66917">
                                            <p:txEl>
                                              <p:pRg st="6" end="6"/>
                                            </p:txEl>
                                          </p:spTgt>
                                        </p:tgtEl>
                                        <p:attrNameLst>
                                          <p:attrName>style.visibility</p:attrName>
                                        </p:attrNameLst>
                                      </p:cBhvr>
                                      <p:to>
                                        <p:strVal val="visible"/>
                                      </p:to>
                                    </p:set>
                                    <p:animEffect transition="in" filter="fade">
                                      <p:cBhvr>
                                        <p:cTn id="21" dur="500"/>
                                        <p:tgtEl>
                                          <p:spTgt spid="166917">
                                            <p:txEl>
                                              <p:pRg st="6" end="6"/>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166917">
                                            <p:txEl>
                                              <p:pRg st="7" end="7"/>
                                            </p:txEl>
                                          </p:spTgt>
                                        </p:tgtEl>
                                        <p:attrNameLst>
                                          <p:attrName>style.visibility</p:attrName>
                                        </p:attrNameLst>
                                      </p:cBhvr>
                                      <p:to>
                                        <p:strVal val="visible"/>
                                      </p:to>
                                    </p:set>
                                    <p:animEffect transition="in" filter="fade">
                                      <p:cBhvr>
                                        <p:cTn id="24" dur="500"/>
                                        <p:tgtEl>
                                          <p:spTgt spid="16691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a:t>
            </a:r>
            <a:br>
              <a:rPr lang="en-US" altLang="ja-JP" dirty="0">
                <a:solidFill>
                  <a:srgbClr val="0070C0"/>
                </a:solidFill>
              </a:rPr>
            </a:br>
            <a:r>
              <a:rPr lang="ja-JP" altLang="en-US" dirty="0">
                <a:solidFill>
                  <a:srgbClr val="0070C0"/>
                </a:solidFill>
              </a:rPr>
              <a:t>合理的意思決定と最適な選択</a:t>
            </a:r>
            <a:endParaRPr lang="en-US" altLang="en-US" dirty="0"/>
          </a:p>
        </p:txBody>
      </p:sp>
      <p:sp>
        <p:nvSpPr>
          <p:cNvPr id="166917" name="Rectangle 5"/>
          <p:cNvSpPr>
            <a:spLocks noGrp="1" noChangeArrowheads="1"/>
          </p:cNvSpPr>
          <p:nvPr>
            <p:ph idx="1"/>
          </p:nvPr>
        </p:nvSpPr>
        <p:spPr>
          <a:xfrm>
            <a:off x="323528" y="1571612"/>
            <a:ext cx="8424936" cy="5025740"/>
          </a:xfrm>
        </p:spPr>
        <p:txBody>
          <a:bodyPr>
            <a:normAutofit/>
          </a:bodyPr>
          <a:lstStyle/>
          <a:p>
            <a:pPr lvl="1" algn="just"/>
            <a:r>
              <a:rPr lang="ja-JP" altLang="en-US" sz="2400" dirty="0">
                <a:latin typeface="+mn-ea"/>
              </a:rPr>
              <a:t>ハンバーガーを１個増やすことで得られる望ましさは，いくらの金額を手元に残しておくことの価値に相当するのか？</a:t>
            </a:r>
            <a:endParaRPr lang="en-US" altLang="ja-JP" sz="2400" dirty="0">
              <a:latin typeface="+mn-ea"/>
            </a:endParaRPr>
          </a:p>
          <a:p>
            <a:pPr lvl="1" algn="just"/>
            <a:endParaRPr lang="en-US" altLang="ja-JP" sz="800" dirty="0">
              <a:latin typeface="+mn-ea"/>
            </a:endParaRPr>
          </a:p>
          <a:p>
            <a:pPr lvl="2" algn="just"/>
            <a:r>
              <a:rPr lang="ja-JP" altLang="en-US" sz="2400" dirty="0">
                <a:solidFill>
                  <a:srgbClr val="0070C0"/>
                </a:solidFill>
                <a:latin typeface="+mn-ea"/>
              </a:rPr>
              <a:t>ハンバーガーが０個から１個に増やす</a:t>
            </a:r>
            <a:r>
              <a:rPr lang="ja-JP" altLang="en-US" sz="2400" dirty="0">
                <a:latin typeface="+mn-ea"/>
              </a:rPr>
              <a:t>と，</a:t>
            </a:r>
            <a:r>
              <a:rPr lang="ja-JP" altLang="en-US" sz="2400" dirty="0">
                <a:solidFill>
                  <a:srgbClr val="0070C0"/>
                </a:solidFill>
                <a:latin typeface="+mn-ea"/>
              </a:rPr>
              <a:t>残金は８００円から６００円となる</a:t>
            </a:r>
            <a:r>
              <a:rPr lang="ja-JP" altLang="en-US" sz="2400" dirty="0">
                <a:latin typeface="+mn-ea"/>
              </a:rPr>
              <a:t>．それでも，ハンバーガー１個を買うか？</a:t>
            </a:r>
            <a:endParaRPr lang="en-US" altLang="ja-JP" sz="2400" dirty="0">
              <a:latin typeface="+mn-ea"/>
            </a:endParaRPr>
          </a:p>
          <a:p>
            <a:pPr lvl="2" algn="just"/>
            <a:endParaRPr lang="en-US" altLang="ja-JP" sz="800" dirty="0">
              <a:latin typeface="+mn-ea"/>
            </a:endParaRPr>
          </a:p>
          <a:p>
            <a:pPr lvl="2" algn="just"/>
            <a:r>
              <a:rPr lang="ja-JP" altLang="en-US" sz="2400" dirty="0">
                <a:solidFill>
                  <a:srgbClr val="00B050"/>
                </a:solidFill>
                <a:latin typeface="+mn-ea"/>
              </a:rPr>
              <a:t>ハンバーガーを３個にして１個我慢する残念さ</a:t>
            </a:r>
            <a:r>
              <a:rPr lang="ja-JP" altLang="en-US" sz="2400" dirty="0">
                <a:latin typeface="+mn-ea"/>
              </a:rPr>
              <a:t>と</a:t>
            </a:r>
            <a:r>
              <a:rPr lang="ja-JP" altLang="en-US" sz="2400" dirty="0">
                <a:solidFill>
                  <a:srgbClr val="00B050"/>
                </a:solidFill>
                <a:latin typeface="+mn-ea"/>
              </a:rPr>
              <a:t>２００円を残すことから得られる安心感</a:t>
            </a:r>
            <a:r>
              <a:rPr lang="ja-JP" altLang="en-US" sz="2400" dirty="0">
                <a:latin typeface="+mn-ea"/>
              </a:rPr>
              <a:t>を比べるとどっちがよい？</a:t>
            </a:r>
            <a:endParaRPr lang="en-US" altLang="ja-JP" sz="2400" dirty="0">
              <a:latin typeface="+mn-ea"/>
            </a:endParaRPr>
          </a:p>
          <a:p>
            <a:pPr lvl="2" algn="just"/>
            <a:endParaRPr lang="en-US" altLang="ja-JP" sz="800" dirty="0">
              <a:latin typeface="+mn-ea"/>
            </a:endParaRPr>
          </a:p>
          <a:p>
            <a:pPr lvl="1" algn="just"/>
            <a:r>
              <a:rPr lang="ja-JP" altLang="en-US" sz="2400" dirty="0">
                <a:latin typeface="+mn-ea"/>
              </a:rPr>
              <a:t>トレードオフを意識して，少しだけハンバーガーを増やした時に手元からなくなってしまうお金の量とそこから生じる望ましさを考えながら，最も望ましい選択を決めることを，「</a:t>
            </a:r>
            <a:r>
              <a:rPr lang="ja-JP" altLang="en-US" sz="2400" dirty="0">
                <a:solidFill>
                  <a:srgbClr val="FF0000"/>
                </a:solidFill>
                <a:latin typeface="+mn-ea"/>
              </a:rPr>
              <a:t>限界原理に基づく意思決定</a:t>
            </a:r>
            <a:r>
              <a:rPr lang="ja-JP" altLang="en-US" sz="2400" dirty="0">
                <a:latin typeface="+mn-ea"/>
              </a:rPr>
              <a:t>」という．</a:t>
            </a:r>
            <a:endParaRPr lang="en-US" altLang="ja-JP" sz="2400" dirty="0">
              <a:latin typeface="+mn-ea"/>
            </a:endParaRPr>
          </a:p>
          <a:p>
            <a:pPr lvl="2" algn="just"/>
            <a:endParaRPr lang="en-US" altLang="ja-JP" sz="2200" dirty="0">
              <a:latin typeface="+mn-ea"/>
            </a:endParaRPr>
          </a:p>
        </p:txBody>
      </p:sp>
      <p:sp>
        <p:nvSpPr>
          <p:cNvPr id="4" name="日付プレースホルダー 3">
            <a:extLst>
              <a:ext uri="{FF2B5EF4-FFF2-40B4-BE49-F238E27FC236}">
                <a16:creationId xmlns:a16="http://schemas.microsoft.com/office/drawing/2014/main" id="{A8028D23-B99F-4DAF-813C-4DFA01D62959}"/>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6F114EDF-7E88-4BA2-B327-C341D14F80AB}"/>
              </a:ext>
            </a:extLst>
          </p:cNvPr>
          <p:cNvSpPr>
            <a:spLocks noGrp="1"/>
          </p:cNvSpPr>
          <p:nvPr>
            <p:ph type="sldNum" sz="quarter" idx="12"/>
          </p:nvPr>
        </p:nvSpPr>
        <p:spPr/>
        <p:txBody>
          <a:bodyPr/>
          <a:lstStyle/>
          <a:p>
            <a:fld id="{91B48CE8-BB9A-434A-95B2-7E9F0103B171}" type="slidenum">
              <a:rPr kumimoji="1" lang="ja-JP" altLang="en-US" smtClean="0"/>
              <a:pPr/>
              <a:t>32</a:t>
            </a:fld>
            <a:endParaRPr kumimoji="1" lang="ja-JP" altLang="en-US"/>
          </a:p>
        </p:txBody>
      </p:sp>
    </p:spTree>
    <p:extLst>
      <p:ext uri="{BB962C8B-B14F-4D97-AF65-F5344CB8AC3E}">
        <p14:creationId xmlns:p14="http://schemas.microsoft.com/office/powerpoint/2010/main" val="380567782"/>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4" end="4"/>
                                            </p:txEl>
                                          </p:spTgt>
                                        </p:tgtEl>
                                        <p:attrNameLst>
                                          <p:attrName>style.visibility</p:attrName>
                                        </p:attrNameLst>
                                      </p:cBhvr>
                                      <p:to>
                                        <p:strVal val="visible"/>
                                      </p:to>
                                    </p:set>
                                    <p:animEffect transition="in" filter="fade">
                                      <p:cBhvr>
                                        <p:cTn id="12" dur="500"/>
                                        <p:tgtEl>
                                          <p:spTgt spid="16691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917">
                                            <p:txEl>
                                              <p:pRg st="6" end="6"/>
                                            </p:txEl>
                                          </p:spTgt>
                                        </p:tgtEl>
                                        <p:attrNameLst>
                                          <p:attrName>style.visibility</p:attrName>
                                        </p:attrNameLst>
                                      </p:cBhvr>
                                      <p:to>
                                        <p:strVal val="visible"/>
                                      </p:to>
                                    </p:set>
                                    <p:animEffect transition="in" filter="fade">
                                      <p:cBhvr>
                                        <p:cTn id="17" dur="500"/>
                                        <p:tgtEl>
                                          <p:spTgt spid="16691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p:txBody>
          <a:bodyPr>
            <a:normAutofit/>
          </a:bodyPr>
          <a:lstStyle/>
          <a:p>
            <a:r>
              <a:rPr lang="en-US" altLang="ja-JP" dirty="0"/>
              <a:t>3. </a:t>
            </a:r>
            <a:r>
              <a:rPr lang="ja-JP" altLang="en-US" dirty="0"/>
              <a:t>経済学の考え方</a:t>
            </a:r>
            <a:endParaRPr kumimoji="1" lang="ja-JP" altLang="en-US" dirty="0"/>
          </a:p>
        </p:txBody>
      </p:sp>
      <p:sp>
        <p:nvSpPr>
          <p:cNvPr id="6" name="サブタイトル 5"/>
          <p:cNvSpPr>
            <a:spLocks noGrp="1"/>
          </p:cNvSpPr>
          <p:nvPr>
            <p:ph type="subTitle" idx="1"/>
          </p:nvPr>
        </p:nvSpPr>
        <p:spPr/>
        <p:txBody>
          <a:bodyPr/>
          <a:lstStyle/>
          <a:p>
            <a:endParaRPr kumimoji="1" lang="ja-JP" altLang="en-US"/>
          </a:p>
        </p:txBody>
      </p:sp>
      <p:sp>
        <p:nvSpPr>
          <p:cNvPr id="3" name="日付プレースホルダー 2">
            <a:extLst>
              <a:ext uri="{FF2B5EF4-FFF2-40B4-BE49-F238E27FC236}">
                <a16:creationId xmlns:a16="http://schemas.microsoft.com/office/drawing/2014/main" id="{FE9DBFE8-D51C-4585-B131-55331BD6ABE8}"/>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42674447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a:t>
            </a:r>
            <a:br>
              <a:rPr lang="en-US" altLang="ja-JP" dirty="0">
                <a:solidFill>
                  <a:srgbClr val="0070C0"/>
                </a:solidFill>
              </a:rPr>
            </a:br>
            <a:r>
              <a:rPr lang="ja-JP" altLang="en-US" dirty="0">
                <a:solidFill>
                  <a:srgbClr val="0070C0"/>
                </a:solidFill>
              </a:rPr>
              <a:t>市場経済と国家・政府・中央銀行の役割</a:t>
            </a:r>
            <a:endParaRPr lang="en-US" altLang="en-US" dirty="0">
              <a:solidFill>
                <a:srgbClr val="0070C0"/>
              </a:solidFill>
            </a:endParaRPr>
          </a:p>
        </p:txBody>
      </p:sp>
      <p:sp>
        <p:nvSpPr>
          <p:cNvPr id="166917" name="Rectangle 5"/>
          <p:cNvSpPr>
            <a:spLocks noGrp="1" noChangeArrowheads="1"/>
          </p:cNvSpPr>
          <p:nvPr>
            <p:ph idx="1"/>
          </p:nvPr>
        </p:nvSpPr>
        <p:spPr>
          <a:xfrm>
            <a:off x="179512" y="1196752"/>
            <a:ext cx="8712968" cy="5112568"/>
          </a:xfrm>
        </p:spPr>
        <p:txBody>
          <a:bodyPr>
            <a:normAutofit/>
          </a:bodyPr>
          <a:lstStyle/>
          <a:p>
            <a:pPr lvl="1" algn="just"/>
            <a:r>
              <a:rPr lang="ja-JP" altLang="en-US" sz="2400" dirty="0">
                <a:solidFill>
                  <a:srgbClr val="FF0000"/>
                </a:solidFill>
              </a:rPr>
              <a:t>所有権の確立</a:t>
            </a:r>
            <a:r>
              <a:rPr lang="ja-JP" altLang="en-US" sz="2400" dirty="0"/>
              <a:t>が重要</a:t>
            </a:r>
            <a:endParaRPr lang="en-US" altLang="ja-JP" sz="2400" dirty="0"/>
          </a:p>
          <a:p>
            <a:pPr lvl="2" algn="just"/>
            <a:r>
              <a:rPr lang="ja-JP" altLang="en-US" sz="2400" dirty="0"/>
              <a:t>所有権の侵害に対して罰則を与える力が必要．</a:t>
            </a:r>
            <a:endParaRPr lang="en-US" altLang="ja-JP" sz="2400" dirty="0"/>
          </a:p>
          <a:p>
            <a:pPr lvl="2" algn="just"/>
            <a:r>
              <a:rPr lang="ja-JP" altLang="en-US" sz="2400" dirty="0"/>
              <a:t>このような力を独占的に行使する主体を</a:t>
            </a:r>
            <a:r>
              <a:rPr lang="ja-JP" altLang="en-US" sz="2400" dirty="0">
                <a:solidFill>
                  <a:srgbClr val="FF0000"/>
                </a:solidFill>
              </a:rPr>
              <a:t>国家・政府</a:t>
            </a:r>
            <a:r>
              <a:rPr lang="ja-JP" altLang="en-US" sz="2400" dirty="0"/>
              <a:t>と呼ぶ．</a:t>
            </a:r>
            <a:endParaRPr lang="en-US" altLang="ja-JP" sz="2400" dirty="0"/>
          </a:p>
          <a:p>
            <a:pPr lvl="2" algn="just"/>
            <a:endParaRPr lang="en-US" altLang="ja-JP" sz="800" dirty="0"/>
          </a:p>
          <a:p>
            <a:pPr lvl="1" algn="just"/>
            <a:r>
              <a:rPr lang="ja-JP" altLang="en-US" sz="2400" dirty="0">
                <a:solidFill>
                  <a:srgbClr val="0070C0"/>
                </a:solidFill>
              </a:rPr>
              <a:t>取引を円滑に行うためには貨幣が重要</a:t>
            </a:r>
            <a:endParaRPr lang="en-US" altLang="ja-JP" sz="2400" dirty="0">
              <a:solidFill>
                <a:srgbClr val="0070C0"/>
              </a:solidFill>
            </a:endParaRPr>
          </a:p>
          <a:p>
            <a:pPr lvl="2" algn="just"/>
            <a:r>
              <a:rPr lang="ja-JP" altLang="en-US" sz="2400" dirty="0"/>
              <a:t>貨幣が交換の対価として受け入れることを強制する，または受け入れる価値があると信用させる主体が必要．</a:t>
            </a:r>
            <a:endParaRPr lang="en-US" altLang="ja-JP" sz="2400" dirty="0"/>
          </a:p>
          <a:p>
            <a:pPr lvl="2" algn="just"/>
            <a:r>
              <a:rPr lang="ja-JP" altLang="en-US" sz="2400" dirty="0"/>
              <a:t>このような主体が</a:t>
            </a:r>
            <a:r>
              <a:rPr lang="ja-JP" altLang="en-US" sz="2400" dirty="0">
                <a:solidFill>
                  <a:srgbClr val="0070C0"/>
                </a:solidFill>
              </a:rPr>
              <a:t>中央銀行</a:t>
            </a:r>
            <a:r>
              <a:rPr lang="ja-JP" altLang="en-US" sz="2400" dirty="0"/>
              <a:t>．</a:t>
            </a:r>
            <a:endParaRPr lang="en-US" altLang="ja-JP" sz="2400" dirty="0"/>
          </a:p>
          <a:p>
            <a:pPr lvl="1" algn="just"/>
            <a:endParaRPr lang="en-US" altLang="ja-JP" sz="800" dirty="0"/>
          </a:p>
          <a:p>
            <a:pPr lvl="1" algn="just"/>
            <a:r>
              <a:rPr lang="ja-JP" altLang="en-US" sz="2400" dirty="0">
                <a:solidFill>
                  <a:srgbClr val="00B050"/>
                </a:solidFill>
              </a:rPr>
              <a:t>国家権力が弱体化した国では経済活動が立ち行かない</a:t>
            </a:r>
            <a:endParaRPr lang="en-US" altLang="ja-JP" sz="2400" dirty="0">
              <a:solidFill>
                <a:srgbClr val="00B050"/>
              </a:solidFill>
            </a:endParaRPr>
          </a:p>
          <a:p>
            <a:pPr lvl="2" algn="just"/>
            <a:r>
              <a:rPr lang="ja-JP" altLang="en-US" sz="2400" dirty="0"/>
              <a:t>国家権力が脆弱な国（内戦状態の国）では所有権が守られず，貨幣価値が安定しない．</a:t>
            </a:r>
            <a:endParaRPr lang="en-US" altLang="ja-JP" sz="2400" dirty="0"/>
          </a:p>
          <a:p>
            <a:pPr lvl="2" algn="just"/>
            <a:r>
              <a:rPr lang="ja-JP" altLang="en-US" sz="2400" dirty="0">
                <a:solidFill>
                  <a:srgbClr val="00B050"/>
                </a:solidFill>
              </a:rPr>
              <a:t>国家が経済活動に果たす役割の分析も経済学の目的．</a:t>
            </a:r>
            <a:endParaRPr lang="en-US" altLang="ja-JP" sz="2400" dirty="0">
              <a:solidFill>
                <a:srgbClr val="00B050"/>
              </a:solidFill>
            </a:endParaRPr>
          </a:p>
        </p:txBody>
      </p:sp>
      <p:sp>
        <p:nvSpPr>
          <p:cNvPr id="4" name="日付プレースホルダー 3">
            <a:extLst>
              <a:ext uri="{FF2B5EF4-FFF2-40B4-BE49-F238E27FC236}">
                <a16:creationId xmlns:a16="http://schemas.microsoft.com/office/drawing/2014/main" id="{A3ACB900-E365-4D4B-9036-75599791F222}"/>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FA4F6383-D065-449B-908D-494EAD913180}"/>
              </a:ext>
            </a:extLst>
          </p:cNvPr>
          <p:cNvSpPr>
            <a:spLocks noGrp="1"/>
          </p:cNvSpPr>
          <p:nvPr>
            <p:ph type="sldNum" sz="quarter" idx="12"/>
          </p:nvPr>
        </p:nvSpPr>
        <p:spPr/>
        <p:txBody>
          <a:bodyPr/>
          <a:lstStyle/>
          <a:p>
            <a:fld id="{91B48CE8-BB9A-434A-95B2-7E9F0103B171}" type="slidenum">
              <a:rPr kumimoji="1" lang="ja-JP" altLang="en-US" smtClean="0"/>
              <a:pPr/>
              <a:t>34</a:t>
            </a:fld>
            <a:endParaRPr kumimoji="1" lang="ja-JP" altLang="en-US"/>
          </a:p>
        </p:txBody>
      </p:sp>
    </p:spTree>
    <p:extLst>
      <p:ext uri="{BB962C8B-B14F-4D97-AF65-F5344CB8AC3E}">
        <p14:creationId xmlns:p14="http://schemas.microsoft.com/office/powerpoint/2010/main" val="347363401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1" end="1"/>
                                            </p:txEl>
                                          </p:spTgt>
                                        </p:tgtEl>
                                        <p:attrNameLst>
                                          <p:attrName>style.visibility</p:attrName>
                                        </p:attrNameLst>
                                      </p:cBhvr>
                                      <p:to>
                                        <p:strVal val="visible"/>
                                      </p:to>
                                    </p:set>
                                    <p:animEffect transition="in" filter="fade">
                                      <p:cBhvr>
                                        <p:cTn id="7" dur="500"/>
                                        <p:tgtEl>
                                          <p:spTgt spid="166917">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66917">
                                            <p:txEl>
                                              <p:pRg st="2" end="2"/>
                                            </p:txEl>
                                          </p:spTgt>
                                        </p:tgtEl>
                                        <p:attrNameLst>
                                          <p:attrName>style.visibility</p:attrName>
                                        </p:attrNameLst>
                                      </p:cBhvr>
                                      <p:to>
                                        <p:strVal val="visible"/>
                                      </p:to>
                                    </p:set>
                                    <p:animEffect transition="in" filter="fade">
                                      <p:cBhvr>
                                        <p:cTn id="10" dur="500"/>
                                        <p:tgtEl>
                                          <p:spTgt spid="166917">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66917">
                                            <p:txEl>
                                              <p:pRg st="4" end="4"/>
                                            </p:txEl>
                                          </p:spTgt>
                                        </p:tgtEl>
                                        <p:attrNameLst>
                                          <p:attrName>style.visibility</p:attrName>
                                        </p:attrNameLst>
                                      </p:cBhvr>
                                      <p:to>
                                        <p:strVal val="visible"/>
                                      </p:to>
                                    </p:set>
                                    <p:animEffect transition="in" filter="fade">
                                      <p:cBhvr>
                                        <p:cTn id="15" dur="500"/>
                                        <p:tgtEl>
                                          <p:spTgt spid="166917">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66917">
                                            <p:txEl>
                                              <p:pRg st="5" end="5"/>
                                            </p:txEl>
                                          </p:spTgt>
                                        </p:tgtEl>
                                        <p:attrNameLst>
                                          <p:attrName>style.visibility</p:attrName>
                                        </p:attrNameLst>
                                      </p:cBhvr>
                                      <p:to>
                                        <p:strVal val="visible"/>
                                      </p:to>
                                    </p:set>
                                    <p:animEffect transition="in" filter="fade">
                                      <p:cBhvr>
                                        <p:cTn id="20" dur="500"/>
                                        <p:tgtEl>
                                          <p:spTgt spid="166917">
                                            <p:txEl>
                                              <p:pRg st="5" end="5"/>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166917">
                                            <p:txEl>
                                              <p:pRg st="6" end="6"/>
                                            </p:txEl>
                                          </p:spTgt>
                                        </p:tgtEl>
                                        <p:attrNameLst>
                                          <p:attrName>style.visibility</p:attrName>
                                        </p:attrNameLst>
                                      </p:cBhvr>
                                      <p:to>
                                        <p:strVal val="visible"/>
                                      </p:to>
                                    </p:set>
                                    <p:animEffect transition="in" filter="fade">
                                      <p:cBhvr>
                                        <p:cTn id="23" dur="500"/>
                                        <p:tgtEl>
                                          <p:spTgt spid="166917">
                                            <p:txEl>
                                              <p:pRg st="6" end="6"/>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66917">
                                            <p:txEl>
                                              <p:pRg st="8" end="8"/>
                                            </p:txEl>
                                          </p:spTgt>
                                        </p:tgtEl>
                                        <p:attrNameLst>
                                          <p:attrName>style.visibility</p:attrName>
                                        </p:attrNameLst>
                                      </p:cBhvr>
                                      <p:to>
                                        <p:strVal val="visible"/>
                                      </p:to>
                                    </p:set>
                                    <p:animEffect transition="in" filter="fade">
                                      <p:cBhvr>
                                        <p:cTn id="28" dur="500"/>
                                        <p:tgtEl>
                                          <p:spTgt spid="166917">
                                            <p:txEl>
                                              <p:pRg st="8" end="8"/>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66917">
                                            <p:txEl>
                                              <p:pRg st="9" end="9"/>
                                            </p:txEl>
                                          </p:spTgt>
                                        </p:tgtEl>
                                        <p:attrNameLst>
                                          <p:attrName>style.visibility</p:attrName>
                                        </p:attrNameLst>
                                      </p:cBhvr>
                                      <p:to>
                                        <p:strVal val="visible"/>
                                      </p:to>
                                    </p:set>
                                    <p:animEffect transition="in" filter="fade">
                                      <p:cBhvr>
                                        <p:cTn id="33" dur="500"/>
                                        <p:tgtEl>
                                          <p:spTgt spid="166917">
                                            <p:txEl>
                                              <p:pRg st="9" end="9"/>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166917">
                                            <p:txEl>
                                              <p:pRg st="10" end="10"/>
                                            </p:txEl>
                                          </p:spTgt>
                                        </p:tgtEl>
                                        <p:attrNameLst>
                                          <p:attrName>style.visibility</p:attrName>
                                        </p:attrNameLst>
                                      </p:cBhvr>
                                      <p:to>
                                        <p:strVal val="visible"/>
                                      </p:to>
                                    </p:set>
                                    <p:animEffect transition="in" filter="fade">
                                      <p:cBhvr>
                                        <p:cTn id="36" dur="500"/>
                                        <p:tgtEl>
                                          <p:spTgt spid="16691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a:t>
            </a:r>
            <a:br>
              <a:rPr lang="en-US" altLang="ja-JP" dirty="0">
                <a:solidFill>
                  <a:srgbClr val="0070C0"/>
                </a:solidFill>
              </a:rPr>
            </a:br>
            <a:r>
              <a:rPr lang="ja-JP" altLang="en-US" dirty="0">
                <a:solidFill>
                  <a:srgbClr val="0070C0"/>
                </a:solidFill>
              </a:rPr>
              <a:t>取引利益の追求と人類の歴史</a:t>
            </a:r>
            <a:endParaRPr lang="en-US" altLang="en-US" dirty="0">
              <a:solidFill>
                <a:srgbClr val="0070C0"/>
              </a:solidFill>
            </a:endParaRPr>
          </a:p>
        </p:txBody>
      </p:sp>
      <p:sp>
        <p:nvSpPr>
          <p:cNvPr id="166917" name="Rectangle 5"/>
          <p:cNvSpPr>
            <a:spLocks noGrp="1" noChangeArrowheads="1"/>
          </p:cNvSpPr>
          <p:nvPr>
            <p:ph idx="1"/>
          </p:nvPr>
        </p:nvSpPr>
        <p:spPr>
          <a:xfrm>
            <a:off x="179512" y="1196752"/>
            <a:ext cx="8712968" cy="5328592"/>
          </a:xfrm>
        </p:spPr>
        <p:txBody>
          <a:bodyPr>
            <a:normAutofit/>
          </a:bodyPr>
          <a:lstStyle/>
          <a:p>
            <a:pPr lvl="1" algn="just"/>
            <a:r>
              <a:rPr lang="ja-JP" altLang="en-US" sz="2600" dirty="0">
                <a:solidFill>
                  <a:srgbClr val="FF0000"/>
                </a:solidFill>
              </a:rPr>
              <a:t>国家の範囲やその力は経済活動により変化する</a:t>
            </a:r>
            <a:endParaRPr lang="en-US" altLang="ja-JP" sz="2600" dirty="0"/>
          </a:p>
          <a:p>
            <a:pPr lvl="2" algn="just"/>
            <a:r>
              <a:rPr lang="ja-JP" altLang="en-US" sz="2400" dirty="0">
                <a:solidFill>
                  <a:srgbClr val="0070C0"/>
                </a:solidFill>
              </a:rPr>
              <a:t>（世界史）</a:t>
            </a:r>
            <a:r>
              <a:rPr lang="ja-JP" altLang="en-US" sz="2400" dirty="0"/>
              <a:t>中東地域にオスマン帝国によりヨーロッパ・アジア貿易の取引費用が増大した．</a:t>
            </a:r>
            <a:endParaRPr lang="en-US" altLang="ja-JP" sz="2400" dirty="0"/>
          </a:p>
          <a:p>
            <a:pPr lvl="2" algn="just"/>
            <a:r>
              <a:rPr lang="ja-JP" altLang="en-US" sz="2400" dirty="0">
                <a:solidFill>
                  <a:srgbClr val="0070C0"/>
                </a:solidFill>
              </a:rPr>
              <a:t>取引費用削減のためアジアとの交易路を求め</a:t>
            </a:r>
            <a:r>
              <a:rPr lang="ja-JP" altLang="en-US" sz="2400" dirty="0"/>
              <a:t>大西洋に乗り出し，</a:t>
            </a:r>
            <a:r>
              <a:rPr lang="ja-JP" altLang="en-US" sz="2400" dirty="0">
                <a:solidFill>
                  <a:srgbClr val="0070C0"/>
                </a:solidFill>
              </a:rPr>
              <a:t>アメリカ大陸がヨーロッパの国家に組み込まれた</a:t>
            </a:r>
            <a:r>
              <a:rPr lang="ja-JP" altLang="en-US" sz="2400" dirty="0"/>
              <a:t>．</a:t>
            </a:r>
            <a:endParaRPr lang="en-US" altLang="ja-JP" sz="2400" dirty="0"/>
          </a:p>
          <a:p>
            <a:pPr lvl="2" algn="just"/>
            <a:endParaRPr lang="en-US" altLang="ja-JP" sz="1200" dirty="0"/>
          </a:p>
          <a:p>
            <a:pPr lvl="2" algn="just"/>
            <a:r>
              <a:rPr lang="ja-JP" altLang="en-US" sz="2400" dirty="0">
                <a:solidFill>
                  <a:srgbClr val="00B050"/>
                </a:solidFill>
              </a:rPr>
              <a:t>（日本史）</a:t>
            </a:r>
            <a:r>
              <a:rPr lang="ja-JP" altLang="en-US" sz="2400" dirty="0"/>
              <a:t>米の取れない北海道は重要な地域でなかった．</a:t>
            </a:r>
            <a:endParaRPr lang="en-US" altLang="ja-JP" sz="2400" dirty="0"/>
          </a:p>
          <a:p>
            <a:pPr lvl="2" algn="just"/>
            <a:r>
              <a:rPr lang="ja-JP" altLang="en-US" sz="2400" dirty="0"/>
              <a:t>関西地域で綿花などの商品作物が活発になったことでニシンなどの北海道産の海産物を利用した肥料が注目．</a:t>
            </a:r>
            <a:endParaRPr lang="en-US" altLang="ja-JP" sz="2400" dirty="0"/>
          </a:p>
          <a:p>
            <a:pPr lvl="2" algn="just"/>
            <a:r>
              <a:rPr lang="ja-JP" altLang="en-US" sz="2400" dirty="0">
                <a:solidFill>
                  <a:srgbClr val="00B050"/>
                </a:solidFill>
              </a:rPr>
              <a:t>本州と北海道で米と海産物の取引</a:t>
            </a:r>
            <a:r>
              <a:rPr lang="ja-JP" altLang="en-US" sz="2400" dirty="0"/>
              <a:t>が行われはじめ，</a:t>
            </a:r>
            <a:r>
              <a:rPr lang="ja-JP" altLang="en-US" sz="2400" dirty="0">
                <a:solidFill>
                  <a:srgbClr val="00B050"/>
                </a:solidFill>
              </a:rPr>
              <a:t>北海道を日本の領土として組み込む原動力</a:t>
            </a:r>
            <a:r>
              <a:rPr lang="ja-JP" altLang="en-US" sz="2400" dirty="0"/>
              <a:t>に．</a:t>
            </a:r>
            <a:endParaRPr lang="en-US" altLang="ja-JP" sz="2400" dirty="0"/>
          </a:p>
          <a:p>
            <a:pPr lvl="2" algn="just"/>
            <a:endParaRPr lang="en-US" altLang="ja-JP" sz="1000" dirty="0"/>
          </a:p>
          <a:p>
            <a:pPr lvl="1" algn="just"/>
            <a:r>
              <a:rPr lang="ja-JP" altLang="en-US" sz="2400" dirty="0">
                <a:solidFill>
                  <a:schemeClr val="tx1"/>
                </a:solidFill>
              </a:rPr>
              <a:t>歴史上の出来事も経済学的に分析することが可能．（経済史）</a:t>
            </a:r>
            <a:endParaRPr lang="en-US" altLang="ja-JP" sz="2400" dirty="0">
              <a:solidFill>
                <a:schemeClr val="tx1"/>
              </a:solidFill>
            </a:endParaRPr>
          </a:p>
        </p:txBody>
      </p:sp>
      <p:sp>
        <p:nvSpPr>
          <p:cNvPr id="4" name="日付プレースホルダー 3">
            <a:extLst>
              <a:ext uri="{FF2B5EF4-FFF2-40B4-BE49-F238E27FC236}">
                <a16:creationId xmlns:a16="http://schemas.microsoft.com/office/drawing/2014/main" id="{F36EA29A-0ED4-4B14-A2E1-850679EBF1A2}"/>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AF6F9BE8-3DA9-40F7-8F9F-D5C6BB2C221F}"/>
              </a:ext>
            </a:extLst>
          </p:cNvPr>
          <p:cNvSpPr>
            <a:spLocks noGrp="1"/>
          </p:cNvSpPr>
          <p:nvPr>
            <p:ph type="sldNum" sz="quarter" idx="12"/>
          </p:nvPr>
        </p:nvSpPr>
        <p:spPr/>
        <p:txBody>
          <a:bodyPr/>
          <a:lstStyle/>
          <a:p>
            <a:fld id="{91B48CE8-BB9A-434A-95B2-7E9F0103B171}" type="slidenum">
              <a:rPr kumimoji="1" lang="ja-JP" altLang="en-US" smtClean="0"/>
              <a:pPr/>
              <a:t>35</a:t>
            </a:fld>
            <a:endParaRPr kumimoji="1" lang="ja-JP" altLang="en-US"/>
          </a:p>
        </p:txBody>
      </p:sp>
    </p:spTree>
    <p:extLst>
      <p:ext uri="{BB962C8B-B14F-4D97-AF65-F5344CB8AC3E}">
        <p14:creationId xmlns:p14="http://schemas.microsoft.com/office/powerpoint/2010/main" val="4284162104"/>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1" end="1"/>
                                            </p:txEl>
                                          </p:spTgt>
                                        </p:tgtEl>
                                        <p:attrNameLst>
                                          <p:attrName>style.visibility</p:attrName>
                                        </p:attrNameLst>
                                      </p:cBhvr>
                                      <p:to>
                                        <p:strVal val="visible"/>
                                      </p:to>
                                    </p:set>
                                    <p:animEffect transition="in" filter="fade">
                                      <p:cBhvr>
                                        <p:cTn id="7" dur="500"/>
                                        <p:tgtEl>
                                          <p:spTgt spid="16691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2" end="2"/>
                                            </p:txEl>
                                          </p:spTgt>
                                        </p:tgtEl>
                                        <p:attrNameLst>
                                          <p:attrName>style.visibility</p:attrName>
                                        </p:attrNameLst>
                                      </p:cBhvr>
                                      <p:to>
                                        <p:strVal val="visible"/>
                                      </p:to>
                                    </p:set>
                                    <p:animEffect transition="in" filter="fade">
                                      <p:cBhvr>
                                        <p:cTn id="12" dur="500"/>
                                        <p:tgtEl>
                                          <p:spTgt spid="16691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917">
                                            <p:txEl>
                                              <p:pRg st="4" end="4"/>
                                            </p:txEl>
                                          </p:spTgt>
                                        </p:tgtEl>
                                        <p:attrNameLst>
                                          <p:attrName>style.visibility</p:attrName>
                                        </p:attrNameLst>
                                      </p:cBhvr>
                                      <p:to>
                                        <p:strVal val="visible"/>
                                      </p:to>
                                    </p:set>
                                    <p:animEffect transition="in" filter="fade">
                                      <p:cBhvr>
                                        <p:cTn id="17" dur="500"/>
                                        <p:tgtEl>
                                          <p:spTgt spid="166917">
                                            <p:txEl>
                                              <p:pRg st="4" end="4"/>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166917">
                                            <p:txEl>
                                              <p:pRg st="5" end="5"/>
                                            </p:txEl>
                                          </p:spTgt>
                                        </p:tgtEl>
                                        <p:attrNameLst>
                                          <p:attrName>style.visibility</p:attrName>
                                        </p:attrNameLst>
                                      </p:cBhvr>
                                      <p:to>
                                        <p:strVal val="visible"/>
                                      </p:to>
                                    </p:set>
                                    <p:animEffect transition="in" filter="fade">
                                      <p:cBhvr>
                                        <p:cTn id="20" dur="500"/>
                                        <p:tgtEl>
                                          <p:spTgt spid="166917">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66917">
                                            <p:txEl>
                                              <p:pRg st="6" end="6"/>
                                            </p:txEl>
                                          </p:spTgt>
                                        </p:tgtEl>
                                        <p:attrNameLst>
                                          <p:attrName>style.visibility</p:attrName>
                                        </p:attrNameLst>
                                      </p:cBhvr>
                                      <p:to>
                                        <p:strVal val="visible"/>
                                      </p:to>
                                    </p:set>
                                    <p:animEffect transition="in" filter="fade">
                                      <p:cBhvr>
                                        <p:cTn id="25" dur="500"/>
                                        <p:tgtEl>
                                          <p:spTgt spid="166917">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66917">
                                            <p:txEl>
                                              <p:pRg st="8" end="8"/>
                                            </p:txEl>
                                          </p:spTgt>
                                        </p:tgtEl>
                                        <p:attrNameLst>
                                          <p:attrName>style.visibility</p:attrName>
                                        </p:attrNameLst>
                                      </p:cBhvr>
                                      <p:to>
                                        <p:strVal val="visible"/>
                                      </p:to>
                                    </p:set>
                                    <p:animEffect transition="in" filter="fade">
                                      <p:cBhvr>
                                        <p:cTn id="30" dur="500"/>
                                        <p:tgtEl>
                                          <p:spTgt spid="16691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br>
              <a:rPr lang="en-US" altLang="ja-JP" dirty="0">
                <a:solidFill>
                  <a:srgbClr val="0070C0"/>
                </a:solidFill>
              </a:rPr>
            </a:br>
            <a:r>
              <a:rPr lang="ja-JP" altLang="en-US" dirty="0">
                <a:solidFill>
                  <a:srgbClr val="0070C0"/>
                </a:solidFill>
              </a:rPr>
              <a:t>●〇〇</a:t>
            </a:r>
            <a:br>
              <a:rPr lang="en-US" altLang="ja-JP" dirty="0">
                <a:solidFill>
                  <a:srgbClr val="0070C0"/>
                </a:solidFill>
              </a:rPr>
            </a:br>
            <a:r>
              <a:rPr lang="ja-JP" altLang="en-US" dirty="0">
                <a:solidFill>
                  <a:srgbClr val="0070C0"/>
                </a:solidFill>
              </a:rPr>
              <a:t>経済体制と資源配分のメカニズム</a:t>
            </a:r>
            <a:endParaRPr lang="en-US" altLang="en-US" dirty="0">
              <a:solidFill>
                <a:srgbClr val="0070C0"/>
              </a:solidFill>
            </a:endParaRPr>
          </a:p>
        </p:txBody>
      </p:sp>
      <p:sp>
        <p:nvSpPr>
          <p:cNvPr id="166917" name="Rectangle 5"/>
          <p:cNvSpPr>
            <a:spLocks noGrp="1" noChangeArrowheads="1"/>
          </p:cNvSpPr>
          <p:nvPr>
            <p:ph idx="1"/>
          </p:nvPr>
        </p:nvSpPr>
        <p:spPr>
          <a:xfrm>
            <a:off x="0" y="1196752"/>
            <a:ext cx="8892480" cy="5328592"/>
          </a:xfrm>
        </p:spPr>
        <p:txBody>
          <a:bodyPr>
            <a:normAutofit/>
          </a:bodyPr>
          <a:lstStyle/>
          <a:p>
            <a:pPr lvl="1" algn="just"/>
            <a:r>
              <a:rPr lang="ja-JP" altLang="en-US" sz="2400" dirty="0">
                <a:solidFill>
                  <a:srgbClr val="FF0000"/>
                </a:solidFill>
              </a:rPr>
              <a:t>２０世紀の歴史は資源配分のメカニズム重要さの教訓</a:t>
            </a:r>
            <a:endParaRPr lang="en-US" altLang="ja-JP" sz="2400" dirty="0"/>
          </a:p>
          <a:p>
            <a:pPr lvl="2" algn="just"/>
            <a:r>
              <a:rPr lang="ja-JP" altLang="en-US" sz="2400" dirty="0">
                <a:solidFill>
                  <a:srgbClr val="00B0F0"/>
                </a:solidFill>
              </a:rPr>
              <a:t>資源配分を市場取引にゆだねる国（市場経済体制）</a:t>
            </a:r>
            <a:r>
              <a:rPr lang="ja-JP" altLang="en-US" sz="2400" dirty="0"/>
              <a:t>と，</a:t>
            </a:r>
            <a:r>
              <a:rPr lang="ja-JP" altLang="en-US" sz="2400" dirty="0">
                <a:solidFill>
                  <a:srgbClr val="00B050"/>
                </a:solidFill>
              </a:rPr>
              <a:t>政府が計画的に行おうとする国（計画経済体制）</a:t>
            </a:r>
            <a:r>
              <a:rPr lang="ja-JP" altLang="en-US" sz="2400" dirty="0"/>
              <a:t>に分かれていた．</a:t>
            </a:r>
            <a:endParaRPr lang="en-US" altLang="ja-JP" sz="2400" dirty="0"/>
          </a:p>
          <a:p>
            <a:pPr lvl="3" algn="just"/>
            <a:r>
              <a:rPr lang="ja-JP" altLang="en-US" sz="2400" dirty="0"/>
              <a:t>市場経済体制（資本主義体制）は英，米，日本など．</a:t>
            </a:r>
            <a:endParaRPr lang="en-US" altLang="ja-JP" sz="2400" dirty="0"/>
          </a:p>
          <a:p>
            <a:pPr lvl="3" algn="just"/>
            <a:r>
              <a:rPr lang="ja-JP" altLang="en-US" sz="2400" dirty="0"/>
              <a:t>計画経済体制（社会主義体制）はソ連（ロシア），中国など．</a:t>
            </a:r>
            <a:endParaRPr lang="en-US" altLang="ja-JP" sz="2400" dirty="0"/>
          </a:p>
          <a:p>
            <a:pPr lvl="2" algn="just"/>
            <a:endParaRPr lang="en-US" altLang="ja-JP" sz="800" dirty="0"/>
          </a:p>
          <a:p>
            <a:pPr lvl="2" algn="just"/>
            <a:r>
              <a:rPr lang="ja-JP" altLang="en-US" sz="2400" dirty="0"/>
              <a:t>なぜか？</a:t>
            </a:r>
            <a:endParaRPr lang="en-US" altLang="ja-JP" sz="2400" dirty="0"/>
          </a:p>
          <a:p>
            <a:pPr lvl="3" algn="just"/>
            <a:r>
              <a:rPr lang="ja-JP" altLang="en-US" sz="2400" dirty="0"/>
              <a:t>１８世紀の</a:t>
            </a:r>
            <a:r>
              <a:rPr lang="ja-JP" altLang="en-US" sz="2400" dirty="0">
                <a:solidFill>
                  <a:srgbClr val="0070C0"/>
                </a:solidFill>
              </a:rPr>
              <a:t>産業革命以降，工場や機械設備が重要</a:t>
            </a:r>
            <a:r>
              <a:rPr lang="ja-JP" altLang="en-US" sz="2400" dirty="0"/>
              <a:t>になった．</a:t>
            </a:r>
            <a:endParaRPr lang="en-US" altLang="ja-JP" sz="2400" dirty="0"/>
          </a:p>
          <a:p>
            <a:pPr lvl="3" algn="just"/>
            <a:r>
              <a:rPr lang="ja-JP" altLang="en-US" sz="2400" dirty="0">
                <a:solidFill>
                  <a:srgbClr val="0070C0"/>
                </a:solidFill>
              </a:rPr>
              <a:t>希少な機械設備を所有する資本家が多くの所得</a:t>
            </a:r>
            <a:r>
              <a:rPr lang="ja-JP" altLang="en-US" sz="2400" dirty="0"/>
              <a:t>を得て，労働者の間で</a:t>
            </a:r>
            <a:r>
              <a:rPr lang="ja-JP" altLang="en-US" sz="2400" dirty="0">
                <a:solidFill>
                  <a:srgbClr val="0070C0"/>
                </a:solidFill>
              </a:rPr>
              <a:t>貧富の格差</a:t>
            </a:r>
            <a:r>
              <a:rPr lang="ja-JP" altLang="en-US" sz="2400" dirty="0"/>
              <a:t>が広がった．</a:t>
            </a:r>
            <a:endParaRPr lang="en-US" altLang="ja-JP" sz="2400" dirty="0"/>
          </a:p>
          <a:p>
            <a:pPr lvl="3" algn="just"/>
            <a:r>
              <a:rPr lang="ja-JP" altLang="en-US" sz="2400" dirty="0"/>
              <a:t>１９世紀に機械設備などの私有を認めず，</a:t>
            </a:r>
            <a:r>
              <a:rPr lang="ja-JP" altLang="en-US" sz="2400" dirty="0">
                <a:solidFill>
                  <a:schemeClr val="accent3">
                    <a:lumMod val="50000"/>
                  </a:schemeClr>
                </a:solidFill>
              </a:rPr>
              <a:t>政府が衡平性を重視し生産・分配を決定する社会主義</a:t>
            </a:r>
            <a:r>
              <a:rPr lang="ja-JP" altLang="en-US" sz="2400" dirty="0"/>
              <a:t>の考え方が登場．</a:t>
            </a:r>
            <a:endParaRPr lang="en-US" altLang="ja-JP" sz="2400" dirty="0"/>
          </a:p>
          <a:p>
            <a:pPr lvl="3" algn="just"/>
            <a:r>
              <a:rPr lang="ja-JP" altLang="en-US" sz="2400" dirty="0">
                <a:solidFill>
                  <a:schemeClr val="accent3">
                    <a:lumMod val="50000"/>
                  </a:schemeClr>
                </a:solidFill>
              </a:rPr>
              <a:t>２０世紀に社会主義体制を採用する国が登場</a:t>
            </a:r>
            <a:r>
              <a:rPr lang="ja-JP" altLang="en-US" sz="2400" dirty="0"/>
              <a:t>．</a:t>
            </a:r>
            <a:endParaRPr lang="en-US" altLang="ja-JP" sz="2400" dirty="0"/>
          </a:p>
          <a:p>
            <a:pPr lvl="3" algn="just"/>
            <a:endParaRPr lang="en-US" altLang="ja-JP" sz="2200" dirty="0"/>
          </a:p>
        </p:txBody>
      </p:sp>
      <p:sp>
        <p:nvSpPr>
          <p:cNvPr id="4" name="日付プレースホルダー 3">
            <a:extLst>
              <a:ext uri="{FF2B5EF4-FFF2-40B4-BE49-F238E27FC236}">
                <a16:creationId xmlns:a16="http://schemas.microsoft.com/office/drawing/2014/main" id="{F6B531D3-E259-4C6A-A497-C9EA504D51F5}"/>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619D36ED-7E80-46FE-BBB2-1FF30E0FA7AB}"/>
              </a:ext>
            </a:extLst>
          </p:cNvPr>
          <p:cNvSpPr>
            <a:spLocks noGrp="1"/>
          </p:cNvSpPr>
          <p:nvPr>
            <p:ph type="sldNum" sz="quarter" idx="12"/>
          </p:nvPr>
        </p:nvSpPr>
        <p:spPr/>
        <p:txBody>
          <a:bodyPr/>
          <a:lstStyle/>
          <a:p>
            <a:fld id="{91B48CE8-BB9A-434A-95B2-7E9F0103B171}" type="slidenum">
              <a:rPr kumimoji="1" lang="ja-JP" altLang="en-US" smtClean="0"/>
              <a:pPr/>
              <a:t>36</a:t>
            </a:fld>
            <a:endParaRPr kumimoji="1" lang="ja-JP" altLang="en-US"/>
          </a:p>
        </p:txBody>
      </p:sp>
    </p:spTree>
    <p:extLst>
      <p:ext uri="{BB962C8B-B14F-4D97-AF65-F5344CB8AC3E}">
        <p14:creationId xmlns:p14="http://schemas.microsoft.com/office/powerpoint/2010/main" val="4277015926"/>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1" end="1"/>
                                            </p:txEl>
                                          </p:spTgt>
                                        </p:tgtEl>
                                        <p:attrNameLst>
                                          <p:attrName>style.visibility</p:attrName>
                                        </p:attrNameLst>
                                      </p:cBhvr>
                                      <p:to>
                                        <p:strVal val="visible"/>
                                      </p:to>
                                    </p:set>
                                    <p:animEffect transition="in" filter="fade">
                                      <p:cBhvr>
                                        <p:cTn id="7" dur="500"/>
                                        <p:tgtEl>
                                          <p:spTgt spid="16691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2" end="2"/>
                                            </p:txEl>
                                          </p:spTgt>
                                        </p:tgtEl>
                                        <p:attrNameLst>
                                          <p:attrName>style.visibility</p:attrName>
                                        </p:attrNameLst>
                                      </p:cBhvr>
                                      <p:to>
                                        <p:strVal val="visible"/>
                                      </p:to>
                                    </p:set>
                                    <p:animEffect transition="in" filter="fade">
                                      <p:cBhvr>
                                        <p:cTn id="12" dur="500"/>
                                        <p:tgtEl>
                                          <p:spTgt spid="166917">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66917">
                                            <p:txEl>
                                              <p:pRg st="3" end="3"/>
                                            </p:txEl>
                                          </p:spTgt>
                                        </p:tgtEl>
                                        <p:attrNameLst>
                                          <p:attrName>style.visibility</p:attrName>
                                        </p:attrNameLst>
                                      </p:cBhvr>
                                      <p:to>
                                        <p:strVal val="visible"/>
                                      </p:to>
                                    </p:set>
                                    <p:animEffect transition="in" filter="fade">
                                      <p:cBhvr>
                                        <p:cTn id="15" dur="500"/>
                                        <p:tgtEl>
                                          <p:spTgt spid="166917">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66917">
                                            <p:txEl>
                                              <p:pRg st="5" end="5"/>
                                            </p:txEl>
                                          </p:spTgt>
                                        </p:tgtEl>
                                        <p:attrNameLst>
                                          <p:attrName>style.visibility</p:attrName>
                                        </p:attrNameLst>
                                      </p:cBhvr>
                                      <p:to>
                                        <p:strVal val="visible"/>
                                      </p:to>
                                    </p:set>
                                    <p:animEffect transition="in" filter="fade">
                                      <p:cBhvr>
                                        <p:cTn id="20" dur="500"/>
                                        <p:tgtEl>
                                          <p:spTgt spid="166917">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66917">
                                            <p:txEl>
                                              <p:pRg st="6" end="6"/>
                                            </p:txEl>
                                          </p:spTgt>
                                        </p:tgtEl>
                                        <p:attrNameLst>
                                          <p:attrName>style.visibility</p:attrName>
                                        </p:attrNameLst>
                                      </p:cBhvr>
                                      <p:to>
                                        <p:strVal val="visible"/>
                                      </p:to>
                                    </p:set>
                                    <p:animEffect transition="in" filter="fade">
                                      <p:cBhvr>
                                        <p:cTn id="25" dur="500"/>
                                        <p:tgtEl>
                                          <p:spTgt spid="166917">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66917">
                                            <p:txEl>
                                              <p:pRg st="7" end="7"/>
                                            </p:txEl>
                                          </p:spTgt>
                                        </p:tgtEl>
                                        <p:attrNameLst>
                                          <p:attrName>style.visibility</p:attrName>
                                        </p:attrNameLst>
                                      </p:cBhvr>
                                      <p:to>
                                        <p:strVal val="visible"/>
                                      </p:to>
                                    </p:set>
                                    <p:animEffect transition="in" filter="fade">
                                      <p:cBhvr>
                                        <p:cTn id="30" dur="500"/>
                                        <p:tgtEl>
                                          <p:spTgt spid="166917">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66917">
                                            <p:txEl>
                                              <p:pRg st="8" end="8"/>
                                            </p:txEl>
                                          </p:spTgt>
                                        </p:tgtEl>
                                        <p:attrNameLst>
                                          <p:attrName>style.visibility</p:attrName>
                                        </p:attrNameLst>
                                      </p:cBhvr>
                                      <p:to>
                                        <p:strVal val="visible"/>
                                      </p:to>
                                    </p:set>
                                    <p:animEffect transition="in" filter="fade">
                                      <p:cBhvr>
                                        <p:cTn id="35" dur="500"/>
                                        <p:tgtEl>
                                          <p:spTgt spid="166917">
                                            <p:txEl>
                                              <p:pRg st="8" end="8"/>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66917">
                                            <p:txEl>
                                              <p:pRg st="9" end="9"/>
                                            </p:txEl>
                                          </p:spTgt>
                                        </p:tgtEl>
                                        <p:attrNameLst>
                                          <p:attrName>style.visibility</p:attrName>
                                        </p:attrNameLst>
                                      </p:cBhvr>
                                      <p:to>
                                        <p:strVal val="visible"/>
                                      </p:to>
                                    </p:set>
                                    <p:animEffect transition="in" filter="fade">
                                      <p:cBhvr>
                                        <p:cTn id="40" dur="500"/>
                                        <p:tgtEl>
                                          <p:spTgt spid="16691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br>
              <a:rPr lang="en-US" altLang="ja-JP" dirty="0">
                <a:solidFill>
                  <a:srgbClr val="0070C0"/>
                </a:solidFill>
              </a:rPr>
            </a:br>
            <a:r>
              <a:rPr lang="ja-JP" altLang="en-US" dirty="0">
                <a:solidFill>
                  <a:srgbClr val="0070C0"/>
                </a:solidFill>
              </a:rPr>
              <a:t>〇●〇</a:t>
            </a:r>
            <a:br>
              <a:rPr lang="en-US" altLang="ja-JP" dirty="0">
                <a:solidFill>
                  <a:srgbClr val="0070C0"/>
                </a:solidFill>
              </a:rPr>
            </a:br>
            <a:r>
              <a:rPr lang="ja-JP" altLang="en-US" dirty="0">
                <a:solidFill>
                  <a:srgbClr val="0070C0"/>
                </a:solidFill>
              </a:rPr>
              <a:t>経済体制と資源配分のメカニズム</a:t>
            </a:r>
            <a:endParaRPr lang="en-US" altLang="en-US" dirty="0">
              <a:solidFill>
                <a:srgbClr val="0070C0"/>
              </a:solidFill>
            </a:endParaRPr>
          </a:p>
        </p:txBody>
      </p:sp>
      <p:sp>
        <p:nvSpPr>
          <p:cNvPr id="166917" name="Rectangle 5"/>
          <p:cNvSpPr>
            <a:spLocks noGrp="1" noChangeArrowheads="1"/>
          </p:cNvSpPr>
          <p:nvPr>
            <p:ph idx="1"/>
          </p:nvPr>
        </p:nvSpPr>
        <p:spPr>
          <a:xfrm>
            <a:off x="0" y="1196752"/>
            <a:ext cx="8892480" cy="5328592"/>
          </a:xfrm>
        </p:spPr>
        <p:txBody>
          <a:bodyPr>
            <a:normAutofit/>
          </a:bodyPr>
          <a:lstStyle/>
          <a:p>
            <a:pPr lvl="2" algn="just"/>
            <a:r>
              <a:rPr lang="ja-JP" altLang="en-US" sz="2400" dirty="0"/>
              <a:t>市場経済体制はどうなったか？</a:t>
            </a:r>
            <a:endParaRPr lang="en-US" altLang="ja-JP" sz="2400" dirty="0"/>
          </a:p>
          <a:p>
            <a:pPr lvl="3" algn="just"/>
            <a:r>
              <a:rPr lang="ja-JP" altLang="en-US" sz="2400" dirty="0"/>
              <a:t>市場経済体制の国では</a:t>
            </a:r>
            <a:r>
              <a:rPr lang="ja-JP" altLang="en-US" sz="2400" dirty="0">
                <a:solidFill>
                  <a:srgbClr val="0070C0"/>
                </a:solidFill>
              </a:rPr>
              <a:t>社会で誰が何をどれだけ欲しがっているか</a:t>
            </a:r>
            <a:r>
              <a:rPr lang="ja-JP" altLang="en-US" sz="2400" dirty="0"/>
              <a:t>を</a:t>
            </a:r>
            <a:r>
              <a:rPr lang="ja-JP" altLang="en-US" sz="2400" dirty="0">
                <a:solidFill>
                  <a:srgbClr val="0070C0"/>
                </a:solidFill>
              </a:rPr>
              <a:t>市場で成立する価格を手掛かりに知ることができた</a:t>
            </a:r>
            <a:r>
              <a:rPr lang="ja-JP" altLang="en-US" sz="2400" dirty="0"/>
              <a:t>ため，経済を比較的</a:t>
            </a:r>
            <a:r>
              <a:rPr lang="ja-JP" altLang="en-US" sz="2400" dirty="0">
                <a:solidFill>
                  <a:srgbClr val="0070C0"/>
                </a:solidFill>
              </a:rPr>
              <a:t>効率的に運営</a:t>
            </a:r>
            <a:r>
              <a:rPr lang="ja-JP" altLang="en-US" sz="2400" dirty="0"/>
              <a:t>できた．</a:t>
            </a:r>
            <a:endParaRPr lang="en-US" altLang="ja-JP" sz="2400" dirty="0"/>
          </a:p>
          <a:p>
            <a:pPr lvl="3" algn="just"/>
            <a:endParaRPr lang="en-US" altLang="ja-JP" sz="800" dirty="0"/>
          </a:p>
          <a:p>
            <a:pPr lvl="4" algn="just"/>
            <a:r>
              <a:rPr lang="ja-JP" altLang="en-US" sz="2200" dirty="0"/>
              <a:t>ある財・サービスの量がそれを欲している人たちに比べて減ると価格が高くなる．すると，そのような財を生産する人々が現れる．</a:t>
            </a:r>
            <a:endParaRPr lang="en-US" altLang="ja-JP" sz="2200" dirty="0"/>
          </a:p>
          <a:p>
            <a:pPr lvl="4" algn="just"/>
            <a:r>
              <a:rPr lang="ja-JP" altLang="en-US" sz="2200" dirty="0"/>
              <a:t>価格が資源の希少性のシグナルになる．</a:t>
            </a:r>
            <a:endParaRPr lang="en-US" altLang="ja-JP" sz="2200" dirty="0"/>
          </a:p>
          <a:p>
            <a:pPr lvl="4" algn="just"/>
            <a:endParaRPr lang="en-US" altLang="ja-JP" sz="2200" dirty="0"/>
          </a:p>
          <a:p>
            <a:pPr lvl="3" algn="just"/>
            <a:r>
              <a:rPr lang="ja-JP" altLang="en-US" sz="2400" dirty="0">
                <a:solidFill>
                  <a:srgbClr val="002060"/>
                </a:solidFill>
              </a:rPr>
              <a:t>経済発展により機械設備が豊富になり資本の価値が下がり，相対的に労働者の所得が上昇</a:t>
            </a:r>
            <a:r>
              <a:rPr lang="ja-JP" altLang="en-US" sz="2400" dirty="0"/>
              <a:t>し，</a:t>
            </a:r>
            <a:r>
              <a:rPr lang="ja-JP" altLang="en-US" sz="2400" dirty="0">
                <a:solidFill>
                  <a:srgbClr val="002060"/>
                </a:solidFill>
              </a:rPr>
              <a:t>衡平性も改善</a:t>
            </a:r>
            <a:r>
              <a:rPr lang="ja-JP" altLang="en-US" sz="2400" dirty="0"/>
              <a:t>された．</a:t>
            </a:r>
            <a:endParaRPr lang="en-US" altLang="ja-JP" sz="2400" dirty="0"/>
          </a:p>
          <a:p>
            <a:pPr lvl="3" algn="just"/>
            <a:endParaRPr lang="en-US" altLang="ja-JP" sz="800" dirty="0"/>
          </a:p>
          <a:p>
            <a:pPr lvl="1" algn="just"/>
            <a:endParaRPr lang="en-US" altLang="ja-JP" sz="800" dirty="0">
              <a:solidFill>
                <a:srgbClr val="FF0000"/>
              </a:solidFill>
            </a:endParaRPr>
          </a:p>
          <a:p>
            <a:pPr lvl="3" algn="just"/>
            <a:endParaRPr lang="en-US" altLang="ja-JP" sz="2200" dirty="0"/>
          </a:p>
          <a:p>
            <a:pPr lvl="3" algn="just"/>
            <a:endParaRPr lang="en-US" altLang="ja-JP" sz="2200" dirty="0"/>
          </a:p>
          <a:p>
            <a:pPr lvl="3" algn="just"/>
            <a:endParaRPr lang="en-US" altLang="ja-JP" sz="2200" dirty="0"/>
          </a:p>
          <a:p>
            <a:pPr lvl="3" algn="just"/>
            <a:endParaRPr lang="en-US" altLang="ja-JP" sz="2200" dirty="0"/>
          </a:p>
        </p:txBody>
      </p:sp>
      <p:sp>
        <p:nvSpPr>
          <p:cNvPr id="4" name="日付プレースホルダー 3">
            <a:extLst>
              <a:ext uri="{FF2B5EF4-FFF2-40B4-BE49-F238E27FC236}">
                <a16:creationId xmlns:a16="http://schemas.microsoft.com/office/drawing/2014/main" id="{A2A2E221-B372-4207-AA33-401C728A0C73}"/>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F9068C39-1004-4F04-B73F-1951D9D62F10}"/>
              </a:ext>
            </a:extLst>
          </p:cNvPr>
          <p:cNvSpPr>
            <a:spLocks noGrp="1"/>
          </p:cNvSpPr>
          <p:nvPr>
            <p:ph type="sldNum" sz="quarter" idx="12"/>
          </p:nvPr>
        </p:nvSpPr>
        <p:spPr/>
        <p:txBody>
          <a:bodyPr/>
          <a:lstStyle/>
          <a:p>
            <a:fld id="{91B48CE8-BB9A-434A-95B2-7E9F0103B171}" type="slidenum">
              <a:rPr kumimoji="1" lang="ja-JP" altLang="en-US" smtClean="0"/>
              <a:pPr/>
              <a:t>37</a:t>
            </a:fld>
            <a:endParaRPr kumimoji="1" lang="ja-JP" altLang="en-US"/>
          </a:p>
        </p:txBody>
      </p:sp>
    </p:spTree>
    <p:extLst>
      <p:ext uri="{BB962C8B-B14F-4D97-AF65-F5344CB8AC3E}">
        <p14:creationId xmlns:p14="http://schemas.microsoft.com/office/powerpoint/2010/main" val="2107998898"/>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1" end="1"/>
                                            </p:txEl>
                                          </p:spTgt>
                                        </p:tgtEl>
                                        <p:attrNameLst>
                                          <p:attrName>style.visibility</p:attrName>
                                        </p:attrNameLst>
                                      </p:cBhvr>
                                      <p:to>
                                        <p:strVal val="visible"/>
                                      </p:to>
                                    </p:set>
                                    <p:animEffect transition="in" filter="fade">
                                      <p:cBhvr>
                                        <p:cTn id="7" dur="500"/>
                                        <p:tgtEl>
                                          <p:spTgt spid="16691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3" end="3"/>
                                            </p:txEl>
                                          </p:spTgt>
                                        </p:tgtEl>
                                        <p:attrNameLst>
                                          <p:attrName>style.visibility</p:attrName>
                                        </p:attrNameLst>
                                      </p:cBhvr>
                                      <p:to>
                                        <p:strVal val="visible"/>
                                      </p:to>
                                    </p:set>
                                    <p:animEffect transition="in" filter="fade">
                                      <p:cBhvr>
                                        <p:cTn id="12" dur="500"/>
                                        <p:tgtEl>
                                          <p:spTgt spid="16691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917">
                                            <p:txEl>
                                              <p:pRg st="4" end="4"/>
                                            </p:txEl>
                                          </p:spTgt>
                                        </p:tgtEl>
                                        <p:attrNameLst>
                                          <p:attrName>style.visibility</p:attrName>
                                        </p:attrNameLst>
                                      </p:cBhvr>
                                      <p:to>
                                        <p:strVal val="visible"/>
                                      </p:to>
                                    </p:set>
                                    <p:animEffect transition="in" filter="fade">
                                      <p:cBhvr>
                                        <p:cTn id="17" dur="500"/>
                                        <p:tgtEl>
                                          <p:spTgt spid="166917">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6917">
                                            <p:txEl>
                                              <p:pRg st="6" end="6"/>
                                            </p:txEl>
                                          </p:spTgt>
                                        </p:tgtEl>
                                        <p:attrNameLst>
                                          <p:attrName>style.visibility</p:attrName>
                                        </p:attrNameLst>
                                      </p:cBhvr>
                                      <p:to>
                                        <p:strVal val="visible"/>
                                      </p:to>
                                    </p:set>
                                    <p:animEffect transition="in" filter="fade">
                                      <p:cBhvr>
                                        <p:cTn id="22" dur="500"/>
                                        <p:tgtEl>
                                          <p:spTgt spid="16691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br>
              <a:rPr lang="en-US" altLang="ja-JP" dirty="0">
                <a:solidFill>
                  <a:srgbClr val="0070C0"/>
                </a:solidFill>
              </a:rPr>
            </a:br>
            <a:r>
              <a:rPr lang="ja-JP" altLang="en-US" dirty="0">
                <a:solidFill>
                  <a:srgbClr val="0070C0"/>
                </a:solidFill>
              </a:rPr>
              <a:t>〇〇●</a:t>
            </a:r>
            <a:br>
              <a:rPr lang="en-US" altLang="ja-JP" dirty="0">
                <a:solidFill>
                  <a:srgbClr val="0070C0"/>
                </a:solidFill>
              </a:rPr>
            </a:br>
            <a:r>
              <a:rPr lang="ja-JP" altLang="en-US" dirty="0">
                <a:solidFill>
                  <a:srgbClr val="0070C0"/>
                </a:solidFill>
              </a:rPr>
              <a:t>経済体制と資源配分のメカニズム</a:t>
            </a:r>
            <a:endParaRPr lang="en-US" altLang="en-US" dirty="0">
              <a:solidFill>
                <a:srgbClr val="0070C0"/>
              </a:solidFill>
            </a:endParaRPr>
          </a:p>
        </p:txBody>
      </p:sp>
      <p:sp>
        <p:nvSpPr>
          <p:cNvPr id="166917" name="Rectangle 5"/>
          <p:cNvSpPr>
            <a:spLocks noGrp="1" noChangeArrowheads="1"/>
          </p:cNvSpPr>
          <p:nvPr>
            <p:ph idx="1"/>
          </p:nvPr>
        </p:nvSpPr>
        <p:spPr>
          <a:xfrm>
            <a:off x="179512" y="1196752"/>
            <a:ext cx="8712968" cy="5328592"/>
          </a:xfrm>
        </p:spPr>
        <p:txBody>
          <a:bodyPr>
            <a:normAutofit/>
          </a:bodyPr>
          <a:lstStyle/>
          <a:p>
            <a:pPr lvl="2" algn="just"/>
            <a:r>
              <a:rPr lang="ja-JP" altLang="en-US" sz="2400" dirty="0"/>
              <a:t>計画経済体制どうなったか？</a:t>
            </a:r>
            <a:endParaRPr lang="en-US" altLang="ja-JP" sz="2400" dirty="0"/>
          </a:p>
          <a:p>
            <a:pPr lvl="3" algn="just"/>
            <a:r>
              <a:rPr lang="ja-JP" altLang="en-US" sz="2400" dirty="0"/>
              <a:t>計画経済体制の国では</a:t>
            </a:r>
            <a:r>
              <a:rPr lang="ja-JP" altLang="en-US" sz="2400" dirty="0">
                <a:solidFill>
                  <a:srgbClr val="00B050"/>
                </a:solidFill>
              </a:rPr>
              <a:t>社会で誰が何をどれだけ欲しがっているかを知る仕組みがなく</a:t>
            </a:r>
            <a:r>
              <a:rPr lang="ja-JP" altLang="en-US" sz="2400" dirty="0"/>
              <a:t>，政府が勝手に決めていた．</a:t>
            </a:r>
            <a:endParaRPr lang="en-US" altLang="ja-JP" sz="2400" dirty="0"/>
          </a:p>
          <a:p>
            <a:pPr lvl="3" algn="just"/>
            <a:r>
              <a:rPr lang="ja-JP" altLang="en-US" sz="2400" dirty="0"/>
              <a:t>衡平性を重視した結果，労働者が働かなくなった．</a:t>
            </a:r>
            <a:endParaRPr lang="en-US" altLang="ja-JP" sz="2400" dirty="0"/>
          </a:p>
          <a:p>
            <a:pPr lvl="3" algn="just"/>
            <a:r>
              <a:rPr lang="ja-JP" altLang="en-US" sz="2400" dirty="0"/>
              <a:t>その結果，必要なものがない，不要なものが大量にある状況になり</a:t>
            </a:r>
            <a:r>
              <a:rPr lang="ja-JP" altLang="en-US" sz="2400" dirty="0">
                <a:solidFill>
                  <a:srgbClr val="00B050"/>
                </a:solidFill>
              </a:rPr>
              <a:t>利用可能な資源の量そのものが不足する</a:t>
            </a:r>
            <a:r>
              <a:rPr lang="ja-JP" altLang="en-US" sz="2400" dirty="0"/>
              <a:t>事態になり，経済が崩壊した．</a:t>
            </a:r>
            <a:endParaRPr lang="en-US" altLang="ja-JP" sz="2400" dirty="0"/>
          </a:p>
          <a:p>
            <a:pPr lvl="1" algn="just"/>
            <a:endParaRPr lang="en-US" altLang="ja-JP" sz="800" dirty="0">
              <a:solidFill>
                <a:srgbClr val="FF0000"/>
              </a:solidFill>
            </a:endParaRPr>
          </a:p>
          <a:p>
            <a:pPr lvl="1" algn="just"/>
            <a:r>
              <a:rPr lang="ja-JP" altLang="en-US" sz="2400" dirty="0">
                <a:solidFill>
                  <a:srgbClr val="FF0000"/>
                </a:solidFill>
              </a:rPr>
              <a:t>資源配分の効率性の重要さを示す壮大な社会実験．</a:t>
            </a:r>
            <a:endParaRPr lang="en-US" altLang="ja-JP" sz="2400" dirty="0">
              <a:solidFill>
                <a:srgbClr val="FF0000"/>
              </a:solidFill>
            </a:endParaRPr>
          </a:p>
          <a:p>
            <a:pPr lvl="3" algn="just"/>
            <a:endParaRPr lang="en-US" altLang="ja-JP" sz="2200" dirty="0"/>
          </a:p>
          <a:p>
            <a:pPr lvl="3" algn="just"/>
            <a:endParaRPr lang="en-US" altLang="ja-JP" sz="2200" dirty="0"/>
          </a:p>
          <a:p>
            <a:pPr lvl="3" algn="just"/>
            <a:endParaRPr lang="en-US" altLang="ja-JP" sz="2200" dirty="0"/>
          </a:p>
          <a:p>
            <a:pPr lvl="3" algn="just"/>
            <a:endParaRPr lang="en-US" altLang="ja-JP" sz="2200" dirty="0"/>
          </a:p>
        </p:txBody>
      </p:sp>
      <p:sp>
        <p:nvSpPr>
          <p:cNvPr id="4" name="日付プレースホルダー 3">
            <a:extLst>
              <a:ext uri="{FF2B5EF4-FFF2-40B4-BE49-F238E27FC236}">
                <a16:creationId xmlns:a16="http://schemas.microsoft.com/office/drawing/2014/main" id="{4E349A49-2003-4CAD-A5CC-504BF323BC28}"/>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3C043D04-12AE-4776-A83B-33B4AEEEBA77}"/>
              </a:ext>
            </a:extLst>
          </p:cNvPr>
          <p:cNvSpPr>
            <a:spLocks noGrp="1"/>
          </p:cNvSpPr>
          <p:nvPr>
            <p:ph type="sldNum" sz="quarter" idx="12"/>
          </p:nvPr>
        </p:nvSpPr>
        <p:spPr/>
        <p:txBody>
          <a:bodyPr/>
          <a:lstStyle/>
          <a:p>
            <a:fld id="{91B48CE8-BB9A-434A-95B2-7E9F0103B171}" type="slidenum">
              <a:rPr kumimoji="1" lang="ja-JP" altLang="en-US" smtClean="0"/>
              <a:pPr/>
              <a:t>38</a:t>
            </a:fld>
            <a:endParaRPr kumimoji="1" lang="ja-JP" altLang="en-US"/>
          </a:p>
        </p:txBody>
      </p:sp>
    </p:spTree>
    <p:extLst>
      <p:ext uri="{BB962C8B-B14F-4D97-AF65-F5344CB8AC3E}">
        <p14:creationId xmlns:p14="http://schemas.microsoft.com/office/powerpoint/2010/main" val="279375104"/>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1" end="1"/>
                                            </p:txEl>
                                          </p:spTgt>
                                        </p:tgtEl>
                                        <p:attrNameLst>
                                          <p:attrName>style.visibility</p:attrName>
                                        </p:attrNameLst>
                                      </p:cBhvr>
                                      <p:to>
                                        <p:strVal val="visible"/>
                                      </p:to>
                                    </p:set>
                                    <p:animEffect transition="in" filter="fade">
                                      <p:cBhvr>
                                        <p:cTn id="7" dur="500"/>
                                        <p:tgtEl>
                                          <p:spTgt spid="16691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2" end="2"/>
                                            </p:txEl>
                                          </p:spTgt>
                                        </p:tgtEl>
                                        <p:attrNameLst>
                                          <p:attrName>style.visibility</p:attrName>
                                        </p:attrNameLst>
                                      </p:cBhvr>
                                      <p:to>
                                        <p:strVal val="visible"/>
                                      </p:to>
                                    </p:set>
                                    <p:animEffect transition="in" filter="fade">
                                      <p:cBhvr>
                                        <p:cTn id="12" dur="500"/>
                                        <p:tgtEl>
                                          <p:spTgt spid="16691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917">
                                            <p:txEl>
                                              <p:pRg st="3" end="3"/>
                                            </p:txEl>
                                          </p:spTgt>
                                        </p:tgtEl>
                                        <p:attrNameLst>
                                          <p:attrName>style.visibility</p:attrName>
                                        </p:attrNameLst>
                                      </p:cBhvr>
                                      <p:to>
                                        <p:strVal val="visible"/>
                                      </p:to>
                                    </p:set>
                                    <p:animEffect transition="in" filter="fade">
                                      <p:cBhvr>
                                        <p:cTn id="17" dur="500"/>
                                        <p:tgtEl>
                                          <p:spTgt spid="16691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6917">
                                            <p:txEl>
                                              <p:pRg st="5" end="5"/>
                                            </p:txEl>
                                          </p:spTgt>
                                        </p:tgtEl>
                                        <p:attrNameLst>
                                          <p:attrName>style.visibility</p:attrName>
                                        </p:attrNameLst>
                                      </p:cBhvr>
                                      <p:to>
                                        <p:strVal val="visible"/>
                                      </p:to>
                                    </p:set>
                                    <p:animEffect transition="in" filter="fade">
                                      <p:cBhvr>
                                        <p:cTn id="22" dur="500"/>
                                        <p:tgtEl>
                                          <p:spTgt spid="16691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br>
              <a:rPr lang="en-US" altLang="ja-JP" dirty="0">
                <a:solidFill>
                  <a:srgbClr val="0070C0"/>
                </a:solidFill>
              </a:rPr>
            </a:br>
            <a:r>
              <a:rPr lang="ja-JP" altLang="en-US" dirty="0">
                <a:solidFill>
                  <a:srgbClr val="0070C0"/>
                </a:solidFill>
              </a:rPr>
              <a:t>●〇</a:t>
            </a:r>
            <a:br>
              <a:rPr lang="en-US" altLang="ja-JP" dirty="0">
                <a:solidFill>
                  <a:srgbClr val="0070C0"/>
                </a:solidFill>
              </a:rPr>
            </a:br>
            <a:r>
              <a:rPr lang="ja-JP" altLang="en-US" dirty="0">
                <a:solidFill>
                  <a:srgbClr val="0070C0"/>
                </a:solidFill>
              </a:rPr>
              <a:t>取引費用とさまざまな市場・非市場取引</a:t>
            </a:r>
            <a:endParaRPr lang="en-US" altLang="en-US" dirty="0">
              <a:solidFill>
                <a:srgbClr val="0070C0"/>
              </a:solidFill>
            </a:endParaRPr>
          </a:p>
        </p:txBody>
      </p:sp>
      <p:sp>
        <p:nvSpPr>
          <p:cNvPr id="166917" name="Rectangle 5"/>
          <p:cNvSpPr>
            <a:spLocks noGrp="1" noChangeArrowheads="1"/>
          </p:cNvSpPr>
          <p:nvPr>
            <p:ph idx="1"/>
          </p:nvPr>
        </p:nvSpPr>
        <p:spPr>
          <a:xfrm>
            <a:off x="179512" y="1196752"/>
            <a:ext cx="8712968" cy="5328592"/>
          </a:xfrm>
        </p:spPr>
        <p:txBody>
          <a:bodyPr>
            <a:normAutofit/>
          </a:bodyPr>
          <a:lstStyle/>
          <a:p>
            <a:pPr lvl="1" algn="just"/>
            <a:r>
              <a:rPr lang="ja-JP" altLang="en-US" sz="2400" dirty="0">
                <a:solidFill>
                  <a:schemeClr val="tx1"/>
                </a:solidFill>
              </a:rPr>
              <a:t>資源配分の仕組みとして市場取引が重要</a:t>
            </a:r>
            <a:endParaRPr lang="en-US" altLang="ja-JP" sz="2400" dirty="0">
              <a:solidFill>
                <a:schemeClr val="tx1"/>
              </a:solidFill>
            </a:endParaRPr>
          </a:p>
          <a:p>
            <a:pPr lvl="2" algn="just"/>
            <a:r>
              <a:rPr lang="ja-JP" altLang="en-US" sz="2400" dirty="0"/>
              <a:t>取引を実行するのには困難さ（取引費用）がともなう．</a:t>
            </a:r>
            <a:endParaRPr lang="en-US" altLang="ja-JP" sz="2400" dirty="0"/>
          </a:p>
          <a:p>
            <a:pPr lvl="2" algn="just"/>
            <a:r>
              <a:rPr lang="ja-JP" altLang="en-US" sz="2400" dirty="0"/>
              <a:t>現実の経済で観察されるさまざまな制度は取引費用を節約する仕組みと解釈できる．</a:t>
            </a:r>
            <a:endParaRPr lang="en-US" altLang="ja-JP" sz="2400" dirty="0"/>
          </a:p>
          <a:p>
            <a:pPr lvl="2" algn="just"/>
            <a:endParaRPr lang="en-US" altLang="ja-JP" sz="800" dirty="0"/>
          </a:p>
          <a:p>
            <a:pPr lvl="3" algn="just"/>
            <a:r>
              <a:rPr lang="ja-JP" altLang="en-US" sz="2200" dirty="0"/>
              <a:t>貨幣には取引費用を下げる機能がある．</a:t>
            </a:r>
            <a:endParaRPr lang="en-US" altLang="ja-JP" sz="2200" dirty="0"/>
          </a:p>
          <a:p>
            <a:pPr lvl="3" algn="just"/>
            <a:r>
              <a:rPr lang="ja-JP" altLang="en-US" sz="2200" dirty="0"/>
              <a:t>海産物を取引したければ東京築地，家電・ソフトが欲しければ秋葉原へというように，市場・都市や各種流通形態は取引費用を節約する仕組み．</a:t>
            </a:r>
            <a:endParaRPr lang="en-US" altLang="ja-JP" sz="2200" dirty="0"/>
          </a:p>
          <a:p>
            <a:pPr lvl="3" algn="just"/>
            <a:r>
              <a:rPr lang="ja-JP" altLang="en-US" sz="2200" dirty="0"/>
              <a:t>お金の貸し借りも取引費用が重要になる市場取引．様々な金融機関が存在．</a:t>
            </a:r>
            <a:endParaRPr lang="en-US" altLang="ja-JP" sz="2200" dirty="0"/>
          </a:p>
          <a:p>
            <a:pPr lvl="3" algn="just"/>
            <a:r>
              <a:rPr lang="ja-JP" altLang="en-US" sz="2200" dirty="0">
                <a:solidFill>
                  <a:schemeClr val="tx1"/>
                </a:solidFill>
              </a:rPr>
              <a:t>人間自身が取引対象となる労働サービスの取引でも市場取引は大切．取引を仲介する様々な機関が存在．</a:t>
            </a:r>
            <a:endParaRPr lang="en-US" altLang="ja-JP" sz="2200" dirty="0">
              <a:solidFill>
                <a:schemeClr val="tx1"/>
              </a:solidFill>
            </a:endParaRPr>
          </a:p>
          <a:p>
            <a:pPr lvl="3" algn="just"/>
            <a:endParaRPr lang="en-US" altLang="ja-JP" sz="2400" dirty="0"/>
          </a:p>
          <a:p>
            <a:pPr lvl="3" algn="just"/>
            <a:endParaRPr lang="en-US" altLang="ja-JP" sz="2400" dirty="0"/>
          </a:p>
        </p:txBody>
      </p:sp>
      <p:sp>
        <p:nvSpPr>
          <p:cNvPr id="4" name="日付プレースホルダー 3">
            <a:extLst>
              <a:ext uri="{FF2B5EF4-FFF2-40B4-BE49-F238E27FC236}">
                <a16:creationId xmlns:a16="http://schemas.microsoft.com/office/drawing/2014/main" id="{1BA763CD-0D3E-4E07-B265-D5256A8B0E65}"/>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6F2ABC35-F2F7-4218-AFE1-01DAF7BA1EE9}"/>
              </a:ext>
            </a:extLst>
          </p:cNvPr>
          <p:cNvSpPr>
            <a:spLocks noGrp="1"/>
          </p:cNvSpPr>
          <p:nvPr>
            <p:ph type="sldNum" sz="quarter" idx="12"/>
          </p:nvPr>
        </p:nvSpPr>
        <p:spPr/>
        <p:txBody>
          <a:bodyPr/>
          <a:lstStyle/>
          <a:p>
            <a:fld id="{91B48CE8-BB9A-434A-95B2-7E9F0103B171}" type="slidenum">
              <a:rPr kumimoji="1" lang="ja-JP" altLang="en-US" smtClean="0"/>
              <a:pPr/>
              <a:t>39</a:t>
            </a:fld>
            <a:endParaRPr kumimoji="1" lang="ja-JP" altLang="en-US"/>
          </a:p>
        </p:txBody>
      </p:sp>
    </p:spTree>
    <p:extLst>
      <p:ext uri="{BB962C8B-B14F-4D97-AF65-F5344CB8AC3E}">
        <p14:creationId xmlns:p14="http://schemas.microsoft.com/office/powerpoint/2010/main" val="2143308674"/>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4" end="4"/>
                                            </p:txEl>
                                          </p:spTgt>
                                        </p:tgtEl>
                                        <p:attrNameLst>
                                          <p:attrName>style.visibility</p:attrName>
                                        </p:attrNameLst>
                                      </p:cBhvr>
                                      <p:to>
                                        <p:strVal val="visible"/>
                                      </p:to>
                                    </p:set>
                                    <p:animEffect transition="in" filter="fade">
                                      <p:cBhvr>
                                        <p:cTn id="12" dur="500"/>
                                        <p:tgtEl>
                                          <p:spTgt spid="16691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917">
                                            <p:txEl>
                                              <p:pRg st="5" end="5"/>
                                            </p:txEl>
                                          </p:spTgt>
                                        </p:tgtEl>
                                        <p:attrNameLst>
                                          <p:attrName>style.visibility</p:attrName>
                                        </p:attrNameLst>
                                      </p:cBhvr>
                                      <p:to>
                                        <p:strVal val="visible"/>
                                      </p:to>
                                    </p:set>
                                    <p:animEffect transition="in" filter="fade">
                                      <p:cBhvr>
                                        <p:cTn id="17" dur="500"/>
                                        <p:tgtEl>
                                          <p:spTgt spid="166917">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6917">
                                            <p:txEl>
                                              <p:pRg st="6" end="6"/>
                                            </p:txEl>
                                          </p:spTgt>
                                        </p:tgtEl>
                                        <p:attrNameLst>
                                          <p:attrName>style.visibility</p:attrName>
                                        </p:attrNameLst>
                                      </p:cBhvr>
                                      <p:to>
                                        <p:strVal val="visible"/>
                                      </p:to>
                                    </p:set>
                                    <p:animEffect transition="in" filter="fade">
                                      <p:cBhvr>
                                        <p:cTn id="22" dur="500"/>
                                        <p:tgtEl>
                                          <p:spTgt spid="166917">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66917">
                                            <p:txEl>
                                              <p:pRg st="7" end="7"/>
                                            </p:txEl>
                                          </p:spTgt>
                                        </p:tgtEl>
                                        <p:attrNameLst>
                                          <p:attrName>style.visibility</p:attrName>
                                        </p:attrNameLst>
                                      </p:cBhvr>
                                      <p:to>
                                        <p:strVal val="visible"/>
                                      </p:to>
                                    </p:set>
                                    <p:animEffect transition="in" filter="fade">
                                      <p:cBhvr>
                                        <p:cTn id="27" dur="500"/>
                                        <p:tgtEl>
                                          <p:spTgt spid="16691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〇●〇〇〇〇</a:t>
            </a:r>
            <a:br>
              <a:rPr lang="en-US" altLang="ja-JP" dirty="0">
                <a:solidFill>
                  <a:srgbClr val="0070C0"/>
                </a:solidFill>
              </a:rPr>
            </a:br>
            <a:r>
              <a:rPr lang="en-US" altLang="ja-JP" dirty="0">
                <a:solidFill>
                  <a:srgbClr val="0070C0"/>
                </a:solidFill>
              </a:rPr>
              <a:t>1.1 </a:t>
            </a:r>
            <a:r>
              <a:rPr lang="ja-JP" altLang="en-US" dirty="0">
                <a:solidFill>
                  <a:srgbClr val="0070C0"/>
                </a:solidFill>
              </a:rPr>
              <a:t>交換と取引価値の創出</a:t>
            </a:r>
            <a:endParaRPr lang="en-US" altLang="en-US" dirty="0"/>
          </a:p>
        </p:txBody>
      </p:sp>
      <p:sp>
        <p:nvSpPr>
          <p:cNvPr id="166917" name="Rectangle 5"/>
          <p:cNvSpPr>
            <a:spLocks noGrp="1" noChangeArrowheads="1"/>
          </p:cNvSpPr>
          <p:nvPr>
            <p:ph idx="1"/>
          </p:nvPr>
        </p:nvSpPr>
        <p:spPr>
          <a:xfrm>
            <a:off x="251520" y="1340768"/>
            <a:ext cx="8496944" cy="4786346"/>
          </a:xfrm>
        </p:spPr>
        <p:txBody>
          <a:bodyPr>
            <a:normAutofit/>
          </a:bodyPr>
          <a:lstStyle/>
          <a:p>
            <a:pPr lvl="1" algn="just"/>
            <a:r>
              <a:rPr lang="ja-JP" altLang="en-US" sz="2400" dirty="0">
                <a:solidFill>
                  <a:srgbClr val="00B050"/>
                </a:solidFill>
                <a:latin typeface="ＭＳ Ｐゴシック" pitchFamily="50" charset="-128"/>
                <a:ea typeface="ＭＳ Ｐゴシック" pitchFamily="50" charset="-128"/>
              </a:rPr>
              <a:t>１日２４時間をどのように使うか？</a:t>
            </a:r>
            <a:endParaRPr lang="en-US" altLang="ja-JP" sz="2400" dirty="0">
              <a:solidFill>
                <a:srgbClr val="00B050"/>
              </a:solidFill>
              <a:latin typeface="ＭＳ Ｐゴシック" pitchFamily="50" charset="-128"/>
              <a:ea typeface="ＭＳ Ｐゴシック" pitchFamily="50" charset="-128"/>
            </a:endParaRPr>
          </a:p>
          <a:p>
            <a:pPr lvl="2" algn="just"/>
            <a:r>
              <a:rPr lang="ja-JP" altLang="en-US" sz="2400" dirty="0">
                <a:latin typeface="ＭＳ Ｐゴシック" pitchFamily="50" charset="-128"/>
                <a:ea typeface="ＭＳ Ｐゴシック" pitchFamily="50" charset="-128"/>
              </a:rPr>
              <a:t>時間という</a:t>
            </a:r>
            <a:r>
              <a:rPr lang="ja-JP" altLang="en-US" sz="2400" dirty="0">
                <a:solidFill>
                  <a:srgbClr val="FF0000"/>
                </a:solidFill>
                <a:latin typeface="ＭＳ Ｐゴシック" pitchFamily="50" charset="-128"/>
                <a:ea typeface="ＭＳ Ｐゴシック" pitchFamily="50" charset="-128"/>
              </a:rPr>
              <a:t>自分の資源</a:t>
            </a:r>
            <a:r>
              <a:rPr lang="ja-JP" altLang="en-US" sz="2400" dirty="0">
                <a:latin typeface="ＭＳ Ｐゴシック" pitchFamily="50" charset="-128"/>
                <a:ea typeface="ＭＳ Ｐゴシック" pitchFamily="50" charset="-128"/>
              </a:rPr>
              <a:t>をさまざまな活動に配分．</a:t>
            </a:r>
            <a:endParaRPr lang="en-US" altLang="ja-JP" sz="2400" dirty="0">
              <a:latin typeface="ＭＳ Ｐゴシック" pitchFamily="50" charset="-128"/>
              <a:ea typeface="ＭＳ Ｐゴシック" pitchFamily="50" charset="-128"/>
            </a:endParaRPr>
          </a:p>
          <a:p>
            <a:pPr lvl="2" algn="just"/>
            <a:endParaRPr lang="en-US" altLang="ja-JP" sz="800" dirty="0">
              <a:latin typeface="ＭＳ Ｐゴシック" pitchFamily="50" charset="-128"/>
              <a:ea typeface="ＭＳ Ｐゴシック" pitchFamily="50" charset="-128"/>
            </a:endParaRPr>
          </a:p>
          <a:p>
            <a:pPr lvl="1" algn="just"/>
            <a:r>
              <a:rPr lang="ja-JP" altLang="en-US" sz="2400" dirty="0">
                <a:solidFill>
                  <a:srgbClr val="00B050"/>
                </a:solidFill>
                <a:latin typeface="ＭＳ Ｐゴシック" pitchFamily="50" charset="-128"/>
                <a:ea typeface="ＭＳ Ｐゴシック" pitchFamily="50" charset="-128"/>
              </a:rPr>
              <a:t>自分の貯金で何を買うか？どれだけ残すか？</a:t>
            </a:r>
            <a:endParaRPr lang="en-US" altLang="ja-JP" sz="2400" dirty="0">
              <a:solidFill>
                <a:srgbClr val="00B050"/>
              </a:solidFill>
              <a:latin typeface="ＭＳ Ｐゴシック" pitchFamily="50" charset="-128"/>
              <a:ea typeface="ＭＳ Ｐゴシック" pitchFamily="50" charset="-128"/>
            </a:endParaRPr>
          </a:p>
          <a:p>
            <a:pPr lvl="2" algn="just"/>
            <a:r>
              <a:rPr lang="ja-JP" altLang="en-US" sz="2400" dirty="0">
                <a:solidFill>
                  <a:srgbClr val="FF0000"/>
                </a:solidFill>
                <a:latin typeface="ＭＳ Ｐゴシック" pitchFamily="50" charset="-128"/>
                <a:ea typeface="ＭＳ Ｐゴシック" pitchFamily="50" charset="-128"/>
              </a:rPr>
              <a:t>自分の所有しているお金という資源</a:t>
            </a:r>
            <a:r>
              <a:rPr lang="ja-JP" altLang="en-US" sz="2400" dirty="0">
                <a:latin typeface="ＭＳ Ｐゴシック" pitchFamily="50" charset="-128"/>
                <a:ea typeface="ＭＳ Ｐゴシック" pitchFamily="50" charset="-128"/>
              </a:rPr>
              <a:t>をさまざまな財・サービスの購入に配分する行為．</a:t>
            </a:r>
            <a:endParaRPr lang="en-US" altLang="ja-JP" sz="2400" dirty="0">
              <a:latin typeface="ＭＳ Ｐゴシック" pitchFamily="50" charset="-128"/>
              <a:ea typeface="ＭＳ Ｐゴシック" pitchFamily="50" charset="-128"/>
            </a:endParaRPr>
          </a:p>
          <a:p>
            <a:pPr lvl="3" algn="just"/>
            <a:endParaRPr lang="en-US" altLang="ja-JP" sz="800" dirty="0">
              <a:latin typeface="ＭＳ Ｐゴシック" pitchFamily="50" charset="-128"/>
              <a:ea typeface="ＭＳ Ｐゴシック" pitchFamily="50" charset="-128"/>
            </a:endParaRPr>
          </a:p>
          <a:p>
            <a:pPr lvl="1" algn="just"/>
            <a:r>
              <a:rPr lang="ja-JP" altLang="en-US" sz="2400" dirty="0">
                <a:latin typeface="ＭＳ Ｐゴシック" pitchFamily="50" charset="-128"/>
                <a:ea typeface="ＭＳ Ｐゴシック" pitchFamily="50" charset="-128"/>
              </a:rPr>
              <a:t>あるモノを自由に処分してよい権利を</a:t>
            </a:r>
            <a:r>
              <a:rPr lang="ja-JP" altLang="en-US" sz="2400" dirty="0">
                <a:solidFill>
                  <a:srgbClr val="FF0000"/>
                </a:solidFill>
                <a:latin typeface="ＭＳ Ｐゴシック" pitchFamily="50" charset="-128"/>
                <a:ea typeface="ＭＳ Ｐゴシック" pitchFamily="50" charset="-128"/>
              </a:rPr>
              <a:t>所有権</a:t>
            </a:r>
            <a:r>
              <a:rPr lang="ja-JP" altLang="en-US" sz="2400" dirty="0">
                <a:latin typeface="ＭＳ Ｐゴシック" pitchFamily="50" charset="-128"/>
                <a:ea typeface="ＭＳ Ｐゴシック" pitchFamily="50" charset="-128"/>
              </a:rPr>
              <a:t>という．</a:t>
            </a:r>
            <a:endParaRPr lang="en-US" altLang="ja-JP" sz="2400" dirty="0">
              <a:latin typeface="ＭＳ Ｐゴシック" pitchFamily="50" charset="-128"/>
              <a:ea typeface="ＭＳ Ｐゴシック" pitchFamily="50" charset="-128"/>
            </a:endParaRPr>
          </a:p>
          <a:p>
            <a:pPr lvl="2" algn="just"/>
            <a:r>
              <a:rPr lang="ja-JP" altLang="en-US" sz="2400" dirty="0">
                <a:latin typeface="ＭＳ Ｐゴシック" pitchFamily="50" charset="-128"/>
                <a:ea typeface="ＭＳ Ｐゴシック" pitchFamily="50" charset="-128"/>
              </a:rPr>
              <a:t>所有権が確定している社会では，人々は自らが所有するモノをいかに利用するかについて</a:t>
            </a:r>
            <a:r>
              <a:rPr lang="ja-JP" altLang="en-US" sz="2400" dirty="0">
                <a:solidFill>
                  <a:srgbClr val="FF0000"/>
                </a:solidFill>
                <a:latin typeface="ＭＳ Ｐゴシック" pitchFamily="50" charset="-128"/>
                <a:ea typeface="ＭＳ Ｐゴシック" pitchFamily="50" charset="-128"/>
              </a:rPr>
              <a:t>意思決定</a:t>
            </a:r>
            <a:r>
              <a:rPr lang="ja-JP" altLang="en-US" sz="2400" dirty="0">
                <a:latin typeface="ＭＳ Ｐゴシック" pitchFamily="50" charset="-128"/>
                <a:ea typeface="ＭＳ Ｐゴシック" pitchFamily="50" charset="-128"/>
              </a:rPr>
              <a:t>し行動する．</a:t>
            </a:r>
            <a:endParaRPr lang="en-US" altLang="ja-JP" sz="800" dirty="0">
              <a:latin typeface="ＭＳ Ｐゴシック" pitchFamily="50" charset="-128"/>
              <a:ea typeface="ＭＳ Ｐゴシック" pitchFamily="50" charset="-128"/>
            </a:endParaRPr>
          </a:p>
          <a:p>
            <a:pPr lvl="2" algn="just"/>
            <a:r>
              <a:rPr lang="ja-JP" altLang="en-US" sz="2400" dirty="0">
                <a:solidFill>
                  <a:srgbClr val="0070C0"/>
                </a:solidFill>
                <a:latin typeface="ＭＳ Ｐゴシック" pitchFamily="50" charset="-128"/>
                <a:ea typeface="ＭＳ Ｐゴシック" pitchFamily="50" charset="-128"/>
              </a:rPr>
              <a:t>自発的に何かを交換しようとする前提には，社会において所有権が確立されていることが重要．</a:t>
            </a:r>
            <a:endParaRPr lang="en-US" altLang="ja-JP" sz="2400" dirty="0">
              <a:solidFill>
                <a:srgbClr val="0070C0"/>
              </a:solidFill>
              <a:latin typeface="ＭＳ Ｐゴシック" pitchFamily="50" charset="-128"/>
              <a:ea typeface="ＭＳ Ｐゴシック" pitchFamily="50" charset="-128"/>
            </a:endParaRPr>
          </a:p>
        </p:txBody>
      </p:sp>
      <p:sp>
        <p:nvSpPr>
          <p:cNvPr id="4" name="日付プレースホルダー 3">
            <a:extLst>
              <a:ext uri="{FF2B5EF4-FFF2-40B4-BE49-F238E27FC236}">
                <a16:creationId xmlns:a16="http://schemas.microsoft.com/office/drawing/2014/main" id="{4B9A42B7-1F71-424E-BFAF-4C7EB3A104B0}"/>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66AC0D14-B5D4-4528-B1DB-623436811E02}"/>
              </a:ext>
            </a:extLst>
          </p:cNvPr>
          <p:cNvSpPr>
            <a:spLocks noGrp="1"/>
          </p:cNvSpPr>
          <p:nvPr>
            <p:ph type="sldNum" sz="quarter" idx="12"/>
          </p:nvPr>
        </p:nvSpPr>
        <p:spPr/>
        <p:txBody>
          <a:bodyPr/>
          <a:lstStyle/>
          <a:p>
            <a:fld id="{91B48CE8-BB9A-434A-95B2-7E9F0103B171}" type="slidenum">
              <a:rPr kumimoji="1" lang="ja-JP" altLang="en-US" smtClean="0"/>
              <a:pPr/>
              <a:t>4</a:t>
            </a:fld>
            <a:endParaRPr kumimoji="1" lang="ja-JP" altLang="en-US"/>
          </a:p>
        </p:txBody>
      </p:sp>
    </p:spTree>
    <p:extLst>
      <p:ext uri="{BB962C8B-B14F-4D97-AF65-F5344CB8AC3E}">
        <p14:creationId xmlns:p14="http://schemas.microsoft.com/office/powerpoint/2010/main" val="93132874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66917">
                                            <p:txEl>
                                              <p:pRg st="1" end="1"/>
                                            </p:txEl>
                                          </p:spTgt>
                                        </p:tgtEl>
                                        <p:attrNameLst>
                                          <p:attrName>style.visibility</p:attrName>
                                        </p:attrNameLst>
                                      </p:cBhvr>
                                      <p:to>
                                        <p:strVal val="visible"/>
                                      </p:to>
                                    </p:set>
                                    <p:animEffect transition="in" filter="fade">
                                      <p:cBhvr>
                                        <p:cTn id="10" dur="500"/>
                                        <p:tgtEl>
                                          <p:spTgt spid="166917">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66917">
                                            <p:txEl>
                                              <p:pRg st="3" end="3"/>
                                            </p:txEl>
                                          </p:spTgt>
                                        </p:tgtEl>
                                        <p:attrNameLst>
                                          <p:attrName>style.visibility</p:attrName>
                                        </p:attrNameLst>
                                      </p:cBhvr>
                                      <p:to>
                                        <p:strVal val="visible"/>
                                      </p:to>
                                    </p:set>
                                    <p:animEffect transition="in" filter="fade">
                                      <p:cBhvr>
                                        <p:cTn id="15" dur="500"/>
                                        <p:tgtEl>
                                          <p:spTgt spid="166917">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66917">
                                            <p:txEl>
                                              <p:pRg st="4" end="4"/>
                                            </p:txEl>
                                          </p:spTgt>
                                        </p:tgtEl>
                                        <p:attrNameLst>
                                          <p:attrName>style.visibility</p:attrName>
                                        </p:attrNameLst>
                                      </p:cBhvr>
                                      <p:to>
                                        <p:strVal val="visible"/>
                                      </p:to>
                                    </p:set>
                                    <p:animEffect transition="in" filter="fade">
                                      <p:cBhvr>
                                        <p:cTn id="18" dur="500"/>
                                        <p:tgtEl>
                                          <p:spTgt spid="166917">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66917">
                                            <p:txEl>
                                              <p:pRg st="6" end="6"/>
                                            </p:txEl>
                                          </p:spTgt>
                                        </p:tgtEl>
                                        <p:attrNameLst>
                                          <p:attrName>style.visibility</p:attrName>
                                        </p:attrNameLst>
                                      </p:cBhvr>
                                      <p:to>
                                        <p:strVal val="visible"/>
                                      </p:to>
                                    </p:set>
                                    <p:animEffect transition="in" filter="fade">
                                      <p:cBhvr>
                                        <p:cTn id="23" dur="500"/>
                                        <p:tgtEl>
                                          <p:spTgt spid="166917">
                                            <p:txEl>
                                              <p:pRg st="6" end="6"/>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166917">
                                            <p:txEl>
                                              <p:pRg st="7" end="7"/>
                                            </p:txEl>
                                          </p:spTgt>
                                        </p:tgtEl>
                                        <p:attrNameLst>
                                          <p:attrName>style.visibility</p:attrName>
                                        </p:attrNameLst>
                                      </p:cBhvr>
                                      <p:to>
                                        <p:strVal val="visible"/>
                                      </p:to>
                                    </p:set>
                                    <p:animEffect transition="in" filter="fade">
                                      <p:cBhvr>
                                        <p:cTn id="26" dur="500"/>
                                        <p:tgtEl>
                                          <p:spTgt spid="166917">
                                            <p:txEl>
                                              <p:pRg st="7" end="7"/>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166917">
                                            <p:txEl>
                                              <p:pRg st="8" end="8"/>
                                            </p:txEl>
                                          </p:spTgt>
                                        </p:tgtEl>
                                        <p:attrNameLst>
                                          <p:attrName>style.visibility</p:attrName>
                                        </p:attrNameLst>
                                      </p:cBhvr>
                                      <p:to>
                                        <p:strVal val="visible"/>
                                      </p:to>
                                    </p:set>
                                    <p:animEffect transition="in" filter="fade">
                                      <p:cBhvr>
                                        <p:cTn id="29" dur="500"/>
                                        <p:tgtEl>
                                          <p:spTgt spid="16691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br>
              <a:rPr lang="en-US" altLang="ja-JP" dirty="0">
                <a:solidFill>
                  <a:srgbClr val="0070C0"/>
                </a:solidFill>
              </a:rPr>
            </a:br>
            <a:r>
              <a:rPr lang="ja-JP" altLang="en-US" dirty="0">
                <a:solidFill>
                  <a:srgbClr val="0070C0"/>
                </a:solidFill>
              </a:rPr>
              <a:t>〇●</a:t>
            </a:r>
            <a:br>
              <a:rPr lang="en-US" altLang="ja-JP" dirty="0">
                <a:solidFill>
                  <a:srgbClr val="0070C0"/>
                </a:solidFill>
              </a:rPr>
            </a:br>
            <a:r>
              <a:rPr lang="ja-JP" altLang="en-US" dirty="0">
                <a:solidFill>
                  <a:srgbClr val="0070C0"/>
                </a:solidFill>
              </a:rPr>
              <a:t>取引費用とさまざまな市場・非市場取引</a:t>
            </a:r>
            <a:endParaRPr lang="en-US" altLang="en-US" dirty="0">
              <a:solidFill>
                <a:srgbClr val="0070C0"/>
              </a:solidFill>
            </a:endParaRPr>
          </a:p>
        </p:txBody>
      </p:sp>
      <p:sp>
        <p:nvSpPr>
          <p:cNvPr id="166917" name="Rectangle 5"/>
          <p:cNvSpPr>
            <a:spLocks noGrp="1" noChangeArrowheads="1"/>
          </p:cNvSpPr>
          <p:nvPr>
            <p:ph idx="1"/>
          </p:nvPr>
        </p:nvSpPr>
        <p:spPr>
          <a:xfrm>
            <a:off x="179512" y="1196752"/>
            <a:ext cx="8712968" cy="5328592"/>
          </a:xfrm>
        </p:spPr>
        <p:txBody>
          <a:bodyPr>
            <a:normAutofit/>
          </a:bodyPr>
          <a:lstStyle/>
          <a:p>
            <a:pPr lvl="1" algn="just"/>
            <a:r>
              <a:rPr lang="ja-JP" altLang="en-US" sz="2400" dirty="0">
                <a:solidFill>
                  <a:schemeClr val="tx1"/>
                </a:solidFill>
              </a:rPr>
              <a:t>非市場取引（自発的でない取引）の役割も注目</a:t>
            </a:r>
            <a:endParaRPr lang="en-US" altLang="ja-JP" sz="2400" dirty="0">
              <a:solidFill>
                <a:schemeClr val="tx1"/>
              </a:solidFill>
            </a:endParaRPr>
          </a:p>
          <a:p>
            <a:pPr lvl="1" algn="just"/>
            <a:endParaRPr lang="en-US" altLang="ja-JP" sz="2400" dirty="0">
              <a:solidFill>
                <a:schemeClr val="tx1"/>
              </a:solidFill>
            </a:endParaRPr>
          </a:p>
          <a:p>
            <a:pPr lvl="2" algn="just"/>
            <a:r>
              <a:rPr lang="ja-JP" altLang="en-US" sz="2400" dirty="0">
                <a:solidFill>
                  <a:schemeClr val="tx1"/>
                </a:solidFill>
              </a:rPr>
              <a:t>政府は税金を徴収し，政府サービス（防災・警察・国防）を提供しているのである種の取引．</a:t>
            </a:r>
            <a:endParaRPr lang="en-US" altLang="ja-JP" sz="2400" dirty="0">
              <a:solidFill>
                <a:schemeClr val="tx1"/>
              </a:solidFill>
            </a:endParaRPr>
          </a:p>
          <a:p>
            <a:pPr lvl="3" algn="just"/>
            <a:r>
              <a:rPr lang="ja-JP" altLang="en-US" sz="2400" dirty="0"/>
              <a:t>しかし，受け取るサービスに対して支払う税金が適正と考えているとは限らない（納税者は自発的に税を納めているわけではない）．</a:t>
            </a:r>
            <a:endParaRPr lang="en-US" altLang="ja-JP" sz="2400" dirty="0"/>
          </a:p>
          <a:p>
            <a:pPr lvl="3" algn="just"/>
            <a:endParaRPr lang="en-US" altLang="ja-JP" sz="2400" dirty="0">
              <a:solidFill>
                <a:schemeClr val="tx1"/>
              </a:solidFill>
            </a:endParaRPr>
          </a:p>
          <a:p>
            <a:pPr lvl="2" algn="just"/>
            <a:r>
              <a:rPr lang="ja-JP" altLang="en-US" sz="2400" dirty="0">
                <a:solidFill>
                  <a:schemeClr val="tx1"/>
                </a:solidFill>
              </a:rPr>
              <a:t>企業内部の資源移転は企業組織の命令・指令に基づくものであり，市場取引とは異なる．</a:t>
            </a:r>
            <a:endParaRPr lang="en-US" altLang="ja-JP" sz="2400" dirty="0">
              <a:solidFill>
                <a:schemeClr val="tx1"/>
              </a:solidFill>
            </a:endParaRPr>
          </a:p>
          <a:p>
            <a:pPr lvl="3" algn="just"/>
            <a:r>
              <a:rPr lang="ja-JP" altLang="en-US" sz="2400" dirty="0"/>
              <a:t>市場取引ではうまくいかない場合，取引全体を一つの組織で包み込むことが資源配分上望ましいこともある．</a:t>
            </a:r>
            <a:endParaRPr lang="en-US" altLang="ja-JP" sz="2400" dirty="0">
              <a:solidFill>
                <a:schemeClr val="tx1"/>
              </a:solidFill>
            </a:endParaRPr>
          </a:p>
          <a:p>
            <a:pPr lvl="1" algn="just"/>
            <a:endParaRPr lang="en-US" altLang="ja-JP" sz="2400" dirty="0"/>
          </a:p>
          <a:p>
            <a:pPr lvl="3" algn="just"/>
            <a:endParaRPr lang="en-US" altLang="ja-JP" sz="2400" dirty="0"/>
          </a:p>
        </p:txBody>
      </p:sp>
      <p:sp>
        <p:nvSpPr>
          <p:cNvPr id="4" name="日付プレースホルダー 3">
            <a:extLst>
              <a:ext uri="{FF2B5EF4-FFF2-40B4-BE49-F238E27FC236}">
                <a16:creationId xmlns:a16="http://schemas.microsoft.com/office/drawing/2014/main" id="{E7A2F39C-A804-4706-B91D-898FFC74C9B1}"/>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B72E47D8-056D-4F83-9751-B75C197AEB46}"/>
              </a:ext>
            </a:extLst>
          </p:cNvPr>
          <p:cNvSpPr>
            <a:spLocks noGrp="1"/>
          </p:cNvSpPr>
          <p:nvPr>
            <p:ph type="sldNum" sz="quarter" idx="12"/>
          </p:nvPr>
        </p:nvSpPr>
        <p:spPr/>
        <p:txBody>
          <a:bodyPr/>
          <a:lstStyle/>
          <a:p>
            <a:fld id="{91B48CE8-BB9A-434A-95B2-7E9F0103B171}" type="slidenum">
              <a:rPr kumimoji="1" lang="ja-JP" altLang="en-US" smtClean="0"/>
              <a:pPr/>
              <a:t>40</a:t>
            </a:fld>
            <a:endParaRPr kumimoji="1" lang="ja-JP" altLang="en-US"/>
          </a:p>
        </p:txBody>
      </p:sp>
    </p:spTree>
    <p:extLst>
      <p:ext uri="{BB962C8B-B14F-4D97-AF65-F5344CB8AC3E}">
        <p14:creationId xmlns:p14="http://schemas.microsoft.com/office/powerpoint/2010/main" val="1113160272"/>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3" end="3"/>
                                            </p:txEl>
                                          </p:spTgt>
                                        </p:tgtEl>
                                        <p:attrNameLst>
                                          <p:attrName>style.visibility</p:attrName>
                                        </p:attrNameLst>
                                      </p:cBhvr>
                                      <p:to>
                                        <p:strVal val="visible"/>
                                      </p:to>
                                    </p:set>
                                    <p:animEffect transition="in" filter="fade">
                                      <p:cBhvr>
                                        <p:cTn id="12" dur="500"/>
                                        <p:tgtEl>
                                          <p:spTgt spid="16691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6917">
                                            <p:txEl>
                                              <p:pRg st="5" end="5"/>
                                            </p:txEl>
                                          </p:spTgt>
                                        </p:tgtEl>
                                        <p:attrNameLst>
                                          <p:attrName>style.visibility</p:attrName>
                                        </p:attrNameLst>
                                      </p:cBhvr>
                                      <p:to>
                                        <p:strVal val="visible"/>
                                      </p:to>
                                    </p:set>
                                    <p:animEffect transition="in" filter="fade">
                                      <p:cBhvr>
                                        <p:cTn id="17" dur="500"/>
                                        <p:tgtEl>
                                          <p:spTgt spid="166917">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6917">
                                            <p:txEl>
                                              <p:pRg st="6" end="6"/>
                                            </p:txEl>
                                          </p:spTgt>
                                        </p:tgtEl>
                                        <p:attrNameLst>
                                          <p:attrName>style.visibility</p:attrName>
                                        </p:attrNameLst>
                                      </p:cBhvr>
                                      <p:to>
                                        <p:strVal val="visible"/>
                                      </p:to>
                                    </p:set>
                                    <p:animEffect transition="in" filter="fade">
                                      <p:cBhvr>
                                        <p:cTn id="22" dur="500"/>
                                        <p:tgtEl>
                                          <p:spTgt spid="16691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〇〇●〇〇〇</a:t>
            </a:r>
            <a:br>
              <a:rPr lang="en-US" altLang="ja-JP" dirty="0">
                <a:solidFill>
                  <a:srgbClr val="0070C0"/>
                </a:solidFill>
              </a:rPr>
            </a:br>
            <a:r>
              <a:rPr lang="en-US" altLang="ja-JP" dirty="0">
                <a:solidFill>
                  <a:srgbClr val="0070C0"/>
                </a:solidFill>
              </a:rPr>
              <a:t>1.1 </a:t>
            </a:r>
            <a:r>
              <a:rPr lang="ja-JP" altLang="en-US" dirty="0">
                <a:solidFill>
                  <a:srgbClr val="0070C0"/>
                </a:solidFill>
              </a:rPr>
              <a:t>交換と取引価値の創出</a:t>
            </a:r>
            <a:endParaRPr lang="en-US" altLang="en-US" dirty="0"/>
          </a:p>
        </p:txBody>
      </p:sp>
      <p:sp>
        <p:nvSpPr>
          <p:cNvPr id="166917" name="Rectangle 5"/>
          <p:cNvSpPr>
            <a:spLocks noGrp="1" noChangeArrowheads="1"/>
          </p:cNvSpPr>
          <p:nvPr>
            <p:ph idx="1"/>
          </p:nvPr>
        </p:nvSpPr>
        <p:spPr>
          <a:xfrm>
            <a:off x="179512" y="1412776"/>
            <a:ext cx="8712968" cy="4786346"/>
          </a:xfrm>
        </p:spPr>
        <p:txBody>
          <a:bodyPr>
            <a:normAutofit lnSpcReduction="10000"/>
          </a:bodyPr>
          <a:lstStyle/>
          <a:p>
            <a:pPr lvl="1" algn="just"/>
            <a:r>
              <a:rPr lang="ja-JP" altLang="en-US" sz="2400" dirty="0">
                <a:solidFill>
                  <a:schemeClr val="tx1"/>
                </a:solidFill>
                <a:latin typeface="ＭＳ Ｐゴシック" pitchFamily="50" charset="-128"/>
                <a:ea typeface="ＭＳ Ｐゴシック" pitchFamily="50" charset="-128"/>
              </a:rPr>
              <a:t>所有権が確立している社会では，ある資源を利用するためにはその資源の所有者の許可が必要．</a:t>
            </a:r>
            <a:endParaRPr lang="en-US" altLang="ja-JP" sz="2400" dirty="0">
              <a:solidFill>
                <a:schemeClr val="tx1"/>
              </a:solidFill>
              <a:latin typeface="ＭＳ Ｐゴシック" pitchFamily="50" charset="-128"/>
              <a:ea typeface="ＭＳ Ｐゴシック" pitchFamily="50" charset="-128"/>
            </a:endParaRPr>
          </a:p>
          <a:p>
            <a:pPr lvl="1" algn="just"/>
            <a:endParaRPr lang="en-US" altLang="ja-JP" sz="900" dirty="0">
              <a:solidFill>
                <a:schemeClr val="tx1"/>
              </a:solidFill>
              <a:latin typeface="ＭＳ Ｐゴシック" pitchFamily="50" charset="-128"/>
              <a:ea typeface="ＭＳ Ｐゴシック" pitchFamily="50" charset="-128"/>
            </a:endParaRPr>
          </a:p>
          <a:p>
            <a:pPr lvl="2" algn="just"/>
            <a:r>
              <a:rPr lang="ja-JP" altLang="en-US" sz="2400" dirty="0">
                <a:latin typeface="ＭＳ Ｐゴシック" pitchFamily="50" charset="-128"/>
                <a:ea typeface="ＭＳ Ｐゴシック" pitchFamily="50" charset="-128"/>
              </a:rPr>
              <a:t>自分以外の人が所有する資源を利用する場合，</a:t>
            </a:r>
            <a:r>
              <a:rPr lang="ja-JP" altLang="en-US" sz="2400" dirty="0">
                <a:solidFill>
                  <a:srgbClr val="0070C0"/>
                </a:solidFill>
                <a:latin typeface="ＭＳ Ｐゴシック" pitchFamily="50" charset="-128"/>
                <a:ea typeface="ＭＳ Ｐゴシック" pitchFamily="50" charset="-128"/>
              </a:rPr>
              <a:t>自分の資源を相手に提供する代わりに，相手の資源を提供してもらう</a:t>
            </a:r>
            <a:r>
              <a:rPr lang="ja-JP" altLang="en-US" sz="2400" dirty="0">
                <a:solidFill>
                  <a:srgbClr val="FF0000"/>
                </a:solidFill>
                <a:latin typeface="ＭＳ Ｐゴシック" pitchFamily="50" charset="-128"/>
                <a:ea typeface="ＭＳ Ｐゴシック" pitchFamily="50" charset="-128"/>
              </a:rPr>
              <a:t>交換・取引</a:t>
            </a:r>
            <a:r>
              <a:rPr lang="ja-JP" altLang="en-US" sz="2400" dirty="0">
                <a:latin typeface="ＭＳ Ｐゴシック" pitchFamily="50" charset="-128"/>
                <a:ea typeface="ＭＳ Ｐゴシック" pitchFamily="50" charset="-128"/>
              </a:rPr>
              <a:t>を行う必要がある．</a:t>
            </a:r>
            <a:endParaRPr lang="en-US" altLang="ja-JP" sz="2400" dirty="0">
              <a:latin typeface="ＭＳ Ｐゴシック" pitchFamily="50" charset="-128"/>
              <a:ea typeface="ＭＳ Ｐゴシック" pitchFamily="50" charset="-128"/>
            </a:endParaRPr>
          </a:p>
          <a:p>
            <a:pPr lvl="2" algn="just"/>
            <a:endParaRPr lang="en-US" altLang="ja-JP" sz="800" dirty="0">
              <a:latin typeface="ＭＳ Ｐゴシック" pitchFamily="50" charset="-128"/>
              <a:ea typeface="ＭＳ Ｐゴシック" pitchFamily="50" charset="-128"/>
            </a:endParaRPr>
          </a:p>
          <a:p>
            <a:pPr lvl="2" algn="just"/>
            <a:r>
              <a:rPr lang="ja-JP" altLang="en-US" sz="2400" dirty="0">
                <a:latin typeface="ＭＳ Ｐゴシック" pitchFamily="50" charset="-128"/>
                <a:ea typeface="ＭＳ Ｐゴシック" pitchFamily="50" charset="-128"/>
              </a:rPr>
              <a:t>資源は交換・取引を通じて必要とする人に配分される．</a:t>
            </a:r>
            <a:endParaRPr lang="en-US" altLang="ja-JP" sz="2400" dirty="0">
              <a:latin typeface="ＭＳ Ｐゴシック" pitchFamily="50" charset="-128"/>
              <a:ea typeface="ＭＳ Ｐゴシック" pitchFamily="50" charset="-128"/>
            </a:endParaRPr>
          </a:p>
          <a:p>
            <a:pPr lvl="1" algn="just"/>
            <a:endParaRPr lang="en-US" altLang="ja-JP" sz="800" dirty="0">
              <a:latin typeface="ＭＳ Ｐゴシック" pitchFamily="50" charset="-128"/>
              <a:ea typeface="ＭＳ Ｐゴシック" pitchFamily="50" charset="-128"/>
            </a:endParaRPr>
          </a:p>
          <a:p>
            <a:pPr lvl="1" algn="just"/>
            <a:r>
              <a:rPr lang="ja-JP" altLang="en-US" sz="2400" dirty="0">
                <a:solidFill>
                  <a:srgbClr val="0070C0"/>
                </a:solidFill>
                <a:latin typeface="ＭＳ Ｐゴシック" pitchFamily="50" charset="-128"/>
                <a:ea typeface="ＭＳ Ｐゴシック" pitchFamily="50" charset="-128"/>
              </a:rPr>
              <a:t>取引・交換では必ず双方向に資源が移動する．</a:t>
            </a:r>
            <a:endParaRPr lang="en-US" altLang="ja-JP" sz="2400" dirty="0">
              <a:solidFill>
                <a:srgbClr val="0070C0"/>
              </a:solidFill>
              <a:latin typeface="ＭＳ Ｐゴシック" pitchFamily="50" charset="-128"/>
              <a:ea typeface="ＭＳ Ｐゴシック" pitchFamily="50" charset="-128"/>
            </a:endParaRPr>
          </a:p>
          <a:p>
            <a:pPr lvl="2" algn="just"/>
            <a:r>
              <a:rPr lang="ja-JP" altLang="en-US" sz="2400" dirty="0">
                <a:latin typeface="ＭＳ Ｐゴシック" pitchFamily="50" charset="-128"/>
                <a:ea typeface="ＭＳ Ｐゴシック" pitchFamily="50" charset="-128"/>
              </a:rPr>
              <a:t>１</a:t>
            </a:r>
            <a:r>
              <a:rPr lang="ja-JP" altLang="en-US" sz="2400" dirty="0">
                <a:solidFill>
                  <a:schemeClr val="tx1"/>
                </a:solidFill>
                <a:latin typeface="ＭＳ Ｐゴシック" pitchFamily="50" charset="-128"/>
                <a:ea typeface="ＭＳ Ｐゴシック" pitchFamily="50" charset="-128"/>
              </a:rPr>
              <a:t>対</a:t>
            </a:r>
            <a:r>
              <a:rPr lang="ja-JP" altLang="en-US" sz="2400" dirty="0">
                <a:latin typeface="ＭＳ Ｐゴシック" pitchFamily="50" charset="-128"/>
                <a:ea typeface="ＭＳ Ｐゴシック" pitchFamily="50" charset="-128"/>
              </a:rPr>
              <a:t>１</a:t>
            </a:r>
            <a:r>
              <a:rPr lang="ja-JP" altLang="en-US" sz="2400" dirty="0">
                <a:solidFill>
                  <a:schemeClr val="tx1"/>
                </a:solidFill>
                <a:latin typeface="ＭＳ Ｐゴシック" pitchFamily="50" charset="-128"/>
                <a:ea typeface="ＭＳ Ｐゴシック" pitchFamily="50" charset="-128"/>
              </a:rPr>
              <a:t>とは限らず</a:t>
            </a:r>
            <a:r>
              <a:rPr lang="ja-JP" altLang="en-US" sz="2400" dirty="0">
                <a:latin typeface="ＭＳ Ｐゴシック" pitchFamily="50" charset="-128"/>
                <a:ea typeface="ＭＳ Ｐゴシック" pitchFamily="50" charset="-128"/>
              </a:rPr>
              <a:t>１</a:t>
            </a:r>
            <a:r>
              <a:rPr lang="ja-JP" altLang="en-US" sz="2400" dirty="0">
                <a:solidFill>
                  <a:schemeClr val="tx1"/>
                </a:solidFill>
                <a:latin typeface="ＭＳ Ｐゴシック" pitchFamily="50" charset="-128"/>
                <a:ea typeface="ＭＳ Ｐゴシック" pitchFamily="50" charset="-128"/>
              </a:rPr>
              <a:t>対３とか</a:t>
            </a:r>
            <a:r>
              <a:rPr lang="ja-JP" altLang="en-US" sz="2400" dirty="0">
                <a:latin typeface="ＭＳ Ｐゴシック" pitchFamily="50" charset="-128"/>
                <a:ea typeface="ＭＳ Ｐゴシック" pitchFamily="50" charset="-128"/>
              </a:rPr>
              <a:t>１</a:t>
            </a:r>
            <a:r>
              <a:rPr lang="ja-JP" altLang="en-US" sz="2400" dirty="0">
                <a:solidFill>
                  <a:schemeClr val="tx1"/>
                </a:solidFill>
                <a:latin typeface="ＭＳ Ｐゴシック" pitchFamily="50" charset="-128"/>
                <a:ea typeface="ＭＳ Ｐゴシック" pitchFamily="50" charset="-128"/>
              </a:rPr>
              <a:t>対</a:t>
            </a:r>
            <a:r>
              <a:rPr lang="ja-JP" altLang="en-US" sz="2400" dirty="0">
                <a:latin typeface="ＭＳ Ｐゴシック" pitchFamily="50" charset="-128"/>
                <a:ea typeface="ＭＳ Ｐゴシック" pitchFamily="50" charset="-128"/>
              </a:rPr>
              <a:t>１０</a:t>
            </a:r>
            <a:r>
              <a:rPr lang="ja-JP" altLang="en-US" sz="2400" dirty="0">
                <a:solidFill>
                  <a:schemeClr val="tx1"/>
                </a:solidFill>
                <a:latin typeface="ＭＳ Ｐゴシック" pitchFamily="50" charset="-128"/>
                <a:ea typeface="ＭＳ Ｐゴシック" pitchFamily="50" charset="-128"/>
              </a:rPr>
              <a:t>の割合で交換することもある．</a:t>
            </a:r>
            <a:endParaRPr lang="en-US" altLang="ja-JP" sz="2400" dirty="0">
              <a:solidFill>
                <a:schemeClr val="tx1"/>
              </a:solidFill>
              <a:latin typeface="ＭＳ Ｐゴシック" pitchFamily="50" charset="-128"/>
              <a:ea typeface="ＭＳ Ｐゴシック" pitchFamily="50" charset="-128"/>
            </a:endParaRPr>
          </a:p>
          <a:p>
            <a:pPr lvl="2" algn="just"/>
            <a:r>
              <a:rPr lang="ja-JP" altLang="en-US" sz="2400" dirty="0">
                <a:latin typeface="ＭＳ Ｐゴシック" pitchFamily="50" charset="-128"/>
                <a:ea typeface="ＭＳ Ｐゴシック" pitchFamily="50" charset="-128"/>
              </a:rPr>
              <a:t>自発的な交換・取引で決まった（取引参加者が合意した）　　</a:t>
            </a:r>
            <a:r>
              <a:rPr lang="ja-JP" altLang="en-US" sz="2400" dirty="0">
                <a:solidFill>
                  <a:srgbClr val="00B050"/>
                </a:solidFill>
                <a:latin typeface="ＭＳ Ｐゴシック" pitchFamily="50" charset="-128"/>
                <a:ea typeface="ＭＳ Ｐゴシック" pitchFamily="50" charset="-128"/>
              </a:rPr>
              <a:t>ある財と他の財との交換比率を</a:t>
            </a:r>
            <a:r>
              <a:rPr lang="ja-JP" altLang="en-US" sz="2400" dirty="0">
                <a:solidFill>
                  <a:srgbClr val="FF0000"/>
                </a:solidFill>
                <a:latin typeface="ＭＳ Ｐゴシック" pitchFamily="50" charset="-128"/>
                <a:ea typeface="ＭＳ Ｐゴシック" pitchFamily="50" charset="-128"/>
              </a:rPr>
              <a:t>「相対価格」</a:t>
            </a:r>
            <a:r>
              <a:rPr lang="ja-JP" altLang="en-US" sz="2400" dirty="0">
                <a:latin typeface="ＭＳ Ｐゴシック" pitchFamily="50" charset="-128"/>
                <a:ea typeface="ＭＳ Ｐゴシック" pitchFamily="50" charset="-128"/>
              </a:rPr>
              <a:t>という．</a:t>
            </a:r>
            <a:endParaRPr lang="en-US" altLang="en-US" sz="2400" dirty="0">
              <a:latin typeface="ＭＳ Ｐゴシック" pitchFamily="50" charset="-128"/>
              <a:ea typeface="ＭＳ Ｐゴシック" pitchFamily="50" charset="-128"/>
            </a:endParaRPr>
          </a:p>
        </p:txBody>
      </p:sp>
      <p:sp>
        <p:nvSpPr>
          <p:cNvPr id="4" name="日付プレースホルダー 3">
            <a:extLst>
              <a:ext uri="{FF2B5EF4-FFF2-40B4-BE49-F238E27FC236}">
                <a16:creationId xmlns:a16="http://schemas.microsoft.com/office/drawing/2014/main" id="{2C7ACB95-88A5-4518-9AB6-6DB0EB28AB6B}"/>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7357D791-9635-4538-8492-7FB13DEC685A}"/>
              </a:ext>
            </a:extLst>
          </p:cNvPr>
          <p:cNvSpPr>
            <a:spLocks noGrp="1"/>
          </p:cNvSpPr>
          <p:nvPr>
            <p:ph type="sldNum" sz="quarter" idx="12"/>
          </p:nvPr>
        </p:nvSpPr>
        <p:spPr/>
        <p:txBody>
          <a:bodyPr/>
          <a:lstStyle/>
          <a:p>
            <a:fld id="{91B48CE8-BB9A-434A-95B2-7E9F0103B171}" type="slidenum">
              <a:rPr kumimoji="1" lang="ja-JP" altLang="en-US" smtClean="0"/>
              <a:pPr/>
              <a:t>5</a:t>
            </a:fld>
            <a:endParaRPr kumimoji="1" lang="ja-JP" altLang="en-US"/>
          </a:p>
        </p:txBody>
      </p:sp>
    </p:spTree>
    <p:extLst>
      <p:ext uri="{BB962C8B-B14F-4D97-AF65-F5344CB8AC3E}">
        <p14:creationId xmlns:p14="http://schemas.microsoft.com/office/powerpoint/2010/main" val="2954927749"/>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66917">
                                            <p:txEl>
                                              <p:pRg st="4" end="4"/>
                                            </p:txEl>
                                          </p:spTgt>
                                        </p:tgtEl>
                                        <p:attrNameLst>
                                          <p:attrName>style.visibility</p:attrName>
                                        </p:attrNameLst>
                                      </p:cBhvr>
                                      <p:to>
                                        <p:strVal val="visible"/>
                                      </p:to>
                                    </p:set>
                                    <p:animEffect transition="in" filter="fade">
                                      <p:cBhvr>
                                        <p:cTn id="10" dur="500"/>
                                        <p:tgtEl>
                                          <p:spTgt spid="166917">
                                            <p:txEl>
                                              <p:pRg st="4" end="4"/>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66917">
                                            <p:txEl>
                                              <p:pRg st="6" end="6"/>
                                            </p:txEl>
                                          </p:spTgt>
                                        </p:tgtEl>
                                        <p:attrNameLst>
                                          <p:attrName>style.visibility</p:attrName>
                                        </p:attrNameLst>
                                      </p:cBhvr>
                                      <p:to>
                                        <p:strVal val="visible"/>
                                      </p:to>
                                    </p:set>
                                    <p:animEffect transition="in" filter="fade">
                                      <p:cBhvr>
                                        <p:cTn id="15" dur="500"/>
                                        <p:tgtEl>
                                          <p:spTgt spid="166917">
                                            <p:txEl>
                                              <p:pRg st="6" end="6"/>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66917">
                                            <p:txEl>
                                              <p:pRg st="7" end="7"/>
                                            </p:txEl>
                                          </p:spTgt>
                                        </p:tgtEl>
                                        <p:attrNameLst>
                                          <p:attrName>style.visibility</p:attrName>
                                        </p:attrNameLst>
                                      </p:cBhvr>
                                      <p:to>
                                        <p:strVal val="visible"/>
                                      </p:to>
                                    </p:set>
                                    <p:animEffect transition="in" filter="fade">
                                      <p:cBhvr>
                                        <p:cTn id="20" dur="500"/>
                                        <p:tgtEl>
                                          <p:spTgt spid="166917">
                                            <p:txEl>
                                              <p:pRg st="7" end="7"/>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166917">
                                            <p:txEl>
                                              <p:pRg st="8" end="8"/>
                                            </p:txEl>
                                          </p:spTgt>
                                        </p:tgtEl>
                                        <p:attrNameLst>
                                          <p:attrName>style.visibility</p:attrName>
                                        </p:attrNameLst>
                                      </p:cBhvr>
                                      <p:to>
                                        <p:strVal val="visible"/>
                                      </p:to>
                                    </p:set>
                                    <p:animEffect transition="in" filter="fade">
                                      <p:cBhvr>
                                        <p:cTn id="23" dur="500"/>
                                        <p:tgtEl>
                                          <p:spTgt spid="16691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〇〇〇●〇〇</a:t>
            </a:r>
            <a:br>
              <a:rPr lang="en-US" altLang="ja-JP" dirty="0">
                <a:solidFill>
                  <a:srgbClr val="0070C0"/>
                </a:solidFill>
              </a:rPr>
            </a:br>
            <a:r>
              <a:rPr lang="en-US" altLang="ja-JP" dirty="0">
                <a:solidFill>
                  <a:srgbClr val="0070C0"/>
                </a:solidFill>
              </a:rPr>
              <a:t>1.1 </a:t>
            </a:r>
            <a:r>
              <a:rPr lang="ja-JP" altLang="en-US" dirty="0">
                <a:solidFill>
                  <a:srgbClr val="0070C0"/>
                </a:solidFill>
              </a:rPr>
              <a:t>交換と取引価値の創出</a:t>
            </a:r>
            <a:endParaRPr lang="en-US" altLang="en-US" dirty="0"/>
          </a:p>
        </p:txBody>
      </p:sp>
      <p:sp>
        <p:nvSpPr>
          <p:cNvPr id="166917" name="Rectangle 5"/>
          <p:cNvSpPr>
            <a:spLocks noGrp="1" noChangeArrowheads="1"/>
          </p:cNvSpPr>
          <p:nvPr>
            <p:ph idx="1"/>
          </p:nvPr>
        </p:nvSpPr>
        <p:spPr>
          <a:xfrm>
            <a:off x="251520" y="1340768"/>
            <a:ext cx="8496944" cy="4968552"/>
          </a:xfrm>
        </p:spPr>
        <p:txBody>
          <a:bodyPr>
            <a:normAutofit/>
          </a:bodyPr>
          <a:lstStyle/>
          <a:p>
            <a:pPr lvl="1" algn="just"/>
            <a:r>
              <a:rPr lang="ja-JP" altLang="en-US" sz="2400" dirty="0">
                <a:latin typeface="ＭＳ Ｐゴシック" pitchFamily="50" charset="-128"/>
                <a:ea typeface="ＭＳ Ｐゴシック" pitchFamily="50" charset="-128"/>
              </a:rPr>
              <a:t>交換の形態</a:t>
            </a:r>
            <a:endParaRPr lang="en-US" altLang="ja-JP" sz="2400" dirty="0">
              <a:latin typeface="ＭＳ Ｐゴシック" pitchFamily="50" charset="-128"/>
              <a:ea typeface="ＭＳ Ｐゴシック" pitchFamily="50" charset="-128"/>
            </a:endParaRPr>
          </a:p>
          <a:p>
            <a:pPr lvl="1" algn="just"/>
            <a:endParaRPr lang="en-US" altLang="ja-JP" sz="800" dirty="0">
              <a:latin typeface="ＭＳ Ｐゴシック" pitchFamily="50" charset="-128"/>
              <a:ea typeface="ＭＳ Ｐゴシック" pitchFamily="50" charset="-128"/>
            </a:endParaRPr>
          </a:p>
          <a:p>
            <a:pPr lvl="2" algn="just"/>
            <a:r>
              <a:rPr lang="ja-JP" altLang="en-US" sz="2400" dirty="0">
                <a:solidFill>
                  <a:srgbClr val="0070C0"/>
                </a:solidFill>
                <a:latin typeface="ＭＳ Ｐゴシック" pitchFamily="50" charset="-128"/>
                <a:ea typeface="ＭＳ Ｐゴシック" pitchFamily="50" charset="-128"/>
              </a:rPr>
              <a:t>物々交換</a:t>
            </a:r>
            <a:r>
              <a:rPr lang="en-US" altLang="ja-JP" sz="2400" dirty="0">
                <a:latin typeface="ＭＳ Ｐゴシック" pitchFamily="50" charset="-128"/>
                <a:ea typeface="ＭＳ Ｐゴシック" pitchFamily="50" charset="-128"/>
              </a:rPr>
              <a:t>…</a:t>
            </a:r>
            <a:r>
              <a:rPr lang="ja-JP" altLang="en-US" sz="2400" dirty="0">
                <a:latin typeface="ＭＳ Ｐゴシック" pitchFamily="50" charset="-128"/>
                <a:ea typeface="ＭＳ Ｐゴシック" pitchFamily="50" charset="-128"/>
              </a:rPr>
              <a:t>モノとモノを直接交換する行為．</a:t>
            </a:r>
            <a:endParaRPr lang="en-US" altLang="ja-JP" sz="2400" dirty="0">
              <a:latin typeface="ＭＳ Ｐゴシック" pitchFamily="50" charset="-128"/>
              <a:ea typeface="ＭＳ Ｐゴシック" pitchFamily="50" charset="-128"/>
            </a:endParaRPr>
          </a:p>
          <a:p>
            <a:pPr lvl="2" algn="just"/>
            <a:endParaRPr lang="en-US" altLang="ja-JP" sz="900" dirty="0">
              <a:solidFill>
                <a:srgbClr val="0070C0"/>
              </a:solidFill>
              <a:latin typeface="ＭＳ Ｐゴシック" pitchFamily="50" charset="-128"/>
              <a:ea typeface="ＭＳ Ｐゴシック" pitchFamily="50" charset="-128"/>
            </a:endParaRPr>
          </a:p>
          <a:p>
            <a:pPr lvl="3" algn="just"/>
            <a:r>
              <a:rPr lang="ja-JP" altLang="en-US" sz="2400" dirty="0">
                <a:latin typeface="ＭＳ Ｐゴシック" pitchFamily="50" charset="-128"/>
                <a:ea typeface="ＭＳ Ｐゴシック" pitchFamily="50" charset="-128"/>
              </a:rPr>
              <a:t>物々交換をするには，相手を探すのが大変．</a:t>
            </a:r>
            <a:endParaRPr lang="en-US" altLang="ja-JP" sz="2400" dirty="0">
              <a:latin typeface="ＭＳ Ｐゴシック" pitchFamily="50" charset="-128"/>
              <a:ea typeface="ＭＳ Ｐゴシック" pitchFamily="50" charset="-128"/>
            </a:endParaRPr>
          </a:p>
          <a:p>
            <a:pPr lvl="3" algn="just"/>
            <a:r>
              <a:rPr lang="ja-JP" altLang="en-US" sz="2400" dirty="0">
                <a:solidFill>
                  <a:srgbClr val="0070C0"/>
                </a:solidFill>
                <a:latin typeface="ＭＳ Ｐゴシック" pitchFamily="50" charset="-128"/>
                <a:ea typeface="ＭＳ Ｐゴシック" pitchFamily="50" charset="-128"/>
              </a:rPr>
              <a:t>自分の欲しいモノを持っている人が，自分の提供できるモノを欲しいと思う（欲望の二重一致）時のみ交換が成立．</a:t>
            </a:r>
            <a:endParaRPr lang="en-US" altLang="ja-JP" sz="2400" dirty="0">
              <a:latin typeface="ＭＳ Ｐゴシック" pitchFamily="50" charset="-128"/>
              <a:ea typeface="ＭＳ Ｐゴシック" pitchFamily="50" charset="-128"/>
            </a:endParaRPr>
          </a:p>
          <a:p>
            <a:pPr lvl="2" algn="just"/>
            <a:endParaRPr lang="en-US" altLang="ja-JP" sz="800" dirty="0">
              <a:latin typeface="ＭＳ Ｐゴシック" pitchFamily="50" charset="-128"/>
              <a:ea typeface="ＭＳ Ｐゴシック" pitchFamily="50" charset="-128"/>
            </a:endParaRPr>
          </a:p>
          <a:p>
            <a:pPr marL="594360" lvl="2" indent="0" algn="just">
              <a:buNone/>
            </a:pPr>
            <a:r>
              <a:rPr lang="ja-JP" altLang="en-US" sz="2400" dirty="0">
                <a:latin typeface="ＭＳ Ｐゴシック" pitchFamily="50" charset="-128"/>
                <a:ea typeface="ＭＳ Ｐゴシック" pitchFamily="50" charset="-128"/>
              </a:rPr>
              <a:t>⇒</a:t>
            </a:r>
            <a:r>
              <a:rPr lang="en-US" altLang="ja-JP" sz="2400" dirty="0">
                <a:latin typeface="ＭＳ Ｐゴシック" pitchFamily="50" charset="-128"/>
                <a:ea typeface="ＭＳ Ｐゴシック" pitchFamily="50" charset="-128"/>
              </a:rPr>
              <a:t>	</a:t>
            </a:r>
            <a:r>
              <a:rPr lang="ja-JP" altLang="en-US" sz="2400" dirty="0">
                <a:latin typeface="ＭＳ Ｐゴシック" pitchFamily="50" charset="-128"/>
                <a:ea typeface="ＭＳ Ｐゴシック" pitchFamily="50" charset="-128"/>
              </a:rPr>
              <a:t>「</a:t>
            </a:r>
            <a:r>
              <a:rPr lang="ja-JP" altLang="en-US" sz="2400" dirty="0">
                <a:solidFill>
                  <a:srgbClr val="FF0000"/>
                </a:solidFill>
                <a:latin typeface="ＭＳ Ｐゴシック" pitchFamily="50" charset="-128"/>
                <a:ea typeface="ＭＳ Ｐゴシック" pitchFamily="50" charset="-128"/>
              </a:rPr>
              <a:t>貨幣</a:t>
            </a:r>
            <a:r>
              <a:rPr lang="ja-JP" altLang="en-US" sz="2400" dirty="0">
                <a:latin typeface="ＭＳ Ｐゴシック" pitchFamily="50" charset="-128"/>
                <a:ea typeface="ＭＳ Ｐゴシック" pitchFamily="50" charset="-128"/>
              </a:rPr>
              <a:t>」という交換を仲介するための専門の財を使う．</a:t>
            </a:r>
            <a:endParaRPr lang="en-US" altLang="ja-JP" sz="2400" dirty="0">
              <a:latin typeface="ＭＳ Ｐゴシック" pitchFamily="50" charset="-128"/>
              <a:ea typeface="ＭＳ Ｐゴシック" pitchFamily="50" charset="-128"/>
            </a:endParaRPr>
          </a:p>
          <a:p>
            <a:pPr marL="594360" lvl="2" indent="0" algn="just">
              <a:buNone/>
            </a:pPr>
            <a:endParaRPr lang="en-US" altLang="ja-JP" sz="800" dirty="0">
              <a:latin typeface="ＭＳ Ｐゴシック" pitchFamily="50" charset="-128"/>
              <a:ea typeface="ＭＳ Ｐゴシック" pitchFamily="50" charset="-128"/>
            </a:endParaRPr>
          </a:p>
          <a:p>
            <a:pPr lvl="3" algn="just"/>
            <a:r>
              <a:rPr lang="ja-JP" altLang="en-US" sz="2400" dirty="0">
                <a:solidFill>
                  <a:srgbClr val="FF0000"/>
                </a:solidFill>
                <a:latin typeface="ＭＳ Ｐゴシック" pitchFamily="50" charset="-128"/>
                <a:ea typeface="ＭＳ Ｐゴシック" pitchFamily="50" charset="-128"/>
              </a:rPr>
              <a:t>貨幣</a:t>
            </a:r>
            <a:r>
              <a:rPr lang="ja-JP" altLang="en-US" sz="2400" dirty="0">
                <a:latin typeface="ＭＳ Ｐゴシック" pitchFamily="50" charset="-128"/>
                <a:ea typeface="ＭＳ Ｐゴシック" pitchFamily="50" charset="-128"/>
              </a:rPr>
              <a:t>とは日本銀行券（お札）や硬貨，銀行預金などをいう．</a:t>
            </a:r>
            <a:endParaRPr lang="en-US" altLang="ja-JP" sz="2400" dirty="0">
              <a:solidFill>
                <a:srgbClr val="FF0000"/>
              </a:solidFill>
              <a:latin typeface="ＭＳ Ｐゴシック" pitchFamily="50" charset="-128"/>
              <a:ea typeface="ＭＳ Ｐゴシック" pitchFamily="50" charset="-128"/>
            </a:endParaRPr>
          </a:p>
          <a:p>
            <a:pPr lvl="3" algn="just"/>
            <a:r>
              <a:rPr lang="ja-JP" altLang="en-US" sz="2400" dirty="0">
                <a:solidFill>
                  <a:srgbClr val="00B050"/>
                </a:solidFill>
                <a:latin typeface="ＭＳ Ｐゴシック" pitchFamily="50" charset="-128"/>
                <a:ea typeface="ＭＳ Ｐゴシック" pitchFamily="50" charset="-128"/>
              </a:rPr>
              <a:t>財やサービスと交換される対価となる貨幣の量を　　</a:t>
            </a:r>
            <a:r>
              <a:rPr lang="ja-JP" altLang="en-US" sz="2400" dirty="0">
                <a:solidFill>
                  <a:srgbClr val="FF0000"/>
                </a:solidFill>
                <a:latin typeface="ＭＳ Ｐゴシック" pitchFamily="50" charset="-128"/>
                <a:ea typeface="ＭＳ Ｐゴシック" pitchFamily="50" charset="-128"/>
              </a:rPr>
              <a:t>　「価格」</a:t>
            </a:r>
            <a:r>
              <a:rPr lang="ja-JP" altLang="en-US" sz="2400" dirty="0">
                <a:latin typeface="ＭＳ Ｐゴシック" pitchFamily="50" charset="-128"/>
                <a:ea typeface="ＭＳ Ｐゴシック" pitchFamily="50" charset="-128"/>
              </a:rPr>
              <a:t>という．</a:t>
            </a:r>
            <a:endParaRPr lang="en-US" altLang="en-US" sz="2400" dirty="0">
              <a:latin typeface="ＭＳ Ｐゴシック" pitchFamily="50" charset="-128"/>
              <a:ea typeface="ＭＳ Ｐゴシック" pitchFamily="50" charset="-128"/>
            </a:endParaRPr>
          </a:p>
        </p:txBody>
      </p:sp>
      <p:sp>
        <p:nvSpPr>
          <p:cNvPr id="4" name="日付プレースホルダー 3">
            <a:extLst>
              <a:ext uri="{FF2B5EF4-FFF2-40B4-BE49-F238E27FC236}">
                <a16:creationId xmlns:a16="http://schemas.microsoft.com/office/drawing/2014/main" id="{54FEDEB1-C0F9-4410-988F-DE147F97BFC1}"/>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38BCE425-67E3-4BB1-AB20-8E8AD3CECE9F}"/>
              </a:ext>
            </a:extLst>
          </p:cNvPr>
          <p:cNvSpPr>
            <a:spLocks noGrp="1"/>
          </p:cNvSpPr>
          <p:nvPr>
            <p:ph type="sldNum" sz="quarter" idx="12"/>
          </p:nvPr>
        </p:nvSpPr>
        <p:spPr/>
        <p:txBody>
          <a:bodyPr/>
          <a:lstStyle/>
          <a:p>
            <a:fld id="{91B48CE8-BB9A-434A-95B2-7E9F0103B171}" type="slidenum">
              <a:rPr kumimoji="1" lang="ja-JP" altLang="en-US" smtClean="0"/>
              <a:pPr/>
              <a:t>6</a:t>
            </a:fld>
            <a:endParaRPr kumimoji="1" lang="ja-JP" altLang="en-US"/>
          </a:p>
        </p:txBody>
      </p:sp>
    </p:spTree>
    <p:extLst>
      <p:ext uri="{BB962C8B-B14F-4D97-AF65-F5344CB8AC3E}">
        <p14:creationId xmlns:p14="http://schemas.microsoft.com/office/powerpoint/2010/main" val="4249099635"/>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4" end="4"/>
                                            </p:txEl>
                                          </p:spTgt>
                                        </p:tgtEl>
                                        <p:attrNameLst>
                                          <p:attrName>style.visibility</p:attrName>
                                        </p:attrNameLst>
                                      </p:cBhvr>
                                      <p:to>
                                        <p:strVal val="visible"/>
                                      </p:to>
                                    </p:set>
                                    <p:animEffect transition="in" filter="fade">
                                      <p:cBhvr>
                                        <p:cTn id="12" dur="500"/>
                                        <p:tgtEl>
                                          <p:spTgt spid="166917">
                                            <p:txEl>
                                              <p:pRg st="4" end="4"/>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66917">
                                            <p:txEl>
                                              <p:pRg st="5" end="5"/>
                                            </p:txEl>
                                          </p:spTgt>
                                        </p:tgtEl>
                                        <p:attrNameLst>
                                          <p:attrName>style.visibility</p:attrName>
                                        </p:attrNameLst>
                                      </p:cBhvr>
                                      <p:to>
                                        <p:strVal val="visible"/>
                                      </p:to>
                                    </p:set>
                                    <p:animEffect transition="in" filter="fade">
                                      <p:cBhvr>
                                        <p:cTn id="15" dur="500"/>
                                        <p:tgtEl>
                                          <p:spTgt spid="166917">
                                            <p:txEl>
                                              <p:pRg st="5" end="5"/>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66917">
                                            <p:txEl>
                                              <p:pRg st="7" end="7"/>
                                            </p:txEl>
                                          </p:spTgt>
                                        </p:tgtEl>
                                        <p:attrNameLst>
                                          <p:attrName>style.visibility</p:attrName>
                                        </p:attrNameLst>
                                      </p:cBhvr>
                                      <p:to>
                                        <p:strVal val="visible"/>
                                      </p:to>
                                    </p:set>
                                    <p:animEffect transition="in" filter="fade">
                                      <p:cBhvr>
                                        <p:cTn id="20" dur="500"/>
                                        <p:tgtEl>
                                          <p:spTgt spid="166917">
                                            <p:txEl>
                                              <p:pRg st="7" end="7"/>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66917">
                                            <p:txEl>
                                              <p:pRg st="9" end="9"/>
                                            </p:txEl>
                                          </p:spTgt>
                                        </p:tgtEl>
                                        <p:attrNameLst>
                                          <p:attrName>style.visibility</p:attrName>
                                        </p:attrNameLst>
                                      </p:cBhvr>
                                      <p:to>
                                        <p:strVal val="visible"/>
                                      </p:to>
                                    </p:set>
                                    <p:animEffect transition="in" filter="fade">
                                      <p:cBhvr>
                                        <p:cTn id="25" dur="500"/>
                                        <p:tgtEl>
                                          <p:spTgt spid="166917">
                                            <p:txEl>
                                              <p:pRg st="9" end="9"/>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166917">
                                            <p:txEl>
                                              <p:pRg st="10" end="10"/>
                                            </p:txEl>
                                          </p:spTgt>
                                        </p:tgtEl>
                                        <p:attrNameLst>
                                          <p:attrName>style.visibility</p:attrName>
                                        </p:attrNameLst>
                                      </p:cBhvr>
                                      <p:to>
                                        <p:strVal val="visible"/>
                                      </p:to>
                                    </p:set>
                                    <p:animEffect transition="in" filter="fade">
                                      <p:cBhvr>
                                        <p:cTn id="28" dur="500"/>
                                        <p:tgtEl>
                                          <p:spTgt spid="16691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〇〇〇〇●〇</a:t>
            </a:r>
            <a:br>
              <a:rPr lang="en-US" altLang="ja-JP" dirty="0">
                <a:solidFill>
                  <a:srgbClr val="0070C0"/>
                </a:solidFill>
              </a:rPr>
            </a:br>
            <a:r>
              <a:rPr lang="en-US" altLang="ja-JP" dirty="0">
                <a:solidFill>
                  <a:srgbClr val="0070C0"/>
                </a:solidFill>
              </a:rPr>
              <a:t>1.1 </a:t>
            </a:r>
            <a:r>
              <a:rPr lang="ja-JP" altLang="en-US" dirty="0">
                <a:solidFill>
                  <a:srgbClr val="0070C0"/>
                </a:solidFill>
              </a:rPr>
              <a:t>交換と取引価値の創出</a:t>
            </a:r>
            <a:endParaRPr lang="en-US" altLang="en-US" dirty="0"/>
          </a:p>
        </p:txBody>
      </p:sp>
      <p:sp>
        <p:nvSpPr>
          <p:cNvPr id="166917" name="Rectangle 5"/>
          <p:cNvSpPr>
            <a:spLocks noGrp="1" noChangeArrowheads="1"/>
          </p:cNvSpPr>
          <p:nvPr>
            <p:ph idx="1"/>
          </p:nvPr>
        </p:nvSpPr>
        <p:spPr>
          <a:xfrm>
            <a:off x="323528" y="1412776"/>
            <a:ext cx="8496944" cy="5025740"/>
          </a:xfrm>
        </p:spPr>
        <p:txBody>
          <a:bodyPr>
            <a:normAutofit/>
          </a:bodyPr>
          <a:lstStyle/>
          <a:p>
            <a:pPr algn="just"/>
            <a:r>
              <a:rPr lang="ja-JP" altLang="en-US" sz="2400" dirty="0">
                <a:latin typeface="ＭＳ Ｐゴシック" pitchFamily="50" charset="-128"/>
                <a:ea typeface="ＭＳ Ｐゴシック" pitchFamily="50" charset="-128"/>
              </a:rPr>
              <a:t>交換・取引の例</a:t>
            </a:r>
            <a:endParaRPr lang="en-US" altLang="ja-JP" sz="2400" dirty="0">
              <a:latin typeface="ＭＳ Ｐゴシック" pitchFamily="50" charset="-128"/>
              <a:ea typeface="ＭＳ Ｐゴシック" pitchFamily="50" charset="-128"/>
            </a:endParaRPr>
          </a:p>
          <a:p>
            <a:pPr lvl="1" algn="just"/>
            <a:r>
              <a:rPr lang="ja-JP" altLang="en-US" sz="2400" dirty="0">
                <a:solidFill>
                  <a:srgbClr val="0070C0"/>
                </a:solidFill>
                <a:latin typeface="ＭＳ Ｐゴシック" pitchFamily="50" charset="-128"/>
                <a:ea typeface="ＭＳ Ｐゴシック" pitchFamily="50" charset="-128"/>
              </a:rPr>
              <a:t>自動販売機で１２０円を払って缶コーヒーを買うという行為</a:t>
            </a:r>
            <a:endParaRPr lang="en-US" altLang="ja-JP" sz="2400" dirty="0">
              <a:solidFill>
                <a:srgbClr val="0070C0"/>
              </a:solidFill>
              <a:latin typeface="ＭＳ Ｐゴシック" pitchFamily="50" charset="-128"/>
              <a:ea typeface="ＭＳ Ｐゴシック" pitchFamily="50" charset="-128"/>
            </a:endParaRPr>
          </a:p>
          <a:p>
            <a:pPr lvl="1" algn="just"/>
            <a:endParaRPr lang="en-US" altLang="ja-JP" sz="800" dirty="0">
              <a:solidFill>
                <a:srgbClr val="0070C0"/>
              </a:solidFill>
              <a:latin typeface="ＭＳ Ｐゴシック" pitchFamily="50" charset="-128"/>
              <a:ea typeface="ＭＳ Ｐゴシック" pitchFamily="50" charset="-128"/>
            </a:endParaRPr>
          </a:p>
          <a:p>
            <a:pPr lvl="2" algn="just"/>
            <a:r>
              <a:rPr lang="ja-JP" altLang="en-US" sz="2400" dirty="0">
                <a:solidFill>
                  <a:srgbClr val="FF0000"/>
                </a:solidFill>
                <a:latin typeface="ＭＳ Ｐゴシック" pitchFamily="50" charset="-128"/>
                <a:ea typeface="ＭＳ Ｐゴシック" pitchFamily="50" charset="-128"/>
              </a:rPr>
              <a:t>売り手</a:t>
            </a:r>
            <a:r>
              <a:rPr lang="ja-JP" altLang="en-US" sz="2400" dirty="0">
                <a:latin typeface="ＭＳ Ｐゴシック" pitchFamily="50" charset="-128"/>
                <a:ea typeface="ＭＳ Ｐゴシック" pitchFamily="50" charset="-128"/>
              </a:rPr>
              <a:t>は</a:t>
            </a:r>
            <a:r>
              <a:rPr lang="ja-JP" altLang="en-US" sz="2400" dirty="0">
                <a:solidFill>
                  <a:srgbClr val="FF0000"/>
                </a:solidFill>
                <a:latin typeface="ＭＳ Ｐゴシック" pitchFamily="50" charset="-128"/>
                <a:ea typeface="ＭＳ Ｐゴシック" pitchFamily="50" charset="-128"/>
              </a:rPr>
              <a:t>１２０円受け取ることができれば缶コーヒーを手放してもよい</a:t>
            </a:r>
            <a:r>
              <a:rPr lang="ja-JP" altLang="en-US" sz="2400" dirty="0">
                <a:latin typeface="ＭＳ Ｐゴシック" pitchFamily="50" charset="-128"/>
                <a:ea typeface="ＭＳ Ｐゴシック" pitchFamily="50" charset="-128"/>
              </a:rPr>
              <a:t>と考えている．</a:t>
            </a:r>
            <a:endParaRPr lang="en-US" altLang="ja-JP" sz="2400" dirty="0">
              <a:latin typeface="ＭＳ Ｐゴシック" pitchFamily="50" charset="-128"/>
              <a:ea typeface="ＭＳ Ｐゴシック" pitchFamily="50" charset="-128"/>
            </a:endParaRPr>
          </a:p>
          <a:p>
            <a:pPr lvl="2" algn="just"/>
            <a:endParaRPr lang="en-US" altLang="ja-JP" sz="800" dirty="0">
              <a:latin typeface="ＭＳ Ｐゴシック" pitchFamily="50" charset="-128"/>
              <a:ea typeface="ＭＳ Ｐゴシック" pitchFamily="50" charset="-128"/>
            </a:endParaRPr>
          </a:p>
          <a:p>
            <a:pPr marL="868680" lvl="3" indent="0" algn="just">
              <a:buNone/>
            </a:pPr>
            <a:r>
              <a:rPr lang="ja-JP" altLang="en-US" sz="2400" dirty="0">
                <a:solidFill>
                  <a:srgbClr val="FF0000"/>
                </a:solidFill>
                <a:latin typeface="ＭＳ Ｐゴシック" pitchFamily="50" charset="-128"/>
                <a:ea typeface="ＭＳ Ｐゴシック" pitchFamily="50" charset="-128"/>
              </a:rPr>
              <a:t>　売り手</a:t>
            </a:r>
            <a:r>
              <a:rPr lang="en-US" altLang="ja-JP" sz="2400" dirty="0">
                <a:latin typeface="ＭＳ Ｐゴシック" pitchFamily="50" charset="-128"/>
                <a:ea typeface="ＭＳ Ｐゴシック" pitchFamily="50" charset="-128"/>
              </a:rPr>
              <a:t>	</a:t>
            </a:r>
            <a:r>
              <a:rPr lang="ja-JP" altLang="en-US" sz="2400" dirty="0">
                <a:latin typeface="ＭＳ Ｐゴシック" pitchFamily="50" charset="-128"/>
                <a:ea typeface="ＭＳ Ｐゴシック" pitchFamily="50" charset="-128"/>
              </a:rPr>
              <a:t>缶コーヒーの価値</a:t>
            </a:r>
            <a:r>
              <a:rPr lang="en-US" altLang="ja-JP" sz="2400" dirty="0">
                <a:latin typeface="ＭＳ Ｐゴシック" pitchFamily="50" charset="-128"/>
                <a:ea typeface="ＭＳ Ｐゴシック" pitchFamily="50" charset="-128"/>
              </a:rPr>
              <a:t>	</a:t>
            </a:r>
            <a:r>
              <a:rPr lang="ja-JP" altLang="en-US" sz="2400" dirty="0">
                <a:latin typeface="ＭＳ Ｐゴシック" pitchFamily="50" charset="-128"/>
                <a:ea typeface="ＭＳ Ｐゴシック" pitchFamily="50" charset="-128"/>
              </a:rPr>
              <a:t>≦</a:t>
            </a:r>
            <a:r>
              <a:rPr lang="en-US" altLang="ja-JP" sz="2400" dirty="0">
                <a:latin typeface="ＭＳ Ｐゴシック" pitchFamily="50" charset="-128"/>
                <a:ea typeface="ＭＳ Ｐゴシック" pitchFamily="50" charset="-128"/>
              </a:rPr>
              <a:t>	</a:t>
            </a:r>
            <a:r>
              <a:rPr lang="ja-JP" altLang="en-US" sz="2400" dirty="0">
                <a:latin typeface="ＭＳ Ｐゴシック" pitchFamily="50" charset="-128"/>
                <a:ea typeface="ＭＳ Ｐゴシック" pitchFamily="50" charset="-128"/>
              </a:rPr>
              <a:t>１２０円の価値</a:t>
            </a:r>
            <a:endParaRPr lang="en-US" altLang="ja-JP" sz="2400" dirty="0">
              <a:latin typeface="ＭＳ Ｐゴシック" pitchFamily="50" charset="-128"/>
              <a:ea typeface="ＭＳ Ｐゴシック" pitchFamily="50" charset="-128"/>
            </a:endParaRPr>
          </a:p>
          <a:p>
            <a:pPr lvl="2" algn="just"/>
            <a:endParaRPr lang="en-US" altLang="ja-JP" sz="800" dirty="0">
              <a:latin typeface="ＭＳ Ｐゴシック" pitchFamily="50" charset="-128"/>
              <a:ea typeface="ＭＳ Ｐゴシック" pitchFamily="50" charset="-128"/>
            </a:endParaRPr>
          </a:p>
          <a:p>
            <a:pPr lvl="2" algn="just"/>
            <a:r>
              <a:rPr lang="ja-JP" altLang="en-US" sz="2400" dirty="0">
                <a:solidFill>
                  <a:srgbClr val="00B050"/>
                </a:solidFill>
                <a:latin typeface="ＭＳ Ｐゴシック" pitchFamily="50" charset="-128"/>
                <a:ea typeface="ＭＳ Ｐゴシック" pitchFamily="50" charset="-128"/>
              </a:rPr>
              <a:t>買い手</a:t>
            </a:r>
            <a:r>
              <a:rPr lang="ja-JP" altLang="en-US" sz="2400" dirty="0">
                <a:latin typeface="ＭＳ Ｐゴシック" pitchFamily="50" charset="-128"/>
                <a:ea typeface="ＭＳ Ｐゴシック" pitchFamily="50" charset="-128"/>
              </a:rPr>
              <a:t>は</a:t>
            </a:r>
            <a:r>
              <a:rPr lang="ja-JP" altLang="en-US" sz="2400" dirty="0">
                <a:solidFill>
                  <a:srgbClr val="00B050"/>
                </a:solidFill>
                <a:latin typeface="ＭＳ Ｐゴシック" pitchFamily="50" charset="-128"/>
                <a:ea typeface="ＭＳ Ｐゴシック" pitchFamily="50" charset="-128"/>
              </a:rPr>
              <a:t>缶コーヒーを受け取ることができるならば，１２０円手放してもよい</a:t>
            </a:r>
            <a:r>
              <a:rPr lang="ja-JP" altLang="en-US" sz="2400" dirty="0">
                <a:latin typeface="ＭＳ Ｐゴシック" pitchFamily="50" charset="-128"/>
                <a:ea typeface="ＭＳ Ｐゴシック" pitchFamily="50" charset="-128"/>
              </a:rPr>
              <a:t>と考えている．</a:t>
            </a:r>
            <a:endParaRPr lang="en-US" altLang="ja-JP" sz="2400" dirty="0">
              <a:latin typeface="ＭＳ Ｐゴシック" pitchFamily="50" charset="-128"/>
              <a:ea typeface="ＭＳ Ｐゴシック" pitchFamily="50" charset="-128"/>
            </a:endParaRPr>
          </a:p>
          <a:p>
            <a:pPr lvl="2" algn="just"/>
            <a:endParaRPr lang="en-US" altLang="ja-JP" sz="800" dirty="0">
              <a:latin typeface="ＭＳ Ｐゴシック" pitchFamily="50" charset="-128"/>
              <a:ea typeface="ＭＳ Ｐゴシック" pitchFamily="50" charset="-128"/>
            </a:endParaRPr>
          </a:p>
          <a:p>
            <a:pPr marL="594360" lvl="2" indent="0" algn="just">
              <a:buNone/>
            </a:pPr>
            <a:r>
              <a:rPr lang="en-US" altLang="ja-JP" sz="2400" dirty="0">
                <a:solidFill>
                  <a:srgbClr val="00B050"/>
                </a:solidFill>
                <a:latin typeface="ＭＳ Ｐゴシック" pitchFamily="50" charset="-128"/>
                <a:ea typeface="ＭＳ Ｐゴシック" pitchFamily="50" charset="-128"/>
              </a:rPr>
              <a:t>	</a:t>
            </a:r>
            <a:r>
              <a:rPr lang="ja-JP" altLang="en-US" sz="2400" dirty="0">
                <a:solidFill>
                  <a:srgbClr val="00B050"/>
                </a:solidFill>
                <a:latin typeface="ＭＳ Ｐゴシック" pitchFamily="50" charset="-128"/>
                <a:ea typeface="ＭＳ Ｐゴシック" pitchFamily="50" charset="-128"/>
              </a:rPr>
              <a:t>　買い手</a:t>
            </a:r>
            <a:r>
              <a:rPr lang="en-US" altLang="ja-JP" sz="2400" dirty="0">
                <a:solidFill>
                  <a:srgbClr val="00B050"/>
                </a:solidFill>
                <a:latin typeface="ＭＳ Ｐゴシック" pitchFamily="50" charset="-128"/>
                <a:ea typeface="ＭＳ Ｐゴシック" pitchFamily="50" charset="-128"/>
              </a:rPr>
              <a:t>	</a:t>
            </a:r>
            <a:r>
              <a:rPr lang="ja-JP" altLang="en-US" sz="2400" dirty="0">
                <a:latin typeface="ＭＳ Ｐゴシック" pitchFamily="50" charset="-128"/>
                <a:ea typeface="ＭＳ Ｐゴシック" pitchFamily="50" charset="-128"/>
              </a:rPr>
              <a:t>缶コーヒーの価値</a:t>
            </a:r>
            <a:r>
              <a:rPr lang="en-US" altLang="ja-JP" sz="2400" dirty="0">
                <a:latin typeface="ＭＳ Ｐゴシック" pitchFamily="50" charset="-128"/>
                <a:ea typeface="ＭＳ Ｐゴシック" pitchFamily="50" charset="-128"/>
              </a:rPr>
              <a:t>	</a:t>
            </a:r>
            <a:r>
              <a:rPr lang="ja-JP" altLang="en-US" sz="2400" dirty="0">
                <a:latin typeface="ＭＳ Ｐゴシック" pitchFamily="50" charset="-128"/>
                <a:ea typeface="ＭＳ Ｐゴシック" pitchFamily="50" charset="-128"/>
              </a:rPr>
              <a:t>≧</a:t>
            </a:r>
            <a:r>
              <a:rPr lang="en-US" altLang="ja-JP" sz="2400" dirty="0">
                <a:latin typeface="ＭＳ Ｐゴシック" pitchFamily="50" charset="-128"/>
                <a:ea typeface="ＭＳ Ｐゴシック" pitchFamily="50" charset="-128"/>
              </a:rPr>
              <a:t>	</a:t>
            </a:r>
            <a:r>
              <a:rPr lang="ja-JP" altLang="en-US" sz="2400" dirty="0">
                <a:latin typeface="ＭＳ Ｐゴシック" pitchFamily="50" charset="-128"/>
                <a:ea typeface="ＭＳ Ｐゴシック" pitchFamily="50" charset="-128"/>
              </a:rPr>
              <a:t>１２０円の価値</a:t>
            </a:r>
            <a:endParaRPr lang="en-US" altLang="ja-JP" dirty="0">
              <a:latin typeface="ＭＳ Ｐゴシック" pitchFamily="50" charset="-128"/>
              <a:ea typeface="ＭＳ Ｐゴシック" pitchFamily="50" charset="-128"/>
            </a:endParaRPr>
          </a:p>
        </p:txBody>
      </p:sp>
      <p:sp>
        <p:nvSpPr>
          <p:cNvPr id="4" name="日付プレースホルダー 3">
            <a:extLst>
              <a:ext uri="{FF2B5EF4-FFF2-40B4-BE49-F238E27FC236}">
                <a16:creationId xmlns:a16="http://schemas.microsoft.com/office/drawing/2014/main" id="{D49E8EEB-3B63-49E5-AD2F-F092D9E453E9}"/>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0B456BAC-BBDF-41A9-94BC-830365121C40}"/>
              </a:ext>
            </a:extLst>
          </p:cNvPr>
          <p:cNvSpPr>
            <a:spLocks noGrp="1"/>
          </p:cNvSpPr>
          <p:nvPr>
            <p:ph type="sldNum" sz="quarter" idx="12"/>
          </p:nvPr>
        </p:nvSpPr>
        <p:spPr/>
        <p:txBody>
          <a:bodyPr/>
          <a:lstStyle/>
          <a:p>
            <a:fld id="{91B48CE8-BB9A-434A-95B2-7E9F0103B171}" type="slidenum">
              <a:rPr kumimoji="1" lang="ja-JP" altLang="en-US" smtClean="0"/>
              <a:pPr/>
              <a:t>7</a:t>
            </a:fld>
            <a:endParaRPr kumimoji="1" lang="ja-JP" altLang="en-US"/>
          </a:p>
        </p:txBody>
      </p:sp>
    </p:spTree>
    <p:extLst>
      <p:ext uri="{BB962C8B-B14F-4D97-AF65-F5344CB8AC3E}">
        <p14:creationId xmlns:p14="http://schemas.microsoft.com/office/powerpoint/2010/main" val="2435380382"/>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1" end="1"/>
                                            </p:txEl>
                                          </p:spTgt>
                                        </p:tgtEl>
                                        <p:attrNameLst>
                                          <p:attrName>style.visibility</p:attrName>
                                        </p:attrNameLst>
                                      </p:cBhvr>
                                      <p:to>
                                        <p:strVal val="visible"/>
                                      </p:to>
                                    </p:set>
                                    <p:animEffect transition="in" filter="fade">
                                      <p:cBhvr>
                                        <p:cTn id="7" dur="500"/>
                                        <p:tgtEl>
                                          <p:spTgt spid="16691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3" end="3"/>
                                            </p:txEl>
                                          </p:spTgt>
                                        </p:tgtEl>
                                        <p:attrNameLst>
                                          <p:attrName>style.visibility</p:attrName>
                                        </p:attrNameLst>
                                      </p:cBhvr>
                                      <p:to>
                                        <p:strVal val="visible"/>
                                      </p:to>
                                    </p:set>
                                    <p:animEffect transition="in" filter="fade">
                                      <p:cBhvr>
                                        <p:cTn id="12" dur="500"/>
                                        <p:tgtEl>
                                          <p:spTgt spid="166917">
                                            <p:txEl>
                                              <p:pRg st="3" end="3"/>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66917">
                                            <p:txEl>
                                              <p:pRg st="7" end="7"/>
                                            </p:txEl>
                                          </p:spTgt>
                                        </p:tgtEl>
                                        <p:attrNameLst>
                                          <p:attrName>style.visibility</p:attrName>
                                        </p:attrNameLst>
                                      </p:cBhvr>
                                      <p:to>
                                        <p:strVal val="visible"/>
                                      </p:to>
                                    </p:set>
                                    <p:animEffect transition="in" filter="fade">
                                      <p:cBhvr>
                                        <p:cTn id="15" dur="500"/>
                                        <p:tgtEl>
                                          <p:spTgt spid="166917">
                                            <p:txEl>
                                              <p:pRg st="7" end="7"/>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66917">
                                            <p:txEl>
                                              <p:pRg st="5" end="5"/>
                                            </p:txEl>
                                          </p:spTgt>
                                        </p:tgtEl>
                                        <p:attrNameLst>
                                          <p:attrName>style.visibility</p:attrName>
                                        </p:attrNameLst>
                                      </p:cBhvr>
                                      <p:to>
                                        <p:strVal val="visible"/>
                                      </p:to>
                                    </p:set>
                                    <p:animEffect transition="in" filter="fade">
                                      <p:cBhvr>
                                        <p:cTn id="20" dur="500"/>
                                        <p:tgtEl>
                                          <p:spTgt spid="166917">
                                            <p:txEl>
                                              <p:pRg st="5" end="5"/>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166917">
                                            <p:txEl>
                                              <p:pRg st="9" end="9"/>
                                            </p:txEl>
                                          </p:spTgt>
                                        </p:tgtEl>
                                        <p:attrNameLst>
                                          <p:attrName>style.visibility</p:attrName>
                                        </p:attrNameLst>
                                      </p:cBhvr>
                                      <p:to>
                                        <p:strVal val="visible"/>
                                      </p:to>
                                    </p:set>
                                    <p:animEffect transition="in" filter="fade">
                                      <p:cBhvr>
                                        <p:cTn id="23" dur="500"/>
                                        <p:tgtEl>
                                          <p:spTgt spid="16691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〇〇〇〇〇●</a:t>
            </a:r>
            <a:br>
              <a:rPr lang="en-US" altLang="ja-JP" dirty="0">
                <a:solidFill>
                  <a:srgbClr val="0070C0"/>
                </a:solidFill>
              </a:rPr>
            </a:br>
            <a:r>
              <a:rPr lang="en-US" altLang="ja-JP" dirty="0">
                <a:solidFill>
                  <a:srgbClr val="0070C0"/>
                </a:solidFill>
              </a:rPr>
              <a:t>1.1 </a:t>
            </a:r>
            <a:r>
              <a:rPr lang="ja-JP" altLang="en-US" dirty="0">
                <a:solidFill>
                  <a:srgbClr val="0070C0"/>
                </a:solidFill>
              </a:rPr>
              <a:t>交換と取引価値の創出</a:t>
            </a:r>
            <a:endParaRPr lang="en-US" altLang="en-US" dirty="0"/>
          </a:p>
        </p:txBody>
      </p:sp>
      <p:sp>
        <p:nvSpPr>
          <p:cNvPr id="166917" name="Rectangle 5"/>
          <p:cNvSpPr>
            <a:spLocks noGrp="1" noChangeArrowheads="1"/>
          </p:cNvSpPr>
          <p:nvPr>
            <p:ph idx="1"/>
          </p:nvPr>
        </p:nvSpPr>
        <p:spPr>
          <a:xfrm>
            <a:off x="457200" y="1571612"/>
            <a:ext cx="8291264" cy="5025740"/>
          </a:xfrm>
        </p:spPr>
        <p:txBody>
          <a:bodyPr>
            <a:normAutofit/>
          </a:bodyPr>
          <a:lstStyle/>
          <a:p>
            <a:pPr algn="just"/>
            <a:r>
              <a:rPr lang="ja-JP" altLang="en-US" sz="2800" dirty="0">
                <a:latin typeface="ＭＳ Ｐゴシック" pitchFamily="50" charset="-128"/>
                <a:ea typeface="ＭＳ Ｐゴシック" pitchFamily="50" charset="-128"/>
              </a:rPr>
              <a:t>交換・取引の例</a:t>
            </a:r>
            <a:endParaRPr lang="en-US" altLang="ja-JP" sz="2800" dirty="0">
              <a:latin typeface="ＭＳ Ｐゴシック" pitchFamily="50" charset="-128"/>
              <a:ea typeface="ＭＳ Ｐゴシック" pitchFamily="50" charset="-128"/>
            </a:endParaRPr>
          </a:p>
          <a:p>
            <a:pPr lvl="1" algn="just"/>
            <a:endParaRPr lang="en-US" altLang="ja-JP" sz="2800" dirty="0">
              <a:latin typeface="ＭＳ Ｐゴシック" pitchFamily="50" charset="-128"/>
              <a:ea typeface="ＭＳ Ｐゴシック" pitchFamily="50" charset="-128"/>
            </a:endParaRPr>
          </a:p>
          <a:p>
            <a:pPr lvl="1" algn="just"/>
            <a:r>
              <a:rPr lang="ja-JP" altLang="en-US" sz="2800" dirty="0">
                <a:latin typeface="ＭＳ Ｐゴシック" pitchFamily="50" charset="-128"/>
                <a:ea typeface="ＭＳ Ｐゴシック" pitchFamily="50" charset="-128"/>
              </a:rPr>
              <a:t>取引が実現するのは，</a:t>
            </a:r>
            <a:r>
              <a:rPr lang="ja-JP" altLang="en-US" sz="2800" dirty="0">
                <a:solidFill>
                  <a:srgbClr val="0070C0"/>
                </a:solidFill>
                <a:latin typeface="ＭＳ Ｐゴシック" pitchFamily="50" charset="-128"/>
                <a:ea typeface="ＭＳ Ｐゴシック" pitchFamily="50" charset="-128"/>
              </a:rPr>
              <a:t>取引しない状況よりも売り手・買い手の状況が良くなるから</a:t>
            </a:r>
            <a:r>
              <a:rPr lang="ja-JP" altLang="en-US" sz="2800" dirty="0">
                <a:latin typeface="ＭＳ Ｐゴシック" pitchFamily="50" charset="-128"/>
                <a:ea typeface="ＭＳ Ｐゴシック" pitchFamily="50" charset="-128"/>
              </a:rPr>
              <a:t>．</a:t>
            </a:r>
            <a:endParaRPr lang="en-US" altLang="ja-JP" sz="2800" dirty="0">
              <a:latin typeface="ＭＳ Ｐゴシック" pitchFamily="50" charset="-128"/>
              <a:ea typeface="ＭＳ Ｐゴシック" pitchFamily="50" charset="-128"/>
            </a:endParaRPr>
          </a:p>
          <a:p>
            <a:pPr lvl="1" algn="just"/>
            <a:endParaRPr lang="en-US" altLang="ja-JP" sz="2800" dirty="0">
              <a:solidFill>
                <a:srgbClr val="FF0000"/>
              </a:solidFill>
              <a:latin typeface="ＭＳ Ｐゴシック" pitchFamily="50" charset="-128"/>
              <a:ea typeface="ＭＳ Ｐゴシック" pitchFamily="50" charset="-128"/>
            </a:endParaRPr>
          </a:p>
          <a:p>
            <a:pPr lvl="1" algn="just"/>
            <a:r>
              <a:rPr lang="ja-JP" altLang="en-US" sz="2800" dirty="0">
                <a:solidFill>
                  <a:srgbClr val="FF0000"/>
                </a:solidFill>
                <a:latin typeface="ＭＳ Ｐゴシック" pitchFamily="50" charset="-128"/>
                <a:ea typeface="ＭＳ Ｐゴシック" pitchFamily="50" charset="-128"/>
              </a:rPr>
              <a:t>市場取引は売り手と買い手の両者に利益を生み出す</a:t>
            </a:r>
            <a:r>
              <a:rPr lang="ja-JP" altLang="en-US" sz="2800" dirty="0">
                <a:latin typeface="ＭＳ Ｐゴシック" pitchFamily="50" charset="-128"/>
                <a:ea typeface="ＭＳ Ｐゴシック" pitchFamily="50" charset="-128"/>
              </a:rPr>
              <a:t>＝「価値」を創出する．</a:t>
            </a:r>
            <a:endParaRPr lang="en-US" altLang="ja-JP" sz="2800" dirty="0">
              <a:latin typeface="ＭＳ Ｐゴシック" pitchFamily="50" charset="-128"/>
              <a:ea typeface="ＭＳ Ｐゴシック" pitchFamily="50" charset="-128"/>
            </a:endParaRPr>
          </a:p>
          <a:p>
            <a:pPr lvl="1" algn="just"/>
            <a:endParaRPr lang="en-US" altLang="ja-JP" sz="2800" dirty="0">
              <a:latin typeface="ＭＳ Ｐゴシック" pitchFamily="50" charset="-128"/>
              <a:ea typeface="ＭＳ Ｐゴシック" pitchFamily="50" charset="-128"/>
            </a:endParaRPr>
          </a:p>
        </p:txBody>
      </p:sp>
      <p:sp>
        <p:nvSpPr>
          <p:cNvPr id="4" name="日付プレースホルダー 3">
            <a:extLst>
              <a:ext uri="{FF2B5EF4-FFF2-40B4-BE49-F238E27FC236}">
                <a16:creationId xmlns:a16="http://schemas.microsoft.com/office/drawing/2014/main" id="{266BA758-A703-42C2-9609-6FB2508B6EF3}"/>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3D7392AD-9C83-43F8-835D-1DC0F269BB55}"/>
              </a:ext>
            </a:extLst>
          </p:cNvPr>
          <p:cNvSpPr>
            <a:spLocks noGrp="1"/>
          </p:cNvSpPr>
          <p:nvPr>
            <p:ph type="sldNum" sz="quarter" idx="12"/>
          </p:nvPr>
        </p:nvSpPr>
        <p:spPr/>
        <p:txBody>
          <a:bodyPr/>
          <a:lstStyle/>
          <a:p>
            <a:fld id="{91B48CE8-BB9A-434A-95B2-7E9F0103B171}" type="slidenum">
              <a:rPr kumimoji="1" lang="ja-JP" altLang="en-US" smtClean="0"/>
              <a:pPr/>
              <a:t>8</a:t>
            </a:fld>
            <a:endParaRPr kumimoji="1" lang="ja-JP" altLang="en-US"/>
          </a:p>
        </p:txBody>
      </p:sp>
    </p:spTree>
    <p:extLst>
      <p:ext uri="{BB962C8B-B14F-4D97-AF65-F5344CB8AC3E}">
        <p14:creationId xmlns:p14="http://schemas.microsoft.com/office/powerpoint/2010/main" val="2208968857"/>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6917">
                                            <p:txEl>
                                              <p:pRg st="4" end="4"/>
                                            </p:txEl>
                                          </p:spTgt>
                                        </p:tgtEl>
                                        <p:attrNameLst>
                                          <p:attrName>style.visibility</p:attrName>
                                        </p:attrNameLst>
                                      </p:cBhvr>
                                      <p:to>
                                        <p:strVal val="visible"/>
                                      </p:to>
                                    </p:set>
                                    <p:animEffect transition="in" filter="fade">
                                      <p:cBhvr>
                                        <p:cTn id="12" dur="500"/>
                                        <p:tgtEl>
                                          <p:spTgt spid="16691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a:t>
            </a:r>
            <a:br>
              <a:rPr lang="en-US" altLang="ja-JP" dirty="0">
                <a:solidFill>
                  <a:srgbClr val="0070C0"/>
                </a:solidFill>
              </a:rPr>
            </a:br>
            <a:r>
              <a:rPr lang="en-US" altLang="ja-JP" dirty="0">
                <a:solidFill>
                  <a:srgbClr val="0070C0"/>
                </a:solidFill>
              </a:rPr>
              <a:t>1.2 </a:t>
            </a:r>
            <a:r>
              <a:rPr lang="ja-JP" altLang="en-US" dirty="0">
                <a:solidFill>
                  <a:srgbClr val="0070C0"/>
                </a:solidFill>
              </a:rPr>
              <a:t>価格と資源配分の効率性</a:t>
            </a:r>
            <a:endParaRPr lang="en-US" altLang="en-US" dirty="0">
              <a:solidFill>
                <a:srgbClr val="0070C0"/>
              </a:solidFill>
            </a:endParaRPr>
          </a:p>
        </p:txBody>
      </p:sp>
      <p:sp>
        <p:nvSpPr>
          <p:cNvPr id="166917" name="Rectangle 5"/>
          <p:cNvSpPr>
            <a:spLocks noGrp="1" noChangeArrowheads="1"/>
          </p:cNvSpPr>
          <p:nvPr>
            <p:ph idx="1"/>
          </p:nvPr>
        </p:nvSpPr>
        <p:spPr>
          <a:xfrm>
            <a:off x="457200" y="1571612"/>
            <a:ext cx="8291264" cy="5025740"/>
          </a:xfrm>
        </p:spPr>
        <p:txBody>
          <a:bodyPr>
            <a:normAutofit/>
          </a:bodyPr>
          <a:lstStyle/>
          <a:p>
            <a:pPr algn="just"/>
            <a:r>
              <a:rPr lang="ja-JP" altLang="en-US" sz="2400" dirty="0">
                <a:latin typeface="ＭＳ Ｐゴシック" pitchFamily="50" charset="-128"/>
                <a:ea typeface="ＭＳ Ｐゴシック" pitchFamily="50" charset="-128"/>
              </a:rPr>
              <a:t>市場取引が売り手と買い手の両者に利益をもたらすことを　　</a:t>
            </a:r>
            <a:r>
              <a:rPr lang="ja-JP" altLang="en-US" sz="2400" dirty="0">
                <a:solidFill>
                  <a:srgbClr val="FF0000"/>
                </a:solidFill>
                <a:latin typeface="ＭＳ Ｐゴシック" pitchFamily="50" charset="-128"/>
                <a:ea typeface="ＭＳ Ｐゴシック" pitchFamily="50" charset="-128"/>
              </a:rPr>
              <a:t>留保価格</a:t>
            </a:r>
            <a:r>
              <a:rPr lang="ja-JP" altLang="en-US" sz="2400" dirty="0">
                <a:latin typeface="ＭＳ Ｐゴシック" pitchFamily="50" charset="-128"/>
                <a:ea typeface="ＭＳ Ｐゴシック" pitchFamily="50" charset="-128"/>
              </a:rPr>
              <a:t>という考え方を利用してもう少しはっきりと確認しよう．</a:t>
            </a:r>
            <a:endParaRPr lang="en-US" altLang="ja-JP" sz="24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a:p>
            <a:pPr lvl="1" algn="just"/>
            <a:r>
              <a:rPr lang="ja-JP" altLang="en-US" sz="2400" dirty="0">
                <a:latin typeface="ＭＳ Ｐゴシック" pitchFamily="50" charset="-128"/>
                <a:ea typeface="ＭＳ Ｐゴシック" pitchFamily="50" charset="-128"/>
              </a:rPr>
              <a:t>「</a:t>
            </a:r>
            <a:r>
              <a:rPr lang="ja-JP" altLang="en-US" sz="2400" dirty="0">
                <a:solidFill>
                  <a:srgbClr val="FF0000"/>
                </a:solidFill>
                <a:latin typeface="ＭＳ Ｐゴシック" pitchFamily="50" charset="-128"/>
                <a:ea typeface="ＭＳ Ｐゴシック" pitchFamily="50" charset="-128"/>
              </a:rPr>
              <a:t>留保価格</a:t>
            </a:r>
            <a:r>
              <a:rPr lang="ja-JP" altLang="en-US" sz="2400" dirty="0">
                <a:latin typeface="ＭＳ Ｐゴシック" pitchFamily="50" charset="-128"/>
                <a:ea typeface="ＭＳ Ｐゴシック" pitchFamily="50" charset="-128"/>
              </a:rPr>
              <a:t>」</a:t>
            </a:r>
            <a:endParaRPr lang="en-US" altLang="ja-JP" sz="2400" dirty="0">
              <a:latin typeface="ＭＳ Ｐゴシック" pitchFamily="50" charset="-128"/>
              <a:ea typeface="ＭＳ Ｐゴシック" pitchFamily="50" charset="-128"/>
            </a:endParaRPr>
          </a:p>
          <a:p>
            <a:pPr lvl="2" algn="just"/>
            <a:r>
              <a:rPr lang="ja-JP" altLang="en-US" sz="2400" dirty="0">
                <a:solidFill>
                  <a:srgbClr val="0070C0"/>
                </a:solidFill>
                <a:latin typeface="ＭＳ Ｐゴシック" pitchFamily="50" charset="-128"/>
                <a:ea typeface="ＭＳ Ｐゴシック" pitchFamily="50" charset="-128"/>
              </a:rPr>
              <a:t>買い手が缶コーヒーにいくらまでなら払ってもよいと考えているのか？</a:t>
            </a:r>
            <a:endParaRPr lang="en-US" altLang="ja-JP" sz="2400" dirty="0">
              <a:solidFill>
                <a:srgbClr val="0070C0"/>
              </a:solidFill>
              <a:latin typeface="ＭＳ Ｐゴシック" pitchFamily="50" charset="-128"/>
              <a:ea typeface="ＭＳ Ｐゴシック" pitchFamily="50" charset="-128"/>
            </a:endParaRPr>
          </a:p>
          <a:p>
            <a:pPr lvl="2" algn="just"/>
            <a:endParaRPr lang="en-US" altLang="ja-JP" sz="2400" dirty="0">
              <a:latin typeface="ＭＳ Ｐゴシック" pitchFamily="50" charset="-128"/>
              <a:ea typeface="ＭＳ Ｐゴシック" pitchFamily="50" charset="-128"/>
            </a:endParaRPr>
          </a:p>
          <a:p>
            <a:pPr lvl="2" algn="just"/>
            <a:r>
              <a:rPr lang="ja-JP" altLang="en-US" sz="2400" dirty="0">
                <a:solidFill>
                  <a:srgbClr val="0070C0"/>
                </a:solidFill>
                <a:latin typeface="ＭＳ Ｐゴシック" pitchFamily="50" charset="-128"/>
                <a:ea typeface="ＭＳ Ｐゴシック" pitchFamily="50" charset="-128"/>
              </a:rPr>
              <a:t>売り手が缶コーヒーをいくら以上なら売ってもよいと考えているのか？</a:t>
            </a:r>
            <a:endParaRPr lang="en-US" altLang="ja-JP" sz="2400" dirty="0">
              <a:solidFill>
                <a:srgbClr val="0070C0"/>
              </a:solidFill>
              <a:latin typeface="ＭＳ Ｐゴシック" pitchFamily="50" charset="-128"/>
              <a:ea typeface="ＭＳ Ｐゴシック" pitchFamily="50" charset="-128"/>
            </a:endParaRPr>
          </a:p>
        </p:txBody>
      </p:sp>
      <p:sp>
        <p:nvSpPr>
          <p:cNvPr id="4" name="日付プレースホルダー 3">
            <a:extLst>
              <a:ext uri="{FF2B5EF4-FFF2-40B4-BE49-F238E27FC236}">
                <a16:creationId xmlns:a16="http://schemas.microsoft.com/office/drawing/2014/main" id="{162879D6-F562-48F8-A762-2BFF9610FCC7}"/>
              </a:ext>
            </a:extLst>
          </p:cNvPr>
          <p:cNvSpPr>
            <a:spLocks noGrp="1"/>
          </p:cNvSpPr>
          <p:nvPr>
            <p:ph type="dt" sz="half" idx="10"/>
          </p:nvPr>
        </p:nvSpPr>
        <p:spPr/>
        <p:txBody>
          <a:bodyPr/>
          <a:lstStyle/>
          <a:p>
            <a:r>
              <a:rPr kumimoji="1" lang="en-US" altLang="ja-JP"/>
              <a:t>ver. 2</a:t>
            </a:r>
            <a:endParaRPr kumimoji="1" lang="ja-JP" altLang="en-US"/>
          </a:p>
        </p:txBody>
      </p:sp>
      <p:sp>
        <p:nvSpPr>
          <p:cNvPr id="5" name="スライド番号プレースホルダー 4">
            <a:extLst>
              <a:ext uri="{FF2B5EF4-FFF2-40B4-BE49-F238E27FC236}">
                <a16:creationId xmlns:a16="http://schemas.microsoft.com/office/drawing/2014/main" id="{FF474C40-931F-4AEE-8A58-BA88E80A6705}"/>
              </a:ext>
            </a:extLst>
          </p:cNvPr>
          <p:cNvSpPr>
            <a:spLocks noGrp="1"/>
          </p:cNvSpPr>
          <p:nvPr>
            <p:ph type="sldNum" sz="quarter" idx="12"/>
          </p:nvPr>
        </p:nvSpPr>
        <p:spPr/>
        <p:txBody>
          <a:bodyPr/>
          <a:lstStyle/>
          <a:p>
            <a:fld id="{91B48CE8-BB9A-434A-95B2-7E9F0103B171}" type="slidenum">
              <a:rPr kumimoji="1" lang="ja-JP" altLang="en-US" smtClean="0"/>
              <a:pPr/>
              <a:t>9</a:t>
            </a:fld>
            <a:endParaRPr kumimoji="1" lang="ja-JP" altLang="en-US"/>
          </a:p>
        </p:txBody>
      </p:sp>
    </p:spTree>
    <p:extLst>
      <p:ext uri="{BB962C8B-B14F-4D97-AF65-F5344CB8AC3E}">
        <p14:creationId xmlns:p14="http://schemas.microsoft.com/office/powerpoint/2010/main" val="1205799708"/>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6917">
                                            <p:txEl>
                                              <p:pRg st="2" end="2"/>
                                            </p:txEl>
                                          </p:spTgt>
                                        </p:tgtEl>
                                        <p:attrNameLst>
                                          <p:attrName>style.visibility</p:attrName>
                                        </p:attrNameLst>
                                      </p:cBhvr>
                                      <p:to>
                                        <p:strVal val="visible"/>
                                      </p:to>
                                    </p:set>
                                    <p:animEffect transition="in" filter="fade">
                                      <p:cBhvr>
                                        <p:cTn id="7" dur="500"/>
                                        <p:tgtEl>
                                          <p:spTgt spid="166917">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66917">
                                            <p:txEl>
                                              <p:pRg st="3" end="3"/>
                                            </p:txEl>
                                          </p:spTgt>
                                        </p:tgtEl>
                                        <p:attrNameLst>
                                          <p:attrName>style.visibility</p:attrName>
                                        </p:attrNameLst>
                                      </p:cBhvr>
                                      <p:to>
                                        <p:strVal val="visible"/>
                                      </p:to>
                                    </p:set>
                                    <p:animEffect transition="in" filter="fade">
                                      <p:cBhvr>
                                        <p:cTn id="10" dur="500"/>
                                        <p:tgtEl>
                                          <p:spTgt spid="166917">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66917">
                                            <p:txEl>
                                              <p:pRg st="5" end="5"/>
                                            </p:txEl>
                                          </p:spTgt>
                                        </p:tgtEl>
                                        <p:attrNameLst>
                                          <p:attrName>style.visibility</p:attrName>
                                        </p:attrNameLst>
                                      </p:cBhvr>
                                      <p:to>
                                        <p:strVal val="visible"/>
                                      </p:to>
                                    </p:set>
                                    <p:animEffect transition="in" filter="fade">
                                      <p:cBhvr>
                                        <p:cTn id="13" dur="500"/>
                                        <p:tgtEl>
                                          <p:spTgt spid="16691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アース">
  <a:themeElements>
    <a:clrScheme name="アース">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アース">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アース">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3305</TotalTime>
  <Words>3771</Words>
  <Application>Microsoft Office PowerPoint</Application>
  <PresentationFormat>画面に合わせる (4:3)</PresentationFormat>
  <Paragraphs>485</Paragraphs>
  <Slides>40</Slides>
  <Notes>36</Notes>
  <HiddenSlides>0</HiddenSlides>
  <MMClips>0</MMClips>
  <ScaleCrop>false</ScaleCrop>
  <HeadingPairs>
    <vt:vector size="6" baseType="variant">
      <vt:variant>
        <vt:lpstr>使用されているフォント</vt:lpstr>
      </vt:variant>
      <vt:variant>
        <vt:i4>11</vt:i4>
      </vt:variant>
      <vt:variant>
        <vt:lpstr>テーマ</vt:lpstr>
      </vt:variant>
      <vt:variant>
        <vt:i4>1</vt:i4>
      </vt:variant>
      <vt:variant>
        <vt:lpstr>スライド タイトル</vt:lpstr>
      </vt:variant>
      <vt:variant>
        <vt:i4>40</vt:i4>
      </vt:variant>
    </vt:vector>
  </HeadingPairs>
  <TitlesOfParts>
    <vt:vector size="52" baseType="lpstr">
      <vt:lpstr>HG明朝E</vt:lpstr>
      <vt:lpstr>ＭＳ Ｐゴシック</vt:lpstr>
      <vt:lpstr>ＭＳ 明朝</vt:lpstr>
      <vt:lpstr>Bookman Old Style</vt:lpstr>
      <vt:lpstr>Calibri</vt:lpstr>
      <vt:lpstr>Cambria Math</vt:lpstr>
      <vt:lpstr>Century</vt:lpstr>
      <vt:lpstr>Gill Sans MT</vt:lpstr>
      <vt:lpstr>Times New Roman</vt:lpstr>
      <vt:lpstr>Wingdings</vt:lpstr>
      <vt:lpstr>Wingdings 3</vt:lpstr>
      <vt:lpstr>アース</vt:lpstr>
      <vt:lpstr>第3章 交換による価値の創造 </vt:lpstr>
      <vt:lpstr>1. 市場取引と資源配分の効率性</vt:lpstr>
      <vt:lpstr>●〇〇〇〇〇 1.1 交換と取引価値の創出</vt:lpstr>
      <vt:lpstr>〇●〇〇〇〇 1.1 交換と取引価値の創出</vt:lpstr>
      <vt:lpstr>〇〇●〇〇〇 1.1 交換と取引価値の創出</vt:lpstr>
      <vt:lpstr>〇〇〇●〇〇 1.1 交換と取引価値の創出</vt:lpstr>
      <vt:lpstr>〇〇〇〇●〇 1.1 交換と取引価値の創出</vt:lpstr>
      <vt:lpstr>〇〇〇〇〇● 1.1 交換と取引価値の創出</vt:lpstr>
      <vt:lpstr>● 1.2 価格と資源配分の効率性</vt:lpstr>
      <vt:lpstr>●〇〇 留保価格と余剰</vt:lpstr>
      <vt:lpstr>〇●〇 留保価格と余剰</vt:lpstr>
      <vt:lpstr>〇〇● 留保価格と余剰</vt:lpstr>
      <vt:lpstr>●〇〇〇〇〇 価格と資源配分の効率性</vt:lpstr>
      <vt:lpstr>〇●〇〇〇〇 価格と資源配分の効率性</vt:lpstr>
      <vt:lpstr>〇〇●〇〇〇 価格と資源配分の効率性</vt:lpstr>
      <vt:lpstr>〇〇〇●〇〇 価格と資源配分の効率性</vt:lpstr>
      <vt:lpstr>〇〇〇〇●〇 価格と資源配分の効率性</vt:lpstr>
      <vt:lpstr>〇〇〇〇〇● 価格と資源配分の効率性</vt:lpstr>
      <vt:lpstr>2. 自発的な意思決定</vt:lpstr>
      <vt:lpstr>●〇〇〇 2.1 インセンティブ</vt:lpstr>
      <vt:lpstr>〇●〇〇 2.1 インセンティブ</vt:lpstr>
      <vt:lpstr>〇〇●〇 2.1 インセンティブ</vt:lpstr>
      <vt:lpstr>〇〇〇● 2.1 インセンティブ</vt:lpstr>
      <vt:lpstr>●〇〇 2.2 合理的選択</vt:lpstr>
      <vt:lpstr>〇●〇 2.2 合理的選択</vt:lpstr>
      <vt:lpstr>〇〇● 2.2 合理的選択</vt:lpstr>
      <vt:lpstr>●〇〇〇 トレードオフと機会費用</vt:lpstr>
      <vt:lpstr>〇●〇〇 トレードオフと機会費用</vt:lpstr>
      <vt:lpstr>〇〇●〇 トレードオフと機会費用</vt:lpstr>
      <vt:lpstr>〇〇〇● トレードオフと機会費用</vt:lpstr>
      <vt:lpstr>●〇 合理的意思決定と最適な選択</vt:lpstr>
      <vt:lpstr>〇● 合理的意思決定と最適な選択</vt:lpstr>
      <vt:lpstr>3. 経済学の考え方</vt:lpstr>
      <vt:lpstr>● 市場経済と国家・政府・中央銀行の役割</vt:lpstr>
      <vt:lpstr>● 取引利益の追求と人類の歴史</vt:lpstr>
      <vt:lpstr> ●〇〇 経済体制と資源配分のメカニズム</vt:lpstr>
      <vt:lpstr> 〇●〇 経済体制と資源配分のメカニズム</vt:lpstr>
      <vt:lpstr> 〇〇● 経済体制と資源配分のメカニズム</vt:lpstr>
      <vt:lpstr> ●〇 取引費用とさまざまな市場・非市場取引</vt:lpstr>
      <vt:lpstr> 〇● 取引費用とさまざまな市場・非市場取引</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経済学通論1　第1回目</dc:title>
  <dc:creator>kajitani</dc:creator>
  <cp:lastModifiedBy>kajitani shinya</cp:lastModifiedBy>
  <cp:revision>222</cp:revision>
  <dcterms:created xsi:type="dcterms:W3CDTF">2010-03-26T05:42:20Z</dcterms:created>
  <dcterms:modified xsi:type="dcterms:W3CDTF">2018-06-19T08:59:22Z</dcterms:modified>
</cp:coreProperties>
</file>