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7"/>
  </p:notesMasterIdLst>
  <p:sldIdLst>
    <p:sldId id="256" r:id="rId2"/>
    <p:sldId id="258" r:id="rId3"/>
    <p:sldId id="257" r:id="rId4"/>
    <p:sldId id="259" r:id="rId5"/>
    <p:sldId id="262" r:id="rId6"/>
    <p:sldId id="266" r:id="rId7"/>
    <p:sldId id="261" r:id="rId8"/>
    <p:sldId id="260" r:id="rId9"/>
    <p:sldId id="263" r:id="rId10"/>
    <p:sldId id="267" r:id="rId11"/>
    <p:sldId id="264" r:id="rId12"/>
    <p:sldId id="268" r:id="rId13"/>
    <p:sldId id="26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304" r:id="rId41"/>
    <p:sldId id="298" r:id="rId42"/>
    <p:sldId id="299" r:id="rId43"/>
    <p:sldId id="301" r:id="rId44"/>
    <p:sldId id="302" r:id="rId45"/>
    <p:sldId id="303" r:id="rId4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2" autoAdjust="0"/>
    <p:restoredTop sz="92323" autoAdjust="0"/>
  </p:normalViewPr>
  <p:slideViewPr>
    <p:cSldViewPr>
      <p:cViewPr varScale="1">
        <p:scale>
          <a:sx n="93" d="100"/>
          <a:sy n="93" d="100"/>
        </p:scale>
        <p:origin x="47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hpz800\kajitani\&#35611;&#32681;\2015\&#32076;&#28168;&#23398;&#20837;&#38272;\&#12486;&#12461;&#12473;&#12488;&#25913;&#35330;\&#22259;&#34920;\&#12486;&#12461;&#12473;&#12488;&#35036;&#3554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890363605475757E-2"/>
          <c:y val="0.13897937024972856"/>
          <c:w val="0.75715237327732499"/>
          <c:h val="0.74028230184581978"/>
        </c:manualLayout>
      </c:layout>
      <c:scatterChart>
        <c:scatterStyle val="lineMarker"/>
        <c:varyColors val="0"/>
        <c:ser>
          <c:idx val="0"/>
          <c:order val="0"/>
          <c:tx>
            <c:v>y=x^2</c:v>
          </c:tx>
          <c:spPr>
            <a:ln w="15875">
              <a:noFill/>
            </a:ln>
          </c:spPr>
          <c:marker>
            <c:symbol val="circle"/>
            <c:size val="3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trendline>
            <c:spPr>
              <a:ln w="31750">
                <a:solidFill>
                  <a:srgbClr val="0070C0"/>
                </a:solidFill>
              </a:ln>
            </c:spPr>
            <c:trendlineType val="poly"/>
            <c:order val="2"/>
            <c:dispRSqr val="0"/>
            <c:dispEq val="0"/>
          </c:trendline>
          <c:xVal>
            <c:numRef>
              <c:f>Sheet2!$A$3:$A$15</c:f>
              <c:numCache>
                <c:formatCode>General</c:formatCode>
                <c:ptCount val="13"/>
                <c:pt idx="0">
                  <c:v>-6</c:v>
                </c:pt>
                <c:pt idx="1">
                  <c:v>-5</c:v>
                </c:pt>
                <c:pt idx="2">
                  <c:v>-4</c:v>
                </c:pt>
                <c:pt idx="3">
                  <c:v>-3</c:v>
                </c:pt>
                <c:pt idx="4">
                  <c:v>-2</c:v>
                </c:pt>
                <c:pt idx="5">
                  <c:v>-1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</c:numCache>
            </c:numRef>
          </c:xVal>
          <c:yVal>
            <c:numRef>
              <c:f>Sheet2!$B$3:$B$15</c:f>
              <c:numCache>
                <c:formatCode>General</c:formatCode>
                <c:ptCount val="13"/>
                <c:pt idx="0">
                  <c:v>36</c:v>
                </c:pt>
                <c:pt idx="1">
                  <c:v>25</c:v>
                </c:pt>
                <c:pt idx="2">
                  <c:v>16</c:v>
                </c:pt>
                <c:pt idx="3">
                  <c:v>9</c:v>
                </c:pt>
                <c:pt idx="4">
                  <c:v>4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4</c:v>
                </c:pt>
                <c:pt idx="9">
                  <c:v>9</c:v>
                </c:pt>
                <c:pt idx="10">
                  <c:v>16</c:v>
                </c:pt>
                <c:pt idx="11">
                  <c:v>25</c:v>
                </c:pt>
                <c:pt idx="12">
                  <c:v>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51-40C4-A1DE-20571C015CF3}"/>
            </c:ext>
          </c:extLst>
        </c:ser>
        <c:ser>
          <c:idx val="2"/>
          <c:order val="1"/>
          <c:tx>
            <c:v>y=(x-3)^2</c:v>
          </c:tx>
          <c:spPr>
            <a:ln w="15875">
              <a:noFill/>
              <a:prstDash val="sysDash"/>
            </a:ln>
          </c:spPr>
          <c:marker>
            <c:symbol val="circle"/>
            <c:size val="3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trendline>
            <c:spPr>
              <a:ln w="31750">
                <a:solidFill>
                  <a:srgbClr val="0070C0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Sheet2!$G$3:$G$15</c:f>
              <c:numCache>
                <c:formatCode>General</c:formatCode>
                <c:ptCount val="13"/>
                <c:pt idx="0">
                  <c:v>-6</c:v>
                </c:pt>
                <c:pt idx="1">
                  <c:v>-5</c:v>
                </c:pt>
                <c:pt idx="2">
                  <c:v>-4</c:v>
                </c:pt>
                <c:pt idx="3">
                  <c:v>-3</c:v>
                </c:pt>
                <c:pt idx="4">
                  <c:v>-2</c:v>
                </c:pt>
                <c:pt idx="5">
                  <c:v>-1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</c:numCache>
            </c:numRef>
          </c:xVal>
          <c:yVal>
            <c:numRef>
              <c:f>Sheet2!$H$3:$H$15</c:f>
              <c:numCache>
                <c:formatCode>General</c:formatCode>
                <c:ptCount val="13"/>
                <c:pt idx="0">
                  <c:v>81</c:v>
                </c:pt>
                <c:pt idx="1">
                  <c:v>64</c:v>
                </c:pt>
                <c:pt idx="2">
                  <c:v>49</c:v>
                </c:pt>
                <c:pt idx="3">
                  <c:v>36</c:v>
                </c:pt>
                <c:pt idx="4">
                  <c:v>25</c:v>
                </c:pt>
                <c:pt idx="5">
                  <c:v>16</c:v>
                </c:pt>
                <c:pt idx="6">
                  <c:v>9</c:v>
                </c:pt>
                <c:pt idx="7">
                  <c:v>4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4</c:v>
                </c:pt>
                <c:pt idx="12">
                  <c:v>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B51-40C4-A1DE-20571C015C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210944"/>
        <c:axId val="78233600"/>
      </c:scatterChart>
      <c:valAx>
        <c:axId val="78210944"/>
        <c:scaling>
          <c:orientation val="minMax"/>
          <c:max val="6"/>
          <c:min val="-3"/>
        </c:scaling>
        <c:delete val="0"/>
        <c:axPos val="b"/>
        <c:minorGridlines>
          <c:spPr>
            <a:ln w="3175"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sz="1200" b="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US" altLang="en-US" sz="1200" b="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89720557700753412"/>
              <c:y val="0.47916124938893107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233600"/>
        <c:crossesAt val="0"/>
        <c:crossBetween val="midCat"/>
        <c:majorUnit val="3"/>
        <c:minorUnit val="1"/>
      </c:valAx>
      <c:valAx>
        <c:axId val="78233600"/>
        <c:scaling>
          <c:orientation val="minMax"/>
          <c:max val="40"/>
          <c:min val="-40"/>
        </c:scaling>
        <c:delete val="0"/>
        <c:axPos val="l"/>
        <c:minorGridlines>
          <c:spPr>
            <a:ln w="3175">
              <a:prstDash val="sysDash"/>
            </a:ln>
          </c:spPr>
        </c:minorGridlines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en-US" altLang="ja-JP" sz="1200" b="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ja-JP" altLang="en-US" sz="1200" b="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1222672307929078"/>
              <c:y val="2.4292265167510894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noFill/>
          <a:ln w="12700" cmpd="sng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210944"/>
        <c:crossesAt val="0"/>
        <c:crossBetween val="midCat"/>
        <c:majorUnit val="20"/>
        <c:minorUnit val="10"/>
      </c:valAx>
      <c:spPr>
        <a:ln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890363605475757E-2"/>
          <c:y val="0.13897937024972856"/>
          <c:w val="0.75715237327732499"/>
          <c:h val="0.74028230184581978"/>
        </c:manualLayout>
      </c:layout>
      <c:scatterChart>
        <c:scatterStyle val="lineMarker"/>
        <c:varyColors val="0"/>
        <c:ser>
          <c:idx val="1"/>
          <c:order val="0"/>
          <c:tx>
            <c:v>y=^x^2</c:v>
          </c:tx>
          <c:spPr>
            <a:ln w="15875">
              <a:noFill/>
            </a:ln>
          </c:spPr>
          <c:marker>
            <c:symbol val="circle"/>
            <c:size val="3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trendline>
            <c:spPr>
              <a:ln w="31750">
                <a:solidFill>
                  <a:srgbClr val="FF0000"/>
                </a:solidFill>
              </a:ln>
            </c:spPr>
            <c:trendlineType val="poly"/>
            <c:order val="2"/>
            <c:dispRSqr val="0"/>
            <c:dispEq val="0"/>
          </c:trendline>
          <c:xVal>
            <c:numRef>
              <c:f>Sheet2!$D$3:$D$15</c:f>
              <c:numCache>
                <c:formatCode>General</c:formatCode>
                <c:ptCount val="13"/>
                <c:pt idx="0">
                  <c:v>-6</c:v>
                </c:pt>
                <c:pt idx="1">
                  <c:v>-5</c:v>
                </c:pt>
                <c:pt idx="2">
                  <c:v>-4</c:v>
                </c:pt>
                <c:pt idx="3">
                  <c:v>-3</c:v>
                </c:pt>
                <c:pt idx="4">
                  <c:v>-2</c:v>
                </c:pt>
                <c:pt idx="5">
                  <c:v>-1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</c:numCache>
            </c:numRef>
          </c:xVal>
          <c:yVal>
            <c:numRef>
              <c:f>Sheet2!$E$3:$E$15</c:f>
              <c:numCache>
                <c:formatCode>General</c:formatCode>
                <c:ptCount val="13"/>
                <c:pt idx="0">
                  <c:v>-36</c:v>
                </c:pt>
                <c:pt idx="1">
                  <c:v>-25</c:v>
                </c:pt>
                <c:pt idx="2">
                  <c:v>-16</c:v>
                </c:pt>
                <c:pt idx="3">
                  <c:v>-9</c:v>
                </c:pt>
                <c:pt idx="4">
                  <c:v>-4</c:v>
                </c:pt>
                <c:pt idx="5">
                  <c:v>-1</c:v>
                </c:pt>
                <c:pt idx="6">
                  <c:v>0</c:v>
                </c:pt>
                <c:pt idx="7">
                  <c:v>-1</c:v>
                </c:pt>
                <c:pt idx="8">
                  <c:v>-4</c:v>
                </c:pt>
                <c:pt idx="9">
                  <c:v>-9</c:v>
                </c:pt>
                <c:pt idx="10">
                  <c:v>-16</c:v>
                </c:pt>
                <c:pt idx="11">
                  <c:v>-25</c:v>
                </c:pt>
                <c:pt idx="12">
                  <c:v>-36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6F9-4995-BAD0-3833DF2B08F9}"/>
            </c:ext>
          </c:extLst>
        </c:ser>
        <c:ser>
          <c:idx val="3"/>
          <c:order val="1"/>
          <c:tx>
            <c:v>y=-(x-3)^2</c:v>
          </c:tx>
          <c:spPr>
            <a:ln w="15875">
              <a:noFill/>
              <a:prstDash val="sysDash"/>
            </a:ln>
          </c:spPr>
          <c:marker>
            <c:symbol val="circle"/>
            <c:size val="3"/>
            <c:spPr>
              <a:solidFill>
                <a:srgbClr val="FF0000"/>
              </a:solidFill>
              <a:ln w="12700">
                <a:solidFill>
                  <a:srgbClr val="FF0000"/>
                </a:solidFill>
              </a:ln>
            </c:spPr>
          </c:marker>
          <c:trendline>
            <c:spPr>
              <a:ln w="31750">
                <a:solidFill>
                  <a:srgbClr val="FF0000"/>
                </a:solidFill>
                <a:prstDash val="dash"/>
              </a:ln>
            </c:spPr>
            <c:trendlineType val="poly"/>
            <c:order val="2"/>
            <c:dispRSqr val="0"/>
            <c:dispEq val="0"/>
          </c:trendline>
          <c:xVal>
            <c:numRef>
              <c:f>Sheet2!$J$3:$J$15</c:f>
              <c:numCache>
                <c:formatCode>General</c:formatCode>
                <c:ptCount val="13"/>
                <c:pt idx="0">
                  <c:v>-6</c:v>
                </c:pt>
                <c:pt idx="1">
                  <c:v>-5</c:v>
                </c:pt>
                <c:pt idx="2">
                  <c:v>-4</c:v>
                </c:pt>
                <c:pt idx="3">
                  <c:v>-3</c:v>
                </c:pt>
                <c:pt idx="4">
                  <c:v>-2</c:v>
                </c:pt>
                <c:pt idx="5">
                  <c:v>-1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</c:numCache>
            </c:numRef>
          </c:xVal>
          <c:yVal>
            <c:numRef>
              <c:f>Sheet2!$K$3:$K$15</c:f>
              <c:numCache>
                <c:formatCode>General</c:formatCode>
                <c:ptCount val="13"/>
                <c:pt idx="0">
                  <c:v>-81</c:v>
                </c:pt>
                <c:pt idx="1">
                  <c:v>-64</c:v>
                </c:pt>
                <c:pt idx="2">
                  <c:v>-49</c:v>
                </c:pt>
                <c:pt idx="3">
                  <c:v>-36</c:v>
                </c:pt>
                <c:pt idx="4">
                  <c:v>-25</c:v>
                </c:pt>
                <c:pt idx="5">
                  <c:v>-16</c:v>
                </c:pt>
                <c:pt idx="6">
                  <c:v>-9</c:v>
                </c:pt>
                <c:pt idx="7">
                  <c:v>-4</c:v>
                </c:pt>
                <c:pt idx="8">
                  <c:v>-1</c:v>
                </c:pt>
                <c:pt idx="9">
                  <c:v>0</c:v>
                </c:pt>
                <c:pt idx="10">
                  <c:v>-1</c:v>
                </c:pt>
                <c:pt idx="11">
                  <c:v>-4</c:v>
                </c:pt>
                <c:pt idx="12">
                  <c:v>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6F9-4995-BAD0-3833DF2B08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264192"/>
        <c:axId val="78274560"/>
      </c:scatterChart>
      <c:valAx>
        <c:axId val="78264192"/>
        <c:scaling>
          <c:orientation val="minMax"/>
          <c:max val="6"/>
          <c:min val="-3"/>
        </c:scaling>
        <c:delete val="0"/>
        <c:axPos val="b"/>
        <c:minorGridlines>
          <c:spPr>
            <a:ln w="3175"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 sz="1200" b="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US" altLang="en-US" sz="1200" b="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89720557700753412"/>
              <c:y val="0.4832892150234546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274560"/>
        <c:crossesAt val="0"/>
        <c:crossBetween val="midCat"/>
        <c:majorUnit val="3"/>
        <c:minorUnit val="1"/>
      </c:valAx>
      <c:valAx>
        <c:axId val="78274560"/>
        <c:scaling>
          <c:orientation val="minMax"/>
          <c:max val="40"/>
          <c:min val="-40"/>
        </c:scaling>
        <c:delete val="0"/>
        <c:axPos val="l"/>
        <c:minorGridlines>
          <c:spPr>
            <a:ln w="3175">
              <a:prstDash val="sysDash"/>
            </a:ln>
          </c:spPr>
        </c:minorGridlines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en-US" altLang="ja-JP" sz="1200" b="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ja-JP" altLang="en-US" sz="1200" b="0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0855969076811623"/>
              <c:y val="2.8420230802034468E-2"/>
            </c:manualLayout>
          </c:layout>
          <c:overlay val="0"/>
        </c:title>
        <c:numFmt formatCode="General" sourceLinked="1"/>
        <c:majorTickMark val="out"/>
        <c:minorTickMark val="out"/>
        <c:tickLblPos val="nextTo"/>
        <c:spPr>
          <a:noFill/>
          <a:ln w="12700" cmpd="sng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264192"/>
        <c:crossesAt val="0"/>
        <c:crossBetween val="midCat"/>
        <c:majorUnit val="20"/>
        <c:minorUnit val="10"/>
      </c:valAx>
      <c:spPr>
        <a:ln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556399678802617E-2"/>
          <c:y val="0.15328118638635518"/>
          <c:w val="0.75715237327732499"/>
          <c:h val="0.66770010618901643"/>
        </c:manualLayout>
      </c:layout>
      <c:scatterChart>
        <c:scatterStyle val="lineMarker"/>
        <c:varyColors val="0"/>
        <c:ser>
          <c:idx val="0"/>
          <c:order val="0"/>
          <c:spPr>
            <a:ln w="15875">
              <a:noFill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trendline>
            <c:spPr>
              <a:ln w="15875">
                <a:solidFill>
                  <a:srgbClr val="FF0000"/>
                </a:solidFill>
              </a:ln>
            </c:spPr>
            <c:trendlineType val="poly"/>
            <c:order val="2"/>
            <c:dispRSqr val="0"/>
            <c:dispEq val="0"/>
          </c:trendline>
          <c:xVal>
            <c:numRef>
              <c:f>図a3!$A$2:$A$6</c:f>
              <c:numCache>
                <c:formatCode>General</c:formatCode>
                <c:ptCount val="5"/>
                <c:pt idx="0">
                  <c:v>-2</c:v>
                </c:pt>
                <c:pt idx="1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</c:numCache>
            </c:numRef>
          </c:xVal>
          <c:yVal>
            <c:numRef>
              <c:f>図a3!$B$2:$B$6</c:f>
              <c:numCache>
                <c:formatCode>General</c:formatCode>
                <c:ptCount val="5"/>
                <c:pt idx="0">
                  <c:v>-3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FD-4CBB-9C01-89B703AD6321}"/>
            </c:ext>
          </c:extLst>
        </c:ser>
        <c:ser>
          <c:idx val="2"/>
          <c:order val="1"/>
          <c:spPr>
            <a:ln w="15875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図a3!$A$2:$A$6</c:f>
              <c:numCache>
                <c:formatCode>General</c:formatCode>
                <c:ptCount val="5"/>
                <c:pt idx="0">
                  <c:v>-2</c:v>
                </c:pt>
                <c:pt idx="1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</c:numCache>
            </c:numRef>
          </c:xVal>
          <c:yVal>
            <c:numRef>
              <c:f>図a3!$C$2:$C$6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6FD-4CBB-9C01-89B703AD63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451648"/>
        <c:axId val="39466112"/>
      </c:scatterChart>
      <c:valAx>
        <c:axId val="39451648"/>
        <c:scaling>
          <c:orientation val="minMax"/>
          <c:max val="5"/>
          <c:min val="-1"/>
        </c:scaling>
        <c:delete val="0"/>
        <c:axPos val="b"/>
        <c:majorGridlines>
          <c:spPr>
            <a:ln w="6350">
              <a:noFill/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altLang="ja-JP" sz="2000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US" altLang="en-US" sz="2000" b="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88351080357379574"/>
              <c:y val="0.4424199074352347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39466112"/>
        <c:crossesAt val="0"/>
        <c:crossBetween val="midCat"/>
        <c:majorUnit val="1"/>
        <c:minorUnit val="1"/>
      </c:valAx>
      <c:valAx>
        <c:axId val="39466112"/>
        <c:scaling>
          <c:orientation val="minMax"/>
          <c:max val="2"/>
          <c:min val="-2"/>
        </c:scaling>
        <c:delete val="0"/>
        <c:axPos val="l"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en-US" altLang="ja-JP" sz="2000" b="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ja-JP" altLang="en-US" sz="2000" b="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18732097881704179"/>
              <c:y val="1.111618681252629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12700" cmpd="sng">
            <a:solidFill>
              <a:schemeClr val="tx1"/>
            </a:solidFill>
          </a:ln>
        </c:spPr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39451648"/>
        <c:crossesAt val="0"/>
        <c:crossBetween val="midCat"/>
        <c:majorUnit val="1"/>
      </c:valAx>
      <c:spPr>
        <a:noFill/>
        <a:ln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Sheet1!$C$23</c:f>
              <c:strCache>
                <c:ptCount val="1"/>
                <c:pt idx="0">
                  <c:v>y</c:v>
                </c:pt>
              </c:strCache>
            </c:strRef>
          </c:tx>
          <c:spPr>
            <a:ln w="0">
              <a:noFill/>
              <a:prstDash val="sysDot"/>
            </a:ln>
          </c:spPr>
          <c:marker>
            <c:symbol val="circle"/>
            <c:size val="8"/>
          </c:marker>
          <c:trendline>
            <c:spPr>
              <a:ln w="31750">
                <a:solidFill>
                  <a:srgbClr val="0070C0"/>
                </a:solidFill>
              </a:ln>
            </c:spPr>
            <c:trendlineType val="poly"/>
            <c:order val="2"/>
            <c:dispRSqr val="0"/>
            <c:dispEq val="0"/>
          </c:trendline>
          <c:cat>
            <c:numRef>
              <c:f>Sheet1!$B$24:$B$30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Sheet1!$C$24:$C$30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8</c:v>
                </c:pt>
                <c:pt idx="3">
                  <c:v>9</c:v>
                </c:pt>
                <c:pt idx="4">
                  <c:v>8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94-4C82-9A18-38AB58D46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610624"/>
        <c:axId val="39612416"/>
      </c:lineChart>
      <c:catAx>
        <c:axId val="396106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39612416"/>
        <c:crosses val="autoZero"/>
        <c:auto val="1"/>
        <c:lblAlgn val="ctr"/>
        <c:lblOffset val="100"/>
        <c:noMultiLvlLbl val="0"/>
      </c:catAx>
      <c:valAx>
        <c:axId val="39612416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3961062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Sheet1!$H$44</c:f>
              <c:strCache>
                <c:ptCount val="1"/>
                <c:pt idx="0">
                  <c:v>y</c:v>
                </c:pt>
              </c:strCache>
            </c:strRef>
          </c:tx>
          <c:marker>
            <c:symbol val="none"/>
          </c:marker>
          <c:cat>
            <c:numRef>
              <c:f>Sheet1!$G$45:$G$85</c:f>
              <c:numCache>
                <c:formatCode>General</c:formatCode>
                <c:ptCount val="4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</c:numCache>
            </c:numRef>
          </c:cat>
          <c:val>
            <c:numRef>
              <c:f>Sheet1!$H$45:$H$85</c:f>
              <c:numCache>
                <c:formatCode>General</c:formatCode>
                <c:ptCount val="41"/>
                <c:pt idx="0">
                  <c:v>0</c:v>
                </c:pt>
                <c:pt idx="1">
                  <c:v>0.31622776601683794</c:v>
                </c:pt>
                <c:pt idx="2">
                  <c:v>0.44721359549995793</c:v>
                </c:pt>
                <c:pt idx="3">
                  <c:v>0.54772255750516607</c:v>
                </c:pt>
                <c:pt idx="4">
                  <c:v>0.63245553203367588</c:v>
                </c:pt>
                <c:pt idx="5">
                  <c:v>0.70710678118654757</c:v>
                </c:pt>
                <c:pt idx="6">
                  <c:v>0.7745966692414834</c:v>
                </c:pt>
                <c:pt idx="7">
                  <c:v>0.83666002653407556</c:v>
                </c:pt>
                <c:pt idx="8">
                  <c:v>0.89442719099991586</c:v>
                </c:pt>
                <c:pt idx="9">
                  <c:v>0.94868329805051377</c:v>
                </c:pt>
                <c:pt idx="10">
                  <c:v>1</c:v>
                </c:pt>
                <c:pt idx="11">
                  <c:v>1.0488088481701516</c:v>
                </c:pt>
                <c:pt idx="12">
                  <c:v>1.0954451150103321</c:v>
                </c:pt>
                <c:pt idx="13">
                  <c:v>1.1401754250991381</c:v>
                </c:pt>
                <c:pt idx="14">
                  <c:v>1.1832159566199232</c:v>
                </c:pt>
                <c:pt idx="15">
                  <c:v>1.2247448713915889</c:v>
                </c:pt>
                <c:pt idx="16">
                  <c:v>1.2649110640673518</c:v>
                </c:pt>
                <c:pt idx="17">
                  <c:v>1.3038404810405297</c:v>
                </c:pt>
                <c:pt idx="18">
                  <c:v>1.3416407864998738</c:v>
                </c:pt>
                <c:pt idx="19">
                  <c:v>1.3784048752090221</c:v>
                </c:pt>
                <c:pt idx="20">
                  <c:v>1.4142135623730951</c:v>
                </c:pt>
                <c:pt idx="21">
                  <c:v>1.4491376746189439</c:v>
                </c:pt>
                <c:pt idx="22">
                  <c:v>1.4832396974191326</c:v>
                </c:pt>
                <c:pt idx="23">
                  <c:v>1.51657508881031</c:v>
                </c:pt>
                <c:pt idx="24">
                  <c:v>1.5491933384829668</c:v>
                </c:pt>
                <c:pt idx="25">
                  <c:v>1.5811388300841898</c:v>
                </c:pt>
                <c:pt idx="26">
                  <c:v>1.61245154965971</c:v>
                </c:pt>
                <c:pt idx="27">
                  <c:v>1.6431676725154984</c:v>
                </c:pt>
                <c:pt idx="28">
                  <c:v>1.6733200530681511</c:v>
                </c:pt>
                <c:pt idx="29">
                  <c:v>1.70293863659264</c:v>
                </c:pt>
                <c:pt idx="30">
                  <c:v>1.7320508075688772</c:v>
                </c:pt>
                <c:pt idx="31">
                  <c:v>1.7606816861659009</c:v>
                </c:pt>
                <c:pt idx="32">
                  <c:v>1.7888543819998317</c:v>
                </c:pt>
                <c:pt idx="33">
                  <c:v>1.8165902124584949</c:v>
                </c:pt>
                <c:pt idx="34">
                  <c:v>1.8439088914585775</c:v>
                </c:pt>
                <c:pt idx="35">
                  <c:v>1.8708286933869707</c:v>
                </c:pt>
                <c:pt idx="36">
                  <c:v>1.8973665961010275</c:v>
                </c:pt>
                <c:pt idx="37">
                  <c:v>1.9235384061671346</c:v>
                </c:pt>
                <c:pt idx="38">
                  <c:v>1.9493588689617927</c:v>
                </c:pt>
                <c:pt idx="39">
                  <c:v>1.9748417658131499</c:v>
                </c:pt>
                <c:pt idx="40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1E9-41EA-8374-FAE27D4E9C4A}"/>
            </c:ext>
          </c:extLst>
        </c:ser>
        <c:ser>
          <c:idx val="1"/>
          <c:order val="1"/>
          <c:tx>
            <c:strRef>
              <c:f>Sheet1!$I$44</c:f>
              <c:strCache>
                <c:ptCount val="1"/>
                <c:pt idx="0">
                  <c:v>x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Sheet1!$G$45:$G$85</c:f>
              <c:numCache>
                <c:formatCode>General</c:formatCode>
                <c:ptCount val="4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</c:numCache>
            </c:numRef>
          </c:cat>
          <c:val>
            <c:numRef>
              <c:f>Sheet1!$I$45:$I$85</c:f>
              <c:numCache>
                <c:formatCode>General</c:formatCode>
                <c:ptCount val="4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1E9-41EA-8374-FAE27D4E9C4A}"/>
            </c:ext>
          </c:extLst>
        </c:ser>
        <c:ser>
          <c:idx val="2"/>
          <c:order val="2"/>
          <c:tx>
            <c:strRef>
              <c:f>Sheet1!$J$44</c:f>
              <c:strCache>
                <c:ptCount val="1"/>
                <c:pt idx="0">
                  <c:v>y2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numRef>
              <c:f>Sheet1!$G$45:$G$85</c:f>
              <c:numCache>
                <c:formatCode>General</c:formatCode>
                <c:ptCount val="4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  <c:pt idx="20">
                  <c:v>2</c:v>
                </c:pt>
                <c:pt idx="21">
                  <c:v>2.1</c:v>
                </c:pt>
                <c:pt idx="22">
                  <c:v>2.2000000000000002</c:v>
                </c:pt>
                <c:pt idx="23">
                  <c:v>2.2999999999999998</c:v>
                </c:pt>
                <c:pt idx="24">
                  <c:v>2.4</c:v>
                </c:pt>
                <c:pt idx="25">
                  <c:v>2.5</c:v>
                </c:pt>
                <c:pt idx="26">
                  <c:v>2.6</c:v>
                </c:pt>
                <c:pt idx="27">
                  <c:v>2.7</c:v>
                </c:pt>
                <c:pt idx="28">
                  <c:v>2.8</c:v>
                </c:pt>
                <c:pt idx="29">
                  <c:v>2.9</c:v>
                </c:pt>
                <c:pt idx="30">
                  <c:v>3</c:v>
                </c:pt>
                <c:pt idx="31">
                  <c:v>3.1</c:v>
                </c:pt>
                <c:pt idx="32">
                  <c:v>3.2</c:v>
                </c:pt>
                <c:pt idx="33">
                  <c:v>3.3</c:v>
                </c:pt>
                <c:pt idx="34">
                  <c:v>3.4</c:v>
                </c:pt>
                <c:pt idx="35">
                  <c:v>3.5</c:v>
                </c:pt>
                <c:pt idx="36">
                  <c:v>3.6</c:v>
                </c:pt>
                <c:pt idx="37">
                  <c:v>3.7</c:v>
                </c:pt>
                <c:pt idx="38">
                  <c:v>3.8</c:v>
                </c:pt>
                <c:pt idx="39">
                  <c:v>3.9</c:v>
                </c:pt>
                <c:pt idx="40">
                  <c:v>4</c:v>
                </c:pt>
              </c:numCache>
            </c:numRef>
          </c:cat>
          <c:val>
            <c:numRef>
              <c:f>Sheet1!$J$45:$J$85</c:f>
              <c:numCache>
                <c:formatCode>General</c:formatCode>
                <c:ptCount val="41"/>
                <c:pt idx="0">
                  <c:v>0</c:v>
                </c:pt>
                <c:pt idx="1">
                  <c:v>1.0000000000000002E-2</c:v>
                </c:pt>
                <c:pt idx="2">
                  <c:v>4.0000000000000008E-2</c:v>
                </c:pt>
                <c:pt idx="3">
                  <c:v>0.09</c:v>
                </c:pt>
                <c:pt idx="4">
                  <c:v>0.16000000000000003</c:v>
                </c:pt>
                <c:pt idx="5">
                  <c:v>0.25</c:v>
                </c:pt>
                <c:pt idx="6">
                  <c:v>0.36</c:v>
                </c:pt>
                <c:pt idx="7">
                  <c:v>0.48999999999999994</c:v>
                </c:pt>
                <c:pt idx="8">
                  <c:v>0.64000000000000012</c:v>
                </c:pt>
                <c:pt idx="9">
                  <c:v>0.81</c:v>
                </c:pt>
                <c:pt idx="10">
                  <c:v>1</c:v>
                </c:pt>
                <c:pt idx="11">
                  <c:v>1.2100000000000002</c:v>
                </c:pt>
                <c:pt idx="12">
                  <c:v>1.44</c:v>
                </c:pt>
                <c:pt idx="13">
                  <c:v>1.6900000000000002</c:v>
                </c:pt>
                <c:pt idx="14">
                  <c:v>1.9599999999999997</c:v>
                </c:pt>
                <c:pt idx="15">
                  <c:v>2.25</c:v>
                </c:pt>
                <c:pt idx="16">
                  <c:v>2.5600000000000005</c:v>
                </c:pt>
                <c:pt idx="17">
                  <c:v>2.8899999999999997</c:v>
                </c:pt>
                <c:pt idx="18">
                  <c:v>3.24</c:v>
                </c:pt>
                <c:pt idx="19">
                  <c:v>3.61</c:v>
                </c:pt>
                <c:pt idx="20">
                  <c:v>4</c:v>
                </c:pt>
                <c:pt idx="21">
                  <c:v>4.41</c:v>
                </c:pt>
                <c:pt idx="22">
                  <c:v>4.8400000000000007</c:v>
                </c:pt>
                <c:pt idx="23">
                  <c:v>5.2899999999999991</c:v>
                </c:pt>
                <c:pt idx="24">
                  <c:v>5.76</c:v>
                </c:pt>
                <c:pt idx="25">
                  <c:v>6.25</c:v>
                </c:pt>
                <c:pt idx="26">
                  <c:v>6.7600000000000007</c:v>
                </c:pt>
                <c:pt idx="27">
                  <c:v>7.2900000000000009</c:v>
                </c:pt>
                <c:pt idx="28">
                  <c:v>7.839999999999999</c:v>
                </c:pt>
                <c:pt idx="29">
                  <c:v>8.41</c:v>
                </c:pt>
                <c:pt idx="30">
                  <c:v>9</c:v>
                </c:pt>
                <c:pt idx="31">
                  <c:v>9.6100000000000012</c:v>
                </c:pt>
                <c:pt idx="32">
                  <c:v>10.240000000000002</c:v>
                </c:pt>
                <c:pt idx="33">
                  <c:v>10.889999999999999</c:v>
                </c:pt>
                <c:pt idx="34">
                  <c:v>11.559999999999999</c:v>
                </c:pt>
                <c:pt idx="35">
                  <c:v>12.25</c:v>
                </c:pt>
                <c:pt idx="36">
                  <c:v>12.96</c:v>
                </c:pt>
                <c:pt idx="37">
                  <c:v>13.690000000000001</c:v>
                </c:pt>
                <c:pt idx="38">
                  <c:v>14.44</c:v>
                </c:pt>
                <c:pt idx="39">
                  <c:v>15.209999999999999</c:v>
                </c:pt>
                <c:pt idx="40">
                  <c:v>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1E9-41EA-8374-FAE27D4E9C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673408"/>
        <c:axId val="78674944"/>
      </c:lineChart>
      <c:catAx>
        <c:axId val="786734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67494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78674944"/>
        <c:scaling>
          <c:orientation val="minMax"/>
          <c:max val="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ja-JP"/>
          </a:p>
        </c:txPr>
        <c:crossAx val="78673408"/>
        <c:crosses val="autoZero"/>
        <c:crossBetween val="midCat"/>
        <c:majorUnit val="1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0.71685</cdr:x>
      <cdr:y>0.50294</cdr:y>
    </cdr:from>
    <cdr:to>
      <cdr:x>0.71685</cdr:x>
      <cdr:y>0.83739</cdr:y>
    </cdr:to>
    <cdr:cxnSp macro="">
      <cdr:nvCxnSpPr>
        <cdr:cNvPr id="16" name="直線コネクタ 15">
          <a:extLst xmlns:a="http://schemas.openxmlformats.org/drawingml/2006/main">
            <a:ext uri="{FF2B5EF4-FFF2-40B4-BE49-F238E27FC236}">
              <a16:creationId xmlns:a16="http://schemas.microsoft.com/office/drawing/2014/main" id="{7DA8F800-367F-42D1-8171-2B2F3EAD2EA1}"/>
            </a:ext>
          </a:extLst>
        </cdr:cNvPr>
        <cdr:cNvCxnSpPr/>
      </cdr:nvCxnSpPr>
      <cdr:spPr>
        <a:xfrm xmlns:a="http://schemas.openxmlformats.org/drawingml/2006/main">
          <a:off x="5574832" y="1255103"/>
          <a:ext cx="0" cy="83464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1427D-E88D-41EB-BA59-047600D309AF}" type="datetimeFigureOut">
              <a:rPr kumimoji="1" lang="ja-JP" altLang="en-US" smtClean="0"/>
              <a:t>2018/6/19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EDAE1-B8AE-4CFA-BF13-ADCA72A56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640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EDAE1-B8AE-4CFA-BF13-ADCA72A56C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73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 algn="r">
              <a:defRPr sz="1400"/>
            </a:lvl1pPr>
          </a:lstStyle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dirty="0"/>
              <a:t>マスター テキストの書式設定</a:t>
            </a:r>
          </a:p>
          <a:p>
            <a:pPr lvl="1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2 </a:t>
            </a:r>
            <a:r>
              <a:rPr kumimoji="0" lang="ja-JP" altLang="en-US" dirty="0"/>
              <a:t>レベル</a:t>
            </a:r>
          </a:p>
          <a:p>
            <a:pPr lvl="2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3 </a:t>
            </a:r>
            <a:r>
              <a:rPr kumimoji="0" lang="ja-JP" altLang="en-US" dirty="0"/>
              <a:t>レベル</a:t>
            </a:r>
          </a:p>
          <a:p>
            <a:pPr lvl="3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4 </a:t>
            </a:r>
            <a:r>
              <a:rPr kumimoji="0" lang="ja-JP" altLang="en-US" dirty="0"/>
              <a:t>レベル</a:t>
            </a:r>
          </a:p>
          <a:p>
            <a:pPr lvl="4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5 </a:t>
            </a:r>
            <a:r>
              <a:rPr kumimoji="0" lang="ja-JP" altLang="en-US" dirty="0"/>
              <a:t>レベル</a:t>
            </a:r>
            <a:endParaRPr kumimoji="0" lang="en-US" dirty="0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ver. 2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AC34B2-ACAB-4D20-A3D4-E7FC5F03345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2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4.x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Excel_Worksheet.xlsx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5.x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付録　数学の復習：数と数の関係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sz="2400" dirty="0"/>
              <a:t>梶谷真也・鈴木史馬</a:t>
            </a:r>
            <a:r>
              <a:rPr lang="en-US" altLang="ja-JP" sz="2400" dirty="0"/>
              <a:t>『</a:t>
            </a:r>
            <a:r>
              <a:rPr lang="ja-JP" altLang="en-US" sz="2400" dirty="0"/>
              <a:t>しっかり基礎からミクロ経済学</a:t>
            </a:r>
          </a:p>
          <a:p>
            <a:r>
              <a:rPr lang="ja-JP" altLang="en-US" sz="2400" dirty="0"/>
              <a:t>－</a:t>
            </a:r>
            <a:r>
              <a:rPr lang="en-US" altLang="ja-JP" sz="2400" dirty="0"/>
              <a:t>LQ</a:t>
            </a:r>
            <a:r>
              <a:rPr lang="ja-JP" altLang="en-US" sz="2400" dirty="0"/>
              <a:t>アプローチ</a:t>
            </a:r>
            <a:r>
              <a:rPr lang="en-US" altLang="ja-JP" sz="2400" dirty="0"/>
              <a:t>』</a:t>
            </a:r>
            <a:r>
              <a:rPr lang="ja-JP" altLang="en-US" sz="2400" dirty="0"/>
              <a:t>（日本評論社）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122316-ABF4-47AA-87C9-F4C444EA5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78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kumimoji="1" lang="ja-JP" altLang="en-US" dirty="0">
                <a:solidFill>
                  <a:srgbClr val="0070C0"/>
                </a:solidFill>
              </a:rPr>
              <a:t>基準を決めて数える～分数の計算規則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lvl="1" indent="0">
                  <a:buNone/>
                </a:pPr>
                <a:endParaRPr lang="en-US" altLang="ja-JP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分数は約分してより簡単な数の分数に書き換える．それ以上約分できない分数を既約分数という．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>
                  <a:buFont typeface="+mj-lt"/>
                  <a:buAutoNum type="arabicPeriod" startAt="3"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分数どうしを足し引きする場合，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基準（分母）をそろえる（通分）必要がある．</a:t>
                </a:r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endParaRPr lang="en-US" altLang="ja-JP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𝑏𝑑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𝑎𝑐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𝑎𝑐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𝑏𝑑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𝑎𝑑</m:t>
                          </m:r>
                        </m:den>
                      </m:f>
                    </m:oMath>
                  </m:oMathPara>
                </a14:m>
                <a:endParaRPr lang="en-US" altLang="ja-JP" sz="2400" b="0" dirty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09EB737-B929-42E4-831F-63FF0FAB4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03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比例関係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360363" lvl="1" indent="-360363"/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分数は「対象（分子）」と「基準（分母）」の相対的な関係を表現する手段．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比例関係・比例式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も相対的な関係を表現する手段の一つ．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buNone/>
            </a:pP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1=4</a:t>
            </a:r>
            <a:r>
              <a:rPr lang="ja-JP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lvl="1" indent="0">
              <a:buNone/>
            </a:pPr>
            <a:endParaRPr lang="en-US" altLang="ja-JP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の相対的な関係は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ja-JP" alt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の相対的な関係と等しい．</a:t>
            </a:r>
            <a:endParaRPr lang="en-US" altLang="ja-JP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9918E35-CE26-4E5D-9D10-1C467260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48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比例</a:t>
            </a:r>
            <a:r>
              <a:rPr kumimoji="1" lang="ja-JP" altLang="en-US" dirty="0">
                <a:solidFill>
                  <a:srgbClr val="0070C0"/>
                </a:solidFill>
              </a:rPr>
              <a:t>関係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lvl="1" indent="0">
                  <a:buNone/>
                </a:pPr>
                <a:endParaRPr lang="en-US" altLang="ja-JP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endParaRPr lang="en-US" altLang="ja-JP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は「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の相対的な大きさ」という意味で，「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を基準としたときの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の大きさ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」ともいえる．</a:t>
                </a:r>
                <a:r>
                  <a:rPr lang="en-US" altLang="ja-JP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</a:t>
                </a:r>
                <a:r>
                  <a:rPr lang="en-US" altLang="ja-JP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で基準化する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ということは，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は「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の相対的な大きさ」という意味で，「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を基準としたときの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の大きさ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」ともいえる．</a:t>
                </a:r>
                <a:r>
                  <a:rPr lang="en-US" altLang="ja-JP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ja-JP" altLang="en-US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</a:t>
                </a:r>
                <a:r>
                  <a:rPr lang="en-US" altLang="ja-JP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で基準化する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ということは，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 algn="ctr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1=4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	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⇔　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ja-JP" sz="2400" i="1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ja-JP" altLang="en-US" sz="2400" b="0" i="1" smtClean="0">
                        <a:solidFill>
                          <a:srgbClr val="00B050"/>
                        </a:solidFill>
                        <a:latin typeface="Cambria Math"/>
                        <a:cs typeface="Times New Roman" panose="02020603050405020304" pitchFamily="18" charset="0"/>
                      </a:rPr>
                      <m:t>：</m:t>
                    </m:r>
                    <m:f>
                      <m:fPr>
                        <m:ctrlP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rgbClr val="00B05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r="-2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D99DC8B-9A7D-4BD2-B7FB-2F9440E36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78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kumimoji="1" lang="ja-JP" altLang="en-US" dirty="0">
                <a:solidFill>
                  <a:srgbClr val="0070C0"/>
                </a:solidFill>
              </a:rPr>
              <a:t>比例関係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360363" lvl="1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比例式を記号であらわすと：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 ⇔ 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 : 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den>
                    </m:f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ja-JP" altLang="en-US" sz="2400" i="1">
                        <a:latin typeface="Cambria Math"/>
                        <a:cs typeface="Times New Roman" panose="02020603050405020304" pitchFamily="18" charset="0"/>
                      </a:rPr>
                      <m:t>⇔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𝑎𝑑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𝑏𝑐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1" indent="-342900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比例関係の数式表現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⇔ 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𝑎𝑑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𝑏𝑐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lvl="1" indent="-342900"/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「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外項の積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内項の積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」として知られる有名な関係．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274320" lvl="2" indent="0" algn="ctr">
                  <a:buNone/>
                </a:pP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: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>
                  <a:buNone/>
                </a:pPr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3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グループ化 9"/>
          <p:cNvGrpSpPr/>
          <p:nvPr/>
        </p:nvGrpSpPr>
        <p:grpSpPr>
          <a:xfrm>
            <a:off x="4077245" y="5087381"/>
            <a:ext cx="2095795" cy="497176"/>
            <a:chOff x="4060381" y="4831693"/>
            <a:chExt cx="2095795" cy="497176"/>
          </a:xfrm>
        </p:grpSpPr>
        <p:sp>
          <p:nvSpPr>
            <p:cNvPr id="6" name="右中かっこ 5"/>
            <p:cNvSpPr/>
            <p:nvPr/>
          </p:nvSpPr>
          <p:spPr>
            <a:xfrm rot="16200000" flipH="1">
              <a:off x="4744454" y="4147620"/>
              <a:ext cx="108015" cy="1476162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139952" y="4959537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dirty="0">
                  <a:solidFill>
                    <a:srgbClr val="0070C0"/>
                  </a:solidFill>
                </a:rPr>
                <a:t>外</a:t>
              </a:r>
              <a:r>
                <a:rPr kumimoji="1" lang="ja-JP" altLang="en-US" dirty="0">
                  <a:solidFill>
                    <a:srgbClr val="0070C0"/>
                  </a:solidFill>
                </a:rPr>
                <a:t>項の積</a:t>
              </a:r>
              <a:r>
                <a:rPr lang="en-US" altLang="ja-JP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</a:t>
              </a:r>
              <a:endParaRPr kumimoji="1" lang="ja-JP" alt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63122" y="4231221"/>
            <a:ext cx="2016224" cy="553880"/>
            <a:chOff x="4139952" y="3868959"/>
            <a:chExt cx="2016224" cy="553880"/>
          </a:xfrm>
        </p:grpSpPr>
        <p:sp>
          <p:nvSpPr>
            <p:cNvPr id="5" name="右中かっこ 4"/>
            <p:cNvSpPr/>
            <p:nvPr/>
          </p:nvSpPr>
          <p:spPr>
            <a:xfrm rot="16200000">
              <a:off x="4744455" y="4098802"/>
              <a:ext cx="108012" cy="540062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139952" y="386895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>
                  <a:solidFill>
                    <a:srgbClr val="FF0000"/>
                  </a:solidFill>
                </a:rPr>
                <a:t>内項の積</a:t>
              </a:r>
              <a:r>
                <a:rPr lang="en-US" altLang="ja-JP" i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bc</a:t>
              </a:r>
              <a:endParaRPr kumimoji="1" lang="ja-JP" alt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2" name="日付プレースホルダー 11">
            <a:extLst>
              <a:ext uri="{FF2B5EF4-FFF2-40B4-BE49-F238E27FC236}">
                <a16:creationId xmlns:a16="http://schemas.microsoft.com/office/drawing/2014/main" id="{690D0F37-8CD0-4232-AFC0-842C76667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36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B.2 </a:t>
            </a:r>
            <a:r>
              <a:rPr lang="ja-JP" altLang="en-US" dirty="0">
                <a:solidFill>
                  <a:schemeClr val="bg1"/>
                </a:solidFill>
              </a:rPr>
              <a:t>関係自体を考える～関数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B22AACE8-2F87-49E5-BB3D-7987FD9C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2"/>
                </a:solidFill>
              </a:rPr>
              <a:t>ver. 2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93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関数</a:t>
            </a:r>
            <a:r>
              <a:rPr kumimoji="1" lang="ja-JP" altLang="en-US" dirty="0">
                <a:solidFill>
                  <a:srgbClr val="0070C0"/>
                </a:solidFill>
              </a:rPr>
              <a:t>とは何か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360363" lvl="1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という比例「関係」は，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や　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などほかの数字の組み合わせによっても表現することができる．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この関係をもう少し一般的に表現すると，「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の相対的な関係と等しいような様々な変数 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と変数 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の組み合わせが他にもあり得る」となる．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これを比例式で表現すると，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ja-JP" sz="240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ja-JP" altLang="en-US" sz="2400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：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ja-JP" sz="2400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: 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r="-8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DE850BB3-9809-479F-AD98-626FFC19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1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kumimoji="1" lang="ja-JP" altLang="en-US" dirty="0">
                <a:solidFill>
                  <a:srgbClr val="0070C0"/>
                </a:solidFill>
              </a:rPr>
              <a:t>関数とは何か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634683" lvl="2" indent="-360363"/>
                <a:endPara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分数または「内項の積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外項の積」で表現すると，次のようになる．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>
                  <a:buNone/>
                </a:pPr>
                <a:r>
                  <a:rPr lang="en-US" altLang="ja-JP" sz="2400" dirty="0"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ja-JP" sz="240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altLang="ja-JP" sz="24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2" indent="0">
                  <a:buNone/>
                </a:pPr>
                <a:endParaRPr lang="en-US" altLang="ja-JP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17220" lvl="2" indent="-342900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「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変数 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と変数 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の相対的な関係は，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の相対的な関係に等しい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」という比例関係は「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変数 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は変数 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倍に等しい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」ということと同じ意味．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17220" lvl="2" indent="-342900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2" indent="-360363"/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dirty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altLang="ja-JP" sz="2400" i="1" dirty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のように「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ある変数と他の変数の関係を規定する数式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」を「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関数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」という．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r="-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ED2A17B-2165-4352-BB3C-4ECAA203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31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関数</a:t>
            </a:r>
            <a:r>
              <a:rPr kumimoji="1" lang="ja-JP" altLang="en-US" dirty="0">
                <a:solidFill>
                  <a:srgbClr val="0070C0"/>
                </a:solidFill>
              </a:rPr>
              <a:t>とは何か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360363" lvl="1" indent="-360363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比例関係を表す関数を「</a:t>
                </a:r>
                <a:r>
                  <a:rPr lang="en-US" altLang="ja-JP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」という．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+ 3	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のように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の変化に対して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が比例的に変化するもの．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不比例的関係を表す関数もある．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+ 3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このように，変数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が変数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に依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存して決まるとき，その対応関係を表現した式を「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関数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」といい，以下のように表記する．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 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370" t="-1235" r="-9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2E6DF1B-D6BB-4D15-BD34-0259FC37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4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数</a:t>
            </a:r>
            <a:r>
              <a:rPr kumimoji="1" lang="ja-JP" altLang="en-US" dirty="0">
                <a:solidFill>
                  <a:srgbClr val="0070C0"/>
                </a:solidFill>
              </a:rPr>
              <a:t>直線と座標平面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>
            <a:normAutofit/>
          </a:bodyPr>
          <a:lstStyle/>
          <a:p>
            <a:pPr marL="360363" lvl="1" indent="-360363"/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関数 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は変数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に応じて変数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が決まることを意味する．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と </a:t>
            </a:r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の対応関係を表現する方法として「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座標平面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」がある．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の取り得る値の全体に対応する数直線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軸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の取り得る値の全体に対応する数直線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軸）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本を直角に組み合わせる．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本の数直線が交わる点を原点（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）とする．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「</a:t>
            </a:r>
            <a:r>
              <a:rPr lang="en-US" altLang="ja-JP" sz="2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」ともいう．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1655676" y="5949280"/>
            <a:ext cx="518457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6012160" y="5961052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軸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4283968" y="4149080"/>
            <a:ext cx="0" cy="23042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283968" y="422108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995936" y="59526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08AA9E83-9136-439B-B48F-3F25DE32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4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数直線と座標平面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0363" lvl="1" indent="-360363"/>
            <a:r>
              <a:rPr lang="ja-JP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座標平面上の一つの点を，以下の</a:t>
            </a:r>
            <a:r>
              <a:rPr lang="en-US" altLang="ja-JP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つの</a:t>
            </a:r>
            <a:r>
              <a:rPr lang="ja-JP" alt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点で表現したもの．</a:t>
            </a:r>
            <a:endParaRPr lang="en-US" altLang="ja-JP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その点から</a:t>
            </a:r>
            <a:r>
              <a:rPr lang="en-US" altLang="ja-JP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軸方向に垂直に移動したときにぶつかる点（</a:t>
            </a:r>
            <a:r>
              <a:rPr lang="en-US" altLang="ja-JP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座標</a:t>
            </a:r>
            <a:r>
              <a:rPr lang="ja-JP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）と，</a:t>
            </a:r>
            <a:endParaRPr lang="en-US" altLang="ja-JP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その点から</a:t>
            </a:r>
            <a:r>
              <a:rPr lang="en-US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軸方向に水平に移動したときにぶつかる点（</a:t>
            </a:r>
            <a:r>
              <a:rPr lang="en-US" altLang="ja-JP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座標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ja-JP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キャンバス 52"/>
          <p:cNvGrpSpPr/>
          <p:nvPr/>
        </p:nvGrpSpPr>
        <p:grpSpPr>
          <a:xfrm>
            <a:off x="1464310" y="2315210"/>
            <a:ext cx="6204034" cy="4542790"/>
            <a:chOff x="0" y="0"/>
            <a:chExt cx="5400040" cy="4199255"/>
          </a:xfrm>
        </p:grpSpPr>
        <p:sp>
          <p:nvSpPr>
            <p:cNvPr id="6" name="正方形/長方形 5"/>
            <p:cNvSpPr/>
            <p:nvPr/>
          </p:nvSpPr>
          <p:spPr>
            <a:xfrm>
              <a:off x="0" y="0"/>
              <a:ext cx="5400040" cy="4199255"/>
            </a:xfrm>
            <a:prstGeom prst="rect">
              <a:avLst/>
            </a:prstGeom>
            <a:noFill/>
          </p:spPr>
        </p:sp>
        <p:cxnSp>
          <p:nvCxnSpPr>
            <p:cNvPr id="7" name="AutoShape 54"/>
            <p:cNvCxnSpPr>
              <a:cxnSpLocks noChangeShapeType="1"/>
              <a:endCxn id="54" idx="1"/>
            </p:cNvCxnSpPr>
            <p:nvPr/>
          </p:nvCxnSpPr>
          <p:spPr bwMode="auto">
            <a:xfrm>
              <a:off x="812800" y="1996440"/>
              <a:ext cx="3981450" cy="6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55"/>
            <p:cNvCxnSpPr>
              <a:cxnSpLocks noChangeShapeType="1"/>
            </p:cNvCxnSpPr>
            <p:nvPr/>
          </p:nvCxnSpPr>
          <p:spPr bwMode="auto">
            <a:xfrm flipV="1">
              <a:off x="2686685" y="151765"/>
              <a:ext cx="4445" cy="36982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56"/>
            <p:cNvCxnSpPr>
              <a:cxnSpLocks noChangeShapeType="1"/>
            </p:cNvCxnSpPr>
            <p:nvPr/>
          </p:nvCxnSpPr>
          <p:spPr bwMode="auto">
            <a:xfrm>
              <a:off x="2364105" y="1995170"/>
              <a:ext cx="325120" cy="127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57"/>
            <p:cNvCxnSpPr>
              <a:cxnSpLocks noChangeShapeType="1"/>
            </p:cNvCxnSpPr>
            <p:nvPr/>
          </p:nvCxnSpPr>
          <p:spPr bwMode="auto">
            <a:xfrm>
              <a:off x="2038985" y="199707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58"/>
            <p:cNvCxnSpPr>
              <a:cxnSpLocks noChangeShapeType="1"/>
            </p:cNvCxnSpPr>
            <p:nvPr/>
          </p:nvCxnSpPr>
          <p:spPr bwMode="auto">
            <a:xfrm>
              <a:off x="1713865" y="199898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59"/>
            <p:cNvCxnSpPr>
              <a:cxnSpLocks noChangeShapeType="1"/>
            </p:cNvCxnSpPr>
            <p:nvPr/>
          </p:nvCxnSpPr>
          <p:spPr bwMode="auto">
            <a:xfrm>
              <a:off x="1388745" y="200088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60"/>
            <p:cNvCxnSpPr>
              <a:cxnSpLocks noChangeShapeType="1"/>
            </p:cNvCxnSpPr>
            <p:nvPr/>
          </p:nvCxnSpPr>
          <p:spPr bwMode="auto">
            <a:xfrm>
              <a:off x="1063625" y="200279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61"/>
            <p:cNvCxnSpPr>
              <a:cxnSpLocks noChangeShapeType="1"/>
            </p:cNvCxnSpPr>
            <p:nvPr/>
          </p:nvCxnSpPr>
          <p:spPr bwMode="auto">
            <a:xfrm>
              <a:off x="26892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62"/>
            <p:cNvCxnSpPr>
              <a:cxnSpLocks noChangeShapeType="1"/>
            </p:cNvCxnSpPr>
            <p:nvPr/>
          </p:nvCxnSpPr>
          <p:spPr bwMode="auto">
            <a:xfrm>
              <a:off x="3014345" y="199834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63"/>
            <p:cNvCxnSpPr>
              <a:cxnSpLocks noChangeShapeType="1"/>
            </p:cNvCxnSpPr>
            <p:nvPr/>
          </p:nvCxnSpPr>
          <p:spPr bwMode="auto">
            <a:xfrm>
              <a:off x="3339465" y="200025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64"/>
            <p:cNvCxnSpPr>
              <a:cxnSpLocks noChangeShapeType="1"/>
            </p:cNvCxnSpPr>
            <p:nvPr/>
          </p:nvCxnSpPr>
          <p:spPr bwMode="auto">
            <a:xfrm>
              <a:off x="365950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65"/>
            <p:cNvCxnSpPr>
              <a:cxnSpLocks noChangeShapeType="1"/>
            </p:cNvCxnSpPr>
            <p:nvPr/>
          </p:nvCxnSpPr>
          <p:spPr bwMode="auto">
            <a:xfrm>
              <a:off x="39846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66"/>
            <p:cNvCxnSpPr>
              <a:cxnSpLocks noChangeShapeType="1"/>
            </p:cNvCxnSpPr>
            <p:nvPr/>
          </p:nvCxnSpPr>
          <p:spPr bwMode="auto">
            <a:xfrm>
              <a:off x="2686685" y="16795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67"/>
            <p:cNvCxnSpPr>
              <a:cxnSpLocks noChangeShapeType="1"/>
            </p:cNvCxnSpPr>
            <p:nvPr/>
          </p:nvCxnSpPr>
          <p:spPr bwMode="auto">
            <a:xfrm>
              <a:off x="2693035" y="13646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68"/>
            <p:cNvCxnSpPr>
              <a:cxnSpLocks noChangeShapeType="1"/>
            </p:cNvCxnSpPr>
            <p:nvPr/>
          </p:nvCxnSpPr>
          <p:spPr bwMode="auto">
            <a:xfrm>
              <a:off x="2691130" y="103124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69"/>
            <p:cNvCxnSpPr>
              <a:cxnSpLocks noChangeShapeType="1"/>
            </p:cNvCxnSpPr>
            <p:nvPr/>
          </p:nvCxnSpPr>
          <p:spPr bwMode="auto">
            <a:xfrm>
              <a:off x="2689225" y="70612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70"/>
            <p:cNvCxnSpPr>
              <a:cxnSpLocks noChangeShapeType="1"/>
            </p:cNvCxnSpPr>
            <p:nvPr/>
          </p:nvCxnSpPr>
          <p:spPr bwMode="auto">
            <a:xfrm>
              <a:off x="2691130" y="38100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71"/>
            <p:cNvCxnSpPr>
              <a:cxnSpLocks noChangeShapeType="1"/>
            </p:cNvCxnSpPr>
            <p:nvPr/>
          </p:nvCxnSpPr>
          <p:spPr bwMode="auto">
            <a:xfrm>
              <a:off x="2693035" y="200469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72"/>
            <p:cNvCxnSpPr>
              <a:cxnSpLocks noChangeShapeType="1"/>
            </p:cNvCxnSpPr>
            <p:nvPr/>
          </p:nvCxnSpPr>
          <p:spPr bwMode="auto">
            <a:xfrm>
              <a:off x="2688590" y="23298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AutoShape 73"/>
            <p:cNvCxnSpPr>
              <a:cxnSpLocks noChangeShapeType="1"/>
            </p:cNvCxnSpPr>
            <p:nvPr/>
          </p:nvCxnSpPr>
          <p:spPr bwMode="auto">
            <a:xfrm>
              <a:off x="2686685" y="265493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74"/>
            <p:cNvCxnSpPr>
              <a:cxnSpLocks noChangeShapeType="1"/>
            </p:cNvCxnSpPr>
            <p:nvPr/>
          </p:nvCxnSpPr>
          <p:spPr bwMode="auto">
            <a:xfrm>
              <a:off x="2686685" y="298005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75"/>
            <p:cNvCxnSpPr>
              <a:cxnSpLocks noChangeShapeType="1"/>
            </p:cNvCxnSpPr>
            <p:nvPr/>
          </p:nvCxnSpPr>
          <p:spPr bwMode="auto">
            <a:xfrm>
              <a:off x="2686685" y="33051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76"/>
            <p:cNvCxnSpPr>
              <a:cxnSpLocks noChangeShapeType="1"/>
            </p:cNvCxnSpPr>
            <p:nvPr/>
          </p:nvCxnSpPr>
          <p:spPr bwMode="auto">
            <a:xfrm>
              <a:off x="3014345" y="232410"/>
              <a:ext cx="0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77"/>
            <p:cNvCxnSpPr>
              <a:cxnSpLocks noChangeShapeType="1"/>
            </p:cNvCxnSpPr>
            <p:nvPr/>
          </p:nvCxnSpPr>
          <p:spPr bwMode="auto">
            <a:xfrm>
              <a:off x="33343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78"/>
            <p:cNvCxnSpPr>
              <a:cxnSpLocks noChangeShapeType="1"/>
            </p:cNvCxnSpPr>
            <p:nvPr/>
          </p:nvCxnSpPr>
          <p:spPr bwMode="auto">
            <a:xfrm>
              <a:off x="36645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79"/>
            <p:cNvCxnSpPr>
              <a:cxnSpLocks noChangeShapeType="1"/>
            </p:cNvCxnSpPr>
            <p:nvPr/>
          </p:nvCxnSpPr>
          <p:spPr bwMode="auto">
            <a:xfrm>
              <a:off x="3984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80"/>
            <p:cNvCxnSpPr>
              <a:cxnSpLocks noChangeShapeType="1"/>
            </p:cNvCxnSpPr>
            <p:nvPr/>
          </p:nvCxnSpPr>
          <p:spPr bwMode="auto">
            <a:xfrm>
              <a:off x="4309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81"/>
            <p:cNvCxnSpPr>
              <a:cxnSpLocks noChangeShapeType="1"/>
            </p:cNvCxnSpPr>
            <p:nvPr/>
          </p:nvCxnSpPr>
          <p:spPr bwMode="auto">
            <a:xfrm>
              <a:off x="23691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82"/>
            <p:cNvCxnSpPr>
              <a:cxnSpLocks noChangeShapeType="1"/>
            </p:cNvCxnSpPr>
            <p:nvPr/>
          </p:nvCxnSpPr>
          <p:spPr bwMode="auto">
            <a:xfrm>
              <a:off x="20389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83"/>
            <p:cNvCxnSpPr>
              <a:cxnSpLocks noChangeShapeType="1"/>
            </p:cNvCxnSpPr>
            <p:nvPr/>
          </p:nvCxnSpPr>
          <p:spPr bwMode="auto">
            <a:xfrm>
              <a:off x="171386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84"/>
            <p:cNvCxnSpPr>
              <a:cxnSpLocks noChangeShapeType="1"/>
            </p:cNvCxnSpPr>
            <p:nvPr/>
          </p:nvCxnSpPr>
          <p:spPr bwMode="auto">
            <a:xfrm>
              <a:off x="1388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85"/>
            <p:cNvCxnSpPr>
              <a:cxnSpLocks noChangeShapeType="1"/>
            </p:cNvCxnSpPr>
            <p:nvPr/>
          </p:nvCxnSpPr>
          <p:spPr bwMode="auto">
            <a:xfrm>
              <a:off x="1063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AutoShape 86"/>
            <p:cNvCxnSpPr>
              <a:cxnSpLocks noChangeShapeType="1"/>
            </p:cNvCxnSpPr>
            <p:nvPr/>
          </p:nvCxnSpPr>
          <p:spPr bwMode="auto">
            <a:xfrm>
              <a:off x="995045" y="381000"/>
              <a:ext cx="347472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AutoShape 87"/>
            <p:cNvCxnSpPr>
              <a:cxnSpLocks noChangeShapeType="1"/>
            </p:cNvCxnSpPr>
            <p:nvPr/>
          </p:nvCxnSpPr>
          <p:spPr bwMode="auto">
            <a:xfrm>
              <a:off x="995045" y="70802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88"/>
            <p:cNvCxnSpPr>
              <a:cxnSpLocks noChangeShapeType="1"/>
            </p:cNvCxnSpPr>
            <p:nvPr/>
          </p:nvCxnSpPr>
          <p:spPr bwMode="auto">
            <a:xfrm>
              <a:off x="995045" y="10312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89"/>
            <p:cNvCxnSpPr>
              <a:cxnSpLocks noChangeShapeType="1"/>
            </p:cNvCxnSpPr>
            <p:nvPr/>
          </p:nvCxnSpPr>
          <p:spPr bwMode="auto">
            <a:xfrm>
              <a:off x="995045" y="136398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90"/>
            <p:cNvCxnSpPr>
              <a:cxnSpLocks noChangeShapeType="1"/>
            </p:cNvCxnSpPr>
            <p:nvPr/>
          </p:nvCxnSpPr>
          <p:spPr bwMode="auto">
            <a:xfrm>
              <a:off x="995045" y="16897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91"/>
            <p:cNvCxnSpPr>
              <a:cxnSpLocks noChangeShapeType="1"/>
            </p:cNvCxnSpPr>
            <p:nvPr/>
          </p:nvCxnSpPr>
          <p:spPr bwMode="auto">
            <a:xfrm>
              <a:off x="995045" y="232981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AutoShape 92"/>
            <p:cNvCxnSpPr>
              <a:cxnSpLocks noChangeShapeType="1"/>
            </p:cNvCxnSpPr>
            <p:nvPr/>
          </p:nvCxnSpPr>
          <p:spPr bwMode="auto">
            <a:xfrm>
              <a:off x="995045" y="26549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93"/>
            <p:cNvCxnSpPr>
              <a:cxnSpLocks noChangeShapeType="1"/>
            </p:cNvCxnSpPr>
            <p:nvPr/>
          </p:nvCxnSpPr>
          <p:spPr bwMode="auto">
            <a:xfrm>
              <a:off x="995045" y="298005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AutoShape 94"/>
            <p:cNvCxnSpPr>
              <a:cxnSpLocks noChangeShapeType="1"/>
            </p:cNvCxnSpPr>
            <p:nvPr/>
          </p:nvCxnSpPr>
          <p:spPr bwMode="auto">
            <a:xfrm>
              <a:off x="995045" y="33045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95"/>
            <p:cNvCxnSpPr>
              <a:cxnSpLocks noChangeShapeType="1"/>
            </p:cNvCxnSpPr>
            <p:nvPr/>
          </p:nvCxnSpPr>
          <p:spPr bwMode="auto">
            <a:xfrm>
              <a:off x="995045" y="363029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Text Box 98"/>
            <p:cNvSpPr txBox="1">
              <a:spLocks noChangeArrowheads="1"/>
            </p:cNvSpPr>
            <p:nvPr/>
          </p:nvSpPr>
          <p:spPr bwMode="auto">
            <a:xfrm>
              <a:off x="2835463" y="199291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0070C0"/>
                  </a:solidFill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0" name="Text Box 99"/>
            <p:cNvSpPr txBox="1">
              <a:spLocks noChangeArrowheads="1"/>
            </p:cNvSpPr>
            <p:nvPr/>
          </p:nvSpPr>
          <p:spPr bwMode="auto">
            <a:xfrm>
              <a:off x="3145790" y="199707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1" name="Text Box 100"/>
            <p:cNvSpPr txBox="1">
              <a:spLocks noChangeArrowheads="1"/>
            </p:cNvSpPr>
            <p:nvPr/>
          </p:nvSpPr>
          <p:spPr bwMode="auto">
            <a:xfrm>
              <a:off x="3475318" y="2002156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2" name="Text Box 101"/>
            <p:cNvSpPr txBox="1">
              <a:spLocks noChangeArrowheads="1"/>
            </p:cNvSpPr>
            <p:nvPr/>
          </p:nvSpPr>
          <p:spPr bwMode="auto">
            <a:xfrm>
              <a:off x="3787140" y="200025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0070C0"/>
                  </a:solidFill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3" name="Text Box 102"/>
            <p:cNvSpPr txBox="1">
              <a:spLocks noChangeArrowheads="1"/>
            </p:cNvSpPr>
            <p:nvPr/>
          </p:nvSpPr>
          <p:spPr bwMode="auto">
            <a:xfrm>
              <a:off x="4147185" y="1993463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4" name="Text Box 103"/>
            <p:cNvSpPr txBox="1">
              <a:spLocks noChangeArrowheads="1"/>
            </p:cNvSpPr>
            <p:nvPr/>
          </p:nvSpPr>
          <p:spPr bwMode="auto">
            <a:xfrm>
              <a:off x="4794250" y="1873250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x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5" name="Text Box 104"/>
            <p:cNvSpPr txBox="1">
              <a:spLocks noChangeArrowheads="1"/>
            </p:cNvSpPr>
            <p:nvPr/>
          </p:nvSpPr>
          <p:spPr bwMode="auto">
            <a:xfrm>
              <a:off x="2727960" y="78105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y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6" name="Text Box 105"/>
            <p:cNvSpPr txBox="1">
              <a:spLocks noChangeArrowheads="1"/>
            </p:cNvSpPr>
            <p:nvPr/>
          </p:nvSpPr>
          <p:spPr bwMode="auto">
            <a:xfrm>
              <a:off x="2454910" y="18288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7" name="Text Box 106"/>
            <p:cNvSpPr txBox="1">
              <a:spLocks noChangeArrowheads="1"/>
            </p:cNvSpPr>
            <p:nvPr/>
          </p:nvSpPr>
          <p:spPr bwMode="auto">
            <a:xfrm>
              <a:off x="2446655" y="49720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8" name="Text Box 107"/>
            <p:cNvSpPr txBox="1">
              <a:spLocks noChangeArrowheads="1"/>
            </p:cNvSpPr>
            <p:nvPr/>
          </p:nvSpPr>
          <p:spPr bwMode="auto">
            <a:xfrm>
              <a:off x="2454910" y="82613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9" name="Text Box 108"/>
            <p:cNvSpPr txBox="1">
              <a:spLocks noChangeArrowheads="1"/>
            </p:cNvSpPr>
            <p:nvPr/>
          </p:nvSpPr>
          <p:spPr bwMode="auto">
            <a:xfrm>
              <a:off x="2459032" y="114617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0" name="Text Box 109"/>
            <p:cNvSpPr txBox="1">
              <a:spLocks noChangeArrowheads="1"/>
            </p:cNvSpPr>
            <p:nvPr/>
          </p:nvSpPr>
          <p:spPr bwMode="auto">
            <a:xfrm>
              <a:off x="2454910" y="14712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1" name="Text Box 110"/>
            <p:cNvSpPr txBox="1">
              <a:spLocks noChangeArrowheads="1"/>
            </p:cNvSpPr>
            <p:nvPr/>
          </p:nvSpPr>
          <p:spPr bwMode="auto">
            <a:xfrm>
              <a:off x="788035" y="198882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2" name="Text Box 111"/>
            <p:cNvSpPr txBox="1">
              <a:spLocks noChangeArrowheads="1"/>
            </p:cNvSpPr>
            <p:nvPr/>
          </p:nvSpPr>
          <p:spPr bwMode="auto">
            <a:xfrm>
              <a:off x="1108247" y="1991009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3" name="Text Box 112"/>
            <p:cNvSpPr txBox="1">
              <a:spLocks noChangeArrowheads="1"/>
            </p:cNvSpPr>
            <p:nvPr/>
          </p:nvSpPr>
          <p:spPr bwMode="auto">
            <a:xfrm>
              <a:off x="1427831" y="19926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4" name="Text Box 113"/>
            <p:cNvSpPr txBox="1">
              <a:spLocks noChangeArrowheads="1"/>
            </p:cNvSpPr>
            <p:nvPr/>
          </p:nvSpPr>
          <p:spPr bwMode="auto">
            <a:xfrm>
              <a:off x="1730375" y="199688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5" name="Text Box 114"/>
            <p:cNvSpPr txBox="1">
              <a:spLocks noChangeArrowheads="1"/>
            </p:cNvSpPr>
            <p:nvPr/>
          </p:nvSpPr>
          <p:spPr bwMode="auto">
            <a:xfrm>
              <a:off x="2088515" y="1993464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6" name="Text Box 115"/>
            <p:cNvSpPr txBox="1">
              <a:spLocks noChangeArrowheads="1"/>
            </p:cNvSpPr>
            <p:nvPr/>
          </p:nvSpPr>
          <p:spPr bwMode="auto">
            <a:xfrm>
              <a:off x="2383790" y="330517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7" name="Text Box 116"/>
            <p:cNvSpPr txBox="1">
              <a:spLocks noChangeArrowheads="1"/>
            </p:cNvSpPr>
            <p:nvPr/>
          </p:nvSpPr>
          <p:spPr bwMode="auto">
            <a:xfrm>
              <a:off x="2376395" y="3630294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8" name="Text Box 117"/>
            <p:cNvSpPr txBox="1">
              <a:spLocks noChangeArrowheads="1"/>
            </p:cNvSpPr>
            <p:nvPr/>
          </p:nvSpPr>
          <p:spPr bwMode="auto">
            <a:xfrm>
              <a:off x="2383790" y="2979647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9" name="Text Box 118"/>
            <p:cNvSpPr txBox="1">
              <a:spLocks noChangeArrowheads="1"/>
            </p:cNvSpPr>
            <p:nvPr/>
          </p:nvSpPr>
          <p:spPr bwMode="auto">
            <a:xfrm>
              <a:off x="2383790" y="265493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70" name="Text Box 119"/>
            <p:cNvSpPr txBox="1">
              <a:spLocks noChangeArrowheads="1"/>
            </p:cNvSpPr>
            <p:nvPr/>
          </p:nvSpPr>
          <p:spPr bwMode="auto">
            <a:xfrm>
              <a:off x="2383790" y="2325886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71" name="Text Box 120"/>
            <p:cNvSpPr txBox="1">
              <a:spLocks noChangeArrowheads="1"/>
            </p:cNvSpPr>
            <p:nvPr/>
          </p:nvSpPr>
          <p:spPr bwMode="auto">
            <a:xfrm>
              <a:off x="2453557" y="1992629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0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sp>
        <p:nvSpPr>
          <p:cNvPr id="72" name="円/楕円 71"/>
          <p:cNvSpPr/>
          <p:nvPr/>
        </p:nvSpPr>
        <p:spPr>
          <a:xfrm>
            <a:off x="5970185" y="3366584"/>
            <a:ext cx="144016" cy="12983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4855443" y="3726545"/>
            <a:ext cx="144016" cy="12983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081641" y="3612463"/>
            <a:ext cx="773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ja-JP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 flipH="1">
            <a:off x="4538745" y="3793285"/>
            <a:ext cx="403886" cy="4465"/>
          </a:xfrm>
          <a:prstGeom prst="line">
            <a:avLst/>
          </a:prstGeom>
          <a:ln w="444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flipH="1">
            <a:off x="4509423" y="3419479"/>
            <a:ext cx="1499210" cy="11678"/>
          </a:xfrm>
          <a:prstGeom prst="line">
            <a:avLst/>
          </a:prstGeom>
          <a:ln w="444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4927451" y="3791462"/>
            <a:ext cx="730" cy="712366"/>
          </a:xfrm>
          <a:prstGeom prst="line">
            <a:avLst/>
          </a:prstGeom>
          <a:ln w="3175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6042923" y="3431501"/>
            <a:ext cx="0" cy="1082979"/>
          </a:xfrm>
          <a:prstGeom prst="line">
            <a:avLst/>
          </a:prstGeom>
          <a:ln w="3175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656028" y="2879042"/>
            <a:ext cx="773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1" lang="ja-JP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フッター プレースホルダー 7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78" name="日付プレースホルダー 77">
            <a:extLst>
              <a:ext uri="{FF2B5EF4-FFF2-40B4-BE49-F238E27FC236}">
                <a16:creationId xmlns:a16="http://schemas.microsoft.com/office/drawing/2014/main" id="{5F7F7613-597C-49C3-9993-4D11AFA91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71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4" grpId="0" animBg="1"/>
      <p:bldP spid="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B.1 </a:t>
            </a:r>
            <a:r>
              <a:rPr lang="ja-JP" altLang="en-US" dirty="0">
                <a:solidFill>
                  <a:schemeClr val="bg1"/>
                </a:solidFill>
              </a:rPr>
              <a:t>分数と比例関係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CA97C8C9-1AFA-40AA-AD76-07F17C3EA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2"/>
                </a:solidFill>
              </a:rPr>
              <a:t>ver. 2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413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B.3 </a:t>
            </a:r>
            <a:r>
              <a:rPr lang="ja-JP" altLang="en-US" dirty="0">
                <a:solidFill>
                  <a:schemeClr val="bg1"/>
                </a:solidFill>
              </a:rPr>
              <a:t>単調な関係を表す関数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4E659B7-BC76-4BE5-8C8F-3659CBA08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2"/>
                </a:solidFill>
              </a:rPr>
              <a:t>ver. 2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11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kumimoji="1" lang="en-US" altLang="ja-JP" dirty="0">
                <a:solidFill>
                  <a:srgbClr val="0070C0"/>
                </a:solidFill>
              </a:rPr>
              <a:t>1</a:t>
            </a:r>
            <a:r>
              <a:rPr kumimoji="1" lang="ja-JP" altLang="en-US" dirty="0">
                <a:solidFill>
                  <a:srgbClr val="0070C0"/>
                </a:solidFill>
              </a:rPr>
              <a:t>次関数の性質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50160"/>
          </a:xfrm>
        </p:spPr>
        <p:txBody>
          <a:bodyPr>
            <a:normAutofit/>
          </a:bodyPr>
          <a:lstStyle/>
          <a:p>
            <a:pPr marL="360363" lvl="1" indent="-360363"/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次関数とは変数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と変数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の関係を次のように表したもの；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endParaRPr lang="en-US" altLang="ja-JP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pPr marL="634683" lvl="2" indent="-360363"/>
            <a:endParaRPr lang="en-US" altLang="ja-JP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は未知の定数（パラメータ ）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を「係数」または「傾き」と呼ぶ．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を「定数項」または「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切片」と呼ぶ．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関数であることを表現する方法は様々．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とか　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などと表現することもある．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や 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ja-JP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は </a:t>
            </a:r>
            <a:r>
              <a:rPr lang="en-US" altLang="ja-JP" sz="21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ja-JP" sz="2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ja-JP" sz="21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ja-JP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1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ja-JP" sz="21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という意味ではない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ので注意．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数学は言語のようなもので，数式の意味するものは文法のように例外的なものがたくさんある．関数の表記は分かりにくい例なので注意すること．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A843B3D-7A1B-4DCA-9BB4-9A489B2F3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29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kumimoji="1" lang="en-US" altLang="ja-JP" dirty="0">
                <a:solidFill>
                  <a:srgbClr val="0070C0"/>
                </a:solidFill>
              </a:rPr>
              <a:t>1</a:t>
            </a:r>
            <a:r>
              <a:rPr kumimoji="1" lang="ja-JP" altLang="en-US" dirty="0">
                <a:solidFill>
                  <a:srgbClr val="0070C0"/>
                </a:solidFill>
              </a:rPr>
              <a:t>次関数の性質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0363" lvl="1" indent="-360363"/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次関数を描く．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を図示する．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次関数は「直線」の関係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なので，「線形関数」ともいう．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15708"/>
            <a:ext cx="22193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3" name="キャンバス 52"/>
          <p:cNvGrpSpPr/>
          <p:nvPr/>
        </p:nvGrpSpPr>
        <p:grpSpPr>
          <a:xfrm>
            <a:off x="3542376" y="1329090"/>
            <a:ext cx="5400040" cy="4199255"/>
            <a:chOff x="0" y="0"/>
            <a:chExt cx="5400040" cy="4199255"/>
          </a:xfrm>
        </p:grpSpPr>
        <p:sp>
          <p:nvSpPr>
            <p:cNvPr id="84" name="正方形/長方形 83"/>
            <p:cNvSpPr/>
            <p:nvPr/>
          </p:nvSpPr>
          <p:spPr>
            <a:xfrm>
              <a:off x="0" y="0"/>
              <a:ext cx="5400040" cy="4199255"/>
            </a:xfrm>
            <a:prstGeom prst="rect">
              <a:avLst/>
            </a:prstGeom>
            <a:noFill/>
          </p:spPr>
        </p:sp>
        <p:cxnSp>
          <p:nvCxnSpPr>
            <p:cNvPr id="85" name="AutoShape 54"/>
            <p:cNvCxnSpPr>
              <a:cxnSpLocks noChangeShapeType="1"/>
              <a:endCxn id="132" idx="1"/>
            </p:cNvCxnSpPr>
            <p:nvPr/>
          </p:nvCxnSpPr>
          <p:spPr bwMode="auto">
            <a:xfrm>
              <a:off x="812800" y="1996440"/>
              <a:ext cx="3981450" cy="6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55"/>
            <p:cNvCxnSpPr>
              <a:cxnSpLocks noChangeShapeType="1"/>
            </p:cNvCxnSpPr>
            <p:nvPr/>
          </p:nvCxnSpPr>
          <p:spPr bwMode="auto">
            <a:xfrm flipV="1">
              <a:off x="2686685" y="151765"/>
              <a:ext cx="4445" cy="36982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56"/>
            <p:cNvCxnSpPr>
              <a:cxnSpLocks noChangeShapeType="1"/>
            </p:cNvCxnSpPr>
            <p:nvPr/>
          </p:nvCxnSpPr>
          <p:spPr bwMode="auto">
            <a:xfrm>
              <a:off x="2364105" y="1995170"/>
              <a:ext cx="325120" cy="127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57"/>
            <p:cNvCxnSpPr>
              <a:cxnSpLocks noChangeShapeType="1"/>
            </p:cNvCxnSpPr>
            <p:nvPr/>
          </p:nvCxnSpPr>
          <p:spPr bwMode="auto">
            <a:xfrm>
              <a:off x="2038985" y="199707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AutoShape 58"/>
            <p:cNvCxnSpPr>
              <a:cxnSpLocks noChangeShapeType="1"/>
            </p:cNvCxnSpPr>
            <p:nvPr/>
          </p:nvCxnSpPr>
          <p:spPr bwMode="auto">
            <a:xfrm>
              <a:off x="1713865" y="199898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AutoShape 59"/>
            <p:cNvCxnSpPr>
              <a:cxnSpLocks noChangeShapeType="1"/>
            </p:cNvCxnSpPr>
            <p:nvPr/>
          </p:nvCxnSpPr>
          <p:spPr bwMode="auto">
            <a:xfrm>
              <a:off x="1388745" y="200088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60"/>
            <p:cNvCxnSpPr>
              <a:cxnSpLocks noChangeShapeType="1"/>
            </p:cNvCxnSpPr>
            <p:nvPr/>
          </p:nvCxnSpPr>
          <p:spPr bwMode="auto">
            <a:xfrm>
              <a:off x="1063625" y="200279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61"/>
            <p:cNvCxnSpPr>
              <a:cxnSpLocks noChangeShapeType="1"/>
            </p:cNvCxnSpPr>
            <p:nvPr/>
          </p:nvCxnSpPr>
          <p:spPr bwMode="auto">
            <a:xfrm>
              <a:off x="26892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62"/>
            <p:cNvCxnSpPr>
              <a:cxnSpLocks noChangeShapeType="1"/>
            </p:cNvCxnSpPr>
            <p:nvPr/>
          </p:nvCxnSpPr>
          <p:spPr bwMode="auto">
            <a:xfrm>
              <a:off x="3014345" y="199834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" name="AutoShape 63"/>
            <p:cNvCxnSpPr>
              <a:cxnSpLocks noChangeShapeType="1"/>
            </p:cNvCxnSpPr>
            <p:nvPr/>
          </p:nvCxnSpPr>
          <p:spPr bwMode="auto">
            <a:xfrm>
              <a:off x="3339465" y="200025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AutoShape 64"/>
            <p:cNvCxnSpPr>
              <a:cxnSpLocks noChangeShapeType="1"/>
            </p:cNvCxnSpPr>
            <p:nvPr/>
          </p:nvCxnSpPr>
          <p:spPr bwMode="auto">
            <a:xfrm>
              <a:off x="365950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65"/>
            <p:cNvCxnSpPr>
              <a:cxnSpLocks noChangeShapeType="1"/>
            </p:cNvCxnSpPr>
            <p:nvPr/>
          </p:nvCxnSpPr>
          <p:spPr bwMode="auto">
            <a:xfrm>
              <a:off x="39846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66"/>
            <p:cNvCxnSpPr>
              <a:cxnSpLocks noChangeShapeType="1"/>
            </p:cNvCxnSpPr>
            <p:nvPr/>
          </p:nvCxnSpPr>
          <p:spPr bwMode="auto">
            <a:xfrm>
              <a:off x="2686685" y="16795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67"/>
            <p:cNvCxnSpPr>
              <a:cxnSpLocks noChangeShapeType="1"/>
            </p:cNvCxnSpPr>
            <p:nvPr/>
          </p:nvCxnSpPr>
          <p:spPr bwMode="auto">
            <a:xfrm>
              <a:off x="2693035" y="13646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68"/>
            <p:cNvCxnSpPr>
              <a:cxnSpLocks noChangeShapeType="1"/>
            </p:cNvCxnSpPr>
            <p:nvPr/>
          </p:nvCxnSpPr>
          <p:spPr bwMode="auto">
            <a:xfrm>
              <a:off x="2691130" y="103124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" name="AutoShape 69"/>
            <p:cNvCxnSpPr>
              <a:cxnSpLocks noChangeShapeType="1"/>
            </p:cNvCxnSpPr>
            <p:nvPr/>
          </p:nvCxnSpPr>
          <p:spPr bwMode="auto">
            <a:xfrm>
              <a:off x="2689225" y="70612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AutoShape 70"/>
            <p:cNvCxnSpPr>
              <a:cxnSpLocks noChangeShapeType="1"/>
            </p:cNvCxnSpPr>
            <p:nvPr/>
          </p:nvCxnSpPr>
          <p:spPr bwMode="auto">
            <a:xfrm>
              <a:off x="2691130" y="38100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" name="AutoShape 71"/>
            <p:cNvCxnSpPr>
              <a:cxnSpLocks noChangeShapeType="1"/>
            </p:cNvCxnSpPr>
            <p:nvPr/>
          </p:nvCxnSpPr>
          <p:spPr bwMode="auto">
            <a:xfrm>
              <a:off x="2693035" y="200469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AutoShape 72"/>
            <p:cNvCxnSpPr>
              <a:cxnSpLocks noChangeShapeType="1"/>
            </p:cNvCxnSpPr>
            <p:nvPr/>
          </p:nvCxnSpPr>
          <p:spPr bwMode="auto">
            <a:xfrm>
              <a:off x="2688590" y="23298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AutoShape 73"/>
            <p:cNvCxnSpPr>
              <a:cxnSpLocks noChangeShapeType="1"/>
            </p:cNvCxnSpPr>
            <p:nvPr/>
          </p:nvCxnSpPr>
          <p:spPr bwMode="auto">
            <a:xfrm>
              <a:off x="2686685" y="265493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AutoShape 74"/>
            <p:cNvCxnSpPr>
              <a:cxnSpLocks noChangeShapeType="1"/>
            </p:cNvCxnSpPr>
            <p:nvPr/>
          </p:nvCxnSpPr>
          <p:spPr bwMode="auto">
            <a:xfrm>
              <a:off x="2686685" y="298005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AutoShape 75"/>
            <p:cNvCxnSpPr>
              <a:cxnSpLocks noChangeShapeType="1"/>
            </p:cNvCxnSpPr>
            <p:nvPr/>
          </p:nvCxnSpPr>
          <p:spPr bwMode="auto">
            <a:xfrm>
              <a:off x="2686685" y="33051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AutoShape 76"/>
            <p:cNvCxnSpPr>
              <a:cxnSpLocks noChangeShapeType="1"/>
            </p:cNvCxnSpPr>
            <p:nvPr/>
          </p:nvCxnSpPr>
          <p:spPr bwMode="auto">
            <a:xfrm>
              <a:off x="3014345" y="232410"/>
              <a:ext cx="0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" name="AutoShape 77"/>
            <p:cNvCxnSpPr>
              <a:cxnSpLocks noChangeShapeType="1"/>
            </p:cNvCxnSpPr>
            <p:nvPr/>
          </p:nvCxnSpPr>
          <p:spPr bwMode="auto">
            <a:xfrm>
              <a:off x="33343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" name="AutoShape 78"/>
            <p:cNvCxnSpPr>
              <a:cxnSpLocks noChangeShapeType="1"/>
            </p:cNvCxnSpPr>
            <p:nvPr/>
          </p:nvCxnSpPr>
          <p:spPr bwMode="auto">
            <a:xfrm>
              <a:off x="36645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" name="AutoShape 79"/>
            <p:cNvCxnSpPr>
              <a:cxnSpLocks noChangeShapeType="1"/>
            </p:cNvCxnSpPr>
            <p:nvPr/>
          </p:nvCxnSpPr>
          <p:spPr bwMode="auto">
            <a:xfrm>
              <a:off x="3984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" name="AutoShape 80"/>
            <p:cNvCxnSpPr>
              <a:cxnSpLocks noChangeShapeType="1"/>
            </p:cNvCxnSpPr>
            <p:nvPr/>
          </p:nvCxnSpPr>
          <p:spPr bwMode="auto">
            <a:xfrm>
              <a:off x="4309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" name="AutoShape 81"/>
            <p:cNvCxnSpPr>
              <a:cxnSpLocks noChangeShapeType="1"/>
            </p:cNvCxnSpPr>
            <p:nvPr/>
          </p:nvCxnSpPr>
          <p:spPr bwMode="auto">
            <a:xfrm>
              <a:off x="23691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" name="AutoShape 82"/>
            <p:cNvCxnSpPr>
              <a:cxnSpLocks noChangeShapeType="1"/>
            </p:cNvCxnSpPr>
            <p:nvPr/>
          </p:nvCxnSpPr>
          <p:spPr bwMode="auto">
            <a:xfrm>
              <a:off x="20389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83"/>
            <p:cNvCxnSpPr>
              <a:cxnSpLocks noChangeShapeType="1"/>
            </p:cNvCxnSpPr>
            <p:nvPr/>
          </p:nvCxnSpPr>
          <p:spPr bwMode="auto">
            <a:xfrm>
              <a:off x="171386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5" name="AutoShape 84"/>
            <p:cNvCxnSpPr>
              <a:cxnSpLocks noChangeShapeType="1"/>
            </p:cNvCxnSpPr>
            <p:nvPr/>
          </p:nvCxnSpPr>
          <p:spPr bwMode="auto">
            <a:xfrm>
              <a:off x="1388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" name="AutoShape 85"/>
            <p:cNvCxnSpPr>
              <a:cxnSpLocks noChangeShapeType="1"/>
            </p:cNvCxnSpPr>
            <p:nvPr/>
          </p:nvCxnSpPr>
          <p:spPr bwMode="auto">
            <a:xfrm>
              <a:off x="1063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AutoShape 86"/>
            <p:cNvCxnSpPr>
              <a:cxnSpLocks noChangeShapeType="1"/>
            </p:cNvCxnSpPr>
            <p:nvPr/>
          </p:nvCxnSpPr>
          <p:spPr bwMode="auto">
            <a:xfrm>
              <a:off x="995045" y="381000"/>
              <a:ext cx="347472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" name="AutoShape 87"/>
            <p:cNvCxnSpPr>
              <a:cxnSpLocks noChangeShapeType="1"/>
            </p:cNvCxnSpPr>
            <p:nvPr/>
          </p:nvCxnSpPr>
          <p:spPr bwMode="auto">
            <a:xfrm>
              <a:off x="995045" y="70802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88"/>
            <p:cNvCxnSpPr>
              <a:cxnSpLocks noChangeShapeType="1"/>
            </p:cNvCxnSpPr>
            <p:nvPr/>
          </p:nvCxnSpPr>
          <p:spPr bwMode="auto">
            <a:xfrm>
              <a:off x="995045" y="10312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" name="AutoShape 89"/>
            <p:cNvCxnSpPr>
              <a:cxnSpLocks noChangeShapeType="1"/>
            </p:cNvCxnSpPr>
            <p:nvPr/>
          </p:nvCxnSpPr>
          <p:spPr bwMode="auto">
            <a:xfrm>
              <a:off x="995045" y="136398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1" name="AutoShape 90"/>
            <p:cNvCxnSpPr>
              <a:cxnSpLocks noChangeShapeType="1"/>
            </p:cNvCxnSpPr>
            <p:nvPr/>
          </p:nvCxnSpPr>
          <p:spPr bwMode="auto">
            <a:xfrm>
              <a:off x="995045" y="16897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" name="AutoShape 91"/>
            <p:cNvCxnSpPr>
              <a:cxnSpLocks noChangeShapeType="1"/>
            </p:cNvCxnSpPr>
            <p:nvPr/>
          </p:nvCxnSpPr>
          <p:spPr bwMode="auto">
            <a:xfrm>
              <a:off x="995045" y="232981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AutoShape 92"/>
            <p:cNvCxnSpPr>
              <a:cxnSpLocks noChangeShapeType="1"/>
            </p:cNvCxnSpPr>
            <p:nvPr/>
          </p:nvCxnSpPr>
          <p:spPr bwMode="auto">
            <a:xfrm>
              <a:off x="995045" y="26549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" name="AutoShape 93"/>
            <p:cNvCxnSpPr>
              <a:cxnSpLocks noChangeShapeType="1"/>
            </p:cNvCxnSpPr>
            <p:nvPr/>
          </p:nvCxnSpPr>
          <p:spPr bwMode="auto">
            <a:xfrm>
              <a:off x="995045" y="298005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" name="AutoShape 94"/>
            <p:cNvCxnSpPr>
              <a:cxnSpLocks noChangeShapeType="1"/>
            </p:cNvCxnSpPr>
            <p:nvPr/>
          </p:nvCxnSpPr>
          <p:spPr bwMode="auto">
            <a:xfrm>
              <a:off x="995045" y="33045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" name="AutoShape 95"/>
            <p:cNvCxnSpPr>
              <a:cxnSpLocks noChangeShapeType="1"/>
            </p:cNvCxnSpPr>
            <p:nvPr/>
          </p:nvCxnSpPr>
          <p:spPr bwMode="auto">
            <a:xfrm>
              <a:off x="995045" y="363029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" name="Text Box 98"/>
            <p:cNvSpPr txBox="1">
              <a:spLocks noChangeArrowheads="1"/>
            </p:cNvSpPr>
            <p:nvPr/>
          </p:nvSpPr>
          <p:spPr bwMode="auto">
            <a:xfrm>
              <a:off x="280543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28" name="Text Box 99"/>
            <p:cNvSpPr txBox="1">
              <a:spLocks noChangeArrowheads="1"/>
            </p:cNvSpPr>
            <p:nvPr/>
          </p:nvSpPr>
          <p:spPr bwMode="auto">
            <a:xfrm>
              <a:off x="310705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29" name="Text Box 100"/>
            <p:cNvSpPr txBox="1">
              <a:spLocks noChangeArrowheads="1"/>
            </p:cNvSpPr>
            <p:nvPr/>
          </p:nvSpPr>
          <p:spPr bwMode="auto">
            <a:xfrm>
              <a:off x="345630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0" name="Text Box 101"/>
            <p:cNvSpPr txBox="1">
              <a:spLocks noChangeArrowheads="1"/>
            </p:cNvSpPr>
            <p:nvPr/>
          </p:nvSpPr>
          <p:spPr bwMode="auto">
            <a:xfrm>
              <a:off x="375221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1" name="Text Box 102"/>
            <p:cNvSpPr txBox="1">
              <a:spLocks noChangeArrowheads="1"/>
            </p:cNvSpPr>
            <p:nvPr/>
          </p:nvSpPr>
          <p:spPr bwMode="auto">
            <a:xfrm>
              <a:off x="407035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2" name="Text Box 103"/>
            <p:cNvSpPr txBox="1">
              <a:spLocks noChangeArrowheads="1"/>
            </p:cNvSpPr>
            <p:nvPr/>
          </p:nvSpPr>
          <p:spPr bwMode="auto">
            <a:xfrm>
              <a:off x="4794250" y="1873250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i="1" kern="100">
                  <a:effectLst/>
                  <a:latin typeface="Times New Roman"/>
                  <a:ea typeface="ＭＳ 明朝"/>
                  <a:cs typeface="Times New Roman"/>
                </a:rPr>
                <a:t>x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3" name="Text Box 104"/>
            <p:cNvSpPr txBox="1">
              <a:spLocks noChangeArrowheads="1"/>
            </p:cNvSpPr>
            <p:nvPr/>
          </p:nvSpPr>
          <p:spPr bwMode="auto">
            <a:xfrm>
              <a:off x="2727960" y="78105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i="1" kern="100">
                  <a:effectLst/>
                  <a:latin typeface="Times New Roman"/>
                  <a:ea typeface="ＭＳ 明朝"/>
                  <a:cs typeface="Times New Roman"/>
                </a:rPr>
                <a:t>y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4" name="Text Box 105"/>
            <p:cNvSpPr txBox="1">
              <a:spLocks noChangeArrowheads="1"/>
            </p:cNvSpPr>
            <p:nvPr/>
          </p:nvSpPr>
          <p:spPr bwMode="auto">
            <a:xfrm>
              <a:off x="2477135" y="18669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5" name="Text Box 106"/>
            <p:cNvSpPr txBox="1">
              <a:spLocks noChangeArrowheads="1"/>
            </p:cNvSpPr>
            <p:nvPr/>
          </p:nvSpPr>
          <p:spPr bwMode="auto">
            <a:xfrm>
              <a:off x="2477135" y="480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6" name="Text Box 107"/>
            <p:cNvSpPr txBox="1">
              <a:spLocks noChangeArrowheads="1"/>
            </p:cNvSpPr>
            <p:nvPr/>
          </p:nvSpPr>
          <p:spPr bwMode="auto">
            <a:xfrm>
              <a:off x="2477135" y="81724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7" name="Text Box 108"/>
            <p:cNvSpPr txBox="1">
              <a:spLocks noChangeArrowheads="1"/>
            </p:cNvSpPr>
            <p:nvPr/>
          </p:nvSpPr>
          <p:spPr bwMode="auto">
            <a:xfrm>
              <a:off x="2477135" y="115252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8" name="Text Box 109"/>
            <p:cNvSpPr txBox="1">
              <a:spLocks noChangeArrowheads="1"/>
            </p:cNvSpPr>
            <p:nvPr/>
          </p:nvSpPr>
          <p:spPr bwMode="auto">
            <a:xfrm>
              <a:off x="2477770" y="14712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9" name="Text Box 110"/>
            <p:cNvSpPr txBox="1">
              <a:spLocks noChangeArrowheads="1"/>
            </p:cNvSpPr>
            <p:nvPr/>
          </p:nvSpPr>
          <p:spPr bwMode="auto">
            <a:xfrm>
              <a:off x="738505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0" name="Text Box 111"/>
            <p:cNvSpPr txBox="1">
              <a:spLocks noChangeArrowheads="1"/>
            </p:cNvSpPr>
            <p:nvPr/>
          </p:nvSpPr>
          <p:spPr bwMode="auto">
            <a:xfrm>
              <a:off x="1061720" y="199961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1" name="Text Box 112"/>
            <p:cNvSpPr txBox="1">
              <a:spLocks noChangeArrowheads="1"/>
            </p:cNvSpPr>
            <p:nvPr/>
          </p:nvSpPr>
          <p:spPr bwMode="auto">
            <a:xfrm>
              <a:off x="1393190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2" name="Text Box 113"/>
            <p:cNvSpPr txBox="1">
              <a:spLocks noChangeArrowheads="1"/>
            </p:cNvSpPr>
            <p:nvPr/>
          </p:nvSpPr>
          <p:spPr bwMode="auto">
            <a:xfrm>
              <a:off x="1716496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3" name="Text Box 114"/>
            <p:cNvSpPr txBox="1">
              <a:spLocks noChangeArrowheads="1"/>
            </p:cNvSpPr>
            <p:nvPr/>
          </p:nvSpPr>
          <p:spPr bwMode="auto">
            <a:xfrm>
              <a:off x="2061845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4" name="Text Box 115"/>
            <p:cNvSpPr txBox="1">
              <a:spLocks noChangeArrowheads="1"/>
            </p:cNvSpPr>
            <p:nvPr/>
          </p:nvSpPr>
          <p:spPr bwMode="auto">
            <a:xfrm>
              <a:off x="2342515" y="33007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5" name="Text Box 116"/>
            <p:cNvSpPr txBox="1">
              <a:spLocks noChangeArrowheads="1"/>
            </p:cNvSpPr>
            <p:nvPr/>
          </p:nvSpPr>
          <p:spPr bwMode="auto">
            <a:xfrm>
              <a:off x="2346960" y="36309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6" name="Text Box 117"/>
            <p:cNvSpPr txBox="1">
              <a:spLocks noChangeArrowheads="1"/>
            </p:cNvSpPr>
            <p:nvPr/>
          </p:nvSpPr>
          <p:spPr bwMode="auto">
            <a:xfrm>
              <a:off x="2343785" y="29806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7" name="Text Box 118"/>
            <p:cNvSpPr txBox="1">
              <a:spLocks noChangeArrowheads="1"/>
            </p:cNvSpPr>
            <p:nvPr/>
          </p:nvSpPr>
          <p:spPr bwMode="auto">
            <a:xfrm>
              <a:off x="2352040" y="26555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8" name="Text Box 119"/>
            <p:cNvSpPr txBox="1">
              <a:spLocks noChangeArrowheads="1"/>
            </p:cNvSpPr>
            <p:nvPr/>
          </p:nvSpPr>
          <p:spPr bwMode="auto">
            <a:xfrm>
              <a:off x="2351405" y="23126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9" name="Text Box 120"/>
            <p:cNvSpPr txBox="1">
              <a:spLocks noChangeArrowheads="1"/>
            </p:cNvSpPr>
            <p:nvPr/>
          </p:nvSpPr>
          <p:spPr bwMode="auto">
            <a:xfrm>
              <a:off x="2477135" y="200342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0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cxnSp>
          <p:nvCxnSpPr>
            <p:cNvPr id="151" name="AutoShape 666"/>
            <p:cNvCxnSpPr>
              <a:cxnSpLocks noChangeShapeType="1"/>
            </p:cNvCxnSpPr>
            <p:nvPr/>
          </p:nvCxnSpPr>
          <p:spPr bwMode="auto">
            <a:xfrm flipH="1">
              <a:off x="1837350" y="275250"/>
              <a:ext cx="1713230" cy="344106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7" name="Oval 667"/>
            <p:cNvSpPr>
              <a:spLocks noChangeArrowheads="1"/>
            </p:cNvSpPr>
            <p:nvPr/>
          </p:nvSpPr>
          <p:spPr bwMode="auto">
            <a:xfrm>
              <a:off x="2315210" y="2594587"/>
              <a:ext cx="104775" cy="1047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58" name="Oval 667"/>
            <p:cNvSpPr>
              <a:spLocks noChangeArrowheads="1"/>
            </p:cNvSpPr>
            <p:nvPr/>
          </p:nvSpPr>
          <p:spPr bwMode="auto">
            <a:xfrm>
              <a:off x="2960370" y="1306830"/>
              <a:ext cx="104775" cy="1047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59" name="Oval 667"/>
            <p:cNvSpPr>
              <a:spLocks noChangeArrowheads="1"/>
            </p:cNvSpPr>
            <p:nvPr/>
          </p:nvSpPr>
          <p:spPr bwMode="auto">
            <a:xfrm>
              <a:off x="2647633" y="1951650"/>
              <a:ext cx="104775" cy="1047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60" name="Oval 667"/>
            <p:cNvSpPr>
              <a:spLocks noChangeArrowheads="1"/>
            </p:cNvSpPr>
            <p:nvPr/>
          </p:nvSpPr>
          <p:spPr bwMode="auto">
            <a:xfrm>
              <a:off x="3283880" y="665775"/>
              <a:ext cx="104775" cy="1047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61" name="Text Box 668"/>
            <p:cNvSpPr txBox="1">
              <a:spLocks noChangeArrowheads="1"/>
            </p:cNvSpPr>
            <p:nvPr/>
          </p:nvSpPr>
          <p:spPr bwMode="auto">
            <a:xfrm>
              <a:off x="2608263" y="1131230"/>
              <a:ext cx="474980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(1,2)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62" name="Text Box 668"/>
            <p:cNvSpPr txBox="1">
              <a:spLocks noChangeArrowheads="1"/>
            </p:cNvSpPr>
            <p:nvPr/>
          </p:nvSpPr>
          <p:spPr bwMode="auto">
            <a:xfrm>
              <a:off x="2936876" y="480695"/>
              <a:ext cx="451779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(2,4)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63" name="Text Box 668"/>
            <p:cNvSpPr txBox="1">
              <a:spLocks noChangeArrowheads="1"/>
            </p:cNvSpPr>
            <p:nvPr/>
          </p:nvSpPr>
          <p:spPr bwMode="auto">
            <a:xfrm>
              <a:off x="2258378" y="1789747"/>
              <a:ext cx="474980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(0,0)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64" name="Text Box 668"/>
            <p:cNvSpPr txBox="1">
              <a:spLocks noChangeArrowheads="1"/>
            </p:cNvSpPr>
            <p:nvPr/>
          </p:nvSpPr>
          <p:spPr bwMode="auto">
            <a:xfrm>
              <a:off x="1526222" y="2446655"/>
              <a:ext cx="843598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(</a:t>
              </a:r>
              <a:r>
                <a:rPr lang="ja-JP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－１</a:t>
              </a: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,</a:t>
              </a:r>
              <a:r>
                <a:rPr lang="ja-JP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2)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</p:grp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D17D64C3-DF47-4A47-8BBC-7557F5B9A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507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〇〇●〇〇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kumimoji="1" lang="en-US" altLang="ja-JP" dirty="0">
                <a:solidFill>
                  <a:srgbClr val="0070C0"/>
                </a:solidFill>
              </a:rPr>
              <a:t>1</a:t>
            </a:r>
            <a:r>
              <a:rPr kumimoji="1" lang="ja-JP" altLang="en-US" dirty="0">
                <a:solidFill>
                  <a:srgbClr val="0070C0"/>
                </a:solidFill>
              </a:rPr>
              <a:t>次関数の性質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0363" lvl="1" indent="-360363"/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次関数を描く．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を図示する．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は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を下方向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に－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だけ平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行移動したもの．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31" y="2299967"/>
            <a:ext cx="20859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9" name="キャンバス 52"/>
          <p:cNvGrpSpPr/>
          <p:nvPr/>
        </p:nvGrpSpPr>
        <p:grpSpPr>
          <a:xfrm>
            <a:off x="3553316" y="1300476"/>
            <a:ext cx="5400040" cy="4199255"/>
            <a:chOff x="0" y="0"/>
            <a:chExt cx="5400040" cy="4199255"/>
          </a:xfrm>
        </p:grpSpPr>
        <p:sp>
          <p:nvSpPr>
            <p:cNvPr id="160" name="正方形/長方形 159"/>
            <p:cNvSpPr/>
            <p:nvPr/>
          </p:nvSpPr>
          <p:spPr>
            <a:xfrm>
              <a:off x="0" y="0"/>
              <a:ext cx="5400040" cy="4199255"/>
            </a:xfrm>
            <a:prstGeom prst="rect">
              <a:avLst/>
            </a:prstGeom>
            <a:noFill/>
          </p:spPr>
        </p:sp>
        <p:cxnSp>
          <p:nvCxnSpPr>
            <p:cNvPr id="161" name="AutoShape 54"/>
            <p:cNvCxnSpPr>
              <a:cxnSpLocks noChangeShapeType="1"/>
              <a:endCxn id="208" idx="1"/>
            </p:cNvCxnSpPr>
            <p:nvPr/>
          </p:nvCxnSpPr>
          <p:spPr bwMode="auto">
            <a:xfrm>
              <a:off x="812800" y="1996440"/>
              <a:ext cx="3981450" cy="6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2" name="AutoShape 55"/>
            <p:cNvCxnSpPr>
              <a:cxnSpLocks noChangeShapeType="1"/>
            </p:cNvCxnSpPr>
            <p:nvPr/>
          </p:nvCxnSpPr>
          <p:spPr bwMode="auto">
            <a:xfrm flipV="1">
              <a:off x="2686685" y="151765"/>
              <a:ext cx="4445" cy="36982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" name="AutoShape 56"/>
            <p:cNvCxnSpPr>
              <a:cxnSpLocks noChangeShapeType="1"/>
            </p:cNvCxnSpPr>
            <p:nvPr/>
          </p:nvCxnSpPr>
          <p:spPr bwMode="auto">
            <a:xfrm>
              <a:off x="2364105" y="1995170"/>
              <a:ext cx="325120" cy="127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" name="AutoShape 57"/>
            <p:cNvCxnSpPr>
              <a:cxnSpLocks noChangeShapeType="1"/>
            </p:cNvCxnSpPr>
            <p:nvPr/>
          </p:nvCxnSpPr>
          <p:spPr bwMode="auto">
            <a:xfrm>
              <a:off x="2038985" y="199707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5" name="AutoShape 58"/>
            <p:cNvCxnSpPr>
              <a:cxnSpLocks noChangeShapeType="1"/>
            </p:cNvCxnSpPr>
            <p:nvPr/>
          </p:nvCxnSpPr>
          <p:spPr bwMode="auto">
            <a:xfrm>
              <a:off x="1713865" y="199898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6" name="AutoShape 59"/>
            <p:cNvCxnSpPr>
              <a:cxnSpLocks noChangeShapeType="1"/>
            </p:cNvCxnSpPr>
            <p:nvPr/>
          </p:nvCxnSpPr>
          <p:spPr bwMode="auto">
            <a:xfrm>
              <a:off x="1388745" y="200088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7" name="AutoShape 60"/>
            <p:cNvCxnSpPr>
              <a:cxnSpLocks noChangeShapeType="1"/>
            </p:cNvCxnSpPr>
            <p:nvPr/>
          </p:nvCxnSpPr>
          <p:spPr bwMode="auto">
            <a:xfrm>
              <a:off x="1063625" y="200279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8" name="AutoShape 61"/>
            <p:cNvCxnSpPr>
              <a:cxnSpLocks noChangeShapeType="1"/>
            </p:cNvCxnSpPr>
            <p:nvPr/>
          </p:nvCxnSpPr>
          <p:spPr bwMode="auto">
            <a:xfrm>
              <a:off x="26892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9" name="AutoShape 62"/>
            <p:cNvCxnSpPr>
              <a:cxnSpLocks noChangeShapeType="1"/>
            </p:cNvCxnSpPr>
            <p:nvPr/>
          </p:nvCxnSpPr>
          <p:spPr bwMode="auto">
            <a:xfrm>
              <a:off x="3014345" y="199834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0" name="AutoShape 63"/>
            <p:cNvCxnSpPr>
              <a:cxnSpLocks noChangeShapeType="1"/>
            </p:cNvCxnSpPr>
            <p:nvPr/>
          </p:nvCxnSpPr>
          <p:spPr bwMode="auto">
            <a:xfrm>
              <a:off x="3339465" y="200025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1" name="AutoShape 64"/>
            <p:cNvCxnSpPr>
              <a:cxnSpLocks noChangeShapeType="1"/>
            </p:cNvCxnSpPr>
            <p:nvPr/>
          </p:nvCxnSpPr>
          <p:spPr bwMode="auto">
            <a:xfrm>
              <a:off x="365950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2" name="AutoShape 65"/>
            <p:cNvCxnSpPr>
              <a:cxnSpLocks noChangeShapeType="1"/>
            </p:cNvCxnSpPr>
            <p:nvPr/>
          </p:nvCxnSpPr>
          <p:spPr bwMode="auto">
            <a:xfrm>
              <a:off x="39846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3" name="AutoShape 66"/>
            <p:cNvCxnSpPr>
              <a:cxnSpLocks noChangeShapeType="1"/>
            </p:cNvCxnSpPr>
            <p:nvPr/>
          </p:nvCxnSpPr>
          <p:spPr bwMode="auto">
            <a:xfrm>
              <a:off x="2686685" y="16795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" name="AutoShape 67"/>
            <p:cNvCxnSpPr>
              <a:cxnSpLocks noChangeShapeType="1"/>
            </p:cNvCxnSpPr>
            <p:nvPr/>
          </p:nvCxnSpPr>
          <p:spPr bwMode="auto">
            <a:xfrm>
              <a:off x="2693035" y="13646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5" name="AutoShape 68"/>
            <p:cNvCxnSpPr>
              <a:cxnSpLocks noChangeShapeType="1"/>
            </p:cNvCxnSpPr>
            <p:nvPr/>
          </p:nvCxnSpPr>
          <p:spPr bwMode="auto">
            <a:xfrm>
              <a:off x="2691130" y="103124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" name="AutoShape 69"/>
            <p:cNvCxnSpPr>
              <a:cxnSpLocks noChangeShapeType="1"/>
            </p:cNvCxnSpPr>
            <p:nvPr/>
          </p:nvCxnSpPr>
          <p:spPr bwMode="auto">
            <a:xfrm>
              <a:off x="2689225" y="70612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7" name="AutoShape 70"/>
            <p:cNvCxnSpPr>
              <a:cxnSpLocks noChangeShapeType="1"/>
            </p:cNvCxnSpPr>
            <p:nvPr/>
          </p:nvCxnSpPr>
          <p:spPr bwMode="auto">
            <a:xfrm>
              <a:off x="2691130" y="38100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8" name="AutoShape 71"/>
            <p:cNvCxnSpPr>
              <a:cxnSpLocks noChangeShapeType="1"/>
            </p:cNvCxnSpPr>
            <p:nvPr/>
          </p:nvCxnSpPr>
          <p:spPr bwMode="auto">
            <a:xfrm>
              <a:off x="2693035" y="200469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9" name="AutoShape 72"/>
            <p:cNvCxnSpPr>
              <a:cxnSpLocks noChangeShapeType="1"/>
            </p:cNvCxnSpPr>
            <p:nvPr/>
          </p:nvCxnSpPr>
          <p:spPr bwMode="auto">
            <a:xfrm>
              <a:off x="2688590" y="23298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0" name="AutoShape 73"/>
            <p:cNvCxnSpPr>
              <a:cxnSpLocks noChangeShapeType="1"/>
            </p:cNvCxnSpPr>
            <p:nvPr/>
          </p:nvCxnSpPr>
          <p:spPr bwMode="auto">
            <a:xfrm>
              <a:off x="2686685" y="265493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1" name="AutoShape 74"/>
            <p:cNvCxnSpPr>
              <a:cxnSpLocks noChangeShapeType="1"/>
            </p:cNvCxnSpPr>
            <p:nvPr/>
          </p:nvCxnSpPr>
          <p:spPr bwMode="auto">
            <a:xfrm>
              <a:off x="2686685" y="298005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2" name="AutoShape 75"/>
            <p:cNvCxnSpPr>
              <a:cxnSpLocks noChangeShapeType="1"/>
            </p:cNvCxnSpPr>
            <p:nvPr/>
          </p:nvCxnSpPr>
          <p:spPr bwMode="auto">
            <a:xfrm>
              <a:off x="2686685" y="33051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3" name="AutoShape 76"/>
            <p:cNvCxnSpPr>
              <a:cxnSpLocks noChangeShapeType="1"/>
            </p:cNvCxnSpPr>
            <p:nvPr/>
          </p:nvCxnSpPr>
          <p:spPr bwMode="auto">
            <a:xfrm>
              <a:off x="3014345" y="232410"/>
              <a:ext cx="0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" name="AutoShape 77"/>
            <p:cNvCxnSpPr>
              <a:cxnSpLocks noChangeShapeType="1"/>
            </p:cNvCxnSpPr>
            <p:nvPr/>
          </p:nvCxnSpPr>
          <p:spPr bwMode="auto">
            <a:xfrm>
              <a:off x="33343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5" name="AutoShape 78"/>
            <p:cNvCxnSpPr>
              <a:cxnSpLocks noChangeShapeType="1"/>
            </p:cNvCxnSpPr>
            <p:nvPr/>
          </p:nvCxnSpPr>
          <p:spPr bwMode="auto">
            <a:xfrm>
              <a:off x="36645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6" name="AutoShape 79"/>
            <p:cNvCxnSpPr>
              <a:cxnSpLocks noChangeShapeType="1"/>
            </p:cNvCxnSpPr>
            <p:nvPr/>
          </p:nvCxnSpPr>
          <p:spPr bwMode="auto">
            <a:xfrm>
              <a:off x="3984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7" name="AutoShape 80"/>
            <p:cNvCxnSpPr>
              <a:cxnSpLocks noChangeShapeType="1"/>
            </p:cNvCxnSpPr>
            <p:nvPr/>
          </p:nvCxnSpPr>
          <p:spPr bwMode="auto">
            <a:xfrm>
              <a:off x="4309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8" name="AutoShape 81"/>
            <p:cNvCxnSpPr>
              <a:cxnSpLocks noChangeShapeType="1"/>
            </p:cNvCxnSpPr>
            <p:nvPr/>
          </p:nvCxnSpPr>
          <p:spPr bwMode="auto">
            <a:xfrm>
              <a:off x="23691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9" name="AutoShape 82"/>
            <p:cNvCxnSpPr>
              <a:cxnSpLocks noChangeShapeType="1"/>
            </p:cNvCxnSpPr>
            <p:nvPr/>
          </p:nvCxnSpPr>
          <p:spPr bwMode="auto">
            <a:xfrm>
              <a:off x="20389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0" name="AutoShape 83"/>
            <p:cNvCxnSpPr>
              <a:cxnSpLocks noChangeShapeType="1"/>
            </p:cNvCxnSpPr>
            <p:nvPr/>
          </p:nvCxnSpPr>
          <p:spPr bwMode="auto">
            <a:xfrm>
              <a:off x="171386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1" name="AutoShape 84"/>
            <p:cNvCxnSpPr>
              <a:cxnSpLocks noChangeShapeType="1"/>
            </p:cNvCxnSpPr>
            <p:nvPr/>
          </p:nvCxnSpPr>
          <p:spPr bwMode="auto">
            <a:xfrm>
              <a:off x="1388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2" name="AutoShape 85"/>
            <p:cNvCxnSpPr>
              <a:cxnSpLocks noChangeShapeType="1"/>
            </p:cNvCxnSpPr>
            <p:nvPr/>
          </p:nvCxnSpPr>
          <p:spPr bwMode="auto">
            <a:xfrm>
              <a:off x="1063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3" name="AutoShape 86"/>
            <p:cNvCxnSpPr>
              <a:cxnSpLocks noChangeShapeType="1"/>
            </p:cNvCxnSpPr>
            <p:nvPr/>
          </p:nvCxnSpPr>
          <p:spPr bwMode="auto">
            <a:xfrm>
              <a:off x="995045" y="381000"/>
              <a:ext cx="347472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" name="AutoShape 87"/>
            <p:cNvCxnSpPr>
              <a:cxnSpLocks noChangeShapeType="1"/>
            </p:cNvCxnSpPr>
            <p:nvPr/>
          </p:nvCxnSpPr>
          <p:spPr bwMode="auto">
            <a:xfrm>
              <a:off x="995045" y="70802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" name="AutoShape 88"/>
            <p:cNvCxnSpPr>
              <a:cxnSpLocks noChangeShapeType="1"/>
            </p:cNvCxnSpPr>
            <p:nvPr/>
          </p:nvCxnSpPr>
          <p:spPr bwMode="auto">
            <a:xfrm>
              <a:off x="995045" y="10312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6" name="AutoShape 89"/>
            <p:cNvCxnSpPr>
              <a:cxnSpLocks noChangeShapeType="1"/>
            </p:cNvCxnSpPr>
            <p:nvPr/>
          </p:nvCxnSpPr>
          <p:spPr bwMode="auto">
            <a:xfrm>
              <a:off x="995045" y="136398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7" name="AutoShape 90"/>
            <p:cNvCxnSpPr>
              <a:cxnSpLocks noChangeShapeType="1"/>
            </p:cNvCxnSpPr>
            <p:nvPr/>
          </p:nvCxnSpPr>
          <p:spPr bwMode="auto">
            <a:xfrm>
              <a:off x="995045" y="16897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8" name="AutoShape 91"/>
            <p:cNvCxnSpPr>
              <a:cxnSpLocks noChangeShapeType="1"/>
            </p:cNvCxnSpPr>
            <p:nvPr/>
          </p:nvCxnSpPr>
          <p:spPr bwMode="auto">
            <a:xfrm>
              <a:off x="995045" y="232981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9" name="AutoShape 92"/>
            <p:cNvCxnSpPr>
              <a:cxnSpLocks noChangeShapeType="1"/>
            </p:cNvCxnSpPr>
            <p:nvPr/>
          </p:nvCxnSpPr>
          <p:spPr bwMode="auto">
            <a:xfrm>
              <a:off x="995045" y="26549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0" name="AutoShape 93"/>
            <p:cNvCxnSpPr>
              <a:cxnSpLocks noChangeShapeType="1"/>
            </p:cNvCxnSpPr>
            <p:nvPr/>
          </p:nvCxnSpPr>
          <p:spPr bwMode="auto">
            <a:xfrm>
              <a:off x="995045" y="298005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1" name="AutoShape 94"/>
            <p:cNvCxnSpPr>
              <a:cxnSpLocks noChangeShapeType="1"/>
            </p:cNvCxnSpPr>
            <p:nvPr/>
          </p:nvCxnSpPr>
          <p:spPr bwMode="auto">
            <a:xfrm>
              <a:off x="995045" y="33045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2" name="AutoShape 95"/>
            <p:cNvCxnSpPr>
              <a:cxnSpLocks noChangeShapeType="1"/>
            </p:cNvCxnSpPr>
            <p:nvPr/>
          </p:nvCxnSpPr>
          <p:spPr bwMode="auto">
            <a:xfrm>
              <a:off x="995045" y="363029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3" name="Text Box 98"/>
            <p:cNvSpPr txBox="1">
              <a:spLocks noChangeArrowheads="1"/>
            </p:cNvSpPr>
            <p:nvPr/>
          </p:nvSpPr>
          <p:spPr bwMode="auto">
            <a:xfrm>
              <a:off x="280543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4" name="Text Box 99"/>
            <p:cNvSpPr txBox="1">
              <a:spLocks noChangeArrowheads="1"/>
            </p:cNvSpPr>
            <p:nvPr/>
          </p:nvSpPr>
          <p:spPr bwMode="auto">
            <a:xfrm>
              <a:off x="310705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5" name="Text Box 100"/>
            <p:cNvSpPr txBox="1">
              <a:spLocks noChangeArrowheads="1"/>
            </p:cNvSpPr>
            <p:nvPr/>
          </p:nvSpPr>
          <p:spPr bwMode="auto">
            <a:xfrm>
              <a:off x="345630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6" name="Text Box 101"/>
            <p:cNvSpPr txBox="1">
              <a:spLocks noChangeArrowheads="1"/>
            </p:cNvSpPr>
            <p:nvPr/>
          </p:nvSpPr>
          <p:spPr bwMode="auto">
            <a:xfrm>
              <a:off x="375221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7" name="Text Box 102"/>
            <p:cNvSpPr txBox="1">
              <a:spLocks noChangeArrowheads="1"/>
            </p:cNvSpPr>
            <p:nvPr/>
          </p:nvSpPr>
          <p:spPr bwMode="auto">
            <a:xfrm>
              <a:off x="407035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8" name="Text Box 103"/>
            <p:cNvSpPr txBox="1">
              <a:spLocks noChangeArrowheads="1"/>
            </p:cNvSpPr>
            <p:nvPr/>
          </p:nvSpPr>
          <p:spPr bwMode="auto">
            <a:xfrm>
              <a:off x="4794250" y="1873250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x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09" name="Text Box 104"/>
            <p:cNvSpPr txBox="1">
              <a:spLocks noChangeArrowheads="1"/>
            </p:cNvSpPr>
            <p:nvPr/>
          </p:nvSpPr>
          <p:spPr bwMode="auto">
            <a:xfrm>
              <a:off x="2727960" y="78105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y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0" name="Text Box 105"/>
            <p:cNvSpPr txBox="1">
              <a:spLocks noChangeArrowheads="1"/>
            </p:cNvSpPr>
            <p:nvPr/>
          </p:nvSpPr>
          <p:spPr bwMode="auto">
            <a:xfrm>
              <a:off x="2477135" y="18669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1" name="Text Box 106"/>
            <p:cNvSpPr txBox="1">
              <a:spLocks noChangeArrowheads="1"/>
            </p:cNvSpPr>
            <p:nvPr/>
          </p:nvSpPr>
          <p:spPr bwMode="auto">
            <a:xfrm>
              <a:off x="2477135" y="480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2" name="Text Box 107"/>
            <p:cNvSpPr txBox="1">
              <a:spLocks noChangeArrowheads="1"/>
            </p:cNvSpPr>
            <p:nvPr/>
          </p:nvSpPr>
          <p:spPr bwMode="auto">
            <a:xfrm>
              <a:off x="2477135" y="81724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3" name="Text Box 108"/>
            <p:cNvSpPr txBox="1">
              <a:spLocks noChangeArrowheads="1"/>
            </p:cNvSpPr>
            <p:nvPr/>
          </p:nvSpPr>
          <p:spPr bwMode="auto">
            <a:xfrm>
              <a:off x="2477135" y="115252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4" name="Text Box 109"/>
            <p:cNvSpPr txBox="1">
              <a:spLocks noChangeArrowheads="1"/>
            </p:cNvSpPr>
            <p:nvPr/>
          </p:nvSpPr>
          <p:spPr bwMode="auto">
            <a:xfrm>
              <a:off x="2477770" y="14712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5" name="Text Box 110"/>
            <p:cNvSpPr txBox="1">
              <a:spLocks noChangeArrowheads="1"/>
            </p:cNvSpPr>
            <p:nvPr/>
          </p:nvSpPr>
          <p:spPr bwMode="auto">
            <a:xfrm>
              <a:off x="738505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6" name="Text Box 111"/>
            <p:cNvSpPr txBox="1">
              <a:spLocks noChangeArrowheads="1"/>
            </p:cNvSpPr>
            <p:nvPr/>
          </p:nvSpPr>
          <p:spPr bwMode="auto">
            <a:xfrm>
              <a:off x="1061720" y="199961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7" name="Text Box 112"/>
            <p:cNvSpPr txBox="1">
              <a:spLocks noChangeArrowheads="1"/>
            </p:cNvSpPr>
            <p:nvPr/>
          </p:nvSpPr>
          <p:spPr bwMode="auto">
            <a:xfrm>
              <a:off x="1393190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8" name="Text Box 113"/>
            <p:cNvSpPr txBox="1">
              <a:spLocks noChangeArrowheads="1"/>
            </p:cNvSpPr>
            <p:nvPr/>
          </p:nvSpPr>
          <p:spPr bwMode="auto">
            <a:xfrm>
              <a:off x="1716496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19" name="Text Box 114"/>
            <p:cNvSpPr txBox="1">
              <a:spLocks noChangeArrowheads="1"/>
            </p:cNvSpPr>
            <p:nvPr/>
          </p:nvSpPr>
          <p:spPr bwMode="auto">
            <a:xfrm>
              <a:off x="2061845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0" name="Text Box 115"/>
            <p:cNvSpPr txBox="1">
              <a:spLocks noChangeArrowheads="1"/>
            </p:cNvSpPr>
            <p:nvPr/>
          </p:nvSpPr>
          <p:spPr bwMode="auto">
            <a:xfrm>
              <a:off x="2342515" y="33007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1" name="Text Box 116"/>
            <p:cNvSpPr txBox="1">
              <a:spLocks noChangeArrowheads="1"/>
            </p:cNvSpPr>
            <p:nvPr/>
          </p:nvSpPr>
          <p:spPr bwMode="auto">
            <a:xfrm>
              <a:off x="2346960" y="36309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2" name="Text Box 117"/>
            <p:cNvSpPr txBox="1">
              <a:spLocks noChangeArrowheads="1"/>
            </p:cNvSpPr>
            <p:nvPr/>
          </p:nvSpPr>
          <p:spPr bwMode="auto">
            <a:xfrm>
              <a:off x="2343785" y="29806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3" name="Text Box 118"/>
            <p:cNvSpPr txBox="1">
              <a:spLocks noChangeArrowheads="1"/>
            </p:cNvSpPr>
            <p:nvPr/>
          </p:nvSpPr>
          <p:spPr bwMode="auto">
            <a:xfrm>
              <a:off x="2352040" y="26555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4" name="Text Box 119"/>
            <p:cNvSpPr txBox="1">
              <a:spLocks noChangeArrowheads="1"/>
            </p:cNvSpPr>
            <p:nvPr/>
          </p:nvSpPr>
          <p:spPr bwMode="auto">
            <a:xfrm>
              <a:off x="2351405" y="23126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225" name="Text Box 120"/>
            <p:cNvSpPr txBox="1">
              <a:spLocks noChangeArrowheads="1"/>
            </p:cNvSpPr>
            <p:nvPr/>
          </p:nvSpPr>
          <p:spPr bwMode="auto">
            <a:xfrm>
              <a:off x="2477135" y="200342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0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cxnSp>
          <p:nvCxnSpPr>
            <p:cNvPr id="226" name="AutoShape 666"/>
            <p:cNvCxnSpPr>
              <a:cxnSpLocks noChangeShapeType="1"/>
            </p:cNvCxnSpPr>
            <p:nvPr/>
          </p:nvCxnSpPr>
          <p:spPr bwMode="auto">
            <a:xfrm flipH="1">
              <a:off x="1971675" y="275250"/>
              <a:ext cx="1739560" cy="3503000"/>
            </a:xfrm>
            <a:prstGeom prst="straightConnector1">
              <a:avLst/>
            </a:prstGeom>
            <a:noFill/>
            <a:ln w="25400">
              <a:solidFill>
                <a:srgbClr val="00B0F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8" name="Oval 667"/>
            <p:cNvSpPr>
              <a:spLocks noChangeArrowheads="1"/>
            </p:cNvSpPr>
            <p:nvPr/>
          </p:nvSpPr>
          <p:spPr bwMode="auto">
            <a:xfrm>
              <a:off x="2647633" y="2266632"/>
              <a:ext cx="105092" cy="105093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29" name="Text Box 664"/>
            <p:cNvSpPr txBox="1">
              <a:spLocks noChangeArrowheads="1"/>
            </p:cNvSpPr>
            <p:nvPr/>
          </p:nvSpPr>
          <p:spPr bwMode="auto">
            <a:xfrm>
              <a:off x="2686685" y="2312670"/>
              <a:ext cx="668995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(0,</a:t>
              </a:r>
              <a:r>
                <a:rPr lang="ja-JP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1)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30" name="Oval 667"/>
            <p:cNvSpPr>
              <a:spLocks noChangeArrowheads="1"/>
            </p:cNvSpPr>
            <p:nvPr/>
          </p:nvSpPr>
          <p:spPr bwMode="auto">
            <a:xfrm>
              <a:off x="3283880" y="971550"/>
              <a:ext cx="104775" cy="104775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31" name="Oval 667"/>
            <p:cNvSpPr>
              <a:spLocks noChangeArrowheads="1"/>
            </p:cNvSpPr>
            <p:nvPr/>
          </p:nvSpPr>
          <p:spPr bwMode="auto">
            <a:xfrm>
              <a:off x="2315210" y="2914650"/>
              <a:ext cx="104775" cy="104775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32" name="Oval 667"/>
            <p:cNvSpPr>
              <a:spLocks noChangeArrowheads="1"/>
            </p:cNvSpPr>
            <p:nvPr/>
          </p:nvSpPr>
          <p:spPr bwMode="auto">
            <a:xfrm>
              <a:off x="2967015" y="1625600"/>
              <a:ext cx="104775" cy="104775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effectLst/>
                  <a:latin typeface="Century"/>
                  <a:ea typeface="ＭＳ 明朝"/>
                  <a:cs typeface="Times New Roman"/>
                </a:rPr>
                <a:t> 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41" name="Text Box 664"/>
            <p:cNvSpPr txBox="1">
              <a:spLocks noChangeArrowheads="1"/>
            </p:cNvSpPr>
            <p:nvPr/>
          </p:nvSpPr>
          <p:spPr bwMode="auto">
            <a:xfrm>
              <a:off x="1627505" y="2772410"/>
              <a:ext cx="849630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(</a:t>
              </a:r>
              <a:r>
                <a:rPr lang="ja-JP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－１</a:t>
              </a: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,</a:t>
              </a:r>
              <a:r>
                <a:rPr lang="ja-JP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3)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42" name="Text Box 664"/>
            <p:cNvSpPr txBox="1">
              <a:spLocks noChangeArrowheads="1"/>
            </p:cNvSpPr>
            <p:nvPr/>
          </p:nvSpPr>
          <p:spPr bwMode="auto">
            <a:xfrm>
              <a:off x="3037840" y="1485582"/>
              <a:ext cx="429895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(1,1)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243" name="Text Box 664"/>
            <p:cNvSpPr txBox="1">
              <a:spLocks noChangeArrowheads="1"/>
            </p:cNvSpPr>
            <p:nvPr/>
          </p:nvSpPr>
          <p:spPr bwMode="auto">
            <a:xfrm>
              <a:off x="3339465" y="830580"/>
              <a:ext cx="429895" cy="20828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>
                  <a:solidFill>
                    <a:srgbClr val="00B0F0"/>
                  </a:solidFill>
                  <a:effectLst/>
                  <a:latin typeface="Century"/>
                  <a:ea typeface="ＭＳ 明朝"/>
                  <a:cs typeface="Times New Roman"/>
                </a:rPr>
                <a:t>(2,3)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</p:grp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C5F26B1-A2CC-4F69-A762-50AFF1592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07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〇〇〇●〇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1</a:t>
            </a:r>
            <a:r>
              <a:rPr kumimoji="1" lang="ja-JP" altLang="en-US" dirty="0">
                <a:solidFill>
                  <a:srgbClr val="0070C0"/>
                </a:solidFill>
              </a:rPr>
              <a:t>次関数の性質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075240" cy="4937760"/>
          </a:xfrm>
        </p:spPr>
        <p:txBody>
          <a:bodyPr>
            <a:normAutofit/>
          </a:bodyPr>
          <a:lstStyle/>
          <a:p>
            <a:pPr marL="360363" lvl="1" indent="-360363"/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平面上の点から</a:t>
            </a:r>
            <a:r>
              <a:rPr lang="en-US" altLang="ja-JP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次関数を導く．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平面上に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つの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点が与えられれば，その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点を通る直線を描くことができる．ということは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次関数も導くことが可能．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/>
          <p:cNvCxnSpPr>
            <a:cxnSpLocks/>
          </p:cNvCxnSpPr>
          <p:nvPr/>
        </p:nvCxnSpPr>
        <p:spPr>
          <a:xfrm flipV="1">
            <a:off x="2756910" y="3162367"/>
            <a:ext cx="4185833" cy="14088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キャンバス 52"/>
          <p:cNvGrpSpPr/>
          <p:nvPr/>
        </p:nvGrpSpPr>
        <p:grpSpPr>
          <a:xfrm>
            <a:off x="1820112" y="2512204"/>
            <a:ext cx="5400040" cy="4199255"/>
            <a:chOff x="0" y="0"/>
            <a:chExt cx="5400040" cy="4199255"/>
          </a:xfrm>
        </p:grpSpPr>
        <p:sp>
          <p:nvSpPr>
            <p:cNvPr id="81" name="正方形/長方形 80"/>
            <p:cNvSpPr/>
            <p:nvPr/>
          </p:nvSpPr>
          <p:spPr>
            <a:xfrm>
              <a:off x="0" y="0"/>
              <a:ext cx="5400040" cy="4199255"/>
            </a:xfrm>
            <a:prstGeom prst="rect">
              <a:avLst/>
            </a:prstGeom>
            <a:noFill/>
          </p:spPr>
        </p:sp>
        <p:cxnSp>
          <p:nvCxnSpPr>
            <p:cNvPr id="82" name="AutoShape 54"/>
            <p:cNvCxnSpPr>
              <a:cxnSpLocks noChangeShapeType="1"/>
              <a:endCxn id="133" idx="1"/>
            </p:cNvCxnSpPr>
            <p:nvPr/>
          </p:nvCxnSpPr>
          <p:spPr bwMode="auto">
            <a:xfrm>
              <a:off x="812800" y="1996440"/>
              <a:ext cx="3981450" cy="6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AutoShape 55"/>
            <p:cNvCxnSpPr>
              <a:cxnSpLocks noChangeShapeType="1"/>
            </p:cNvCxnSpPr>
            <p:nvPr/>
          </p:nvCxnSpPr>
          <p:spPr bwMode="auto">
            <a:xfrm flipV="1">
              <a:off x="2686685" y="151765"/>
              <a:ext cx="4445" cy="36982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4" name="AutoShape 56"/>
            <p:cNvCxnSpPr>
              <a:cxnSpLocks noChangeShapeType="1"/>
            </p:cNvCxnSpPr>
            <p:nvPr/>
          </p:nvCxnSpPr>
          <p:spPr bwMode="auto">
            <a:xfrm>
              <a:off x="2364105" y="1995170"/>
              <a:ext cx="325120" cy="127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5" name="AutoShape 57"/>
            <p:cNvCxnSpPr>
              <a:cxnSpLocks noChangeShapeType="1"/>
            </p:cNvCxnSpPr>
            <p:nvPr/>
          </p:nvCxnSpPr>
          <p:spPr bwMode="auto">
            <a:xfrm>
              <a:off x="2038985" y="199707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6" name="AutoShape 58"/>
            <p:cNvCxnSpPr>
              <a:cxnSpLocks noChangeShapeType="1"/>
            </p:cNvCxnSpPr>
            <p:nvPr/>
          </p:nvCxnSpPr>
          <p:spPr bwMode="auto">
            <a:xfrm>
              <a:off x="1713865" y="199898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59"/>
            <p:cNvCxnSpPr>
              <a:cxnSpLocks noChangeShapeType="1"/>
            </p:cNvCxnSpPr>
            <p:nvPr/>
          </p:nvCxnSpPr>
          <p:spPr bwMode="auto">
            <a:xfrm>
              <a:off x="1388745" y="200088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AutoShape 60"/>
            <p:cNvCxnSpPr>
              <a:cxnSpLocks noChangeShapeType="1"/>
            </p:cNvCxnSpPr>
            <p:nvPr/>
          </p:nvCxnSpPr>
          <p:spPr bwMode="auto">
            <a:xfrm>
              <a:off x="1063625" y="200279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1" name="AutoShape 61"/>
            <p:cNvCxnSpPr>
              <a:cxnSpLocks noChangeShapeType="1"/>
            </p:cNvCxnSpPr>
            <p:nvPr/>
          </p:nvCxnSpPr>
          <p:spPr bwMode="auto">
            <a:xfrm>
              <a:off x="26892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AutoShape 62"/>
            <p:cNvCxnSpPr>
              <a:cxnSpLocks noChangeShapeType="1"/>
            </p:cNvCxnSpPr>
            <p:nvPr/>
          </p:nvCxnSpPr>
          <p:spPr bwMode="auto">
            <a:xfrm>
              <a:off x="3014345" y="199834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63"/>
            <p:cNvCxnSpPr>
              <a:cxnSpLocks noChangeShapeType="1"/>
            </p:cNvCxnSpPr>
            <p:nvPr/>
          </p:nvCxnSpPr>
          <p:spPr bwMode="auto">
            <a:xfrm>
              <a:off x="3339465" y="200025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4" name="AutoShape 64"/>
            <p:cNvCxnSpPr>
              <a:cxnSpLocks noChangeShapeType="1"/>
            </p:cNvCxnSpPr>
            <p:nvPr/>
          </p:nvCxnSpPr>
          <p:spPr bwMode="auto">
            <a:xfrm>
              <a:off x="365950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AutoShape 65"/>
            <p:cNvCxnSpPr>
              <a:cxnSpLocks noChangeShapeType="1"/>
            </p:cNvCxnSpPr>
            <p:nvPr/>
          </p:nvCxnSpPr>
          <p:spPr bwMode="auto">
            <a:xfrm>
              <a:off x="39846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6" name="AutoShape 66"/>
            <p:cNvCxnSpPr>
              <a:cxnSpLocks noChangeShapeType="1"/>
            </p:cNvCxnSpPr>
            <p:nvPr/>
          </p:nvCxnSpPr>
          <p:spPr bwMode="auto">
            <a:xfrm>
              <a:off x="2686685" y="16795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7" name="AutoShape 67"/>
            <p:cNvCxnSpPr>
              <a:cxnSpLocks noChangeShapeType="1"/>
            </p:cNvCxnSpPr>
            <p:nvPr/>
          </p:nvCxnSpPr>
          <p:spPr bwMode="auto">
            <a:xfrm>
              <a:off x="2693035" y="13646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8" name="AutoShape 68"/>
            <p:cNvCxnSpPr>
              <a:cxnSpLocks noChangeShapeType="1"/>
            </p:cNvCxnSpPr>
            <p:nvPr/>
          </p:nvCxnSpPr>
          <p:spPr bwMode="auto">
            <a:xfrm>
              <a:off x="2691130" y="103124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69"/>
            <p:cNvCxnSpPr>
              <a:cxnSpLocks noChangeShapeType="1"/>
            </p:cNvCxnSpPr>
            <p:nvPr/>
          </p:nvCxnSpPr>
          <p:spPr bwMode="auto">
            <a:xfrm>
              <a:off x="2689225" y="70612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0" name="AutoShape 70"/>
            <p:cNvCxnSpPr>
              <a:cxnSpLocks noChangeShapeType="1"/>
            </p:cNvCxnSpPr>
            <p:nvPr/>
          </p:nvCxnSpPr>
          <p:spPr bwMode="auto">
            <a:xfrm>
              <a:off x="2691130" y="38100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1" name="AutoShape 71"/>
            <p:cNvCxnSpPr>
              <a:cxnSpLocks noChangeShapeType="1"/>
            </p:cNvCxnSpPr>
            <p:nvPr/>
          </p:nvCxnSpPr>
          <p:spPr bwMode="auto">
            <a:xfrm>
              <a:off x="2693035" y="200469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" name="AutoShape 72"/>
            <p:cNvCxnSpPr>
              <a:cxnSpLocks noChangeShapeType="1"/>
            </p:cNvCxnSpPr>
            <p:nvPr/>
          </p:nvCxnSpPr>
          <p:spPr bwMode="auto">
            <a:xfrm>
              <a:off x="2688590" y="23298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" name="AutoShape 73"/>
            <p:cNvCxnSpPr>
              <a:cxnSpLocks noChangeShapeType="1"/>
            </p:cNvCxnSpPr>
            <p:nvPr/>
          </p:nvCxnSpPr>
          <p:spPr bwMode="auto">
            <a:xfrm>
              <a:off x="2686685" y="265493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" name="AutoShape 74"/>
            <p:cNvCxnSpPr>
              <a:cxnSpLocks noChangeShapeType="1"/>
            </p:cNvCxnSpPr>
            <p:nvPr/>
          </p:nvCxnSpPr>
          <p:spPr bwMode="auto">
            <a:xfrm>
              <a:off x="2686685" y="298005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" name="AutoShape 75"/>
            <p:cNvCxnSpPr>
              <a:cxnSpLocks noChangeShapeType="1"/>
            </p:cNvCxnSpPr>
            <p:nvPr/>
          </p:nvCxnSpPr>
          <p:spPr bwMode="auto">
            <a:xfrm>
              <a:off x="2686685" y="33051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AutoShape 76"/>
            <p:cNvCxnSpPr>
              <a:cxnSpLocks noChangeShapeType="1"/>
            </p:cNvCxnSpPr>
            <p:nvPr/>
          </p:nvCxnSpPr>
          <p:spPr bwMode="auto">
            <a:xfrm>
              <a:off x="3014345" y="232410"/>
              <a:ext cx="0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AutoShape 77"/>
            <p:cNvCxnSpPr>
              <a:cxnSpLocks noChangeShapeType="1"/>
            </p:cNvCxnSpPr>
            <p:nvPr/>
          </p:nvCxnSpPr>
          <p:spPr bwMode="auto">
            <a:xfrm>
              <a:off x="33343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8" name="AutoShape 78"/>
            <p:cNvCxnSpPr>
              <a:cxnSpLocks noChangeShapeType="1"/>
            </p:cNvCxnSpPr>
            <p:nvPr/>
          </p:nvCxnSpPr>
          <p:spPr bwMode="auto">
            <a:xfrm>
              <a:off x="36645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" name="AutoShape 79"/>
            <p:cNvCxnSpPr>
              <a:cxnSpLocks noChangeShapeType="1"/>
            </p:cNvCxnSpPr>
            <p:nvPr/>
          </p:nvCxnSpPr>
          <p:spPr bwMode="auto">
            <a:xfrm>
              <a:off x="3984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0" name="AutoShape 80"/>
            <p:cNvCxnSpPr>
              <a:cxnSpLocks noChangeShapeType="1"/>
            </p:cNvCxnSpPr>
            <p:nvPr/>
          </p:nvCxnSpPr>
          <p:spPr bwMode="auto">
            <a:xfrm>
              <a:off x="4309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1" name="AutoShape 81"/>
            <p:cNvCxnSpPr>
              <a:cxnSpLocks noChangeShapeType="1"/>
            </p:cNvCxnSpPr>
            <p:nvPr/>
          </p:nvCxnSpPr>
          <p:spPr bwMode="auto">
            <a:xfrm>
              <a:off x="23691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" name="AutoShape 82"/>
            <p:cNvCxnSpPr>
              <a:cxnSpLocks noChangeShapeType="1"/>
            </p:cNvCxnSpPr>
            <p:nvPr/>
          </p:nvCxnSpPr>
          <p:spPr bwMode="auto">
            <a:xfrm>
              <a:off x="20389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" name="AutoShape 83"/>
            <p:cNvCxnSpPr>
              <a:cxnSpLocks noChangeShapeType="1"/>
            </p:cNvCxnSpPr>
            <p:nvPr/>
          </p:nvCxnSpPr>
          <p:spPr bwMode="auto">
            <a:xfrm>
              <a:off x="171386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AutoShape 84"/>
            <p:cNvCxnSpPr>
              <a:cxnSpLocks noChangeShapeType="1"/>
            </p:cNvCxnSpPr>
            <p:nvPr/>
          </p:nvCxnSpPr>
          <p:spPr bwMode="auto">
            <a:xfrm>
              <a:off x="1388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5" name="AutoShape 85"/>
            <p:cNvCxnSpPr>
              <a:cxnSpLocks noChangeShapeType="1"/>
            </p:cNvCxnSpPr>
            <p:nvPr/>
          </p:nvCxnSpPr>
          <p:spPr bwMode="auto">
            <a:xfrm>
              <a:off x="1063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6" name="AutoShape 86"/>
            <p:cNvCxnSpPr>
              <a:cxnSpLocks noChangeShapeType="1"/>
            </p:cNvCxnSpPr>
            <p:nvPr/>
          </p:nvCxnSpPr>
          <p:spPr bwMode="auto">
            <a:xfrm>
              <a:off x="995045" y="381000"/>
              <a:ext cx="347472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AutoShape 87"/>
            <p:cNvCxnSpPr>
              <a:cxnSpLocks noChangeShapeType="1"/>
            </p:cNvCxnSpPr>
            <p:nvPr/>
          </p:nvCxnSpPr>
          <p:spPr bwMode="auto">
            <a:xfrm>
              <a:off x="995045" y="70802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8" name="AutoShape 88"/>
            <p:cNvCxnSpPr>
              <a:cxnSpLocks noChangeShapeType="1"/>
            </p:cNvCxnSpPr>
            <p:nvPr/>
          </p:nvCxnSpPr>
          <p:spPr bwMode="auto">
            <a:xfrm>
              <a:off x="995045" y="10312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89"/>
            <p:cNvCxnSpPr>
              <a:cxnSpLocks noChangeShapeType="1"/>
            </p:cNvCxnSpPr>
            <p:nvPr/>
          </p:nvCxnSpPr>
          <p:spPr bwMode="auto">
            <a:xfrm>
              <a:off x="995045" y="136398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0" name="AutoShape 90"/>
            <p:cNvCxnSpPr>
              <a:cxnSpLocks noChangeShapeType="1"/>
            </p:cNvCxnSpPr>
            <p:nvPr/>
          </p:nvCxnSpPr>
          <p:spPr bwMode="auto">
            <a:xfrm>
              <a:off x="995045" y="16897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1" name="AutoShape 91"/>
            <p:cNvCxnSpPr>
              <a:cxnSpLocks noChangeShapeType="1"/>
            </p:cNvCxnSpPr>
            <p:nvPr/>
          </p:nvCxnSpPr>
          <p:spPr bwMode="auto">
            <a:xfrm>
              <a:off x="995045" y="232981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" name="AutoShape 92"/>
            <p:cNvCxnSpPr>
              <a:cxnSpLocks noChangeShapeType="1"/>
            </p:cNvCxnSpPr>
            <p:nvPr/>
          </p:nvCxnSpPr>
          <p:spPr bwMode="auto">
            <a:xfrm>
              <a:off x="995045" y="26549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AutoShape 93"/>
            <p:cNvCxnSpPr>
              <a:cxnSpLocks noChangeShapeType="1"/>
            </p:cNvCxnSpPr>
            <p:nvPr/>
          </p:nvCxnSpPr>
          <p:spPr bwMode="auto">
            <a:xfrm>
              <a:off x="995045" y="298005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" name="AutoShape 94"/>
            <p:cNvCxnSpPr>
              <a:cxnSpLocks noChangeShapeType="1"/>
            </p:cNvCxnSpPr>
            <p:nvPr/>
          </p:nvCxnSpPr>
          <p:spPr bwMode="auto">
            <a:xfrm>
              <a:off x="995045" y="33045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" name="AutoShape 95"/>
            <p:cNvCxnSpPr>
              <a:cxnSpLocks noChangeShapeType="1"/>
            </p:cNvCxnSpPr>
            <p:nvPr/>
          </p:nvCxnSpPr>
          <p:spPr bwMode="auto">
            <a:xfrm>
              <a:off x="995045" y="363029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Text Box 98"/>
            <p:cNvSpPr txBox="1">
              <a:spLocks noChangeArrowheads="1"/>
            </p:cNvSpPr>
            <p:nvPr/>
          </p:nvSpPr>
          <p:spPr bwMode="auto">
            <a:xfrm>
              <a:off x="280543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0070C0"/>
                  </a:solidFill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29" name="Text Box 99"/>
            <p:cNvSpPr txBox="1">
              <a:spLocks noChangeArrowheads="1"/>
            </p:cNvSpPr>
            <p:nvPr/>
          </p:nvSpPr>
          <p:spPr bwMode="auto">
            <a:xfrm>
              <a:off x="310705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0" name="Text Box 100"/>
            <p:cNvSpPr txBox="1">
              <a:spLocks noChangeArrowheads="1"/>
            </p:cNvSpPr>
            <p:nvPr/>
          </p:nvSpPr>
          <p:spPr bwMode="auto">
            <a:xfrm>
              <a:off x="345630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1" name="Text Box 101"/>
            <p:cNvSpPr txBox="1">
              <a:spLocks noChangeArrowheads="1"/>
            </p:cNvSpPr>
            <p:nvPr/>
          </p:nvSpPr>
          <p:spPr bwMode="auto">
            <a:xfrm>
              <a:off x="3752215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0070C0"/>
                  </a:solidFill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2" name="Text Box 102"/>
            <p:cNvSpPr txBox="1">
              <a:spLocks noChangeArrowheads="1"/>
            </p:cNvSpPr>
            <p:nvPr/>
          </p:nvSpPr>
          <p:spPr bwMode="auto">
            <a:xfrm>
              <a:off x="4070350" y="2004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3" name="Text Box 103"/>
            <p:cNvSpPr txBox="1">
              <a:spLocks noChangeArrowheads="1"/>
            </p:cNvSpPr>
            <p:nvPr/>
          </p:nvSpPr>
          <p:spPr bwMode="auto">
            <a:xfrm>
              <a:off x="4794250" y="1873250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x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4" name="Text Box 104"/>
            <p:cNvSpPr txBox="1">
              <a:spLocks noChangeArrowheads="1"/>
            </p:cNvSpPr>
            <p:nvPr/>
          </p:nvSpPr>
          <p:spPr bwMode="auto">
            <a:xfrm>
              <a:off x="2727960" y="78105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y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5" name="Text Box 105"/>
            <p:cNvSpPr txBox="1">
              <a:spLocks noChangeArrowheads="1"/>
            </p:cNvSpPr>
            <p:nvPr/>
          </p:nvSpPr>
          <p:spPr bwMode="auto">
            <a:xfrm>
              <a:off x="2477135" y="18669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6" name="Text Box 106"/>
            <p:cNvSpPr txBox="1">
              <a:spLocks noChangeArrowheads="1"/>
            </p:cNvSpPr>
            <p:nvPr/>
          </p:nvSpPr>
          <p:spPr bwMode="auto">
            <a:xfrm>
              <a:off x="2477135" y="4806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7" name="Text Box 107"/>
            <p:cNvSpPr txBox="1">
              <a:spLocks noChangeArrowheads="1"/>
            </p:cNvSpPr>
            <p:nvPr/>
          </p:nvSpPr>
          <p:spPr bwMode="auto">
            <a:xfrm>
              <a:off x="2477135" y="81724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8" name="Text Box 108"/>
            <p:cNvSpPr txBox="1">
              <a:spLocks noChangeArrowheads="1"/>
            </p:cNvSpPr>
            <p:nvPr/>
          </p:nvSpPr>
          <p:spPr bwMode="auto">
            <a:xfrm>
              <a:off x="2477135" y="115252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solidFill>
                    <a:srgbClr val="FF0000"/>
                  </a:solidFill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39" name="Text Box 109"/>
            <p:cNvSpPr txBox="1">
              <a:spLocks noChangeArrowheads="1"/>
            </p:cNvSpPr>
            <p:nvPr/>
          </p:nvSpPr>
          <p:spPr bwMode="auto">
            <a:xfrm>
              <a:off x="2477770" y="14712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0" name="Text Box 110"/>
            <p:cNvSpPr txBox="1">
              <a:spLocks noChangeArrowheads="1"/>
            </p:cNvSpPr>
            <p:nvPr/>
          </p:nvSpPr>
          <p:spPr bwMode="auto">
            <a:xfrm>
              <a:off x="738505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1" name="Text Box 111"/>
            <p:cNvSpPr txBox="1">
              <a:spLocks noChangeArrowheads="1"/>
            </p:cNvSpPr>
            <p:nvPr/>
          </p:nvSpPr>
          <p:spPr bwMode="auto">
            <a:xfrm>
              <a:off x="1061720" y="199961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2" name="Text Box 112"/>
            <p:cNvSpPr txBox="1">
              <a:spLocks noChangeArrowheads="1"/>
            </p:cNvSpPr>
            <p:nvPr/>
          </p:nvSpPr>
          <p:spPr bwMode="auto">
            <a:xfrm>
              <a:off x="1393190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3" name="Text Box 113"/>
            <p:cNvSpPr txBox="1">
              <a:spLocks noChangeArrowheads="1"/>
            </p:cNvSpPr>
            <p:nvPr/>
          </p:nvSpPr>
          <p:spPr bwMode="auto">
            <a:xfrm>
              <a:off x="1716496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4" name="Text Box 114"/>
            <p:cNvSpPr txBox="1">
              <a:spLocks noChangeArrowheads="1"/>
            </p:cNvSpPr>
            <p:nvPr/>
          </p:nvSpPr>
          <p:spPr bwMode="auto">
            <a:xfrm>
              <a:off x="2061845" y="20027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 dirty="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5" name="Text Box 115"/>
            <p:cNvSpPr txBox="1">
              <a:spLocks noChangeArrowheads="1"/>
            </p:cNvSpPr>
            <p:nvPr/>
          </p:nvSpPr>
          <p:spPr bwMode="auto">
            <a:xfrm>
              <a:off x="2342515" y="33007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6" name="Text Box 116"/>
            <p:cNvSpPr txBox="1">
              <a:spLocks noChangeArrowheads="1"/>
            </p:cNvSpPr>
            <p:nvPr/>
          </p:nvSpPr>
          <p:spPr bwMode="auto">
            <a:xfrm>
              <a:off x="2346960" y="363093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7" name="Text Box 117"/>
            <p:cNvSpPr txBox="1">
              <a:spLocks noChangeArrowheads="1"/>
            </p:cNvSpPr>
            <p:nvPr/>
          </p:nvSpPr>
          <p:spPr bwMode="auto">
            <a:xfrm>
              <a:off x="2343785" y="298069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8" name="Text Box 118"/>
            <p:cNvSpPr txBox="1">
              <a:spLocks noChangeArrowheads="1"/>
            </p:cNvSpPr>
            <p:nvPr/>
          </p:nvSpPr>
          <p:spPr bwMode="auto">
            <a:xfrm>
              <a:off x="2352040" y="26555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49" name="Text Box 119"/>
            <p:cNvSpPr txBox="1">
              <a:spLocks noChangeArrowheads="1"/>
            </p:cNvSpPr>
            <p:nvPr/>
          </p:nvSpPr>
          <p:spPr bwMode="auto">
            <a:xfrm>
              <a:off x="2351405" y="2312670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050" kern="10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150" name="Text Box 120"/>
            <p:cNvSpPr txBox="1">
              <a:spLocks noChangeArrowheads="1"/>
            </p:cNvSpPr>
            <p:nvPr/>
          </p:nvSpPr>
          <p:spPr bwMode="auto">
            <a:xfrm>
              <a:off x="2477135" y="2004695"/>
              <a:ext cx="35814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0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sp>
        <p:nvSpPr>
          <p:cNvPr id="89" name="テキスト ボックス 88"/>
          <p:cNvSpPr txBox="1"/>
          <p:nvPr/>
        </p:nvSpPr>
        <p:spPr>
          <a:xfrm>
            <a:off x="5656028" y="2879042"/>
            <a:ext cx="773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kumimoji="1" lang="ja-JP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27167" y="3864652"/>
            <a:ext cx="77379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ja-JP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5765885" y="3501008"/>
            <a:ext cx="85725" cy="875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4791594" y="3836432"/>
            <a:ext cx="85725" cy="8752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E41E9EB2-55C1-4CF5-8DFB-F68D90A64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0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5" grpId="0" animBg="1"/>
      <p:bldP spid="1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〇〇〇〇●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kumimoji="1" lang="en-US" altLang="ja-JP" dirty="0">
                <a:solidFill>
                  <a:srgbClr val="0070C0"/>
                </a:solidFill>
              </a:rPr>
              <a:t>1</a:t>
            </a:r>
            <a:r>
              <a:rPr kumimoji="1" lang="ja-JP" altLang="en-US" dirty="0">
                <a:solidFill>
                  <a:srgbClr val="0070C0"/>
                </a:solidFill>
              </a:rPr>
              <a:t>次関数の性質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199"/>
                <a:ext cx="8435280" cy="5281319"/>
              </a:xfrm>
            </p:spPr>
            <p:txBody>
              <a:bodyPr>
                <a:normAutofit fontScale="92500"/>
              </a:bodyPr>
              <a:lstStyle/>
              <a:p>
                <a:pPr marL="360363" lvl="1" indent="-360363"/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次関数とは変数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と変数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の関係を次のように表したもの；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　　　　　　　　　　　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</a:p>
              <a:p>
                <a:pPr marL="0" lvl="1" indent="0">
                  <a:buNone/>
                </a:pPr>
                <a:endParaRPr lang="en-US" altLang="ja-JP" sz="105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この式が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(1,2)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(4,3)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を通るとする．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の時，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の時，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ということ．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09003" lvl="3" indent="-360363">
                  <a:lnSpc>
                    <a:spcPct val="160000"/>
                  </a:lnSpc>
                </a:pP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=4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すると，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へと</a:t>
                </a:r>
                <a:r>
                  <a:rPr lang="en-US" altLang="ja-JP" sz="24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する．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8640" lvl="3" indent="0">
                  <a:lnSpc>
                    <a:spcPct val="160000"/>
                  </a:lnSpc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⇒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の係数（傾き）は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3−1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ja-JP" alt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　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すなわち，　</a:t>
                </a:r>
                <a14:m>
                  <m:oMath xmlns:m="http://schemas.openxmlformats.org/officeDocument/2006/math">
                    <m:r>
                      <a:rPr lang="en-US" altLang="ja-JP" sz="240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09003" lvl="3" indent="-360363"/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の時，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なので，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b="0" i="0" dirty="0" smtClean="0">
                        <a:latin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altLang="ja-JP" sz="2400" dirty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ja-JP" sz="2400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ja-JP" sz="2400" b="0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altLang="ja-JP" sz="2400" i="1" dirty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 dirty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ja-JP" alt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　</m:t>
                    </m:r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すなわち，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=2−</m:t>
                    </m:r>
                    <m:f>
                      <m:fPr>
                        <m:ctrlP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09003" lvl="3" indent="-360363"/>
                <a14:m>
                  <m:oMath xmlns:m="http://schemas.openxmlformats.org/officeDocument/2006/math">
                    <m:r>
                      <a:rPr lang="en-US" altLang="ja-JP" sz="240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4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altLang="ja-JP" sz="24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altLang="ja-JP" sz="24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199"/>
                <a:ext cx="8435280" cy="5281319"/>
              </a:xfrm>
              <a:blipFill>
                <a:blip r:embed="rId2"/>
                <a:stretch>
                  <a:fillRect l="-361" t="-1155" r="-7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45A48C6-5151-4403-9A7D-B4AAF973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78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関係</a:t>
            </a:r>
            <a:r>
              <a:rPr kumimoji="1" lang="ja-JP" altLang="en-US" dirty="0">
                <a:solidFill>
                  <a:srgbClr val="0070C0"/>
                </a:solidFill>
              </a:rPr>
              <a:t>と関係の関係～連立方程式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>
          <a:xfrm>
            <a:off x="457200" y="1219199"/>
            <a:ext cx="8229600" cy="5338373"/>
          </a:xfrm>
        </p:spPr>
        <p:txBody>
          <a:bodyPr>
            <a:normAutofit/>
          </a:bodyPr>
          <a:lstStyle/>
          <a:p>
            <a:pPr marL="360363" lvl="1" indent="-360363"/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もし，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の関係が二通りある場合，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両方の関係を同時に満たす</a:t>
            </a:r>
            <a:r>
              <a:rPr lang="en-US" altLang="ja-JP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がある</a:t>
            </a:r>
            <a:r>
              <a:rPr lang="ja-JP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かもしれない．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4683" lvl="2" indent="-360363"/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の関係を規定する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次関数が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本あるとする．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+ 1</a:t>
            </a:r>
          </a:p>
          <a:p>
            <a:pPr marL="274320" lvl="2" indent="0">
              <a:buNone/>
            </a:pP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  <a:p>
            <a:pPr marL="634683" lvl="2" indent="-360363"/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本の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次関数は右図のように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(1, 2)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で交わる．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7220" lvl="2" indent="-342900"/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1, 2)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は</a:t>
            </a:r>
            <a:r>
              <a:rPr lang="en-US" altLang="ja-JP" sz="2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1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+ 1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ja-JP" sz="2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</a:t>
            </a:r>
            <a:r>
              <a:rPr lang="en-US" altLang="ja-JP" sz="2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を同時</a:t>
            </a:r>
            <a:endParaRPr lang="en-US" altLang="ja-JP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2" indent="0">
              <a:buNone/>
            </a:pPr>
            <a:r>
              <a:rPr lang="ja-JP" altLang="en-US" sz="21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に満たす点である．</a:t>
            </a:r>
            <a:endParaRPr lang="en-US" altLang="ja-JP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endParaRPr lang="en-US" altLang="ja-JP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1" indent="-360363"/>
            <a:r>
              <a:rPr lang="en-US" altLang="ja-JP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本の関数が表す関係を同時に満</a:t>
            </a:r>
            <a:r>
              <a:rPr lang="ja-JP" altLang="en-US" sz="2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た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ja-JP" altLang="en-US" sz="2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す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lang="en-US" altLang="ja-JP" sz="2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の組み合わせを求めることを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「</a:t>
            </a:r>
            <a:r>
              <a:rPr lang="ja-JP" altLang="en-US" sz="2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連立方程式を解く</a:t>
            </a:r>
            <a:r>
              <a:rPr lang="ja-JP" altLang="en-US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」という．</a:t>
            </a:r>
            <a:endParaRPr lang="en-US" altLang="ja-JP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キャンバス 52"/>
          <p:cNvGrpSpPr/>
          <p:nvPr/>
        </p:nvGrpSpPr>
        <p:grpSpPr>
          <a:xfrm>
            <a:off x="3960494" y="2832939"/>
            <a:ext cx="5508050" cy="3724634"/>
            <a:chOff x="0" y="0"/>
            <a:chExt cx="5400040" cy="4199255"/>
          </a:xfrm>
        </p:grpSpPr>
        <p:sp>
          <p:nvSpPr>
            <p:cNvPr id="6" name="正方形/長方形 5"/>
            <p:cNvSpPr/>
            <p:nvPr/>
          </p:nvSpPr>
          <p:spPr>
            <a:xfrm>
              <a:off x="0" y="0"/>
              <a:ext cx="5400040" cy="4199255"/>
            </a:xfrm>
            <a:prstGeom prst="rect">
              <a:avLst/>
            </a:prstGeom>
            <a:noFill/>
          </p:spPr>
        </p:sp>
        <p:cxnSp>
          <p:nvCxnSpPr>
            <p:cNvPr id="7" name="AutoShape 54"/>
            <p:cNvCxnSpPr>
              <a:cxnSpLocks noChangeShapeType="1"/>
              <a:endCxn id="54" idx="1"/>
            </p:cNvCxnSpPr>
            <p:nvPr/>
          </p:nvCxnSpPr>
          <p:spPr bwMode="auto">
            <a:xfrm>
              <a:off x="812800" y="1996440"/>
              <a:ext cx="3981450" cy="63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55"/>
            <p:cNvCxnSpPr>
              <a:cxnSpLocks noChangeShapeType="1"/>
            </p:cNvCxnSpPr>
            <p:nvPr/>
          </p:nvCxnSpPr>
          <p:spPr bwMode="auto">
            <a:xfrm flipV="1">
              <a:off x="2686685" y="151765"/>
              <a:ext cx="4445" cy="36982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56"/>
            <p:cNvCxnSpPr>
              <a:cxnSpLocks noChangeShapeType="1"/>
            </p:cNvCxnSpPr>
            <p:nvPr/>
          </p:nvCxnSpPr>
          <p:spPr bwMode="auto">
            <a:xfrm>
              <a:off x="2364105" y="1995170"/>
              <a:ext cx="325120" cy="127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57"/>
            <p:cNvCxnSpPr>
              <a:cxnSpLocks noChangeShapeType="1"/>
            </p:cNvCxnSpPr>
            <p:nvPr/>
          </p:nvCxnSpPr>
          <p:spPr bwMode="auto">
            <a:xfrm>
              <a:off x="2038985" y="199707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58"/>
            <p:cNvCxnSpPr>
              <a:cxnSpLocks noChangeShapeType="1"/>
            </p:cNvCxnSpPr>
            <p:nvPr/>
          </p:nvCxnSpPr>
          <p:spPr bwMode="auto">
            <a:xfrm>
              <a:off x="1713865" y="199898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59"/>
            <p:cNvCxnSpPr>
              <a:cxnSpLocks noChangeShapeType="1"/>
            </p:cNvCxnSpPr>
            <p:nvPr/>
          </p:nvCxnSpPr>
          <p:spPr bwMode="auto">
            <a:xfrm>
              <a:off x="1388745" y="200088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60"/>
            <p:cNvCxnSpPr>
              <a:cxnSpLocks noChangeShapeType="1"/>
            </p:cNvCxnSpPr>
            <p:nvPr/>
          </p:nvCxnSpPr>
          <p:spPr bwMode="auto">
            <a:xfrm>
              <a:off x="1063625" y="200279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61"/>
            <p:cNvCxnSpPr>
              <a:cxnSpLocks noChangeShapeType="1"/>
            </p:cNvCxnSpPr>
            <p:nvPr/>
          </p:nvCxnSpPr>
          <p:spPr bwMode="auto">
            <a:xfrm>
              <a:off x="26892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62"/>
            <p:cNvCxnSpPr>
              <a:cxnSpLocks noChangeShapeType="1"/>
            </p:cNvCxnSpPr>
            <p:nvPr/>
          </p:nvCxnSpPr>
          <p:spPr bwMode="auto">
            <a:xfrm>
              <a:off x="3014345" y="1998345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63"/>
            <p:cNvCxnSpPr>
              <a:cxnSpLocks noChangeShapeType="1"/>
            </p:cNvCxnSpPr>
            <p:nvPr/>
          </p:nvCxnSpPr>
          <p:spPr bwMode="auto">
            <a:xfrm>
              <a:off x="3339465" y="200025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64"/>
            <p:cNvCxnSpPr>
              <a:cxnSpLocks noChangeShapeType="1"/>
            </p:cNvCxnSpPr>
            <p:nvPr/>
          </p:nvCxnSpPr>
          <p:spPr bwMode="auto">
            <a:xfrm>
              <a:off x="365950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65"/>
            <p:cNvCxnSpPr>
              <a:cxnSpLocks noChangeShapeType="1"/>
            </p:cNvCxnSpPr>
            <p:nvPr/>
          </p:nvCxnSpPr>
          <p:spPr bwMode="auto">
            <a:xfrm>
              <a:off x="3984625" y="1996440"/>
              <a:ext cx="325120" cy="1905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66"/>
            <p:cNvCxnSpPr>
              <a:cxnSpLocks noChangeShapeType="1"/>
            </p:cNvCxnSpPr>
            <p:nvPr/>
          </p:nvCxnSpPr>
          <p:spPr bwMode="auto">
            <a:xfrm>
              <a:off x="2686685" y="16795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67"/>
            <p:cNvCxnSpPr>
              <a:cxnSpLocks noChangeShapeType="1"/>
            </p:cNvCxnSpPr>
            <p:nvPr/>
          </p:nvCxnSpPr>
          <p:spPr bwMode="auto">
            <a:xfrm>
              <a:off x="2693035" y="13646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AutoShape 68"/>
            <p:cNvCxnSpPr>
              <a:cxnSpLocks noChangeShapeType="1"/>
            </p:cNvCxnSpPr>
            <p:nvPr/>
          </p:nvCxnSpPr>
          <p:spPr bwMode="auto">
            <a:xfrm>
              <a:off x="2691130" y="103124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69"/>
            <p:cNvCxnSpPr>
              <a:cxnSpLocks noChangeShapeType="1"/>
            </p:cNvCxnSpPr>
            <p:nvPr/>
          </p:nvCxnSpPr>
          <p:spPr bwMode="auto">
            <a:xfrm>
              <a:off x="2689225" y="70612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AutoShape 70"/>
            <p:cNvCxnSpPr>
              <a:cxnSpLocks noChangeShapeType="1"/>
            </p:cNvCxnSpPr>
            <p:nvPr/>
          </p:nvCxnSpPr>
          <p:spPr bwMode="auto">
            <a:xfrm>
              <a:off x="2691130" y="381000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71"/>
            <p:cNvCxnSpPr>
              <a:cxnSpLocks noChangeShapeType="1"/>
            </p:cNvCxnSpPr>
            <p:nvPr/>
          </p:nvCxnSpPr>
          <p:spPr bwMode="auto">
            <a:xfrm>
              <a:off x="2693035" y="200469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AutoShape 72"/>
            <p:cNvCxnSpPr>
              <a:cxnSpLocks noChangeShapeType="1"/>
            </p:cNvCxnSpPr>
            <p:nvPr/>
          </p:nvCxnSpPr>
          <p:spPr bwMode="auto">
            <a:xfrm>
              <a:off x="2688590" y="232981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AutoShape 73"/>
            <p:cNvCxnSpPr>
              <a:cxnSpLocks noChangeShapeType="1"/>
            </p:cNvCxnSpPr>
            <p:nvPr/>
          </p:nvCxnSpPr>
          <p:spPr bwMode="auto">
            <a:xfrm>
              <a:off x="2686685" y="265493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AutoShape 74"/>
            <p:cNvCxnSpPr>
              <a:cxnSpLocks noChangeShapeType="1"/>
            </p:cNvCxnSpPr>
            <p:nvPr/>
          </p:nvCxnSpPr>
          <p:spPr bwMode="auto">
            <a:xfrm>
              <a:off x="2686685" y="298005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AutoShape 75"/>
            <p:cNvCxnSpPr>
              <a:cxnSpLocks noChangeShapeType="1"/>
            </p:cNvCxnSpPr>
            <p:nvPr/>
          </p:nvCxnSpPr>
          <p:spPr bwMode="auto">
            <a:xfrm>
              <a:off x="2686685" y="3305175"/>
              <a:ext cx="1905" cy="325120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76"/>
            <p:cNvCxnSpPr>
              <a:cxnSpLocks noChangeShapeType="1"/>
            </p:cNvCxnSpPr>
            <p:nvPr/>
          </p:nvCxnSpPr>
          <p:spPr bwMode="auto">
            <a:xfrm>
              <a:off x="3014345" y="232410"/>
              <a:ext cx="0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77"/>
            <p:cNvCxnSpPr>
              <a:cxnSpLocks noChangeShapeType="1"/>
            </p:cNvCxnSpPr>
            <p:nvPr/>
          </p:nvCxnSpPr>
          <p:spPr bwMode="auto">
            <a:xfrm>
              <a:off x="33343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78"/>
            <p:cNvCxnSpPr>
              <a:cxnSpLocks noChangeShapeType="1"/>
            </p:cNvCxnSpPr>
            <p:nvPr/>
          </p:nvCxnSpPr>
          <p:spPr bwMode="auto">
            <a:xfrm>
              <a:off x="36645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79"/>
            <p:cNvCxnSpPr>
              <a:cxnSpLocks noChangeShapeType="1"/>
            </p:cNvCxnSpPr>
            <p:nvPr/>
          </p:nvCxnSpPr>
          <p:spPr bwMode="auto">
            <a:xfrm>
              <a:off x="3984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80"/>
            <p:cNvCxnSpPr>
              <a:cxnSpLocks noChangeShapeType="1"/>
            </p:cNvCxnSpPr>
            <p:nvPr/>
          </p:nvCxnSpPr>
          <p:spPr bwMode="auto">
            <a:xfrm>
              <a:off x="4309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81"/>
            <p:cNvCxnSpPr>
              <a:cxnSpLocks noChangeShapeType="1"/>
            </p:cNvCxnSpPr>
            <p:nvPr/>
          </p:nvCxnSpPr>
          <p:spPr bwMode="auto">
            <a:xfrm>
              <a:off x="23691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82"/>
            <p:cNvCxnSpPr>
              <a:cxnSpLocks noChangeShapeType="1"/>
            </p:cNvCxnSpPr>
            <p:nvPr/>
          </p:nvCxnSpPr>
          <p:spPr bwMode="auto">
            <a:xfrm>
              <a:off x="203898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83"/>
            <p:cNvCxnSpPr>
              <a:cxnSpLocks noChangeShapeType="1"/>
            </p:cNvCxnSpPr>
            <p:nvPr/>
          </p:nvCxnSpPr>
          <p:spPr bwMode="auto">
            <a:xfrm>
              <a:off x="171386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84"/>
            <p:cNvCxnSpPr>
              <a:cxnSpLocks noChangeShapeType="1"/>
            </p:cNvCxnSpPr>
            <p:nvPr/>
          </p:nvCxnSpPr>
          <p:spPr bwMode="auto">
            <a:xfrm>
              <a:off x="138874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85"/>
            <p:cNvCxnSpPr>
              <a:cxnSpLocks noChangeShapeType="1"/>
            </p:cNvCxnSpPr>
            <p:nvPr/>
          </p:nvCxnSpPr>
          <p:spPr bwMode="auto">
            <a:xfrm>
              <a:off x="1063625" y="232410"/>
              <a:ext cx="635" cy="354584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AutoShape 86"/>
            <p:cNvCxnSpPr>
              <a:cxnSpLocks noChangeShapeType="1"/>
            </p:cNvCxnSpPr>
            <p:nvPr/>
          </p:nvCxnSpPr>
          <p:spPr bwMode="auto">
            <a:xfrm>
              <a:off x="995045" y="381000"/>
              <a:ext cx="3474720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AutoShape 87"/>
            <p:cNvCxnSpPr>
              <a:cxnSpLocks noChangeShapeType="1"/>
            </p:cNvCxnSpPr>
            <p:nvPr/>
          </p:nvCxnSpPr>
          <p:spPr bwMode="auto">
            <a:xfrm>
              <a:off x="995045" y="70802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88"/>
            <p:cNvCxnSpPr>
              <a:cxnSpLocks noChangeShapeType="1"/>
            </p:cNvCxnSpPr>
            <p:nvPr/>
          </p:nvCxnSpPr>
          <p:spPr bwMode="auto">
            <a:xfrm>
              <a:off x="995045" y="10312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89"/>
            <p:cNvCxnSpPr>
              <a:cxnSpLocks noChangeShapeType="1"/>
            </p:cNvCxnSpPr>
            <p:nvPr/>
          </p:nvCxnSpPr>
          <p:spPr bwMode="auto">
            <a:xfrm>
              <a:off x="995045" y="136398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90"/>
            <p:cNvCxnSpPr>
              <a:cxnSpLocks noChangeShapeType="1"/>
            </p:cNvCxnSpPr>
            <p:nvPr/>
          </p:nvCxnSpPr>
          <p:spPr bwMode="auto">
            <a:xfrm>
              <a:off x="995045" y="16897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91"/>
            <p:cNvCxnSpPr>
              <a:cxnSpLocks noChangeShapeType="1"/>
            </p:cNvCxnSpPr>
            <p:nvPr/>
          </p:nvCxnSpPr>
          <p:spPr bwMode="auto">
            <a:xfrm>
              <a:off x="995045" y="232981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AutoShape 92"/>
            <p:cNvCxnSpPr>
              <a:cxnSpLocks noChangeShapeType="1"/>
            </p:cNvCxnSpPr>
            <p:nvPr/>
          </p:nvCxnSpPr>
          <p:spPr bwMode="auto">
            <a:xfrm>
              <a:off x="995045" y="265493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93"/>
            <p:cNvCxnSpPr>
              <a:cxnSpLocks noChangeShapeType="1"/>
            </p:cNvCxnSpPr>
            <p:nvPr/>
          </p:nvCxnSpPr>
          <p:spPr bwMode="auto">
            <a:xfrm>
              <a:off x="995045" y="298005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AutoShape 94"/>
            <p:cNvCxnSpPr>
              <a:cxnSpLocks noChangeShapeType="1"/>
            </p:cNvCxnSpPr>
            <p:nvPr/>
          </p:nvCxnSpPr>
          <p:spPr bwMode="auto">
            <a:xfrm>
              <a:off x="995045" y="3304540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95"/>
            <p:cNvCxnSpPr>
              <a:cxnSpLocks noChangeShapeType="1"/>
            </p:cNvCxnSpPr>
            <p:nvPr/>
          </p:nvCxnSpPr>
          <p:spPr bwMode="auto">
            <a:xfrm>
              <a:off x="995045" y="3630295"/>
              <a:ext cx="3474720" cy="63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Text Box 98"/>
            <p:cNvSpPr txBox="1">
              <a:spLocks noChangeArrowheads="1"/>
            </p:cNvSpPr>
            <p:nvPr/>
          </p:nvSpPr>
          <p:spPr bwMode="auto">
            <a:xfrm>
              <a:off x="2803525" y="2005103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0" name="Text Box 99"/>
            <p:cNvSpPr txBox="1">
              <a:spLocks noChangeArrowheads="1"/>
            </p:cNvSpPr>
            <p:nvPr/>
          </p:nvSpPr>
          <p:spPr bwMode="auto">
            <a:xfrm>
              <a:off x="3145790" y="2010814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1" name="Text Box 100"/>
            <p:cNvSpPr txBox="1">
              <a:spLocks noChangeArrowheads="1"/>
            </p:cNvSpPr>
            <p:nvPr/>
          </p:nvSpPr>
          <p:spPr bwMode="auto">
            <a:xfrm>
              <a:off x="3480130" y="2010472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2" name="Text Box 101"/>
            <p:cNvSpPr txBox="1">
              <a:spLocks noChangeArrowheads="1"/>
            </p:cNvSpPr>
            <p:nvPr/>
          </p:nvSpPr>
          <p:spPr bwMode="auto">
            <a:xfrm>
              <a:off x="3790244" y="2010471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3" name="Text Box 102"/>
            <p:cNvSpPr txBox="1">
              <a:spLocks noChangeArrowheads="1"/>
            </p:cNvSpPr>
            <p:nvPr/>
          </p:nvSpPr>
          <p:spPr bwMode="auto">
            <a:xfrm>
              <a:off x="4115238" y="2010814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4" name="Text Box 103"/>
            <p:cNvSpPr txBox="1">
              <a:spLocks noChangeArrowheads="1"/>
            </p:cNvSpPr>
            <p:nvPr/>
          </p:nvSpPr>
          <p:spPr bwMode="auto">
            <a:xfrm>
              <a:off x="4794250" y="1873250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x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5" name="Text Box 104"/>
            <p:cNvSpPr txBox="1">
              <a:spLocks noChangeArrowheads="1"/>
            </p:cNvSpPr>
            <p:nvPr/>
          </p:nvSpPr>
          <p:spPr bwMode="auto">
            <a:xfrm>
              <a:off x="2727960" y="78105"/>
              <a:ext cx="232410" cy="2590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400" i="1" kern="100" dirty="0">
                  <a:effectLst/>
                  <a:latin typeface="Times New Roman"/>
                  <a:ea typeface="ＭＳ 明朝"/>
                  <a:cs typeface="Times New Roman"/>
                </a:rPr>
                <a:t>y</a:t>
              </a:r>
              <a:endParaRPr lang="ja-JP" sz="140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6" name="Text Box 105"/>
            <p:cNvSpPr txBox="1">
              <a:spLocks noChangeArrowheads="1"/>
            </p:cNvSpPr>
            <p:nvPr/>
          </p:nvSpPr>
          <p:spPr bwMode="auto">
            <a:xfrm>
              <a:off x="2454910" y="182880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7" name="Text Box 106"/>
            <p:cNvSpPr txBox="1">
              <a:spLocks noChangeArrowheads="1"/>
            </p:cNvSpPr>
            <p:nvPr/>
          </p:nvSpPr>
          <p:spPr bwMode="auto">
            <a:xfrm>
              <a:off x="2446655" y="49720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8" name="Text Box 107"/>
            <p:cNvSpPr txBox="1">
              <a:spLocks noChangeArrowheads="1"/>
            </p:cNvSpPr>
            <p:nvPr/>
          </p:nvSpPr>
          <p:spPr bwMode="auto">
            <a:xfrm>
              <a:off x="2454910" y="82613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59" name="Text Box 108"/>
            <p:cNvSpPr txBox="1">
              <a:spLocks noChangeArrowheads="1"/>
            </p:cNvSpPr>
            <p:nvPr/>
          </p:nvSpPr>
          <p:spPr bwMode="auto">
            <a:xfrm>
              <a:off x="2454274" y="1146176"/>
              <a:ext cx="23241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0" name="Text Box 109"/>
            <p:cNvSpPr txBox="1">
              <a:spLocks noChangeArrowheads="1"/>
            </p:cNvSpPr>
            <p:nvPr/>
          </p:nvSpPr>
          <p:spPr bwMode="auto">
            <a:xfrm>
              <a:off x="2454910" y="1471295"/>
              <a:ext cx="232410" cy="259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1" name="Text Box 110"/>
            <p:cNvSpPr txBox="1">
              <a:spLocks noChangeArrowheads="1"/>
            </p:cNvSpPr>
            <p:nvPr/>
          </p:nvSpPr>
          <p:spPr bwMode="auto">
            <a:xfrm>
              <a:off x="769684" y="2008450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2" name="Text Box 111"/>
            <p:cNvSpPr txBox="1">
              <a:spLocks noChangeArrowheads="1"/>
            </p:cNvSpPr>
            <p:nvPr/>
          </p:nvSpPr>
          <p:spPr bwMode="auto">
            <a:xfrm>
              <a:off x="1102995" y="2008624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effectLst/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3" name="Text Box 112"/>
            <p:cNvSpPr txBox="1">
              <a:spLocks noChangeArrowheads="1"/>
            </p:cNvSpPr>
            <p:nvPr/>
          </p:nvSpPr>
          <p:spPr bwMode="auto">
            <a:xfrm>
              <a:off x="1432411" y="2008277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4" name="Text Box 113"/>
            <p:cNvSpPr txBox="1">
              <a:spLocks noChangeArrowheads="1"/>
            </p:cNvSpPr>
            <p:nvPr/>
          </p:nvSpPr>
          <p:spPr bwMode="auto">
            <a:xfrm>
              <a:off x="1746516" y="2010814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5" name="Text Box 114"/>
            <p:cNvSpPr txBox="1">
              <a:spLocks noChangeArrowheads="1"/>
            </p:cNvSpPr>
            <p:nvPr/>
          </p:nvSpPr>
          <p:spPr bwMode="auto">
            <a:xfrm>
              <a:off x="2088515" y="2010814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6" name="Text Box 115"/>
            <p:cNvSpPr txBox="1">
              <a:spLocks noChangeArrowheads="1"/>
            </p:cNvSpPr>
            <p:nvPr/>
          </p:nvSpPr>
          <p:spPr bwMode="auto">
            <a:xfrm>
              <a:off x="2376920" y="3305175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4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7" name="Text Box 116"/>
            <p:cNvSpPr txBox="1">
              <a:spLocks noChangeArrowheads="1"/>
            </p:cNvSpPr>
            <p:nvPr/>
          </p:nvSpPr>
          <p:spPr bwMode="auto">
            <a:xfrm>
              <a:off x="2383789" y="3629614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5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8" name="Text Box 117"/>
            <p:cNvSpPr txBox="1">
              <a:spLocks noChangeArrowheads="1"/>
            </p:cNvSpPr>
            <p:nvPr/>
          </p:nvSpPr>
          <p:spPr bwMode="auto">
            <a:xfrm>
              <a:off x="2376919" y="2980055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3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69" name="Text Box 118"/>
            <p:cNvSpPr txBox="1">
              <a:spLocks noChangeArrowheads="1"/>
            </p:cNvSpPr>
            <p:nvPr/>
          </p:nvSpPr>
          <p:spPr bwMode="auto">
            <a:xfrm>
              <a:off x="2374266" y="2655570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2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70" name="Text Box 119"/>
            <p:cNvSpPr txBox="1">
              <a:spLocks noChangeArrowheads="1"/>
            </p:cNvSpPr>
            <p:nvPr/>
          </p:nvSpPr>
          <p:spPr bwMode="auto">
            <a:xfrm>
              <a:off x="2376920" y="2328332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altLang="en-US" sz="1050" kern="100" dirty="0">
                  <a:latin typeface="Century"/>
                  <a:ea typeface="ＭＳ 明朝"/>
                  <a:cs typeface="Times New Roman"/>
                </a:rPr>
                <a:t>－</a:t>
              </a:r>
              <a:r>
                <a:rPr lang="en-US" sz="1050" kern="100" dirty="0">
                  <a:effectLst/>
                  <a:latin typeface="Century"/>
                  <a:ea typeface="ＭＳ 明朝"/>
                  <a:cs typeface="Times New Roman"/>
                </a:rPr>
                <a:t>1</a:t>
              </a:r>
              <a:endParaRPr lang="ja-JP" sz="1050" kern="100" dirty="0">
                <a:effectLst/>
                <a:latin typeface="Century"/>
                <a:ea typeface="ＭＳ 明朝"/>
                <a:cs typeface="Times New Roman"/>
              </a:endParaRPr>
            </a:p>
          </p:txBody>
        </p:sp>
        <p:sp>
          <p:nvSpPr>
            <p:cNvPr id="71" name="Text Box 120"/>
            <p:cNvSpPr txBox="1">
              <a:spLocks noChangeArrowheads="1"/>
            </p:cNvSpPr>
            <p:nvPr/>
          </p:nvSpPr>
          <p:spPr bwMode="auto">
            <a:xfrm>
              <a:off x="2445385" y="2010472"/>
              <a:ext cx="358140" cy="259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US" sz="1050" kern="100">
                  <a:effectLst/>
                  <a:latin typeface="Century"/>
                  <a:ea typeface="ＭＳ 明朝"/>
                  <a:cs typeface="Times New Roman"/>
                </a:rPr>
                <a:t>0</a:t>
              </a:r>
              <a:endParaRPr lang="ja-JP" sz="1050" kern="100">
                <a:effectLst/>
                <a:latin typeface="Century"/>
                <a:ea typeface="ＭＳ 明朝"/>
                <a:cs typeface="Times New Roman"/>
              </a:endParaRPr>
            </a:p>
          </p:txBody>
        </p:sp>
      </p:grpSp>
      <p:cxnSp>
        <p:nvCxnSpPr>
          <p:cNvPr id="73" name="直線コネクタ 72"/>
          <p:cNvCxnSpPr/>
          <p:nvPr/>
        </p:nvCxnSpPr>
        <p:spPr>
          <a:xfrm flipV="1">
            <a:off x="4928224" y="2967552"/>
            <a:ext cx="3348350" cy="291189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 flipV="1">
            <a:off x="5741943" y="2832940"/>
            <a:ext cx="2005349" cy="341485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円/楕円 83"/>
          <p:cNvSpPr>
            <a:spLocks noChangeAspect="1"/>
          </p:cNvSpPr>
          <p:nvPr/>
        </p:nvSpPr>
        <p:spPr>
          <a:xfrm>
            <a:off x="7000841" y="4008465"/>
            <a:ext cx="68579" cy="6857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ッター プレースホルダー 7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4" name="日付プレースホルダー 73">
            <a:extLst>
              <a:ext uri="{FF2B5EF4-FFF2-40B4-BE49-F238E27FC236}">
                <a16:creationId xmlns:a16="http://schemas.microsoft.com/office/drawing/2014/main" id="{7C6EA1AC-EE33-4D1D-B15D-B93F49290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50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関係と関係の関係～連立方程式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360363" lvl="1" indent="-360363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連立方程式の解き方～加減法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3</a:t>
                </a:r>
                <a14:m>
                  <m:oMath xmlns:m="http://schemas.openxmlformats.org/officeDocument/2006/math">
                    <m:r>
                      <a:rPr lang="en-US" altLang="ja-JP" sz="2400" i="1" dirty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b="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r>
                  <a:rPr lang="en-US" altLang="ja-JP" sz="24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⇒</a:t>
                </a:r>
                <a:r>
                  <a:rPr lang="en-US" altLang="ja-JP" sz="24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           </a:t>
                </a:r>
                <a14:m>
                  <m:oMath xmlns:m="http://schemas.openxmlformats.org/officeDocument/2006/math">
                    <m:r>
                      <a:rPr lang="en-US" altLang="ja-JP" sz="2400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altLang="ja-JP" sz="24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=5</m:t>
                    </m:r>
                  </m:oMath>
                </a14:m>
                <a:endParaRPr lang="en-US" altLang="ja-JP" sz="2400" b="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=10</m:t>
                    </m:r>
                  </m:oMath>
                </a14:m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×2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）⇒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8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=20</m:t>
                    </m:r>
                  </m:oMath>
                </a14:m>
                <a:endParaRPr lang="en-US" altLang="ja-JP" sz="24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上の式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下の式を引くと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ja-JP" sz="2100" b="0" i="0" dirty="0" smtClean="0">
                        <a:latin typeface="Cambria Math"/>
                        <a:cs typeface="Times New Roman" panose="02020603050405020304" pitchFamily="18" charset="0"/>
                      </a:rPr>
                      <m:t>−5</m:t>
                    </m:r>
                    <m:r>
                      <a:rPr lang="en-US" altLang="ja-JP" sz="2100" i="1" dirty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 b="0" i="0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=−15</m:t>
                    </m:r>
                  </m:oMath>
                </a14:m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634683" lvl="2" indent="-360363"/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従って，</a:t>
                </a:r>
                <a14:m>
                  <m:oMath xmlns:m="http://schemas.openxmlformats.org/officeDocument/2006/math">
                    <m:r>
                      <a:rPr lang="en-US" altLang="ja-JP" sz="21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 b="0" i="1" smtClean="0">
                        <a:latin typeface="Cambria Math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上のどちらかの式に代入し，</a:t>
                </a:r>
                <a14:m>
                  <m:oMath xmlns:m="http://schemas.openxmlformats.org/officeDocument/2006/math">
                    <m:r>
                      <a:rPr lang="en-US" altLang="ja-JP" sz="21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100" b="0" i="1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634683" lvl="2" indent="-360363"/>
                <a:endParaRPr lang="en-US" altLang="ja-JP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連立方程式の解き方～代入法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=3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+1</m:t>
                    </m:r>
                  </m:oMath>
                </a14:m>
                <a:endParaRPr lang="en-US" altLang="ja-JP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下の式を上の式に代入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1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 b="0" i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10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ja-JP" sz="2100" b="0" i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3</m:t>
                    </m:r>
                    <m:r>
                      <a:rPr lang="en-US" altLang="ja-JP" sz="21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100" b="0" i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altLang="ja-JP" sz="210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)=</m:t>
                    </m:r>
                    <m:r>
                      <a:rPr lang="en-US" altLang="ja-JP" sz="2100" b="0" i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lvl="1"/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これを</a:t>
                </a:r>
                <a:r>
                  <a:rPr lang="en-US" altLang="ja-JP" sz="2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について解くと，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1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 i="1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0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000" b="0" i="1" smtClean="0">
                        <a:latin typeface="Cambria Math"/>
                        <a:cs typeface="Times New Roman" panose="02020603050405020304" pitchFamily="18" charset="0"/>
                      </a:rPr>
                      <m:t>5</m:t>
                    </m:r>
                  </m:oMath>
                </a14:m>
                <a:r>
                  <a:rPr lang="ja-JP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ja-JP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を代入すると，</a:t>
                </a:r>
                <a:r>
                  <a:rPr lang="en-US" altLang="ja-JP" sz="20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000" i="1">
                        <a:latin typeface="Cambria Math"/>
                        <a:cs typeface="Times New Roman" panose="02020603050405020304" pitchFamily="18" charset="0"/>
                      </a:rPr>
                      <m:t>=4</m:t>
                    </m:r>
                  </m:oMath>
                </a14:m>
                <a:r>
                  <a:rPr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3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左中かっこ 4"/>
          <p:cNvSpPr/>
          <p:nvPr/>
        </p:nvSpPr>
        <p:spPr>
          <a:xfrm>
            <a:off x="1266935" y="1700808"/>
            <a:ext cx="108012" cy="79208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中かっこ 5"/>
          <p:cNvSpPr/>
          <p:nvPr/>
        </p:nvSpPr>
        <p:spPr>
          <a:xfrm>
            <a:off x="1212929" y="4005064"/>
            <a:ext cx="108012" cy="79208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82F4374E-AD84-45B6-AF8B-CBF4D7E80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30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関係と関係の関係～連立方程式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5306144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連立方程式の具体例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予算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円を使い切って，ビール（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円）とから揚げ（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円）を買う．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ビール購入本数を</a:t>
                </a:r>
                <a:r>
                  <a:rPr kumimoji="1" lang="en-US" altLang="ja-JP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から揚げ購入個数を</a:t>
                </a:r>
                <a:r>
                  <a:rPr lang="en-US" altLang="ja-JP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とすると，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kumimoji="1"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20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3500</m:t>
                    </m:r>
                    <m:r>
                      <a:rPr lang="en-US" altLang="ja-JP" sz="2200" b="0" i="0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=300</m:t>
                    </m:r>
                    <m:r>
                      <a:rPr lang="en-US" altLang="ja-JP" sz="22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2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+100</m:t>
                    </m:r>
                    <m:r>
                      <a:rPr lang="en-US" altLang="ja-JP" sz="22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</m:oMath>
                </a14:m>
                <a:endParaRPr kumimoji="1" lang="en-US" altLang="ja-JP" sz="22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 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書き換えると，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2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2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=−3</m:t>
                    </m:r>
                    <m:r>
                      <a:rPr lang="en-US" altLang="ja-JP" sz="22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2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+35</m:t>
                    </m:r>
                  </m:oMath>
                </a14:m>
                <a:endParaRPr lang="en-US" altLang="ja-JP" sz="2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ビールを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本も買わなければ（</a:t>
                </a:r>
                <a:r>
                  <a:rPr lang="en-US" altLang="ja-JP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）から揚げは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個買える（</a:t>
                </a:r>
                <a:r>
                  <a:rPr lang="en-US" altLang="ja-JP" sz="22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=35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ビールを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本買うごとに，から揚げを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個減らさなければならない．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この式を「</a:t>
                </a:r>
                <a:r>
                  <a:rPr lang="ja-JP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予算制約式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」という．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endParaRPr lang="en-US" altLang="ja-JP" sz="105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「ビール</a:t>
                </a:r>
                <a:r>
                  <a:rPr kumimoji="1"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本につき，から揚げを</a:t>
                </a:r>
                <a:r>
                  <a:rPr kumimoji="1"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個購入する」とする．</a:t>
                </a:r>
                <a:endParaRPr kumimoji="1"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:</m:t>
                    </m:r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=2:1</m:t>
                    </m:r>
                  </m:oMath>
                </a14:m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ということなので，</a:t>
                </a:r>
                <a14:m>
                  <m:oMath xmlns:m="http://schemas.openxmlformats.org/officeDocument/2006/math"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kumimoji="1" lang="en-US" altLang="ja-JP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ja-JP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kumimoji="1"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kumimoji="1"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kumimoji="1"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5306144"/>
              </a:xfrm>
              <a:blipFill>
                <a:blip r:embed="rId2"/>
                <a:stretch>
                  <a:fillRect l="-506" t="-1264" r="-20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F9343AE-C1A8-4CD5-83B5-D15599703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61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関係と関係の関係～連立方程式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39552" y="1268760"/>
                <a:ext cx="8280920" cy="5112568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連立方程式の具体例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予算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円を使い切って，ビール（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円）とから揚げ（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円）を買う．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ビール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本につき，から揚げを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個買う．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⇒これらの関係は次の連立方程式で表現できる．</a:t>
                </a:r>
                <a:endParaRPr lang="en-US" altLang="ja-JP" sz="2200" dirty="0">
                  <a:latin typeface="Cambria Math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200" dirty="0">
                    <a:latin typeface="Cambria Math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=−3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+35</m:t>
                    </m:r>
                  </m:oMath>
                </a14:m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200" dirty="0"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200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2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200" dirty="0">
                    <a:cs typeface="Times New Roman" panose="02020603050405020304" pitchFamily="18" charset="0"/>
                  </a:rPr>
                  <a:t>この例だと代入法でも加減法でも　</a:t>
                </a:r>
                <a14:m>
                  <m:oMath xmlns:m="http://schemas.openxmlformats.org/officeDocument/2006/math"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−3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200" i="1">
                        <a:latin typeface="Cambria Math"/>
                        <a:cs typeface="Times New Roman" panose="02020603050405020304" pitchFamily="18" charset="0"/>
                      </a:rPr>
                      <m:t>+35=</m:t>
                    </m:r>
                    <m:f>
                      <m:fPr>
                        <m:ctrlPr>
                          <a:rPr lang="en-US" altLang="ja-JP" sz="2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altLang="ja-JP" sz="22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ja-JP" alt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となり，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ja-JP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</a:t>
                </a:r>
                <a:r>
                  <a:rPr lang="ja-JP" alt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=5</a:t>
                </a:r>
                <a:r>
                  <a:rPr lang="ja-JP" altLang="en-US" sz="2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39552" y="1268760"/>
                <a:ext cx="8280920" cy="5112568"/>
              </a:xfrm>
              <a:blipFill rotWithShape="1">
                <a:blip r:embed="rId2"/>
                <a:stretch>
                  <a:fillRect l="-515" t="-13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左中かっこ 5"/>
          <p:cNvSpPr/>
          <p:nvPr/>
        </p:nvSpPr>
        <p:spPr>
          <a:xfrm>
            <a:off x="1320941" y="3717032"/>
            <a:ext cx="108012" cy="79208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FFD4852-B910-451F-AD16-66BF217FD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98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●〇〇〇〇〇〇〇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を決めて数える～分数の考え方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「数」が「意味」を持つためには「数える対象」と「数える基準」の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種類が必要．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分数は「数える対象」と「数える基準」が明示的になるように数を表す方法である．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数える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対象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が「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分子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」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数える</a:t>
            </a:r>
            <a:r>
              <a:rPr lang="ja-JP" alt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基準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が「</a:t>
            </a:r>
            <a:r>
              <a:rPr lang="ja-JP" altLang="en-US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分母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」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E967249D-B15C-40B4-B5BE-4865A0FF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2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未知の定数を含んだ</a:t>
            </a:r>
            <a:r>
              <a:rPr lang="en-US" altLang="ja-JP" dirty="0">
                <a:solidFill>
                  <a:srgbClr val="0070C0"/>
                </a:solidFill>
              </a:rPr>
              <a:t>1</a:t>
            </a:r>
            <a:r>
              <a:rPr lang="ja-JP" altLang="en-US" dirty="0">
                <a:solidFill>
                  <a:srgbClr val="0070C0"/>
                </a:solidFill>
              </a:rPr>
              <a:t>次関数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162128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係数や定数項が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未知の定数（パラメータ）の場合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次関数もある．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未知の変数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に対して未知の定数（パラメータ）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ja-JP" altLang="en-US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とする．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次の連立方程式を考える．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𝑐𝑥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この連立方程式を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について解くとは，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𝑎𝑥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𝑐𝑥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⇔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　もとの式に代入すると，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𝑎𝑑</m:t>
                        </m:r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𝑏𝑐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162128"/>
              </a:xfrm>
              <a:blipFill rotWithShape="1">
                <a:blip r:embed="rId2"/>
                <a:stretch>
                  <a:fillRect l="-444" t="-129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左中かっこ 4"/>
          <p:cNvSpPr/>
          <p:nvPr/>
        </p:nvSpPr>
        <p:spPr>
          <a:xfrm>
            <a:off x="1295220" y="2852936"/>
            <a:ext cx="108012" cy="792088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E7AB67C-4749-4CB6-A4F6-713AD82F5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07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B.4</a:t>
            </a:r>
            <a:r>
              <a:rPr lang="ja-JP" altLang="en-US" dirty="0">
                <a:solidFill>
                  <a:schemeClr val="bg1"/>
                </a:solidFill>
              </a:rPr>
              <a:t>　非単調な関係を表す関数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67BCCBD5-7C51-4CCD-8BE6-77E5B816F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2"/>
                </a:solidFill>
              </a:rPr>
              <a:t>ver. 2</a:t>
            </a:r>
            <a:endParaRPr kumimoji="1" lang="ja-JP" alt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151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●〇〇〇〇〇〇〇〇〇〇〇〇</a:t>
            </a:r>
            <a:br>
              <a:rPr lang="ja-JP" altLang="en-US" dirty="0">
                <a:solidFill>
                  <a:srgbClr val="0070C0"/>
                </a:solidFill>
              </a:rPr>
            </a:br>
            <a:r>
              <a:rPr lang="en-US" altLang="ja-JP" dirty="0">
                <a:solidFill>
                  <a:srgbClr val="0070C0"/>
                </a:solidFill>
              </a:rPr>
              <a:t>2</a:t>
            </a:r>
            <a:r>
              <a:rPr lang="ja-JP" altLang="en-US" dirty="0">
                <a:solidFill>
                  <a:srgbClr val="0070C0"/>
                </a:solidFill>
              </a:rPr>
              <a:t>次関数の性質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変数 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が変数 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の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次式によって決まるような関数を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次関数という．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次関数の表現方法は以下の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パターンある．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一般形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l"/>
                </a:pPr>
                <a:endParaRPr lang="en-US" altLang="ja-JP" sz="2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標準形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l"/>
                </a:pPr>
                <a:endParaRPr lang="en-US" altLang="ja-JP" sz="24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  <m:d>
                      <m:d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因数分解形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358" r="-9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F6EC5733-8875-452C-914C-CE8F40449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23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〇●〇〇〇〇〇〇〇〇〇〇〇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を展開．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4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𝑑𝑥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𝑑𝑥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=−2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𝑎𝑑</m:t>
                    </m:r>
                  </m:oMath>
                </a14:m>
                <a:r>
                  <a:rPr lang="ja-JP" alt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を展開．</a:t>
                </a:r>
                <a:endParaRPr lang="en-US" altLang="ja-JP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  <m:d>
                      <m:d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𝑓𝑥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𝑔𝑥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𝑓𝑔</m:t>
                        </m:r>
                      </m:e>
                    </m:d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𝑎𝑓𝑔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𝑔</m:t>
                        </m:r>
                      </m:e>
                    </m:d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𝑎𝑓𝑔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つの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表現方法は一見すると違うけど，同じもの．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3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4EC9CCF8-3942-466E-A5E7-1D4AF929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5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〇〇●〇〇〇〇〇〇〇〇〇〇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5266928" cy="493776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ja-JP" alt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の形状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の値を－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ja-JP" altLang="en-US" sz="2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まで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動かすと右の表の値を取る．</a:t>
                </a:r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を中心に左右対称．</a:t>
                </a:r>
                <a:endParaRPr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は下に凸，</a:t>
                </a:r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－</a:t>
                </a:r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は上に凸な形状．</a:t>
                </a:r>
                <a:endParaRPr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800" i="1" dirty="0">
                  <a:latin typeface="Cambria Math"/>
                  <a:cs typeface="Times New Roman" panose="02020603050405020304" pitchFamily="18" charset="0"/>
                </a:endParaRPr>
              </a:p>
              <a:p>
                <a:endParaRPr lang="en-US" altLang="ja-JP" sz="800" i="1" dirty="0">
                  <a:latin typeface="Cambria Math"/>
                  <a:cs typeface="Times New Roman" panose="02020603050405020304" pitchFamily="18" charset="0"/>
                </a:endParaRPr>
              </a:p>
              <a:p>
                <a:endParaRPr lang="en-US" altLang="ja-JP" sz="800" i="1" dirty="0">
                  <a:latin typeface="Cambria Math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ja-JP" alt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en-US" altLang="ja-JP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2400" b="0" dirty="0"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の値を－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ja-JP" altLang="en-US" sz="2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まで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動かすと右の表のような値を取る．</a:t>
                </a:r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en-US" altLang="ja-JP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＝</a:t>
                </a:r>
                <a:r>
                  <a:rPr lang="en-US" altLang="ja-JP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を中心に左右対称．</a:t>
                </a:r>
                <a:endParaRPr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は下に凸，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i="1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は上に凸</a:t>
                </a:r>
                <a:endParaRPr lang="en-US" altLang="ja-JP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5266928" cy="4937760"/>
              </a:xfrm>
              <a:blipFill rotWithShape="1">
                <a:blip r:embed="rId2"/>
                <a:stretch>
                  <a:fillRect l="-694" t="-1358" r="-10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7" y="548680"/>
            <a:ext cx="3115964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5998775" y="3369121"/>
            <a:ext cx="3005607" cy="3087404"/>
            <a:chOff x="3510609" y="1719272"/>
            <a:chExt cx="3788592" cy="3371850"/>
          </a:xfrm>
        </p:grpSpPr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0609" y="1719272"/>
              <a:ext cx="895350" cy="337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1719273"/>
              <a:ext cx="2943225" cy="336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65CDFE2-881C-43EE-88E4-D0A577708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039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〇〇〇●〇〇〇〇〇〇〇〇〇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グラフで描くと下の図のようになる．</a:t>
            </a:r>
            <a:endParaRPr lang="en-US" altLang="ja-JP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次関数は</a:t>
            </a:r>
            <a:r>
              <a:rPr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次項 </a:t>
            </a:r>
            <a:r>
              <a:rPr lang="en-US" altLang="ja-JP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の係数が正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であれば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下に凸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負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であれば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上に凸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の形状をしている．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次関数は</a:t>
            </a:r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左右対称な形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をしている．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187624" y="3140968"/>
            <a:ext cx="6907532" cy="3078481"/>
            <a:chOff x="0" y="0"/>
            <a:chExt cx="6907532" cy="3078481"/>
          </a:xfrm>
          <a:solidFill>
            <a:schemeClr val="bg1">
              <a:lumMod val="95000"/>
            </a:schemeClr>
          </a:solidFill>
        </p:grpSpPr>
        <p:graphicFrame>
          <p:nvGraphicFramePr>
            <p:cNvPr id="8" name="グラフ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21259653"/>
                </p:ext>
              </p:extLst>
            </p:nvPr>
          </p:nvGraphicFramePr>
          <p:xfrm>
            <a:off x="0" y="1905"/>
            <a:ext cx="3463291" cy="30765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グラフ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34018817"/>
                </p:ext>
              </p:extLst>
            </p:nvPr>
          </p:nvGraphicFramePr>
          <p:xfrm>
            <a:off x="3444241" y="0"/>
            <a:ext cx="3463291" cy="30765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2703457" y="5070941"/>
                <a:ext cx="15528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ja-JP" i="1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altLang="ja-JP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altLang="ja-JP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457" y="5070941"/>
                <a:ext cx="1552883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6300192" y="4086364"/>
                <a:ext cx="18487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  <m:r>
                                <a:rPr lang="en-US" altLang="ja-JP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en-US" altLang="ja-JP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4086364"/>
                <a:ext cx="1848799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671708" y="5440273"/>
                <a:ext cx="15528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ja-JP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708" y="5440273"/>
                <a:ext cx="1552883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2627784" y="3717032"/>
                <a:ext cx="15528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en-US" altLang="ja-JP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717032"/>
                <a:ext cx="155288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線矢印コネクタ 12"/>
          <p:cNvCxnSpPr/>
          <p:nvPr/>
        </p:nvCxnSpPr>
        <p:spPr>
          <a:xfrm>
            <a:off x="3260209" y="3980069"/>
            <a:ext cx="144016" cy="2909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6300192" y="5157754"/>
            <a:ext cx="416401" cy="3693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6716593" y="4377202"/>
            <a:ext cx="231671" cy="2909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3260209" y="4760498"/>
            <a:ext cx="231671" cy="3972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</p:spPr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3AF375-6364-485C-9167-79B3AFA49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71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〇〇〇〇●〇〇〇〇〇〇〇〇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772816"/>
                <a:ext cx="8229600" cy="4384144"/>
              </a:xfrm>
            </p:spPr>
            <p:txBody>
              <a:bodyPr>
                <a:noAutofit/>
              </a:bodyPr>
              <a:lstStyle/>
              <a:p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経済学では</a:t>
                </a:r>
                <a:r>
                  <a:rPr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次関数の頂点座標を調べる必要があったりする．</a:t>
                </a:r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頂点座標を調べる上で</a:t>
                </a:r>
                <a:r>
                  <a:rPr lang="ja-JP" altLang="en-US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標準形が役に立つ</a:t>
                </a:r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8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標準形　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8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標準形の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8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8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部分は 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の時 </a:t>
                </a:r>
                <a:r>
                  <a:rPr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となる．</a:t>
                </a:r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ということは</a:t>
                </a:r>
                <a:r>
                  <a:rPr lang="en-US" altLang="ja-JP" sz="28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ja-JP" sz="28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ja-JP" altLang="en-US" sz="2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である．</a:t>
                </a:r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772816"/>
                <a:ext cx="8229600" cy="4384144"/>
              </a:xfrm>
              <a:blipFill rotWithShape="1">
                <a:blip r:embed="rId2"/>
                <a:stretch>
                  <a:fillRect l="-741" t="-18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4F69259D-ECD2-40A3-8F14-58C128FE0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59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〇〇〇〇〇●〇〇〇〇〇〇〇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1"/>
            <a:r>
              <a:rPr lang="en-US" altLang="ja-JP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ja-JP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が</a:t>
            </a:r>
            <a:r>
              <a:rPr lang="en-US" altLang="ja-JP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から離れると，</a:t>
            </a:r>
            <a:endParaRPr lang="en-US" altLang="ja-JP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ja-JP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の値は，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 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の時 </a:t>
            </a:r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より増加．</a:t>
            </a:r>
            <a:endParaRPr lang="en-US" altLang="ja-JP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の時 </a:t>
            </a:r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より低下．</a:t>
            </a:r>
            <a:endParaRPr lang="en-US" altLang="ja-JP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ja-JP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の最小値は，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 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の時 </a:t>
            </a:r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ja-JP" alt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en-US" altLang="ja-JP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ja-JP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の最大値は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</a:t>
            </a:r>
            <a:r>
              <a:rPr lang="ja-JP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の時 </a:t>
            </a:r>
            <a:r>
              <a:rPr lang="en-US" altLang="ja-JP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ja-JP" alt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en-US" altLang="ja-JP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ja-JP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標準形で</a:t>
            </a:r>
            <a:r>
              <a:rPr lang="en-US" altLang="ja-JP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ja-JP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の時，</a:t>
            </a:r>
            <a:r>
              <a:rPr lang="en-US" altLang="ja-JP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ja-JP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は最大または最小の値</a:t>
            </a:r>
            <a:r>
              <a:rPr lang="en-US" altLang="ja-JP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ja-JP" alt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をとる．</a:t>
            </a:r>
            <a:endParaRPr lang="en-US" altLang="ja-JP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CAB28C8-9764-4ACC-BEE8-060D3029E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7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〇〇〇〇〇〇●〇〇〇〇〇〇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一般形と標準形の間には次の関係があった：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一般形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𝑐</m:t>
                    </m:r>
                  </m:oMath>
                </a14:m>
                <a:endParaRPr lang="en-US" altLang="ja-JP" sz="2400" i="1" dirty="0">
                  <a:solidFill>
                    <a:schemeClr val="tx1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標準形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標準形を変形</a:t>
                </a:r>
                <a:r>
                  <a:rPr lang="en-US" altLang="ja-JP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:endParaRPr lang="en-US" altLang="ja-JP" sz="2400" i="1" dirty="0">
                  <a:solidFill>
                    <a:schemeClr val="tx1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</m:d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d>
                      <m:d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𝑑𝑥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 </a:t>
                </a:r>
                <a:r>
                  <a:rPr lang="en-US" altLang="ja-JP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𝑎𝑑𝑥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𝑎𝑑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𝑒</m:t>
                    </m:r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6BF87D3-A3F8-4548-B3AC-5E7D3509E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16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〇〇〇〇〇〇〇●〇〇〇〇〇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altLang="ja-JP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一般形の未知の定数（パラメータ）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ja-JP" altLang="en-US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ja-JP" sz="24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 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と標準形に出てくる未知の定数（パラメータ）には以下の関係がある：</a:t>
                </a:r>
                <a:endParaRPr lang="en-US" altLang="ja-JP" sz="2400" i="1" dirty="0">
                  <a:solidFill>
                    <a:schemeClr val="tx1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4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en-US" altLang="ja-JP" sz="24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𝑎𝑑</m:t>
                    </m:r>
                  </m:oMath>
                </a14:m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⇔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ja-JP" sz="24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従って，　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の時，</a:t>
                </a:r>
                <a:r>
                  <a:rPr lang="en-US" altLang="ja-JP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次関数は最大・最小値を持つ</a:t>
                </a:r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一般形しか与えられてなくても，標準形に直すことは可能．</a:t>
                </a: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6AAE003-1635-4CE5-AFCC-C67745A8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31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〇●〇〇〇〇〇〇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を決めて数える～分数の考え方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07504" y="1219200"/>
                <a:ext cx="8928992" cy="4937760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分数・割り算と単位の変換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リンゴが　</a:t>
                </a:r>
                <a:r>
                  <a:rPr lang="en-US" altLang="ja-JP" sz="2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　あるとする．</a:t>
                </a:r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リンゴ</a:t>
                </a:r>
                <a:r>
                  <a:rPr lang="en-US" altLang="ja-JP" sz="2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個を</a:t>
                </a:r>
                <a:r>
                  <a:rPr lang="en-US" altLang="ja-JP" sz="2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6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パック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の「パック詰めリンゴ」とする．</a:t>
                </a:r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パック</a:t>
                </a:r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リンゴ</a:t>
                </a:r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　⇒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ja-JP" alt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個</m:t>
                        </m:r>
                      </m:num>
                      <m:den>
                        <m:r>
                          <a:rPr lang="en-US" altLang="ja-JP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ja-JP" altLang="en-US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個（</m:t>
                        </m:r>
                        <m:r>
                          <a:rPr lang="en-US" altLang="ja-JP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ja-JP" sz="26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ja-JP" altLang="en-US" sz="2600" i="1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パック</m:t>
                        </m:r>
                        <m:r>
                          <a:rPr lang="ja-JP" altLang="en-US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  <m:r>
                      <a:rPr lang="en-US" altLang="ja-JP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ja-JP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ja-JP" altLang="en-US" sz="2600" i="1">
                        <a:latin typeface="Cambria Math"/>
                        <a:cs typeface="Times New Roman" panose="02020603050405020304" pitchFamily="18" charset="0"/>
                      </a:rPr>
                      <m:t>パック</m:t>
                    </m:r>
                  </m:oMath>
                </a14:m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94360" lvl="2" indent="0">
                  <a:buNone/>
                </a:pPr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リンゴ</a:t>
                </a:r>
                <a:r>
                  <a:rPr lang="en-US" altLang="ja-JP" sz="2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6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等分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し「カットリンゴ」とする．</a:t>
                </a:r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</a:t>
                </a:r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カット</a:t>
                </a:r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リンゴ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sz="2600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ja-JP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ja-JP" alt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　⇒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6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ja-JP" altLang="en-US" sz="2600" i="1">
                            <a:latin typeface="Cambria Math"/>
                            <a:cs typeface="Times New Roman" panose="02020603050405020304" pitchFamily="18" charset="0"/>
                          </a:rPr>
                          <m:t>個</m:t>
                        </m:r>
                      </m:num>
                      <m:den>
                        <m:f>
                          <m:fPr>
                            <m:ctrlPr>
                              <a:rPr lang="en-US" altLang="ja-JP" sz="26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ja-JP" altLang="en-US" sz="26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個（</m:t>
                        </m:r>
                        <m:r>
                          <a:rPr lang="en-US" altLang="ja-JP" sz="26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=1</m:t>
                        </m:r>
                        <m:r>
                          <a:rPr lang="ja-JP" altLang="en-US" sz="2600" i="1">
                            <a:solidFill>
                              <a:srgbClr val="0070C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カット）</m:t>
                        </m:r>
                      </m:den>
                    </m:f>
                    <m:r>
                      <a:rPr lang="en-US" altLang="ja-JP" sz="2600" i="1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6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f>
                          <m:fPr>
                            <m:ctrlPr>
                              <a:rPr lang="en-US" altLang="ja-JP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ja-JP" altLang="en-US" sz="2600" i="1" smtClean="0">
                        <a:latin typeface="Cambria Math"/>
                        <a:cs typeface="Times New Roman" panose="02020603050405020304" pitchFamily="18" charset="0"/>
                      </a:rPr>
                      <m:t>カット</m:t>
                    </m:r>
                    <m:r>
                      <a:rPr lang="en-US" altLang="ja-JP" sz="2600" b="0" i="1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altLang="ja-JP" sz="26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ja-JP" altLang="en-US" sz="2600" i="1">
                        <a:latin typeface="Cambria Math"/>
                        <a:cs typeface="Times New Roman" panose="02020603050405020304" pitchFamily="18" charset="0"/>
                      </a:rPr>
                      <m:t>カット</m:t>
                    </m:r>
                  </m:oMath>
                </a14:m>
                <a:endParaRPr lang="en-US" altLang="ja-JP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kumimoji="1" lang="ja-JP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07504" y="1219200"/>
                <a:ext cx="8928992" cy="4937760"/>
              </a:xfrm>
              <a:blipFill>
                <a:blip r:embed="rId2"/>
                <a:stretch>
                  <a:fillRect l="-478" t="-13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140EEDBB-5AD5-4708-A5D8-77646451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14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〇〇〇〇〇〇〇〇●〇〇〇〇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次関数の性質（具体例）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493776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</a:rPr>
                      <m:t>𝑦</m:t>
                    </m:r>
                    <m:r>
                      <a:rPr lang="en-US" altLang="ja-JP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ja-JP" sz="2400" b="0" i="1" smtClean="0">
                        <a:latin typeface="Cambria Math"/>
                      </a:rPr>
                      <m:t>+</m:t>
                    </m:r>
                    <m:r>
                      <a:rPr lang="en-US" altLang="ja-JP" sz="2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altLang="ja-JP" sz="2400" i="1" dirty="0"/>
                  <a:t> </a:t>
                </a:r>
                <a:r>
                  <a:rPr lang="ja-JP" altLang="en-US" sz="2400" dirty="0"/>
                  <a:t>を考えてみる．</a:t>
                </a:r>
                <a:endParaRPr lang="en-US" altLang="ja-JP" sz="2400" dirty="0"/>
              </a:p>
              <a:p>
                <a:pPr marL="547688" lvl="1" indent="-280988"/>
                <a14:m>
                  <m:oMath xmlns:m="http://schemas.openxmlformats.org/officeDocument/2006/math">
                    <m:r>
                      <a:rPr lang="en-US" altLang="ja-JP" sz="21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altLang="ja-JP" sz="2100" b="0" i="1" smtClean="0">
                        <a:solidFill>
                          <a:schemeClr val="tx1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altLang="ja-JP" sz="2100" dirty="0">
                    <a:solidFill>
                      <a:schemeClr val="tx1"/>
                    </a:solidFill>
                  </a:rPr>
                  <a:t> </a:t>
                </a:r>
                <a:r>
                  <a:rPr lang="ja-JP" altLang="en-US" sz="2100" dirty="0">
                    <a:solidFill>
                      <a:schemeClr val="tx1"/>
                    </a:solidFill>
                  </a:rPr>
                  <a:t>との交点は，</a:t>
                </a:r>
                <a:r>
                  <a:rPr lang="en-US" altLang="ja-JP" sz="21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ja-JP" sz="21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2100" i="1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altLang="ja-JP" sz="2100" b="0" i="1" smtClean="0">
                        <a:solidFill>
                          <a:schemeClr val="tx1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ja-JP" altLang="en-US" sz="2100" dirty="0">
                    <a:solidFill>
                      <a:schemeClr val="tx1"/>
                    </a:solidFill>
                  </a:rPr>
                  <a:t>の解として求めればよい．</a:t>
                </a:r>
                <a:endParaRPr lang="en-US" altLang="ja-JP" sz="2100" dirty="0">
                  <a:solidFill>
                    <a:schemeClr val="tx1"/>
                  </a:solidFill>
                </a:endParaRPr>
              </a:p>
              <a:p>
                <a:pPr marL="547688" lvl="1" indent="-280988"/>
                <a:r>
                  <a:rPr lang="ja-JP" altLang="en-US" sz="2100" dirty="0">
                    <a:solidFill>
                      <a:schemeClr val="tx1"/>
                    </a:solidFill>
                  </a:rPr>
                  <a:t>この解は，</a:t>
                </a:r>
                <a:r>
                  <a:rPr lang="en-US" altLang="ja-JP" sz="2100" dirty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100" i="1" dirty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100" b="0" i="0" dirty="0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1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altLang="ja-JP" sz="21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±</m:t>
                    </m:r>
                    <m:f>
                      <m:fPr>
                        <m:ctrlP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ja-JP" sz="21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ja-JP" sz="21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1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altLang="ja-JP" sz="21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21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−4</m:t>
                            </m:r>
                            <m:r>
                              <a:rPr lang="en-US" altLang="ja-JP" sz="2100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ja-JP" sz="21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altLang="ja-JP" sz="21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ja-JP" altLang="en-US" sz="2100" dirty="0">
                    <a:solidFill>
                      <a:schemeClr val="tx1"/>
                    </a:solidFill>
                  </a:rPr>
                  <a:t>より，</a:t>
                </a:r>
                <a14:m>
                  <m:oMath xmlns:m="http://schemas.openxmlformats.org/officeDocument/2006/math">
                    <m:r>
                      <a:rPr lang="en-US" altLang="ja-JP" sz="21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altLang="ja-JP" sz="2100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21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altLang="ja-JP" sz="2100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±2</m:t>
                    </m:r>
                  </m:oMath>
                </a14:m>
                <a:r>
                  <a:rPr lang="ja-JP" altLang="en-US" sz="19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1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3368" indent="-280988"/>
                <a:r>
                  <a:rPr lang="ja-JP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下の図から分かるように，</a:t>
                </a:r>
                <a:r>
                  <a:rPr lang="en-US" altLang="ja-JP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次関数は頂点の</a:t>
                </a:r>
                <a:r>
                  <a:rPr lang="en-US" altLang="ja-JP" sz="2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200" dirty="0">
                    <a:solidFill>
                      <a:schemeClr val="tx1"/>
                    </a:solidFill>
                  </a:rPr>
                  <a:t>座標</a:t>
                </a:r>
                <a14:m>
                  <m:oMath xmlns:m="http://schemas.openxmlformats.org/officeDocument/2006/math">
                    <m:r>
                      <a:rPr lang="en-US" altLang="ja-JP" sz="22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altLang="ja-JP" sz="2200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ja-JP" sz="2200" i="1" dirty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sz="2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2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altLang="ja-JP" sz="22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US" altLang="ja-JP" sz="22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den>
                    </m:f>
                    <m:r>
                      <a:rPr lang="en-US" altLang="ja-JP" sz="2200" b="0" i="1" dirty="0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ja-JP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を中心に左右対称な形</a:t>
                </a:r>
                <a:r>
                  <a:rPr lang="ja-JP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4937760"/>
              </a:xfrm>
              <a:blipFill rotWithShape="1">
                <a:blip r:embed="rId2"/>
                <a:stretch>
                  <a:fillRect l="-2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680717"/>
              </p:ext>
            </p:extLst>
          </p:nvPr>
        </p:nvGraphicFramePr>
        <p:xfrm>
          <a:off x="899592" y="3881564"/>
          <a:ext cx="7776864" cy="249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2"/>
              <p:cNvSpPr txBox="1"/>
              <p:nvPr/>
            </p:nvSpPr>
            <p:spPr>
              <a:xfrm>
                <a:off x="3783149" y="3982039"/>
                <a:ext cx="1461117" cy="555111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kumimoji="1" lang="en-US" altLang="ja-JP" sz="16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kumimoji="1" lang="en-US" altLang="ja-JP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kumimoji="1" lang="en-US" altLang="ja-JP" sz="16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kumimoji="1" lang="en-US" altLang="ja-JP" sz="1600" b="0" i="1">
                          <a:solidFill>
                            <a:schemeClr val="tx1"/>
                          </a:solidFill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kumimoji="1" lang="ja-JP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3149" y="3982039"/>
                <a:ext cx="1461117" cy="5551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 cmpd="sng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線コネクタ 6"/>
          <p:cNvCxnSpPr/>
          <p:nvPr/>
        </p:nvCxnSpPr>
        <p:spPr>
          <a:xfrm>
            <a:off x="4513709" y="4610227"/>
            <a:ext cx="0" cy="146244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H="1">
            <a:off x="2567315" y="5593208"/>
            <a:ext cx="194639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4526257" y="5589240"/>
            <a:ext cx="1963814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2"/>
              <p:cNvSpPr txBox="1"/>
              <p:nvPr/>
            </p:nvSpPr>
            <p:spPr>
              <a:xfrm>
                <a:off x="2709439" y="5778889"/>
                <a:ext cx="1862559" cy="351424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1" lang="en-US" altLang="ja-JP" sz="1600" b="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kumimoji="1" lang="en-US" altLang="ja-JP" sz="16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1" lang="en-US" altLang="ja-JP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600" b="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kumimoji="1" lang="en-US" altLang="ja-JP" sz="1600" b="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1600" b="0" i="1">
                                  <a:latin typeface="Cambria Math"/>
                                </a:rPr>
                                <m:t>−4</m:t>
                              </m:r>
                              <m:r>
                                <a:rPr kumimoji="1" lang="en-US" altLang="ja-JP" sz="1600" b="0" i="1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kumimoji="1" lang="en-US" altLang="ja-JP" sz="1600" b="0" i="1">
                              <a:latin typeface="Cambria Math"/>
                            </a:rPr>
                            <m:t>2</m:t>
                          </m:r>
                          <m:r>
                            <a:rPr kumimoji="1" lang="en-US" altLang="ja-JP" sz="1600" b="0" i="1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kumimoji="1" lang="en-US" altLang="ja-JP" sz="1600" b="0" i="1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0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9439" y="5778889"/>
                <a:ext cx="1862559" cy="351424"/>
              </a:xfrm>
              <a:prstGeom prst="rect">
                <a:avLst/>
              </a:prstGeom>
              <a:blipFill rotWithShape="1">
                <a:blip r:embed="rId5"/>
                <a:stretch>
                  <a:fillRect b="-60345"/>
                </a:stretch>
              </a:blipFill>
              <a:ln w="9525" cmpd="sng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2"/>
              <p:cNvSpPr txBox="1"/>
              <p:nvPr/>
            </p:nvSpPr>
            <p:spPr>
              <a:xfrm>
                <a:off x="4788024" y="5778890"/>
                <a:ext cx="1752594" cy="351423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16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1" lang="en-US" altLang="ja-JP" sz="1600" b="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600" b="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kumimoji="1" lang="en-US" altLang="ja-JP" sz="1600" b="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1600" b="0" i="1">
                                  <a:latin typeface="Cambria Math"/>
                                </a:rPr>
                                <m:t>−4</m:t>
                              </m:r>
                              <m:r>
                                <a:rPr kumimoji="1" lang="en-US" altLang="ja-JP" sz="1600" b="0" i="1">
                                  <a:latin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kumimoji="1" lang="en-US" altLang="ja-JP" sz="1600" b="0" i="1">
                              <a:latin typeface="Cambria Math"/>
                            </a:rPr>
                            <m:t>2</m:t>
                          </m:r>
                          <m:r>
                            <a:rPr kumimoji="1" lang="en-US" altLang="ja-JP" sz="1600" b="0" i="1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kumimoji="1" lang="en-US" altLang="ja-JP" sz="1600" b="0" i="1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11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5778890"/>
                <a:ext cx="1752594" cy="351423"/>
              </a:xfrm>
              <a:prstGeom prst="rect">
                <a:avLst/>
              </a:prstGeom>
              <a:blipFill rotWithShape="1">
                <a:blip r:embed="rId6"/>
                <a:stretch>
                  <a:fillRect b="-60345"/>
                </a:stretch>
              </a:blipFill>
              <a:ln w="9525" cmpd="sng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グループ化 22"/>
          <p:cNvGrpSpPr/>
          <p:nvPr/>
        </p:nvGrpSpPr>
        <p:grpSpPr>
          <a:xfrm>
            <a:off x="82921" y="4030996"/>
            <a:ext cx="6491677" cy="1198358"/>
            <a:chOff x="106406" y="4160305"/>
            <a:chExt cx="6491677" cy="1198358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106406" y="4160305"/>
              <a:ext cx="2089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ja-JP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＝</a:t>
              </a:r>
              <a:r>
                <a:rPr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lang="ja-JP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となる </a:t>
              </a:r>
              <a:r>
                <a:rPr lang="en-US" altLang="ja-JP" sz="2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ja-JP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（解）</a:t>
              </a:r>
              <a:endPara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1475656" y="4529637"/>
              <a:ext cx="5122427" cy="829026"/>
              <a:chOff x="1475656" y="4529637"/>
              <a:chExt cx="5122427" cy="829026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2445587" y="5129339"/>
                <a:ext cx="4152496" cy="229324"/>
                <a:chOff x="2445587" y="5129339"/>
                <a:chExt cx="4152496" cy="229324"/>
              </a:xfrm>
            </p:grpSpPr>
            <p:sp>
              <p:nvSpPr>
                <p:cNvPr id="12" name="円/楕円 11"/>
                <p:cNvSpPr/>
                <p:nvPr/>
              </p:nvSpPr>
              <p:spPr>
                <a:xfrm>
                  <a:off x="6382059" y="5158633"/>
                  <a:ext cx="216024" cy="20003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円/楕円 12"/>
                <p:cNvSpPr/>
                <p:nvPr/>
              </p:nvSpPr>
              <p:spPr>
                <a:xfrm>
                  <a:off x="2445587" y="5129339"/>
                  <a:ext cx="216024" cy="20003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7" name="直線矢印コネクタ 16"/>
              <p:cNvCxnSpPr>
                <a:endCxn id="13" idx="1"/>
              </p:cNvCxnSpPr>
              <p:nvPr/>
            </p:nvCxnSpPr>
            <p:spPr>
              <a:xfrm>
                <a:off x="1475656" y="4529637"/>
                <a:ext cx="1001567" cy="62899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/>
              <p:cNvCxnSpPr>
                <a:endCxn id="12" idx="1"/>
              </p:cNvCxnSpPr>
              <p:nvPr/>
            </p:nvCxnSpPr>
            <p:spPr>
              <a:xfrm>
                <a:off x="1501921" y="4529637"/>
                <a:ext cx="4911774" cy="65829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テキスト ボックス 23"/>
          <p:cNvSpPr txBox="1"/>
          <p:nvPr/>
        </p:nvSpPr>
        <p:spPr>
          <a:xfrm>
            <a:off x="5004048" y="4015493"/>
            <a:ext cx="2139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←頂点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4414080" y="4578774"/>
            <a:ext cx="216024" cy="20003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ッター プレースホルダー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19" name="日付プレースホルダー 18">
            <a:extLst>
              <a:ext uri="{FF2B5EF4-FFF2-40B4-BE49-F238E27FC236}">
                <a16:creationId xmlns:a16="http://schemas.microsoft.com/office/drawing/2014/main" id="{A3B7372D-EAF8-4FFD-8189-DF5A6E022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65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10" grpId="0" animBg="1"/>
      <p:bldP spid="11" grpId="0" animBg="1"/>
      <p:bldP spid="24" grpId="0"/>
      <p:bldP spid="3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〇〇〇〇〇〇〇〇〇●〇〇〇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次関数の性質～応用例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50160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次関数の使用例～満足度と「飽きる」の表現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ja-JP" altLang="en-U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経済学では非単調な関係を扱うこともある．例えば，何かの「行為」とそこから得られる「満足度」の関係</a:t>
            </a:r>
            <a:endParaRPr lang="en-US" altLang="ja-JP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altLang="ja-JP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ja-JP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お腹が空いている時にハンバーガーを「食べる」と「美味しい」．</a:t>
            </a:r>
            <a:endParaRPr lang="en-US" altLang="ja-JP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ja-JP" altLang="en-US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でもたくさん食べると，「飽きてくる」</a:t>
            </a:r>
            <a:endParaRPr lang="en-US" altLang="ja-JP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4360" lvl="2" indent="0">
              <a:buNone/>
            </a:pPr>
            <a:endParaRPr lang="en-US" altLang="ja-JP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altLang="ja-JP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ja-JP" alt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次関数は「飽きる」という感覚を表現できる．</a:t>
            </a:r>
            <a:endParaRPr lang="en-US" altLang="ja-JP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878A794-522B-4AF3-8132-9961BC9F7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05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〇〇〇〇〇〇〇〇〇〇●〇〇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次関数の性質～応用例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450160"/>
              </a:xfrm>
            </p:spPr>
            <p:txBody>
              <a:bodyPr>
                <a:normAutofit/>
              </a:bodyPr>
              <a:lstStyle/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ハンバーガーを食べる個数を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ja-JP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そこから得られる満足度を</a:t>
                </a:r>
                <a:r>
                  <a:rPr lang="en-US" altLang="ja-JP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とする．</a:t>
                </a:r>
                <a:endParaRPr lang="en-US" altLang="ja-JP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ハンバーガーと満足度に次の関係があるとする．</a:t>
                </a:r>
                <a:endParaRPr lang="en-US" altLang="ja-JP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buNone/>
                </a:pPr>
                <a:r>
                  <a:rPr lang="en-US" altLang="ja-JP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8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ja-JP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800" b="0" i="1" smtClean="0">
                        <a:latin typeface="Cambria Math"/>
                        <a:cs typeface="Times New Roman" panose="02020603050405020304" pitchFamily="18" charset="0"/>
                      </a:rPr>
                      <m:t>+6</m:t>
                    </m:r>
                    <m:r>
                      <a:rPr lang="en-US" altLang="ja-JP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ja-JP" altLang="en-US" sz="2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「満足度」は「効用」とも言い換えられる．</a:t>
                </a:r>
                <a:endParaRPr lang="en-US" altLang="ja-JP" sz="25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2"/>
                <a:r>
                  <a:rPr lang="ja-JP" altLang="en-US" sz="25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「行為」と「効用」の関係を表す関数を「効用関数」と呼ぶ．</a:t>
                </a:r>
                <a:endParaRPr lang="en-US" altLang="ja-JP" sz="25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450160"/>
              </a:xfrm>
              <a:blipFill rotWithShape="1">
                <a:blip r:embed="rId2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73FDF92-4C6D-4FF6-995E-485BABD4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69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〇〇〇〇〇〇〇〇〇〇〇●〇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次関数の性質～応用例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効用関数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+6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 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 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 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6 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まで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変化させた時の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の値は右の表．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図にすると右下のグラフ．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ハンバーガーを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個も食べない場合（</a:t>
                </a:r>
                <a:r>
                  <a:rPr lang="en-US" altLang="ja-JP" sz="20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＝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ja-JP" altLang="en-US" sz="2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endParaRPr lang="en-US" altLang="ja-JP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ja-JP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　　ハンバーガーを食べることから得られる</a:t>
                </a:r>
                <a:endParaRPr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ja-JP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　　満足度 </a:t>
                </a:r>
                <a:r>
                  <a:rPr lang="en-US" altLang="ja-JP" sz="2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 </a:t>
                </a:r>
                <a:r>
                  <a:rPr lang="ja-JP" alt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 </a:t>
                </a:r>
                <a:r>
                  <a:rPr lang="en-US" altLang="ja-JP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ja-JP" altLang="en-US" sz="2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の場合，満足度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の場合，満足度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の場合，満足度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444" t="-13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698940"/>
              </p:ext>
            </p:extLst>
          </p:nvPr>
        </p:nvGraphicFramePr>
        <p:xfrm>
          <a:off x="6876256" y="1268760"/>
          <a:ext cx="1152128" cy="2292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ワークシート" r:id="rId4" imgW="961957" imgH="1914525" progId="Excel.Sheet.12">
                  <p:embed/>
                </p:oleObj>
              </mc:Choice>
              <mc:Fallback>
                <p:oleObj name="ワークシート" r:id="rId4" imgW="961957" imgH="1914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76256" y="1268760"/>
                        <a:ext cx="1152128" cy="2292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78655"/>
              </p:ext>
            </p:extLst>
          </p:nvPr>
        </p:nvGraphicFramePr>
        <p:xfrm>
          <a:off x="5004048" y="3933056"/>
          <a:ext cx="343812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9B76ADB-2AB2-4CBF-B3C8-F0E9998AB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3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〇〇〇〇〇〇〇〇〇〇〇〇●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en-US" altLang="ja-JP" dirty="0"/>
              <a:t>2</a:t>
            </a:r>
            <a:r>
              <a:rPr lang="ja-JP" altLang="en-US" dirty="0"/>
              <a:t>次関数の性質～応用例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ja-JP" alt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効用関数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+6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en-US" altLang="ja-JP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にハンバーガーを</a:t>
                </a:r>
                <a:r>
                  <a:rPr lang="en-US" altLang="ja-JP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個増やした時の満足度</a:t>
                </a:r>
                <a:r>
                  <a:rPr lang="en-US" altLang="ja-JP" sz="21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の増分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にハンバーガーを</a:t>
                </a:r>
                <a:r>
                  <a:rPr lang="en-US" altLang="ja-JP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個増やした時の満足度</a:t>
                </a:r>
                <a:r>
                  <a:rPr lang="en-US" altLang="ja-JP" sz="21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の増分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から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にハンバーガーを</a:t>
                </a:r>
                <a:r>
                  <a:rPr lang="en-US" altLang="ja-JP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個増やした時の満足度</a:t>
                </a:r>
                <a:r>
                  <a:rPr lang="en-US" altLang="ja-JP" sz="2100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の増分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は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ハンバーガーを</a:t>
                </a:r>
                <a:r>
                  <a:rPr lang="ja-JP" altLang="en-US" sz="21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すでにたくさん食べている時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の値が大きい），追加的にハンバーガーを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個食べても（</a:t>
                </a:r>
                <a:r>
                  <a:rPr lang="en-US" altLang="ja-JP" sz="21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</a:t>
                </a:r>
                <a:r>
                  <a:rPr lang="en-US" altLang="ja-JP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増やしても），</a:t>
                </a:r>
                <a:r>
                  <a:rPr lang="ja-JP" altLang="en-US" sz="21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満足度</a:t>
                </a:r>
                <a:r>
                  <a:rPr lang="en-US" altLang="ja-JP" sz="2100" i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1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の増加幅は小さい．</a:t>
                </a:r>
                <a:endParaRPr lang="en-US" altLang="ja-JP" sz="21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何かをすると満足度が上がるが，</a:t>
                </a:r>
                <a:r>
                  <a:rPr lang="ja-JP" altLang="en-US" sz="21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徐々に満足度の上昇の程度が下がる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（飽きる）という感覚を表現している．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358" r="-9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E53D4E54-46D7-4CCE-94B8-62DBC48E1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26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●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ルート（平方根）関数の性質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コンテンツ プレースホルダー 3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4762872" cy="493776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次関数以外によく利用する関数としてルート（平方根）関数がある．（数値例は右の表）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ja-JP" sz="2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rad>
                  </m:oMath>
                </a14:m>
                <a:endParaRPr lang="en-US" altLang="ja-JP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次関数</a:t>
                </a:r>
                <a:r>
                  <a:rPr lang="en-US" altLang="ja-JP" sz="2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ja-JP" sz="2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altLang="ja-JP" sz="21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を右上がりの</a:t>
                </a:r>
                <a:r>
                  <a:rPr lang="en-US" altLang="ja-JP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</a:t>
                </a: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度線を</a:t>
                </a:r>
                <a:endParaRPr lang="en-US" altLang="ja-JP" sz="2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ja-JP" altLang="en-US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　 軸に</a:t>
                </a:r>
                <a:r>
                  <a:rPr lang="ja-JP" altLang="en-US" sz="21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ひっくり返したような形になる．</a:t>
                </a: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altLang="ja-JP" sz="21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コンテンツ プレースホルダー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4762872" cy="4937760"/>
              </a:xfrm>
              <a:blipFill rotWithShape="1">
                <a:blip r:embed="rId3"/>
                <a:stretch>
                  <a:fillRect l="-768" t="-1358" r="-44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4553984"/>
              </p:ext>
            </p:extLst>
          </p:nvPr>
        </p:nvGraphicFramePr>
        <p:xfrm>
          <a:off x="5724128" y="1268760"/>
          <a:ext cx="1600200" cy="196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ワークシート" r:id="rId4" imgW="1600200" imgH="1962240" progId="Excel.Sheet.12">
                  <p:embed/>
                </p:oleObj>
              </mc:Choice>
              <mc:Fallback>
                <p:oleObj name="ワークシート" r:id="rId4" imgW="1600200" imgH="19622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24128" y="1268760"/>
                        <a:ext cx="1600200" cy="196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427935"/>
              </p:ext>
            </p:extLst>
          </p:nvPr>
        </p:nvGraphicFramePr>
        <p:xfrm>
          <a:off x="5220072" y="3284984"/>
          <a:ext cx="331236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3F61178F-AB4C-4F4C-A1B5-819A6845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85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〇〇●〇〇〇〇〇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を決めて数える～分数の考え方</a:t>
            </a: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「割るという操作」は計算単位（数える基準）変える操作．</a:t>
            </a:r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398516"/>
              </p:ext>
            </p:extLst>
          </p:nvPr>
        </p:nvGraphicFramePr>
        <p:xfrm>
          <a:off x="106363" y="1695450"/>
          <a:ext cx="8931275" cy="453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文書" r:id="rId3" imgW="5394960" imgH="2744201" progId="Word.Document.12">
                  <p:embed/>
                </p:oleObj>
              </mc:Choice>
              <mc:Fallback>
                <p:oleObj name="文書" r:id="rId3" imgW="5394960" imgH="27442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363" y="1695450"/>
                        <a:ext cx="8931275" cy="453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77A34C-77C7-4C9A-BFDD-01499A2E7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48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〇〇〇●〇〇〇〇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を決めて数える～分数の考え方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4937760"/>
              </a:xfrm>
            </p:spPr>
            <p:txBody>
              <a:bodyPr>
                <a:normAutofit fontScale="92500" lnSpcReduction="20000"/>
              </a:bodyPr>
              <a:lstStyle/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具体例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　試験の成績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たとえば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43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点でも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点満点か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点満点かで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意味が違う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．○○満点が重要．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具体例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　時間の測り方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分は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秒，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時間は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日は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時間．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75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秒は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75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</m:num>
                      <m:den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(=1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分</m:t>
                        </m:r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ja-JP" alt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</m:num>
                      <m:den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秒（</m:t>
                        </m:r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１分）</m:t>
                        </m:r>
                      </m:den>
                    </m:f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  <m:r>
                      <a:rPr lang="ja-JP" alt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分</m:t>
                    </m:r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ja-JP" sz="24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</m:num>
                      <m:den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60</m:t>
                        </m:r>
                        <m:r>
                          <a:rPr lang="ja-JP" alt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秒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ja-JP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ja-JP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ja-JP" altLang="en-US" sz="2400" i="1" dirty="0">
                            <a:latin typeface="Cambria Math"/>
                            <a:cs typeface="Times New Roman" panose="02020603050405020304" pitchFamily="18" charset="0"/>
                          </a:rPr>
                          <m:t>分</m:t>
                        </m:r>
                        <m:r>
                          <a:rPr lang="ja-JP" alt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endParaRPr lang="en-US" altLang="ja-JP" sz="2400" b="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400" b="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ja-JP" altLang="en-US" sz="2400" i="1" dirty="0">
                    <a:latin typeface="Cambria Math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ja-JP" alt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分</m:t>
                    </m:r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+0.25</m:t>
                    </m:r>
                    <m:r>
                      <a:rPr lang="ja-JP" alt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分</m:t>
                    </m:r>
                    <m:r>
                      <a:rPr lang="en-US" altLang="ja-JP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=1.25</m:t>
                    </m:r>
                    <m:r>
                      <a:rPr lang="ja-JP" altLang="en-US" sz="2400" b="0" i="1" dirty="0" smtClean="0">
                        <a:latin typeface="Cambria Math"/>
                        <a:cs typeface="Times New Roman" panose="02020603050405020304" pitchFamily="18" charset="0"/>
                      </a:rPr>
                      <m:t>分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4937760"/>
              </a:xfrm>
              <a:blipFill rotWithShape="1">
                <a:blip r:embed="rId2"/>
                <a:stretch>
                  <a:fillRect l="-2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B95C428C-0D4E-4540-A3F8-5C4A9793B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38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〇〇〇〇●〇〇〇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を決めて数える～分数の考え方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5090120"/>
              </a:xfrm>
            </p:spPr>
            <p:txBody>
              <a:bodyPr>
                <a:normAutofit/>
              </a:bodyPr>
              <a:lstStyle/>
              <a:p>
                <a:pPr marL="274320" lvl="1" indent="0">
                  <a:buNone/>
                </a:pPr>
                <a:endParaRPr lang="en-US" altLang="ja-JP" sz="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具体例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　お金と為替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ドル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=110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円とする．このとき，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円は何ドル？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ja-JP" altLang="en-US" sz="240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円</m:t>
                          </m:r>
                        </m:num>
                        <m:den>
                          <m:r>
                            <a:rPr lang="en-US" altLang="ja-JP" sz="240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110</m:t>
                          </m:r>
                          <m:r>
                            <a:rPr lang="ja-JP" altLang="en-US" sz="2400" b="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円</m:t>
                          </m:r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(=1</m:t>
                          </m:r>
                          <m:r>
                            <a:rPr lang="ja-JP" altLang="en-US" sz="240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ドル</m:t>
                          </m:r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altLang="ja-JP" sz="2400" i="1" dirty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ja-JP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0.00909</m:t>
                      </m:r>
                      <m:r>
                        <a:rPr lang="ja-JP" altLang="en-US" sz="2400" i="1" dirty="0">
                          <a:latin typeface="Cambria Math"/>
                          <a:cs typeface="Times New Roman" panose="02020603050405020304" pitchFamily="18" charset="0"/>
                        </a:rPr>
                        <m:t>ドル</m:t>
                      </m:r>
                    </m:oMath>
                  </m:oMathPara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ドル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=90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円とする．この時，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円は何ドル？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dirty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ja-JP" altLang="en-US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円</m:t>
                          </m:r>
                        </m:num>
                        <m:den>
                          <m:r>
                            <a:rPr lang="en-US" altLang="ja-JP" sz="2400" b="0" i="1" dirty="0" smtClean="0">
                              <a:latin typeface="Cambria Math"/>
                              <a:cs typeface="Times New Roman" panose="02020603050405020304" pitchFamily="18" charset="0"/>
                            </a:rPr>
                            <m:t>9</m:t>
                          </m:r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0</m:t>
                          </m:r>
                          <m:r>
                            <a:rPr lang="ja-JP" altLang="en-US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円</m:t>
                          </m:r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(=1</m:t>
                          </m:r>
                          <m:r>
                            <a:rPr lang="ja-JP" altLang="en-US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ドル</m:t>
                          </m:r>
                          <m:r>
                            <a:rPr lang="en-US" altLang="ja-JP" sz="2400" i="1" dirty="0">
                              <a:latin typeface="Cambria Math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altLang="ja-JP" sz="2400" i="1" dirty="0">
                          <a:latin typeface="Cambria Math"/>
                          <a:cs typeface="Times New Roman" panose="02020603050405020304" pitchFamily="18" charset="0"/>
                        </a:rPr>
                        <m:t>=0.0</m:t>
                      </m:r>
                      <m:r>
                        <a:rPr lang="en-US" altLang="ja-JP" sz="2400" i="1" dirty="0" smtClean="0">
                          <a:latin typeface="Cambria Math"/>
                          <a:cs typeface="Times New Roman" panose="02020603050405020304" pitchFamily="18" charset="0"/>
                        </a:rPr>
                        <m:t>1111</m:t>
                      </m:r>
                      <m:r>
                        <a:rPr lang="ja-JP" altLang="en-US" sz="2400" i="1" dirty="0">
                          <a:latin typeface="Cambria Math"/>
                          <a:cs typeface="Times New Roman" panose="02020603050405020304" pitchFamily="18" charset="0"/>
                        </a:rPr>
                        <m:t>ドル</m:t>
                      </m:r>
                    </m:oMath>
                  </m:oMathPara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円と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円では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円の時のほうが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円で買えるドルの量が多い（円高）．</a:t>
                </a: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435280" cy="5090120"/>
              </a:xfrm>
              <a:blipFill rotWithShape="1">
                <a:blip r:embed="rId2"/>
                <a:stretch>
                  <a:fillRect l="-4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C37987E-E59B-420D-8D4E-ACC829778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4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〇〇〇〇〇●〇〇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を決めて数える～変化率・成長率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522168"/>
              </a:xfrm>
            </p:spPr>
            <p:txBody>
              <a:bodyPr>
                <a:normAutofit/>
              </a:bodyPr>
              <a:lstStyle/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変化率・成長率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何かの「動き」や「変化」の大きさをその変化の前を基準にして表現したものを「変化率」という．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変化前（基準点）の値を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とし，変化後の値を</a:t>
                </a:r>
                <a:r>
                  <a:rPr lang="en-US" altLang="ja-JP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とすると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ja-JP" altLang="en-US" sz="2400" i="1">
                        <a:latin typeface="Cambria Math"/>
                        <a:cs typeface="Times New Roman" panose="02020603050405020304" pitchFamily="18" charset="0"/>
                      </a:rPr>
                      <m:t>から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ja-JP" altLang="en-US" sz="2400" i="1">
                        <a:latin typeface="Cambria Math"/>
                        <a:cs typeface="Times New Roman" panose="02020603050405020304" pitchFamily="18" charset="0"/>
                      </a:rPr>
                      <m:t>への</m:t>
                    </m:r>
                    <m:r>
                      <a:rPr lang="ja-JP" altLang="en-US" sz="2400" i="1" smtClean="0">
                        <a:latin typeface="Cambria Math"/>
                        <a:cs typeface="Times New Roman" panose="02020603050405020304" pitchFamily="18" charset="0"/>
                      </a:rPr>
                      <m:t>変化率</m:t>
                    </m:r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−1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例）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円から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350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円への変化率は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i="1">
                            <a:latin typeface="Cambria Math"/>
                            <a:cs typeface="Times New Roman" panose="02020603050405020304" pitchFamily="18" charset="0"/>
                          </a:rPr>
                          <m:t>350</m:t>
                        </m:r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−360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−10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360</m:t>
                        </m:r>
                      </m:den>
                    </m:f>
                    <m:r>
                      <a:rPr lang="en-US" altLang="ja-JP" sz="2400" b="0" i="1" smtClean="0">
                        <a:latin typeface="Cambria Math"/>
                        <a:cs typeface="Times New Roman" panose="02020603050405020304" pitchFamily="18" charset="0"/>
                      </a:rPr>
                      <m:t>=−0.02778</m:t>
                    </m:r>
                  </m:oMath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変化率は</a:t>
                </a: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表示することも多い．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219200"/>
                <a:ext cx="8229600" cy="5522168"/>
              </a:xfrm>
              <a:blipFill rotWithShape="1">
                <a:blip r:embed="rId2"/>
                <a:stretch>
                  <a:fillRect l="-444" t="-12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AD0564C-F359-4B37-8EC4-62752237D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4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srgbClr val="0070C0"/>
                </a:solidFill>
              </a:rPr>
              <a:t>〇〇〇〇〇〇●〇</a:t>
            </a:r>
            <a:br>
              <a:rPr lang="en-US" altLang="ja-JP" dirty="0">
                <a:solidFill>
                  <a:srgbClr val="0070C0"/>
                </a:solidFill>
              </a:rPr>
            </a:br>
            <a:r>
              <a:rPr lang="ja-JP" altLang="en-US" dirty="0">
                <a:solidFill>
                  <a:srgbClr val="0070C0"/>
                </a:solidFill>
              </a:rPr>
              <a:t>基準</a:t>
            </a:r>
            <a:r>
              <a:rPr kumimoji="1" lang="ja-JP" altLang="en-US" dirty="0">
                <a:solidFill>
                  <a:srgbClr val="0070C0"/>
                </a:solidFill>
              </a:rPr>
              <a:t>を決めて数える～分数の計算規則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コンテンツ プレースホルダー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457200" lvl="1" indent="-457200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分数の逆数は分子と分母を入れ替える．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endParaRPr lang="en-US" altLang="ja-JP" sz="2400" i="1" dirty="0">
                  <a:latin typeface="Cambria Math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  </m:t>
                          </m:r>
                          <m:f>
                            <m:fPr>
                              <m:ctrlPr>
                                <a:rPr lang="en-US" altLang="ja-JP" sz="2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US" altLang="ja-JP" sz="24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den>
                          </m:f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  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分数の掛け算は分子どうし，分母どうしをそのまま掛ける．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ja-JP" sz="240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𝑏𝑑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𝑎𝑐</m:t>
                          </m:r>
                        </m:den>
                      </m:f>
                    </m:oMath>
                  </m:oMathPara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74320" lvl="1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60363" lvl="1" indent="-360363"/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分数の割り算は</a:t>
                </a:r>
                <a:r>
                  <a:rPr lang="ja-JP" alt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割る項をひっくり返して</a:t>
                </a:r>
                <a:r>
                  <a:rPr lang="ja-JP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（逆数にして）掛ける．</a:t>
                </a: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8640" lvl="2" indent="0">
                  <a:buNone/>
                </a:pPr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÷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i="1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altLang="ja-JP" sz="2400" i="1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ja-JP" sz="2400" i="1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altLang="ja-JP" sz="2400" i="1">
                              <a:latin typeface="Cambria Math"/>
                              <a:cs typeface="Times New Roman" panose="02020603050405020304" pitchFamily="18" charset="0"/>
                            </a:rPr>
                            <m:t>𝑎</m:t>
                          </m:r>
                        </m:den>
                      </m:f>
                      <m:r>
                        <a:rPr lang="en-US" altLang="ja-JP" sz="240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altLang="ja-JP" sz="2400" b="0" i="1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𝑏𝑐</m:t>
                          </m:r>
                        </m:num>
                        <m:den>
                          <m:r>
                            <a:rPr lang="en-US" altLang="ja-JP" sz="24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𝑎𝑑</m:t>
                          </m:r>
                        </m:den>
                      </m:f>
                    </m:oMath>
                  </m:oMathPara>
                </a14:m>
                <a:endParaRPr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コンテンツ プレースホルダー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96" t="-24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梶谷真也・鈴木史馬</a:t>
            </a:r>
            <a:r>
              <a:rPr kumimoji="1" lang="en-US" altLang="ja-JP"/>
              <a:t>『</a:t>
            </a:r>
            <a:r>
              <a:rPr kumimoji="1" lang="ja-JP" altLang="en-US"/>
              <a:t>しっかり基礎からミクロ経済学－</a:t>
            </a:r>
            <a:r>
              <a:rPr kumimoji="1" lang="en-US" altLang="ja-JP"/>
              <a:t>LQ</a:t>
            </a:r>
            <a:r>
              <a:rPr kumimoji="1" lang="ja-JP" altLang="en-US"/>
              <a:t>アプローチ</a:t>
            </a:r>
            <a:r>
              <a:rPr kumimoji="1" lang="en-US" altLang="ja-JP"/>
              <a:t>』</a:t>
            </a:r>
            <a:r>
              <a:rPr kumimoji="1" lang="ja-JP" altLang="en-US"/>
              <a:t>（日本評論社）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C34B2-ACAB-4D20-A3D4-E7FC5F03345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B4A06A26-2070-4DEF-89A9-4966E5EEB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ver. 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23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2050</TotalTime>
  <Words>2971</Words>
  <Application>Microsoft Office PowerPoint</Application>
  <PresentationFormat>画面に合わせる (4:3)</PresentationFormat>
  <Paragraphs>673</Paragraphs>
  <Slides>45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45</vt:i4>
      </vt:variant>
    </vt:vector>
  </HeadingPairs>
  <TitlesOfParts>
    <vt:vector size="59" baseType="lpstr">
      <vt:lpstr>HG明朝E</vt:lpstr>
      <vt:lpstr>ＭＳ Ｐゴシック</vt:lpstr>
      <vt:lpstr>ＭＳ 明朝</vt:lpstr>
      <vt:lpstr>Bookman Old Style</vt:lpstr>
      <vt:lpstr>Calibri</vt:lpstr>
      <vt:lpstr>Cambria Math</vt:lpstr>
      <vt:lpstr>Century</vt:lpstr>
      <vt:lpstr>Gill Sans MT</vt:lpstr>
      <vt:lpstr>Times New Roman</vt:lpstr>
      <vt:lpstr>Wingdings</vt:lpstr>
      <vt:lpstr>Wingdings 3</vt:lpstr>
      <vt:lpstr>アース</vt:lpstr>
      <vt:lpstr>ワークシート</vt:lpstr>
      <vt:lpstr>文書</vt:lpstr>
      <vt:lpstr>付録　数学の復習：数と数の関係 </vt:lpstr>
      <vt:lpstr>B.1 分数と比例関係</vt:lpstr>
      <vt:lpstr>●〇〇〇〇〇〇〇 基準を決めて数える～分数の考え方</vt:lpstr>
      <vt:lpstr>〇●〇〇〇〇〇〇 基準を決めて数える～分数の考え方</vt:lpstr>
      <vt:lpstr>〇〇●〇〇〇〇〇 基準を決めて数える～分数の考え方</vt:lpstr>
      <vt:lpstr>〇〇〇●〇〇〇〇 基準を決めて数える～分数の考え方</vt:lpstr>
      <vt:lpstr>〇〇〇〇●〇〇〇 基準を決めて数える～分数の考え方</vt:lpstr>
      <vt:lpstr>〇〇〇〇〇●〇〇 基準を決めて数える～変化率・成長率</vt:lpstr>
      <vt:lpstr>〇〇〇〇〇〇●〇 基準を決めて数える～分数の計算規則</vt:lpstr>
      <vt:lpstr>〇〇〇〇〇〇〇● 基準を決めて数える～分数の計算規則</vt:lpstr>
      <vt:lpstr>●〇〇 比例関係</vt:lpstr>
      <vt:lpstr>〇●〇 比例関係</vt:lpstr>
      <vt:lpstr>〇〇● 比例関係</vt:lpstr>
      <vt:lpstr>B.2 関係自体を考える～関数</vt:lpstr>
      <vt:lpstr>●〇〇 関数とは何か</vt:lpstr>
      <vt:lpstr>〇●〇 関数とは何か</vt:lpstr>
      <vt:lpstr>〇〇● 関数とは何か</vt:lpstr>
      <vt:lpstr>●〇 数直線と座標平面</vt:lpstr>
      <vt:lpstr>〇● 数直線と座標平面</vt:lpstr>
      <vt:lpstr>B.3 単調な関係を表す関数</vt:lpstr>
      <vt:lpstr>●〇〇〇〇 1次関数の性質</vt:lpstr>
      <vt:lpstr>〇●〇〇〇 1次関数の性質</vt:lpstr>
      <vt:lpstr>〇〇●〇〇 1次関数の性質</vt:lpstr>
      <vt:lpstr>〇〇〇●〇  1次関数の性質</vt:lpstr>
      <vt:lpstr>〇〇〇〇●  1次関数の性質</vt:lpstr>
      <vt:lpstr>●〇〇〇 関係と関係の関係～連立方程式</vt:lpstr>
      <vt:lpstr>〇●〇〇 関係と関係の関係～連立方程式</vt:lpstr>
      <vt:lpstr>〇〇●〇 関係と関係の関係～連立方程式</vt:lpstr>
      <vt:lpstr>〇〇〇● 関係と関係の関係～連立方程式</vt:lpstr>
      <vt:lpstr>● 未知の定数を含んだ1次関数</vt:lpstr>
      <vt:lpstr>B.4　非単調な関係を表す関数</vt:lpstr>
      <vt:lpstr>●〇〇〇〇〇〇〇〇〇〇〇〇 2次関数の性質</vt:lpstr>
      <vt:lpstr>〇●〇〇〇〇〇〇〇〇〇〇〇 2次関数の性質</vt:lpstr>
      <vt:lpstr>〇〇●〇〇〇〇〇〇〇〇〇〇 2次関数の性質</vt:lpstr>
      <vt:lpstr>〇〇〇●〇〇〇〇〇〇〇〇〇 2次関数の性質</vt:lpstr>
      <vt:lpstr>〇〇〇〇●〇〇〇〇〇〇〇〇 2次関数の性質</vt:lpstr>
      <vt:lpstr>〇〇〇〇〇●〇〇〇〇〇〇〇 2次関数の性質</vt:lpstr>
      <vt:lpstr>〇〇〇〇〇〇●〇〇〇〇〇〇 2次関数の性質</vt:lpstr>
      <vt:lpstr>〇〇〇〇〇〇〇●〇〇〇〇〇 2次関数の性質</vt:lpstr>
      <vt:lpstr>〇〇〇〇〇〇〇〇●〇〇〇〇 2次関数の性質（具体例）</vt:lpstr>
      <vt:lpstr>〇〇〇〇〇〇〇〇〇●〇〇〇 2次関数の性質～応用例</vt:lpstr>
      <vt:lpstr>〇〇〇〇〇〇〇〇〇〇●〇〇 2次関数の性質～応用例</vt:lpstr>
      <vt:lpstr>〇〇〇〇〇〇〇〇〇〇〇●〇 2次関数の性質～応用例</vt:lpstr>
      <vt:lpstr>〇〇〇〇〇〇〇〇〇〇〇〇● 2次関数の性質～応用例</vt:lpstr>
      <vt:lpstr>● ルート（平方根）関数の性質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経済学の基礎的手法1：数と式 </dc:title>
  <dc:creator>Shiba Suzuki</dc:creator>
  <cp:lastModifiedBy>kajitani shinya</cp:lastModifiedBy>
  <cp:revision>99</cp:revision>
  <dcterms:created xsi:type="dcterms:W3CDTF">2014-04-07T01:26:33Z</dcterms:created>
  <dcterms:modified xsi:type="dcterms:W3CDTF">2018-06-19T10:48:00Z</dcterms:modified>
</cp:coreProperties>
</file>