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charts/chart2.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4.xml" ContentType="application/vnd.openxmlformats-officedocument.drawingml.chart+xml"/>
  <Override PartName="/ppt/drawings/drawing1.xml" ContentType="application/vnd.openxmlformats-officedocument.drawingml.chartshape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25"/>
  </p:notesMasterIdLst>
  <p:sldIdLst>
    <p:sldId id="359" r:id="rId2"/>
    <p:sldId id="355" r:id="rId3"/>
    <p:sldId id="360" r:id="rId4"/>
    <p:sldId id="361" r:id="rId5"/>
    <p:sldId id="362" r:id="rId6"/>
    <p:sldId id="363" r:id="rId7"/>
    <p:sldId id="364" r:id="rId8"/>
    <p:sldId id="366" r:id="rId9"/>
    <p:sldId id="365" r:id="rId10"/>
    <p:sldId id="367" r:id="rId11"/>
    <p:sldId id="368" r:id="rId12"/>
    <p:sldId id="369" r:id="rId13"/>
    <p:sldId id="370" r:id="rId14"/>
    <p:sldId id="371" r:id="rId15"/>
    <p:sldId id="372" r:id="rId16"/>
    <p:sldId id="373" r:id="rId17"/>
    <p:sldId id="375" r:id="rId18"/>
    <p:sldId id="374" r:id="rId19"/>
    <p:sldId id="376" r:id="rId20"/>
    <p:sldId id="377" r:id="rId21"/>
    <p:sldId id="378" r:id="rId22"/>
    <p:sldId id="379" r:id="rId23"/>
    <p:sldId id="380" r:id="rId2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70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39" autoAdjust="0"/>
  </p:normalViewPr>
  <p:slideViewPr>
    <p:cSldViewPr>
      <p:cViewPr varScale="1">
        <p:scale>
          <a:sx n="96" d="100"/>
          <a:sy n="96" d="100"/>
        </p:scale>
        <p:origin x="994" y="62"/>
      </p:cViewPr>
      <p:guideLst>
        <p:guide orient="horz" pos="2160"/>
        <p:guide pos="2880"/>
      </p:guideLst>
    </p:cSldViewPr>
  </p:slideViewPr>
  <p:outlineViewPr>
    <p:cViewPr>
      <p:scale>
        <a:sx n="33" d="100"/>
        <a:sy n="33" d="100"/>
      </p:scale>
      <p:origin x="0" y="353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E:\hpz800\kajitani\&#35611;&#32681;\2015\&#32076;&#28168;&#23398;&#20837;&#38272;\&#12486;&#12461;&#12473;&#12488;&#25913;&#35330;\&#22259;&#34920;\&#12486;&#12461;&#12473;&#12488;6&#31456;.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hpz800\kajitani\&#35611;&#32681;\2015\&#32076;&#28168;&#23398;&#20837;&#38272;\&#12486;&#12461;&#12473;&#12488;&#25913;&#35330;\&#22259;&#34920;\&#12486;&#12461;&#12473;&#12488;6&#31456;.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E:\hpz800\kajitani\&#35611;&#32681;\2015\&#32076;&#28168;&#23398;&#20837;&#38272;\&#12486;&#12461;&#12473;&#12488;&#25913;&#35330;\&#22259;&#34920;\&#12486;&#12461;&#12473;&#12488;6&#31456;.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E:\hpz800\kajitani\&#35611;&#32681;\2015\&#32076;&#28168;&#23398;&#20837;&#38272;\&#12486;&#12461;&#12473;&#12488;&#25913;&#35330;\&#22259;&#34920;\&#12486;&#12461;&#12473;&#12488;6&#3145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7905074365704287E-2"/>
          <c:y val="0.16714129483814524"/>
          <c:w val="0.80857687260246314"/>
          <c:h val="0.57336030912802571"/>
        </c:manualLayout>
      </c:layout>
      <c:lineChart>
        <c:grouping val="standard"/>
        <c:varyColors val="0"/>
        <c:ser>
          <c:idx val="1"/>
          <c:order val="0"/>
          <c:spPr>
            <a:ln>
              <a:solidFill>
                <a:schemeClr val="tx1"/>
              </a:solidFill>
            </a:ln>
          </c:spPr>
          <c:marker>
            <c:symbol val="none"/>
          </c:marker>
          <c:cat>
            <c:numRef>
              <c:f>[1]Sheet1!$B$2:$B$92</c:f>
              <c:numCache>
                <c:formatCode>General</c:formatCode>
                <c:ptCount val="91"/>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1.0999999999999999</c:v>
                </c:pt>
                <c:pt idx="12">
                  <c:v>1.2</c:v>
                </c:pt>
                <c:pt idx="13">
                  <c:v>1.3</c:v>
                </c:pt>
                <c:pt idx="14">
                  <c:v>1.4000000000000001</c:v>
                </c:pt>
                <c:pt idx="15">
                  <c:v>1.5000000000000002</c:v>
                </c:pt>
                <c:pt idx="16">
                  <c:v>1.6000000000000003</c:v>
                </c:pt>
                <c:pt idx="17">
                  <c:v>1.7000000000000004</c:v>
                </c:pt>
                <c:pt idx="18">
                  <c:v>1.8000000000000005</c:v>
                </c:pt>
                <c:pt idx="19">
                  <c:v>1.9000000000000006</c:v>
                </c:pt>
                <c:pt idx="20">
                  <c:v>2.0000000000000004</c:v>
                </c:pt>
                <c:pt idx="21">
                  <c:v>2.1000000000000005</c:v>
                </c:pt>
                <c:pt idx="22">
                  <c:v>2.2000000000000006</c:v>
                </c:pt>
                <c:pt idx="23">
                  <c:v>2.3000000000000007</c:v>
                </c:pt>
                <c:pt idx="24">
                  <c:v>2.4000000000000008</c:v>
                </c:pt>
                <c:pt idx="25">
                  <c:v>2.5000000000000009</c:v>
                </c:pt>
                <c:pt idx="26">
                  <c:v>2.600000000000001</c:v>
                </c:pt>
                <c:pt idx="27">
                  <c:v>2.7000000000000011</c:v>
                </c:pt>
                <c:pt idx="28">
                  <c:v>2.8000000000000012</c:v>
                </c:pt>
                <c:pt idx="29">
                  <c:v>2.9000000000000012</c:v>
                </c:pt>
                <c:pt idx="30">
                  <c:v>3.0000000000000013</c:v>
                </c:pt>
                <c:pt idx="31">
                  <c:v>3.1000000000000014</c:v>
                </c:pt>
                <c:pt idx="32">
                  <c:v>3.2000000000000015</c:v>
                </c:pt>
                <c:pt idx="33">
                  <c:v>3.3000000000000016</c:v>
                </c:pt>
                <c:pt idx="34">
                  <c:v>3.4000000000000017</c:v>
                </c:pt>
                <c:pt idx="35">
                  <c:v>3.5000000000000018</c:v>
                </c:pt>
                <c:pt idx="36">
                  <c:v>3.6000000000000019</c:v>
                </c:pt>
                <c:pt idx="37">
                  <c:v>3.700000000000002</c:v>
                </c:pt>
                <c:pt idx="38">
                  <c:v>3.800000000000002</c:v>
                </c:pt>
                <c:pt idx="39">
                  <c:v>3.9000000000000021</c:v>
                </c:pt>
                <c:pt idx="40">
                  <c:v>4.0000000000000018</c:v>
                </c:pt>
                <c:pt idx="41">
                  <c:v>4.1000000000000014</c:v>
                </c:pt>
                <c:pt idx="42">
                  <c:v>4.2000000000000011</c:v>
                </c:pt>
                <c:pt idx="43">
                  <c:v>4.3000000000000007</c:v>
                </c:pt>
                <c:pt idx="44">
                  <c:v>4.4000000000000004</c:v>
                </c:pt>
                <c:pt idx="45">
                  <c:v>4.5</c:v>
                </c:pt>
                <c:pt idx="46">
                  <c:v>4.5999999999999996</c:v>
                </c:pt>
                <c:pt idx="47">
                  <c:v>4.6999999999999993</c:v>
                </c:pt>
                <c:pt idx="48">
                  <c:v>4.7999999999999989</c:v>
                </c:pt>
                <c:pt idx="49">
                  <c:v>4.8999999999999986</c:v>
                </c:pt>
                <c:pt idx="50">
                  <c:v>4.9999999999999982</c:v>
                </c:pt>
                <c:pt idx="51">
                  <c:v>5.0999999999999979</c:v>
                </c:pt>
                <c:pt idx="52">
                  <c:v>5.1999999999999975</c:v>
                </c:pt>
                <c:pt idx="53">
                  <c:v>5.2999999999999972</c:v>
                </c:pt>
                <c:pt idx="54">
                  <c:v>5.3999999999999968</c:v>
                </c:pt>
                <c:pt idx="55">
                  <c:v>5.4999999999999964</c:v>
                </c:pt>
                <c:pt idx="56">
                  <c:v>5.5999999999999961</c:v>
                </c:pt>
                <c:pt idx="57">
                  <c:v>5.6999999999999957</c:v>
                </c:pt>
                <c:pt idx="58">
                  <c:v>5.7999999999999954</c:v>
                </c:pt>
                <c:pt idx="59">
                  <c:v>5.899999999999995</c:v>
                </c:pt>
                <c:pt idx="60">
                  <c:v>5.9999999999999947</c:v>
                </c:pt>
                <c:pt idx="61">
                  <c:v>6.0999999999999943</c:v>
                </c:pt>
                <c:pt idx="62">
                  <c:v>6.199999999999994</c:v>
                </c:pt>
                <c:pt idx="63">
                  <c:v>6.2999999999999936</c:v>
                </c:pt>
                <c:pt idx="64">
                  <c:v>6.3999999999999932</c:v>
                </c:pt>
                <c:pt idx="65">
                  <c:v>6.4999999999999929</c:v>
                </c:pt>
                <c:pt idx="66">
                  <c:v>6.5999999999999925</c:v>
                </c:pt>
                <c:pt idx="67">
                  <c:v>6.6999999999999922</c:v>
                </c:pt>
                <c:pt idx="68">
                  <c:v>6.7999999999999918</c:v>
                </c:pt>
                <c:pt idx="69">
                  <c:v>6.8999999999999915</c:v>
                </c:pt>
                <c:pt idx="70">
                  <c:v>6.9999999999999911</c:v>
                </c:pt>
                <c:pt idx="71">
                  <c:v>7.0999999999999908</c:v>
                </c:pt>
                <c:pt idx="72">
                  <c:v>7.1999999999999904</c:v>
                </c:pt>
                <c:pt idx="73">
                  <c:v>7.2999999999999901</c:v>
                </c:pt>
                <c:pt idx="74">
                  <c:v>7.3999999999999897</c:v>
                </c:pt>
                <c:pt idx="75">
                  <c:v>7.4999999999999893</c:v>
                </c:pt>
                <c:pt idx="76">
                  <c:v>7.599999999999989</c:v>
                </c:pt>
                <c:pt idx="77">
                  <c:v>7.6999999999999886</c:v>
                </c:pt>
                <c:pt idx="78">
                  <c:v>7.7999999999999883</c:v>
                </c:pt>
                <c:pt idx="79">
                  <c:v>7.8999999999999879</c:v>
                </c:pt>
                <c:pt idx="80">
                  <c:v>7.9999999999999876</c:v>
                </c:pt>
                <c:pt idx="81">
                  <c:v>8.0999999999999872</c:v>
                </c:pt>
                <c:pt idx="82">
                  <c:v>8.1999999999999869</c:v>
                </c:pt>
                <c:pt idx="83">
                  <c:v>8.2999999999999865</c:v>
                </c:pt>
                <c:pt idx="84">
                  <c:v>8.3999999999999861</c:v>
                </c:pt>
                <c:pt idx="85">
                  <c:v>8.4999999999999858</c:v>
                </c:pt>
                <c:pt idx="86">
                  <c:v>8.5999999999999854</c:v>
                </c:pt>
                <c:pt idx="87">
                  <c:v>8.6999999999999851</c:v>
                </c:pt>
                <c:pt idx="88">
                  <c:v>8.7999999999999847</c:v>
                </c:pt>
                <c:pt idx="89">
                  <c:v>8.8999999999999844</c:v>
                </c:pt>
                <c:pt idx="90">
                  <c:v>8.999999999999984</c:v>
                </c:pt>
              </c:numCache>
            </c:numRef>
          </c:cat>
          <c:val>
            <c:numRef>
              <c:f>[1]Sheet1!$C$2:$C$92</c:f>
              <c:numCache>
                <c:formatCode>General</c:formatCode>
                <c:ptCount val="91"/>
                <c:pt idx="0">
                  <c:v>0</c:v>
                </c:pt>
                <c:pt idx="1">
                  <c:v>0.31622776601683794</c:v>
                </c:pt>
                <c:pt idx="2">
                  <c:v>0.44721359549995793</c:v>
                </c:pt>
                <c:pt idx="3">
                  <c:v>0.54772255750516619</c:v>
                </c:pt>
                <c:pt idx="4">
                  <c:v>0.63245553203367588</c:v>
                </c:pt>
                <c:pt idx="5">
                  <c:v>0.70710678118654757</c:v>
                </c:pt>
                <c:pt idx="6">
                  <c:v>0.7745966692414834</c:v>
                </c:pt>
                <c:pt idx="7">
                  <c:v>0.83666002653407556</c:v>
                </c:pt>
                <c:pt idx="8">
                  <c:v>0.89442719099991586</c:v>
                </c:pt>
                <c:pt idx="9">
                  <c:v>0.94868329805051377</c:v>
                </c:pt>
                <c:pt idx="10">
                  <c:v>1</c:v>
                </c:pt>
                <c:pt idx="11">
                  <c:v>1.0488088481701514</c:v>
                </c:pt>
                <c:pt idx="12">
                  <c:v>1.0954451150103321</c:v>
                </c:pt>
                <c:pt idx="13">
                  <c:v>1.1401754250991381</c:v>
                </c:pt>
                <c:pt idx="14">
                  <c:v>1.1832159566199232</c:v>
                </c:pt>
                <c:pt idx="15">
                  <c:v>1.2247448713915892</c:v>
                </c:pt>
                <c:pt idx="16">
                  <c:v>1.2649110640673518</c:v>
                </c:pt>
                <c:pt idx="17">
                  <c:v>1.30384048104053</c:v>
                </c:pt>
                <c:pt idx="18">
                  <c:v>1.3416407864998741</c:v>
                </c:pt>
                <c:pt idx="19">
                  <c:v>1.3784048752090223</c:v>
                </c:pt>
                <c:pt idx="20">
                  <c:v>1.4142135623730951</c:v>
                </c:pt>
                <c:pt idx="21">
                  <c:v>1.4491376746189439</c:v>
                </c:pt>
                <c:pt idx="22">
                  <c:v>1.4832396974191329</c:v>
                </c:pt>
                <c:pt idx="23">
                  <c:v>1.5165750888103104</c:v>
                </c:pt>
                <c:pt idx="24">
                  <c:v>1.549193338482967</c:v>
                </c:pt>
                <c:pt idx="25">
                  <c:v>1.58113883008419</c:v>
                </c:pt>
                <c:pt idx="26">
                  <c:v>1.6124515496597103</c:v>
                </c:pt>
                <c:pt idx="27">
                  <c:v>1.6431676725154987</c:v>
                </c:pt>
                <c:pt idx="28">
                  <c:v>1.6733200530681513</c:v>
                </c:pt>
                <c:pt idx="29">
                  <c:v>1.7029386365926404</c:v>
                </c:pt>
                <c:pt idx="30">
                  <c:v>1.7320508075688776</c:v>
                </c:pt>
                <c:pt idx="31">
                  <c:v>1.7606816861659014</c:v>
                </c:pt>
                <c:pt idx="32">
                  <c:v>1.7888543819998322</c:v>
                </c:pt>
                <c:pt idx="33">
                  <c:v>1.8165902124584954</c:v>
                </c:pt>
                <c:pt idx="34">
                  <c:v>1.8439088914585779</c:v>
                </c:pt>
                <c:pt idx="35">
                  <c:v>1.8708286933869711</c:v>
                </c:pt>
                <c:pt idx="36">
                  <c:v>1.897366596101028</c:v>
                </c:pt>
                <c:pt idx="37">
                  <c:v>1.923538406167135</c:v>
                </c:pt>
                <c:pt idx="38">
                  <c:v>1.9493588689617933</c:v>
                </c:pt>
                <c:pt idx="39">
                  <c:v>1.9748417658131505</c:v>
                </c:pt>
                <c:pt idx="40">
                  <c:v>2.0000000000000004</c:v>
                </c:pt>
                <c:pt idx="41">
                  <c:v>2.0248456731316589</c:v>
                </c:pt>
                <c:pt idx="42">
                  <c:v>2.0493901531919199</c:v>
                </c:pt>
                <c:pt idx="43">
                  <c:v>2.0736441353327724</c:v>
                </c:pt>
                <c:pt idx="44">
                  <c:v>2.0976176963403033</c:v>
                </c:pt>
                <c:pt idx="45">
                  <c:v>2.1213203435596424</c:v>
                </c:pt>
                <c:pt idx="46">
                  <c:v>2.1447610589527217</c:v>
                </c:pt>
                <c:pt idx="47">
                  <c:v>2.16794833886788</c:v>
                </c:pt>
                <c:pt idx="48">
                  <c:v>2.1908902300206643</c:v>
                </c:pt>
                <c:pt idx="49">
                  <c:v>2.2135943621178651</c:v>
                </c:pt>
                <c:pt idx="50">
                  <c:v>2.2360679774997894</c:v>
                </c:pt>
                <c:pt idx="51">
                  <c:v>2.2583179581272423</c:v>
                </c:pt>
                <c:pt idx="52">
                  <c:v>2.2803508501982752</c:v>
                </c:pt>
                <c:pt idx="53">
                  <c:v>2.302172886644267</c:v>
                </c:pt>
                <c:pt idx="54">
                  <c:v>2.3237900077244493</c:v>
                </c:pt>
                <c:pt idx="55">
                  <c:v>2.345207879911714</c:v>
                </c:pt>
                <c:pt idx="56">
                  <c:v>2.3664319132398455</c:v>
                </c:pt>
                <c:pt idx="57">
                  <c:v>2.3874672772626635</c:v>
                </c:pt>
                <c:pt idx="58">
                  <c:v>2.4083189157584584</c:v>
                </c:pt>
                <c:pt idx="59">
                  <c:v>2.4289915602982228</c:v>
                </c:pt>
                <c:pt idx="60">
                  <c:v>2.449489742783177</c:v>
                </c:pt>
                <c:pt idx="61">
                  <c:v>2.4698178070456929</c:v>
                </c:pt>
                <c:pt idx="62">
                  <c:v>2.4899799195977455</c:v>
                </c:pt>
                <c:pt idx="63">
                  <c:v>2.5099800796022254</c:v>
                </c:pt>
                <c:pt idx="64">
                  <c:v>2.5298221281347022</c:v>
                </c:pt>
                <c:pt idx="65">
                  <c:v>2.5495097567963909</c:v>
                </c:pt>
                <c:pt idx="66">
                  <c:v>2.5690465157330244</c:v>
                </c:pt>
                <c:pt idx="67">
                  <c:v>2.5884358211089555</c:v>
                </c:pt>
                <c:pt idx="68">
                  <c:v>2.6076809620810577</c:v>
                </c:pt>
                <c:pt idx="69">
                  <c:v>2.6267851073127377</c:v>
                </c:pt>
                <c:pt idx="70">
                  <c:v>2.6457513110645889</c:v>
                </c:pt>
                <c:pt idx="71">
                  <c:v>2.6645825188948438</c:v>
                </c:pt>
                <c:pt idx="72">
                  <c:v>2.6832815729997459</c:v>
                </c:pt>
                <c:pt idx="73">
                  <c:v>2.7018512172212574</c:v>
                </c:pt>
                <c:pt idx="74">
                  <c:v>2.7202941017470867</c:v>
                </c:pt>
                <c:pt idx="75">
                  <c:v>2.7386127875258288</c:v>
                </c:pt>
                <c:pt idx="76">
                  <c:v>2.7568097504180424</c:v>
                </c:pt>
                <c:pt idx="77">
                  <c:v>2.7748873851023195</c:v>
                </c:pt>
                <c:pt idx="78">
                  <c:v>2.7928480087537859</c:v>
                </c:pt>
                <c:pt idx="79">
                  <c:v>2.8106938645110371</c:v>
                </c:pt>
                <c:pt idx="80">
                  <c:v>2.8284271247461881</c:v>
                </c:pt>
                <c:pt idx="81">
                  <c:v>2.8460498941515393</c:v>
                </c:pt>
                <c:pt idx="82">
                  <c:v>2.8635642126552683</c:v>
                </c:pt>
                <c:pt idx="83">
                  <c:v>2.8809720581775844</c:v>
                </c:pt>
                <c:pt idx="84">
                  <c:v>2.8982753492378852</c:v>
                </c:pt>
                <c:pt idx="85">
                  <c:v>2.9154759474226477</c:v>
                </c:pt>
                <c:pt idx="86">
                  <c:v>2.9325756597230335</c:v>
                </c:pt>
                <c:pt idx="87">
                  <c:v>2.9495762407505226</c:v>
                </c:pt>
                <c:pt idx="88">
                  <c:v>2.9664793948382626</c:v>
                </c:pt>
                <c:pt idx="89">
                  <c:v>2.9832867780352568</c:v>
                </c:pt>
                <c:pt idx="90">
                  <c:v>2.9999999999999973</c:v>
                </c:pt>
              </c:numCache>
            </c:numRef>
          </c:val>
          <c:smooth val="0"/>
          <c:extLst>
            <c:ext xmlns:c16="http://schemas.microsoft.com/office/drawing/2014/chart" uri="{C3380CC4-5D6E-409C-BE32-E72D297353CC}">
              <c16:uniqueId val="{00000000-318E-451C-8AC6-F995E80C69A3}"/>
            </c:ext>
          </c:extLst>
        </c:ser>
        <c:dLbls>
          <c:showLegendKey val="0"/>
          <c:showVal val="0"/>
          <c:showCatName val="0"/>
          <c:showSerName val="0"/>
          <c:showPercent val="0"/>
          <c:showBubbleSize val="0"/>
        </c:dLbls>
        <c:smooth val="0"/>
        <c:axId val="85550976"/>
        <c:axId val="85607168"/>
      </c:lineChart>
      <c:catAx>
        <c:axId val="85550976"/>
        <c:scaling>
          <c:orientation val="minMax"/>
        </c:scaling>
        <c:delete val="0"/>
        <c:axPos val="b"/>
        <c:majorGridlines/>
        <c:title>
          <c:tx>
            <c:rich>
              <a:bodyPr/>
              <a:lstStyle/>
              <a:p>
                <a:pPr>
                  <a:defRPr sz="1400"/>
                </a:pPr>
                <a:r>
                  <a:rPr lang="en-US" altLang="ja-JP" sz="1400" b="0" i="1">
                    <a:latin typeface="Times New Roman" panose="02020603050405020304" pitchFamily="18" charset="0"/>
                    <a:cs typeface="Times New Roman" panose="02020603050405020304" pitchFamily="18" charset="0"/>
                  </a:rPr>
                  <a:t>l</a:t>
                </a:r>
                <a:r>
                  <a:rPr lang="ja-JP" altLang="en-US" sz="1400" b="0" i="0">
                    <a:latin typeface="ＭＳ Ｐ明朝" panose="02020600040205080304" pitchFamily="18" charset="-128"/>
                    <a:ea typeface="ＭＳ Ｐ明朝" panose="02020600040205080304" pitchFamily="18" charset="-128"/>
                    <a:cs typeface="Times New Roman" panose="02020603050405020304" pitchFamily="18" charset="0"/>
                  </a:rPr>
                  <a:t>；生産要素投入量</a:t>
                </a:r>
                <a:endParaRPr lang="ja-JP" altLang="en-US" sz="1400" b="0" i="1">
                  <a:latin typeface="ＭＳ Ｐ明朝" panose="02020600040205080304" pitchFamily="18" charset="-128"/>
                  <a:ea typeface="ＭＳ Ｐ明朝" panose="02020600040205080304" pitchFamily="18" charset="-128"/>
                  <a:cs typeface="Times New Roman" panose="02020603050405020304" pitchFamily="18" charset="0"/>
                </a:endParaRPr>
              </a:p>
            </c:rich>
          </c:tx>
          <c:layout>
            <c:manualLayout>
              <c:xMode val="edge"/>
              <c:yMode val="edge"/>
              <c:x val="0.78197708459519488"/>
              <c:y val="0.83796296296296291"/>
            </c:manualLayout>
          </c:layout>
          <c:overlay val="0"/>
        </c:title>
        <c:numFmt formatCode="General" sourceLinked="1"/>
        <c:majorTickMark val="out"/>
        <c:minorTickMark val="none"/>
        <c:tickLblPos val="nextTo"/>
        <c:txPr>
          <a:bodyPr/>
          <a:lstStyle/>
          <a:p>
            <a:pPr>
              <a:defRPr sz="1400">
                <a:latin typeface="Times New Roman" panose="02020603050405020304" pitchFamily="18" charset="0"/>
                <a:cs typeface="Times New Roman" panose="02020603050405020304" pitchFamily="18" charset="0"/>
              </a:defRPr>
            </a:pPr>
            <a:endParaRPr lang="ja-JP"/>
          </a:p>
        </c:txPr>
        <c:crossAx val="85607168"/>
        <c:crosses val="autoZero"/>
        <c:auto val="1"/>
        <c:lblAlgn val="ctr"/>
        <c:lblOffset val="100"/>
        <c:tickLblSkip val="10"/>
        <c:tickMarkSkip val="10"/>
        <c:noMultiLvlLbl val="0"/>
      </c:catAx>
      <c:valAx>
        <c:axId val="85607168"/>
        <c:scaling>
          <c:orientation val="minMax"/>
          <c:max val="3"/>
        </c:scaling>
        <c:delete val="0"/>
        <c:axPos val="l"/>
        <c:majorGridlines/>
        <c:title>
          <c:tx>
            <c:rich>
              <a:bodyPr rot="0" vert="horz"/>
              <a:lstStyle/>
              <a:p>
                <a:pPr>
                  <a:defRPr sz="1400"/>
                </a:pPr>
                <a:r>
                  <a:rPr lang="en-US" altLang="ja-JP" sz="1400" b="0" i="1">
                    <a:latin typeface="Times New Roman" panose="02020603050405020304" pitchFamily="18" charset="0"/>
                    <a:cs typeface="Times New Roman" panose="02020603050405020304" pitchFamily="18" charset="0"/>
                  </a:rPr>
                  <a:t>y</a:t>
                </a:r>
                <a:r>
                  <a:rPr lang="ja-JP" altLang="en-US" sz="1400" b="0" i="0">
                    <a:latin typeface="ＭＳ Ｐ明朝" panose="02020600040205080304" pitchFamily="18" charset="-128"/>
                    <a:ea typeface="ＭＳ Ｐ明朝" panose="02020600040205080304" pitchFamily="18" charset="-128"/>
                    <a:cs typeface="Times New Roman" panose="02020603050405020304" pitchFamily="18" charset="0"/>
                  </a:rPr>
                  <a:t>；</a:t>
                </a:r>
                <a:r>
                  <a:rPr lang="ja-JP" altLang="en-US" sz="1400" b="0" i="0" baseline="0">
                    <a:latin typeface="ＭＳ Ｐ明朝" panose="02020600040205080304" pitchFamily="18" charset="-128"/>
                    <a:ea typeface="ＭＳ Ｐ明朝" panose="02020600040205080304" pitchFamily="18" charset="-128"/>
                    <a:cs typeface="Times New Roman" panose="02020603050405020304" pitchFamily="18" charset="0"/>
                  </a:rPr>
                  <a:t>生産量</a:t>
                </a:r>
                <a:endParaRPr lang="ja-JP" altLang="en-US" sz="1400" b="0" i="1">
                  <a:latin typeface="ＭＳ Ｐ明朝" panose="02020600040205080304" pitchFamily="18" charset="-128"/>
                  <a:ea typeface="ＭＳ Ｐ明朝" panose="02020600040205080304" pitchFamily="18" charset="-128"/>
                  <a:cs typeface="Times New Roman" panose="02020603050405020304" pitchFamily="18" charset="0"/>
                </a:endParaRPr>
              </a:p>
            </c:rich>
          </c:tx>
          <c:layout>
            <c:manualLayout>
              <c:xMode val="edge"/>
              <c:yMode val="edge"/>
              <c:x val="6.41025641025641E-3"/>
              <c:y val="2.1359425660027794E-2"/>
            </c:manualLayout>
          </c:layout>
          <c:overlay val="0"/>
        </c:title>
        <c:numFmt formatCode="General" sourceLinked="1"/>
        <c:majorTickMark val="out"/>
        <c:minorTickMark val="none"/>
        <c:tickLblPos val="nextTo"/>
        <c:txPr>
          <a:bodyPr/>
          <a:lstStyle/>
          <a:p>
            <a:pPr>
              <a:defRPr sz="1400">
                <a:latin typeface="Times New Roman" panose="02020603050405020304" pitchFamily="18" charset="0"/>
                <a:cs typeface="Times New Roman" panose="02020603050405020304" pitchFamily="18" charset="0"/>
              </a:defRPr>
            </a:pPr>
            <a:endParaRPr lang="ja-JP"/>
          </a:p>
        </c:txPr>
        <c:crossAx val="85550976"/>
        <c:crosses val="autoZero"/>
        <c:crossBetween val="midCat"/>
        <c:majorUnit val="1"/>
      </c:valAx>
    </c:plotArea>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7905074365704287E-2"/>
          <c:y val="0.16714129483814524"/>
          <c:w val="0.79626421744575449"/>
          <c:h val="0.57336030912802571"/>
        </c:manualLayout>
      </c:layout>
      <c:lineChart>
        <c:grouping val="standard"/>
        <c:varyColors val="0"/>
        <c:ser>
          <c:idx val="1"/>
          <c:order val="0"/>
          <c:spPr>
            <a:ln>
              <a:solidFill>
                <a:schemeClr val="tx1"/>
              </a:solidFill>
            </a:ln>
          </c:spPr>
          <c:marker>
            <c:symbol val="none"/>
          </c:marker>
          <c:cat>
            <c:numRef>
              <c:f>[1]Sheet1!$E$2:$E$32</c:f>
              <c:numCache>
                <c:formatCode>General</c:formatCode>
                <c:ptCount val="31"/>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1.0999999999999999</c:v>
                </c:pt>
                <c:pt idx="12">
                  <c:v>1.2</c:v>
                </c:pt>
                <c:pt idx="13">
                  <c:v>1.3</c:v>
                </c:pt>
                <c:pt idx="14">
                  <c:v>1.4000000000000001</c:v>
                </c:pt>
                <c:pt idx="15">
                  <c:v>1.5000000000000002</c:v>
                </c:pt>
                <c:pt idx="16">
                  <c:v>1.6000000000000003</c:v>
                </c:pt>
                <c:pt idx="17">
                  <c:v>1.7000000000000004</c:v>
                </c:pt>
                <c:pt idx="18">
                  <c:v>1.8000000000000005</c:v>
                </c:pt>
                <c:pt idx="19">
                  <c:v>1.9000000000000006</c:v>
                </c:pt>
                <c:pt idx="20">
                  <c:v>2.0000000000000004</c:v>
                </c:pt>
                <c:pt idx="21">
                  <c:v>2.1000000000000005</c:v>
                </c:pt>
                <c:pt idx="22">
                  <c:v>2.2000000000000006</c:v>
                </c:pt>
                <c:pt idx="23">
                  <c:v>2.3000000000000007</c:v>
                </c:pt>
                <c:pt idx="24">
                  <c:v>2.4000000000000008</c:v>
                </c:pt>
                <c:pt idx="25">
                  <c:v>2.5000000000000009</c:v>
                </c:pt>
                <c:pt idx="26">
                  <c:v>2.600000000000001</c:v>
                </c:pt>
                <c:pt idx="27">
                  <c:v>2.7000000000000011</c:v>
                </c:pt>
                <c:pt idx="28">
                  <c:v>2.8000000000000012</c:v>
                </c:pt>
                <c:pt idx="29">
                  <c:v>2.9000000000000012</c:v>
                </c:pt>
                <c:pt idx="30">
                  <c:v>3.0000000000000013</c:v>
                </c:pt>
              </c:numCache>
            </c:numRef>
          </c:cat>
          <c:val>
            <c:numRef>
              <c:f>[1]Sheet1!$F$2:$F$32</c:f>
              <c:numCache>
                <c:formatCode>General</c:formatCode>
                <c:ptCount val="31"/>
                <c:pt idx="0">
                  <c:v>0</c:v>
                </c:pt>
                <c:pt idx="1">
                  <c:v>1.0000000000000002E-2</c:v>
                </c:pt>
                <c:pt idx="2">
                  <c:v>4.0000000000000008E-2</c:v>
                </c:pt>
                <c:pt idx="3">
                  <c:v>9.0000000000000024E-2</c:v>
                </c:pt>
                <c:pt idx="4">
                  <c:v>0.16000000000000003</c:v>
                </c:pt>
                <c:pt idx="5">
                  <c:v>0.25</c:v>
                </c:pt>
                <c:pt idx="6">
                  <c:v>0.36</c:v>
                </c:pt>
                <c:pt idx="7">
                  <c:v>0.48999999999999994</c:v>
                </c:pt>
                <c:pt idx="8">
                  <c:v>0.6399999999999999</c:v>
                </c:pt>
                <c:pt idx="9">
                  <c:v>0.80999999999999983</c:v>
                </c:pt>
                <c:pt idx="10">
                  <c:v>0.99999999999999978</c:v>
                </c:pt>
                <c:pt idx="11">
                  <c:v>1.2099999999999997</c:v>
                </c:pt>
                <c:pt idx="12">
                  <c:v>1.44</c:v>
                </c:pt>
                <c:pt idx="13">
                  <c:v>1.6900000000000002</c:v>
                </c:pt>
                <c:pt idx="14">
                  <c:v>1.9600000000000004</c:v>
                </c:pt>
                <c:pt idx="15">
                  <c:v>2.2500000000000009</c:v>
                </c:pt>
                <c:pt idx="16">
                  <c:v>2.5600000000000009</c:v>
                </c:pt>
                <c:pt idx="17">
                  <c:v>2.8900000000000015</c:v>
                </c:pt>
                <c:pt idx="18">
                  <c:v>3.2400000000000015</c:v>
                </c:pt>
                <c:pt idx="19">
                  <c:v>3.6100000000000021</c:v>
                </c:pt>
                <c:pt idx="20">
                  <c:v>4.0000000000000018</c:v>
                </c:pt>
                <c:pt idx="21">
                  <c:v>4.4100000000000019</c:v>
                </c:pt>
                <c:pt idx="22">
                  <c:v>4.8400000000000025</c:v>
                </c:pt>
                <c:pt idx="23">
                  <c:v>5.2900000000000036</c:v>
                </c:pt>
                <c:pt idx="24">
                  <c:v>5.7600000000000042</c:v>
                </c:pt>
                <c:pt idx="25">
                  <c:v>6.2500000000000044</c:v>
                </c:pt>
                <c:pt idx="26">
                  <c:v>6.7600000000000051</c:v>
                </c:pt>
                <c:pt idx="27">
                  <c:v>7.2900000000000054</c:v>
                </c:pt>
                <c:pt idx="28">
                  <c:v>7.8400000000000061</c:v>
                </c:pt>
                <c:pt idx="29">
                  <c:v>8.4100000000000072</c:v>
                </c:pt>
                <c:pt idx="30">
                  <c:v>9.0000000000000071</c:v>
                </c:pt>
              </c:numCache>
            </c:numRef>
          </c:val>
          <c:smooth val="0"/>
          <c:extLst>
            <c:ext xmlns:c16="http://schemas.microsoft.com/office/drawing/2014/chart" uri="{C3380CC4-5D6E-409C-BE32-E72D297353CC}">
              <c16:uniqueId val="{00000000-BBF8-40CA-82D1-746351193079}"/>
            </c:ext>
          </c:extLst>
        </c:ser>
        <c:dLbls>
          <c:showLegendKey val="0"/>
          <c:showVal val="0"/>
          <c:showCatName val="0"/>
          <c:showSerName val="0"/>
          <c:showPercent val="0"/>
          <c:showBubbleSize val="0"/>
        </c:dLbls>
        <c:smooth val="0"/>
        <c:axId val="116932608"/>
        <c:axId val="116934912"/>
      </c:lineChart>
      <c:catAx>
        <c:axId val="116932608"/>
        <c:scaling>
          <c:orientation val="minMax"/>
        </c:scaling>
        <c:delete val="0"/>
        <c:axPos val="b"/>
        <c:majorGridlines/>
        <c:title>
          <c:tx>
            <c:rich>
              <a:bodyPr/>
              <a:lstStyle/>
              <a:p>
                <a:pPr>
                  <a:defRPr sz="1400"/>
                </a:pPr>
                <a:r>
                  <a:rPr lang="en-US" altLang="ja-JP" sz="1400" b="0" i="1">
                    <a:latin typeface="Times New Roman" panose="02020603050405020304" pitchFamily="18" charset="0"/>
                    <a:cs typeface="Times New Roman" panose="02020603050405020304" pitchFamily="18" charset="0"/>
                  </a:rPr>
                  <a:t>y</a:t>
                </a:r>
                <a:r>
                  <a:rPr lang="ja-JP" altLang="en-US" sz="1400" b="0" i="0">
                    <a:latin typeface="ＭＳ Ｐ明朝" panose="02020600040205080304" pitchFamily="18" charset="-128"/>
                    <a:ea typeface="ＭＳ Ｐ明朝" panose="02020600040205080304" pitchFamily="18" charset="-128"/>
                    <a:cs typeface="Times New Roman" panose="02020603050405020304" pitchFamily="18" charset="0"/>
                  </a:rPr>
                  <a:t>；生産量</a:t>
                </a:r>
              </a:p>
            </c:rich>
          </c:tx>
          <c:layout>
            <c:manualLayout>
              <c:xMode val="edge"/>
              <c:yMode val="edge"/>
              <c:x val="0.82806682818493849"/>
              <c:y val="0.85648148148148151"/>
            </c:manualLayout>
          </c:layout>
          <c:overlay val="0"/>
        </c:title>
        <c:numFmt formatCode="General" sourceLinked="1"/>
        <c:majorTickMark val="out"/>
        <c:minorTickMark val="none"/>
        <c:tickLblPos val="nextTo"/>
        <c:txPr>
          <a:bodyPr/>
          <a:lstStyle/>
          <a:p>
            <a:pPr>
              <a:defRPr sz="1400">
                <a:latin typeface="Times New Roman" panose="02020603050405020304" pitchFamily="18" charset="0"/>
                <a:cs typeface="Times New Roman" panose="02020603050405020304" pitchFamily="18" charset="0"/>
              </a:defRPr>
            </a:pPr>
            <a:endParaRPr lang="ja-JP"/>
          </a:p>
        </c:txPr>
        <c:crossAx val="116934912"/>
        <c:crosses val="autoZero"/>
        <c:auto val="1"/>
        <c:lblAlgn val="ctr"/>
        <c:lblOffset val="100"/>
        <c:tickLblSkip val="10"/>
        <c:tickMarkSkip val="10"/>
        <c:noMultiLvlLbl val="0"/>
      </c:catAx>
      <c:valAx>
        <c:axId val="116934912"/>
        <c:scaling>
          <c:orientation val="minMax"/>
          <c:max val="9"/>
        </c:scaling>
        <c:delete val="0"/>
        <c:axPos val="l"/>
        <c:majorGridlines/>
        <c:title>
          <c:tx>
            <c:rich>
              <a:bodyPr rot="0" vert="horz"/>
              <a:lstStyle/>
              <a:p>
                <a:pPr>
                  <a:defRPr sz="1400"/>
                </a:pPr>
                <a:r>
                  <a:rPr lang="en-US" altLang="ja-JP" sz="1400" b="0" i="1" dirty="0">
                    <a:latin typeface="Times New Roman" panose="02020603050405020304" pitchFamily="18" charset="0"/>
                    <a:ea typeface="+mn-ea"/>
                    <a:cs typeface="Times New Roman" panose="02020603050405020304" pitchFamily="18" charset="0"/>
                  </a:rPr>
                  <a:t>TC</a:t>
                </a:r>
                <a:r>
                  <a:rPr lang="ja-JP" altLang="en-US" sz="1400" b="0" i="0" dirty="0">
                    <a:latin typeface="ＭＳ Ｐ明朝" panose="02020600040205080304" pitchFamily="18" charset="-128"/>
                    <a:ea typeface="ＭＳ Ｐ明朝" panose="02020600040205080304" pitchFamily="18" charset="-128"/>
                    <a:cs typeface="Times New Roman" panose="02020603050405020304" pitchFamily="18" charset="0"/>
                  </a:rPr>
                  <a:t>；費用</a:t>
                </a:r>
                <a:endParaRPr lang="ja-JP" altLang="en-US" sz="1400" b="0" i="1" dirty="0">
                  <a:latin typeface="ＭＳ Ｐ明朝" panose="02020600040205080304" pitchFamily="18" charset="-128"/>
                  <a:ea typeface="ＭＳ Ｐ明朝" panose="02020600040205080304" pitchFamily="18" charset="-128"/>
                  <a:cs typeface="Times New Roman" panose="02020603050405020304" pitchFamily="18" charset="0"/>
                </a:endParaRPr>
              </a:p>
            </c:rich>
          </c:tx>
          <c:layout>
            <c:manualLayout>
              <c:xMode val="edge"/>
              <c:yMode val="edge"/>
              <c:x val="3.2051740389628363E-3"/>
              <c:y val="1.4270932471224951E-2"/>
            </c:manualLayout>
          </c:layout>
          <c:overlay val="0"/>
        </c:title>
        <c:numFmt formatCode="General" sourceLinked="1"/>
        <c:majorTickMark val="out"/>
        <c:minorTickMark val="none"/>
        <c:tickLblPos val="nextTo"/>
        <c:txPr>
          <a:bodyPr/>
          <a:lstStyle/>
          <a:p>
            <a:pPr>
              <a:defRPr sz="1400">
                <a:latin typeface="Times New Roman" panose="02020603050405020304" pitchFamily="18" charset="0"/>
                <a:cs typeface="Times New Roman" panose="02020603050405020304" pitchFamily="18" charset="0"/>
              </a:defRPr>
            </a:pPr>
            <a:endParaRPr lang="ja-JP"/>
          </a:p>
        </c:txPr>
        <c:crossAx val="116932608"/>
        <c:crosses val="autoZero"/>
        <c:crossBetween val="midCat"/>
        <c:majorUnit val="1"/>
      </c:valAx>
    </c:plotArea>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70857392825897"/>
          <c:y val="0.12772479282786281"/>
          <c:w val="0.62717599156747883"/>
          <c:h val="0.75597687929458257"/>
        </c:manualLayout>
      </c:layout>
      <c:lineChart>
        <c:grouping val="standard"/>
        <c:varyColors val="0"/>
        <c:ser>
          <c:idx val="0"/>
          <c:order val="0"/>
          <c:spPr>
            <a:ln w="47625">
              <a:solidFill>
                <a:schemeClr val="tx1"/>
              </a:solidFill>
            </a:ln>
          </c:spPr>
          <c:marker>
            <c:symbol val="none"/>
          </c:marker>
          <c:cat>
            <c:numRef>
              <c:f>[1]Sheet1!$B$2:$B$72</c:f>
              <c:numCache>
                <c:formatCode>General</c:formatCode>
                <c:ptCount val="7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numCache>
            </c:numRef>
          </c:cat>
          <c:val>
            <c:numRef>
              <c:f>[1]Sheet1!$A$2:$A$72</c:f>
              <c:numCache>
                <c:formatCode>General</c:formatCode>
                <c:ptCount val="71"/>
                <c:pt idx="0">
                  <c:v>0</c:v>
                </c:pt>
                <c:pt idx="1">
                  <c:v>49.5</c:v>
                </c:pt>
                <c:pt idx="2">
                  <c:v>98</c:v>
                </c:pt>
                <c:pt idx="3">
                  <c:v>145.5</c:v>
                </c:pt>
                <c:pt idx="4">
                  <c:v>192</c:v>
                </c:pt>
                <c:pt idx="5">
                  <c:v>237.5</c:v>
                </c:pt>
                <c:pt idx="6">
                  <c:v>282</c:v>
                </c:pt>
                <c:pt idx="7">
                  <c:v>325.5</c:v>
                </c:pt>
                <c:pt idx="8">
                  <c:v>368</c:v>
                </c:pt>
                <c:pt idx="9">
                  <c:v>409.5</c:v>
                </c:pt>
                <c:pt idx="10">
                  <c:v>450</c:v>
                </c:pt>
                <c:pt idx="11">
                  <c:v>489.5</c:v>
                </c:pt>
                <c:pt idx="12">
                  <c:v>528</c:v>
                </c:pt>
                <c:pt idx="13">
                  <c:v>565.5</c:v>
                </c:pt>
                <c:pt idx="14">
                  <c:v>602</c:v>
                </c:pt>
                <c:pt idx="15">
                  <c:v>637.5</c:v>
                </c:pt>
                <c:pt idx="16">
                  <c:v>672</c:v>
                </c:pt>
                <c:pt idx="17">
                  <c:v>705.5</c:v>
                </c:pt>
                <c:pt idx="18">
                  <c:v>738</c:v>
                </c:pt>
                <c:pt idx="19">
                  <c:v>769.5</c:v>
                </c:pt>
                <c:pt idx="20">
                  <c:v>800</c:v>
                </c:pt>
                <c:pt idx="21">
                  <c:v>829.5</c:v>
                </c:pt>
                <c:pt idx="22">
                  <c:v>858</c:v>
                </c:pt>
                <c:pt idx="23">
                  <c:v>885.5</c:v>
                </c:pt>
                <c:pt idx="24">
                  <c:v>912</c:v>
                </c:pt>
                <c:pt idx="25">
                  <c:v>937.5</c:v>
                </c:pt>
                <c:pt idx="26">
                  <c:v>962</c:v>
                </c:pt>
                <c:pt idx="27">
                  <c:v>985.5</c:v>
                </c:pt>
                <c:pt idx="28">
                  <c:v>1008</c:v>
                </c:pt>
                <c:pt idx="29">
                  <c:v>1029.5</c:v>
                </c:pt>
                <c:pt idx="30">
                  <c:v>1050</c:v>
                </c:pt>
                <c:pt idx="31">
                  <c:v>1069.5</c:v>
                </c:pt>
                <c:pt idx="32">
                  <c:v>1088</c:v>
                </c:pt>
                <c:pt idx="33">
                  <c:v>1105.5</c:v>
                </c:pt>
                <c:pt idx="34">
                  <c:v>1122</c:v>
                </c:pt>
                <c:pt idx="35">
                  <c:v>1137.5</c:v>
                </c:pt>
                <c:pt idx="36">
                  <c:v>1152</c:v>
                </c:pt>
                <c:pt idx="37">
                  <c:v>1165.5</c:v>
                </c:pt>
                <c:pt idx="38">
                  <c:v>1178</c:v>
                </c:pt>
                <c:pt idx="39">
                  <c:v>1189.5</c:v>
                </c:pt>
                <c:pt idx="40">
                  <c:v>1200</c:v>
                </c:pt>
                <c:pt idx="41">
                  <c:v>1209.5</c:v>
                </c:pt>
                <c:pt idx="42">
                  <c:v>1218</c:v>
                </c:pt>
                <c:pt idx="43">
                  <c:v>1225.5</c:v>
                </c:pt>
                <c:pt idx="44">
                  <c:v>1232</c:v>
                </c:pt>
                <c:pt idx="45">
                  <c:v>1237.5</c:v>
                </c:pt>
                <c:pt idx="46">
                  <c:v>1242</c:v>
                </c:pt>
                <c:pt idx="47">
                  <c:v>1245.5</c:v>
                </c:pt>
                <c:pt idx="48">
                  <c:v>1248</c:v>
                </c:pt>
                <c:pt idx="49">
                  <c:v>1249.5</c:v>
                </c:pt>
                <c:pt idx="50">
                  <c:v>1250</c:v>
                </c:pt>
                <c:pt idx="51">
                  <c:v>1249.5</c:v>
                </c:pt>
                <c:pt idx="52">
                  <c:v>1248</c:v>
                </c:pt>
                <c:pt idx="53">
                  <c:v>1245.5</c:v>
                </c:pt>
                <c:pt idx="54">
                  <c:v>1242</c:v>
                </c:pt>
                <c:pt idx="55">
                  <c:v>1237.5</c:v>
                </c:pt>
                <c:pt idx="56">
                  <c:v>1232</c:v>
                </c:pt>
                <c:pt idx="57">
                  <c:v>1225.5</c:v>
                </c:pt>
                <c:pt idx="58">
                  <c:v>1218</c:v>
                </c:pt>
                <c:pt idx="59">
                  <c:v>1209.5</c:v>
                </c:pt>
                <c:pt idx="60">
                  <c:v>1200</c:v>
                </c:pt>
                <c:pt idx="61">
                  <c:v>1189.5</c:v>
                </c:pt>
                <c:pt idx="62">
                  <c:v>1178</c:v>
                </c:pt>
                <c:pt idx="63">
                  <c:v>1165.5</c:v>
                </c:pt>
                <c:pt idx="64">
                  <c:v>1152</c:v>
                </c:pt>
                <c:pt idx="65">
                  <c:v>1137.5</c:v>
                </c:pt>
                <c:pt idx="66">
                  <c:v>1122</c:v>
                </c:pt>
                <c:pt idx="67">
                  <c:v>1105.5</c:v>
                </c:pt>
                <c:pt idx="68">
                  <c:v>1088</c:v>
                </c:pt>
                <c:pt idx="69">
                  <c:v>1069.5</c:v>
                </c:pt>
                <c:pt idx="70">
                  <c:v>1050</c:v>
                </c:pt>
              </c:numCache>
            </c:numRef>
          </c:val>
          <c:smooth val="0"/>
          <c:extLst>
            <c:ext xmlns:c16="http://schemas.microsoft.com/office/drawing/2014/chart" uri="{C3380CC4-5D6E-409C-BE32-E72D297353CC}">
              <c16:uniqueId val="{00000000-FAEE-4798-9851-78406685FE40}"/>
            </c:ext>
          </c:extLst>
        </c:ser>
        <c:dLbls>
          <c:showLegendKey val="0"/>
          <c:showVal val="0"/>
          <c:showCatName val="0"/>
          <c:showSerName val="0"/>
          <c:showPercent val="0"/>
          <c:showBubbleSize val="0"/>
        </c:dLbls>
        <c:smooth val="0"/>
        <c:axId val="202434432"/>
        <c:axId val="230581376"/>
      </c:lineChart>
      <c:catAx>
        <c:axId val="202434432"/>
        <c:scaling>
          <c:orientation val="minMax"/>
        </c:scaling>
        <c:delete val="0"/>
        <c:axPos val="b"/>
        <c:title>
          <c:tx>
            <c:rich>
              <a:bodyPr/>
              <a:lstStyle/>
              <a:p>
                <a:pPr>
                  <a:defRPr sz="1600"/>
                </a:pPr>
                <a:r>
                  <a:rPr lang="en-US" altLang="ja-JP" sz="1600" b="0" i="1">
                    <a:latin typeface="Times New Roman" panose="02020603050405020304" pitchFamily="18" charset="0"/>
                    <a:cs typeface="Times New Roman" panose="02020603050405020304" pitchFamily="18" charset="0"/>
                  </a:rPr>
                  <a:t>y</a:t>
                </a:r>
                <a:r>
                  <a:rPr lang="ja-JP" altLang="en-US" sz="1600" b="0" i="0">
                    <a:latin typeface="ＭＳ Ｐ明朝" panose="02020600040205080304" pitchFamily="18" charset="-128"/>
                    <a:ea typeface="ＭＳ Ｐ明朝" panose="02020600040205080304" pitchFamily="18" charset="-128"/>
                    <a:cs typeface="Times New Roman" panose="02020603050405020304" pitchFamily="18" charset="0"/>
                  </a:rPr>
                  <a:t>；生産量</a:t>
                </a:r>
                <a:endParaRPr lang="ja-JP" altLang="en-US" sz="1600" b="0" i="1">
                  <a:latin typeface="ＭＳ Ｐ明朝" panose="02020600040205080304" pitchFamily="18" charset="-128"/>
                  <a:ea typeface="ＭＳ Ｐ明朝" panose="02020600040205080304" pitchFamily="18" charset="-128"/>
                  <a:cs typeface="Times New Roman" panose="02020603050405020304" pitchFamily="18" charset="0"/>
                </a:endParaRPr>
              </a:p>
            </c:rich>
          </c:tx>
          <c:layout>
            <c:manualLayout>
              <c:xMode val="edge"/>
              <c:yMode val="edge"/>
              <c:x val="0.86173687664041998"/>
              <c:y val="0.90262172284644193"/>
            </c:manualLayout>
          </c:layout>
          <c:overlay val="0"/>
        </c:title>
        <c:numFmt formatCode="General" sourceLinked="1"/>
        <c:majorTickMark val="out"/>
        <c:minorTickMark val="none"/>
        <c:tickLblPos val="nextTo"/>
        <c:txPr>
          <a:bodyPr/>
          <a:lstStyle/>
          <a:p>
            <a:pPr>
              <a:defRPr sz="1400">
                <a:latin typeface="Times New Roman" panose="02020603050405020304" pitchFamily="18" charset="0"/>
                <a:ea typeface="+mn-ea"/>
                <a:cs typeface="Times New Roman" panose="02020603050405020304" pitchFamily="18" charset="0"/>
              </a:defRPr>
            </a:pPr>
            <a:endParaRPr lang="ja-JP"/>
          </a:p>
        </c:txPr>
        <c:crossAx val="230581376"/>
        <c:crosses val="autoZero"/>
        <c:auto val="1"/>
        <c:lblAlgn val="ctr"/>
        <c:lblOffset val="100"/>
        <c:tickLblSkip val="10"/>
        <c:tickMarkSkip val="5"/>
        <c:noMultiLvlLbl val="0"/>
      </c:catAx>
      <c:valAx>
        <c:axId val="230581376"/>
        <c:scaling>
          <c:orientation val="minMax"/>
        </c:scaling>
        <c:delete val="0"/>
        <c:axPos val="l"/>
        <c:title>
          <c:tx>
            <c:rich>
              <a:bodyPr rot="0" vert="horz"/>
              <a:lstStyle/>
              <a:p>
                <a:pPr>
                  <a:defRPr sz="1600"/>
                </a:pPr>
                <a:r>
                  <a:rPr kumimoji="1" lang="ja-JP" altLang="ja-JP" sz="1600" b="0" i="0" u="none" strike="noStrike" baseline="0" dirty="0">
                    <a:effectLst/>
                  </a:rPr>
                  <a:t>𝜋</a:t>
                </a:r>
                <a:r>
                  <a:rPr lang="ja-JP" altLang="en-US" sz="1600" b="0" i="0" dirty="0">
                    <a:latin typeface="ＭＳ Ｐ明朝" panose="02020600040205080304" pitchFamily="18" charset="-128"/>
                    <a:ea typeface="ＭＳ Ｐ明朝" panose="02020600040205080304" pitchFamily="18" charset="-128"/>
                    <a:cs typeface="Times New Roman" panose="02020603050405020304" pitchFamily="18" charset="0"/>
                  </a:rPr>
                  <a:t>；利潤</a:t>
                </a:r>
              </a:p>
            </c:rich>
          </c:tx>
          <c:layout>
            <c:manualLayout>
              <c:xMode val="edge"/>
              <c:yMode val="edge"/>
              <c:x val="1.1111111111111112E-2"/>
              <c:y val="7.5858916511840528E-3"/>
            </c:manualLayout>
          </c:layout>
          <c:overlay val="0"/>
        </c:title>
        <c:numFmt formatCode="General" sourceLinked="1"/>
        <c:majorTickMark val="out"/>
        <c:minorTickMark val="none"/>
        <c:tickLblPos val="nextTo"/>
        <c:txPr>
          <a:bodyPr/>
          <a:lstStyle/>
          <a:p>
            <a:pPr>
              <a:defRPr sz="1400">
                <a:latin typeface="Times New Roman" panose="02020603050405020304" pitchFamily="18" charset="0"/>
                <a:cs typeface="Times New Roman" panose="02020603050405020304" pitchFamily="18" charset="0"/>
              </a:defRPr>
            </a:pPr>
            <a:endParaRPr lang="ja-JP"/>
          </a:p>
        </c:txPr>
        <c:crossAx val="202434432"/>
        <c:crosses val="autoZero"/>
        <c:crossBetween val="between"/>
      </c:valAx>
    </c:plotArea>
    <c:plotVisOnly val="1"/>
    <c:dispBlanksAs val="gap"/>
    <c:showDLblsOverMax val="0"/>
  </c:chart>
  <c:spPr>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424923447069116"/>
          <c:y val="0.16410742721708169"/>
          <c:w val="0.54895441518086097"/>
          <c:h val="0.71526179630834674"/>
        </c:manualLayout>
      </c:layout>
      <c:lineChart>
        <c:grouping val="standard"/>
        <c:varyColors val="0"/>
        <c:ser>
          <c:idx val="0"/>
          <c:order val="0"/>
          <c:tx>
            <c:strRef>
              <c:f>[1]生産者余剰!$A$1</c:f>
              <c:strCache>
                <c:ptCount val="1"/>
                <c:pt idx="0">
                  <c:v>p</c:v>
                </c:pt>
              </c:strCache>
            </c:strRef>
          </c:tx>
          <c:spPr>
            <a:ln w="6350">
              <a:solidFill>
                <a:schemeClr val="bg1"/>
              </a:solidFill>
              <a:prstDash val="sysDot"/>
            </a:ln>
          </c:spPr>
          <c:marker>
            <c:symbol val="none"/>
          </c:marker>
          <c:trendline>
            <c:spPr>
              <a:ln w="44450">
                <a:solidFill>
                  <a:srgbClr val="0070C0"/>
                </a:solidFill>
                <a:prstDash val="solid"/>
              </a:ln>
            </c:spPr>
            <c:trendlineType val="poly"/>
            <c:order val="2"/>
            <c:dispRSqr val="0"/>
            <c:dispEq val="0"/>
          </c:trendline>
          <c:cat>
            <c:numRef>
              <c:f>[1]生産者余剰!$B$2:$B$10</c:f>
              <c:numCache>
                <c:formatCode>General</c:formatCode>
                <c:ptCount val="9"/>
                <c:pt idx="0">
                  <c:v>0</c:v>
                </c:pt>
                <c:pt idx="1">
                  <c:v>1</c:v>
                </c:pt>
                <c:pt idx="2">
                  <c:v>2</c:v>
                </c:pt>
                <c:pt idx="3">
                  <c:v>3</c:v>
                </c:pt>
                <c:pt idx="4">
                  <c:v>4</c:v>
                </c:pt>
                <c:pt idx="5">
                  <c:v>5</c:v>
                </c:pt>
                <c:pt idx="6">
                  <c:v>6</c:v>
                </c:pt>
                <c:pt idx="7">
                  <c:v>7</c:v>
                </c:pt>
                <c:pt idx="8">
                  <c:v>8</c:v>
                </c:pt>
              </c:numCache>
            </c:numRef>
          </c:cat>
          <c:val>
            <c:numRef>
              <c:f>[1]生産者余剰!$A$2:$A$10</c:f>
              <c:numCache>
                <c:formatCode>General</c:formatCode>
                <c:ptCount val="9"/>
                <c:pt idx="0">
                  <c:v>0</c:v>
                </c:pt>
                <c:pt idx="1">
                  <c:v>1</c:v>
                </c:pt>
                <c:pt idx="2">
                  <c:v>2</c:v>
                </c:pt>
                <c:pt idx="3">
                  <c:v>3</c:v>
                </c:pt>
                <c:pt idx="4">
                  <c:v>4</c:v>
                </c:pt>
                <c:pt idx="5">
                  <c:v>5</c:v>
                </c:pt>
                <c:pt idx="6">
                  <c:v>6</c:v>
                </c:pt>
                <c:pt idx="7">
                  <c:v>7</c:v>
                </c:pt>
                <c:pt idx="8">
                  <c:v>8</c:v>
                </c:pt>
              </c:numCache>
            </c:numRef>
          </c:val>
          <c:smooth val="0"/>
          <c:extLst>
            <c:ext xmlns:c16="http://schemas.microsoft.com/office/drawing/2014/chart" uri="{C3380CC4-5D6E-409C-BE32-E72D297353CC}">
              <c16:uniqueId val="{00000001-06DB-483D-BC0C-7A9DCAB60261}"/>
            </c:ext>
          </c:extLst>
        </c:ser>
        <c:dLbls>
          <c:showLegendKey val="0"/>
          <c:showVal val="0"/>
          <c:showCatName val="0"/>
          <c:showSerName val="0"/>
          <c:showPercent val="0"/>
          <c:showBubbleSize val="0"/>
        </c:dLbls>
        <c:smooth val="0"/>
        <c:axId val="70619136"/>
        <c:axId val="70620672"/>
      </c:lineChart>
      <c:catAx>
        <c:axId val="70619136"/>
        <c:scaling>
          <c:orientation val="minMax"/>
        </c:scaling>
        <c:delete val="0"/>
        <c:axPos val="b"/>
        <c:numFmt formatCode="General" sourceLinked="1"/>
        <c:majorTickMark val="out"/>
        <c:minorTickMark val="none"/>
        <c:tickLblPos val="nextTo"/>
        <c:crossAx val="70620672"/>
        <c:crosses val="autoZero"/>
        <c:auto val="1"/>
        <c:lblAlgn val="ctr"/>
        <c:lblOffset val="100"/>
        <c:tickMarkSkip val="1"/>
        <c:noMultiLvlLbl val="0"/>
      </c:catAx>
      <c:valAx>
        <c:axId val="70620672"/>
        <c:scaling>
          <c:orientation val="minMax"/>
          <c:max val="8"/>
          <c:min val="0"/>
        </c:scaling>
        <c:delete val="0"/>
        <c:axPos val="l"/>
        <c:numFmt formatCode="General" sourceLinked="1"/>
        <c:majorTickMark val="out"/>
        <c:minorTickMark val="none"/>
        <c:tickLblPos val="nextTo"/>
        <c:crossAx val="70619136"/>
        <c:crosses val="autoZero"/>
        <c:crossBetween val="midCat"/>
      </c:valAx>
    </c:plotArea>
    <c:plotVisOnly val="1"/>
    <c:dispBlanksAs val="gap"/>
    <c:showDLblsOverMax val="0"/>
  </c:chart>
  <c:spPr>
    <a:ln>
      <a:noFill/>
    </a:ln>
  </c:spPr>
  <c:txPr>
    <a:bodyPr/>
    <a:lstStyle/>
    <a:p>
      <a:pPr>
        <a:defRPr sz="1600">
          <a:latin typeface="Times New Roman" panose="02020603050405020304" pitchFamily="18" charset="0"/>
          <a:cs typeface="Times New Roman" panose="02020603050405020304" pitchFamily="18" charset="0"/>
        </a:defRPr>
      </a:pPr>
      <a:endParaRPr lang="ja-JP"/>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0.07356</cdr:x>
      <cdr:y>0.01042</cdr:y>
    </cdr:from>
    <cdr:to>
      <cdr:x>0.34635</cdr:x>
      <cdr:y>0.10069</cdr:y>
    </cdr:to>
    <cdr:sp macro="" textlink="">
      <cdr:nvSpPr>
        <cdr:cNvPr id="2" name="テキスト ボックス 1"/>
        <cdr:cNvSpPr txBox="1"/>
      </cdr:nvSpPr>
      <cdr:spPr>
        <a:xfrm xmlns:a="http://schemas.openxmlformats.org/drawingml/2006/main">
          <a:off x="304801" y="28584"/>
          <a:ext cx="1130257" cy="24762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marL="0" marR="0" indent="0" defTabSz="914400" rtl="0" eaLnBrk="1" fontAlgn="auto" latinLnBrk="0" hangingPunct="1">
            <a:lnSpc>
              <a:spcPct val="100000"/>
            </a:lnSpc>
            <a:spcBef>
              <a:spcPts val="0"/>
            </a:spcBef>
            <a:spcAft>
              <a:spcPts val="0"/>
            </a:spcAft>
            <a:buClrTx/>
            <a:buSzTx/>
            <a:buFontTx/>
            <a:buNone/>
            <a:tabLst/>
            <a:defRPr/>
          </a:pPr>
          <a:r>
            <a:rPr lang="en-US" altLang="ja-JP" sz="1600" b="0" i="1" baseline="0" dirty="0">
              <a:effectLst/>
              <a:latin typeface="Times New Roman" panose="02020603050405020304" pitchFamily="18" charset="0"/>
              <a:ea typeface="+mn-ea"/>
              <a:cs typeface="Times New Roman" panose="02020603050405020304" pitchFamily="18" charset="0"/>
            </a:rPr>
            <a:t>P</a:t>
          </a:r>
          <a:r>
            <a:rPr lang="ja-JP" altLang="ja-JP" sz="1600" b="0" i="0" baseline="0" dirty="0">
              <a:effectLst/>
              <a:latin typeface="ＭＳ Ｐ明朝" panose="02020600040205080304" pitchFamily="18" charset="-128"/>
              <a:ea typeface="ＭＳ Ｐ明朝" panose="02020600040205080304" pitchFamily="18" charset="-128"/>
              <a:cs typeface="+mn-cs"/>
            </a:rPr>
            <a:t>；</a:t>
          </a:r>
          <a:r>
            <a:rPr lang="ja-JP" altLang="en-US" sz="1600" b="0" i="0" baseline="0" dirty="0">
              <a:effectLst/>
              <a:latin typeface="ＭＳ Ｐ明朝" panose="02020600040205080304" pitchFamily="18" charset="-128"/>
              <a:ea typeface="ＭＳ Ｐ明朝" panose="02020600040205080304" pitchFamily="18" charset="-128"/>
              <a:cs typeface="+mn-cs"/>
            </a:rPr>
            <a:t>価格</a:t>
          </a:r>
          <a:endParaRPr lang="ja-JP" altLang="ja-JP" sz="1600" dirty="0">
            <a:effectLst/>
            <a:latin typeface="ＭＳ Ｐ明朝" panose="02020600040205080304" pitchFamily="18" charset="-128"/>
            <a:ea typeface="ＭＳ Ｐ明朝" panose="02020600040205080304" pitchFamily="18" charset="-128"/>
          </a:endParaRPr>
        </a:p>
        <a:p xmlns:a="http://schemas.openxmlformats.org/drawingml/2006/main">
          <a:endParaRPr lang="ja-JP" altLang="en-US" sz="1600" dirty="0"/>
        </a:p>
      </cdr:txBody>
    </cdr:sp>
  </cdr:relSizeAnchor>
  <cdr:relSizeAnchor xmlns:cdr="http://schemas.openxmlformats.org/drawingml/2006/chartDrawing">
    <cdr:from>
      <cdr:x>0.74483</cdr:x>
      <cdr:y>0.8831</cdr:y>
    </cdr:from>
    <cdr:to>
      <cdr:x>1</cdr:x>
      <cdr:y>0.97338</cdr:y>
    </cdr:to>
    <cdr:sp macro="" textlink="">
      <cdr:nvSpPr>
        <cdr:cNvPr id="3" name="テキスト ボックス 1"/>
        <cdr:cNvSpPr txBox="1"/>
      </cdr:nvSpPr>
      <cdr:spPr>
        <a:xfrm xmlns:a="http://schemas.openxmlformats.org/drawingml/2006/main">
          <a:off x="3086101" y="2422525"/>
          <a:ext cx="1057274" cy="2476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defTabSz="914400" rtl="0" eaLnBrk="1" fontAlgn="auto" latinLnBrk="0" hangingPunct="1">
            <a:lnSpc>
              <a:spcPct val="100000"/>
            </a:lnSpc>
            <a:spcBef>
              <a:spcPts val="0"/>
            </a:spcBef>
            <a:spcAft>
              <a:spcPts val="0"/>
            </a:spcAft>
            <a:buClrTx/>
            <a:buSzTx/>
            <a:buFontTx/>
            <a:buNone/>
            <a:tabLst/>
            <a:defRPr/>
          </a:pPr>
          <a:r>
            <a:rPr lang="en-US" altLang="ja-JP" sz="1600" b="0" i="1" baseline="0" dirty="0">
              <a:effectLst/>
              <a:latin typeface="Times New Roman" panose="02020603050405020304" pitchFamily="18" charset="0"/>
              <a:ea typeface="+mn-ea"/>
              <a:cs typeface="Times New Roman" panose="02020603050405020304" pitchFamily="18" charset="0"/>
            </a:rPr>
            <a:t>S</a:t>
          </a:r>
          <a:r>
            <a:rPr lang="ja-JP" altLang="ja-JP" sz="1600" b="0" i="0" baseline="0" dirty="0">
              <a:effectLst/>
              <a:latin typeface="ＭＳ Ｐ明朝" panose="02020600040205080304" pitchFamily="18" charset="-128"/>
              <a:ea typeface="ＭＳ Ｐ明朝" panose="02020600040205080304" pitchFamily="18" charset="-128"/>
              <a:cs typeface="+mn-cs"/>
            </a:rPr>
            <a:t>；</a:t>
          </a:r>
          <a:r>
            <a:rPr lang="ja-JP" altLang="en-US" sz="1600" b="0" i="0" baseline="0" dirty="0">
              <a:effectLst/>
              <a:latin typeface="ＭＳ Ｐ明朝" panose="02020600040205080304" pitchFamily="18" charset="-128"/>
              <a:ea typeface="ＭＳ Ｐ明朝" panose="02020600040205080304" pitchFamily="18" charset="-128"/>
              <a:cs typeface="+mn-cs"/>
            </a:rPr>
            <a:t>供給量</a:t>
          </a:r>
          <a:endParaRPr lang="ja-JP" altLang="ja-JP" sz="1600" dirty="0">
            <a:effectLst/>
            <a:latin typeface="ＭＳ Ｐ明朝" panose="02020600040205080304" pitchFamily="18" charset="-128"/>
            <a:ea typeface="ＭＳ Ｐ明朝" panose="02020600040205080304" pitchFamily="18" charset="-128"/>
          </a:endParaRPr>
        </a:p>
        <a:p xmlns:a="http://schemas.openxmlformats.org/drawingml/2006/main">
          <a:endParaRPr lang="ja-JP" altLang="en-US" sz="16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B0AA56-1315-4636-B1D1-723DF76C3113}" type="datetimeFigureOut">
              <a:rPr kumimoji="1" lang="ja-JP" altLang="en-US" smtClean="0"/>
              <a:pPr/>
              <a:t>2018/6/19</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58E600-ADA9-4392-B5E7-4421D6511C2B}" type="slidenum">
              <a:rPr kumimoji="1" lang="ja-JP" altLang="en-US" smtClean="0"/>
              <a:pPr/>
              <a:t>‹#›</a:t>
            </a:fld>
            <a:endParaRPr kumimoji="1" lang="ja-JP" altLang="en-US"/>
          </a:p>
        </p:txBody>
      </p:sp>
    </p:spTree>
    <p:extLst>
      <p:ext uri="{BB962C8B-B14F-4D97-AF65-F5344CB8AC3E}">
        <p14:creationId xmlns:p14="http://schemas.microsoft.com/office/powerpoint/2010/main" val="82312524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3</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13</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14</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15</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16</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18</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19</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21</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22</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23</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4</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5</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6</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7</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9</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10</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11</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12</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8" name="タイトル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6400800" y="6355080"/>
            <a:ext cx="2286000" cy="365760"/>
          </a:xfrm>
        </p:spPr>
        <p:txBody>
          <a:bodyPr/>
          <a:lstStyle>
            <a:lvl1pPr algn="r">
              <a:defRPr sz="1400"/>
            </a:lvl1pPr>
          </a:lstStyle>
          <a:p>
            <a:r>
              <a:rPr kumimoji="1" lang="en-US" altLang="ja-JP"/>
              <a:t>ver. 2</a:t>
            </a:r>
            <a:endParaRPr kumimoji="1" lang="ja-JP" altLang="en-US"/>
          </a:p>
        </p:txBody>
      </p:sp>
      <p:sp>
        <p:nvSpPr>
          <p:cNvPr id="17" name="フッター プレースホルダー 16"/>
          <p:cNvSpPr>
            <a:spLocks noGrp="1"/>
          </p:cNvSpPr>
          <p:nvPr>
            <p:ph type="ftr" sz="quarter" idx="11"/>
          </p:nvPr>
        </p:nvSpPr>
        <p:spPr>
          <a:xfrm>
            <a:off x="2898648" y="6355080"/>
            <a:ext cx="3474720" cy="365760"/>
          </a:xfrm>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29" name="スライド番号プレースホルダー 28"/>
          <p:cNvSpPr>
            <a:spLocks noGrp="1"/>
          </p:cNvSpPr>
          <p:nvPr>
            <p:ph type="sldNum" sz="quarter" idx="12"/>
          </p:nvPr>
        </p:nvSpPr>
        <p:spPr>
          <a:xfrm>
            <a:off x="1216152" y="6355080"/>
            <a:ext cx="1219200" cy="365760"/>
          </a:xfrm>
        </p:spPr>
        <p:txBody>
          <a:bodyPr/>
          <a:lstStyle/>
          <a:p>
            <a:fld id="{91B48CE8-BB9A-434A-95B2-7E9F0103B171}" type="slidenum">
              <a:rPr kumimoji="1" lang="ja-JP" altLang="en-US" smtClean="0"/>
              <a:pPr/>
              <a:t>‹#›</a:t>
            </a:fld>
            <a:endParaRPr kumimoji="1" lang="ja-JP" altLang="en-US"/>
          </a:p>
        </p:txBody>
      </p:sp>
      <p:sp>
        <p:nvSpPr>
          <p:cNvPr id="21" name="正方形/長方形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正方形/長方形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正方形/長方形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正方形/長方形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7" name="直線コネクタ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二等辺三角形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線コネクタ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4" name="日付プレースホルダー 3"/>
          <p:cNvSpPr>
            <a:spLocks noGrp="1"/>
          </p:cNvSpPr>
          <p:nvPr>
            <p:ph type="dt" sz="half" idx="10"/>
          </p:nvPr>
        </p:nvSpPr>
        <p:spPr/>
        <p:txBody>
          <a:bodyPr/>
          <a:lstStyle>
            <a:lvl1pPr algn="r">
              <a:defRPr/>
            </a:lvl1p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457200" y="1219200"/>
            <a:ext cx="8229600"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4" name="日付プレースホルダー 3"/>
          <p:cNvSpPr>
            <a:spLocks noGrp="1"/>
          </p:cNvSpPr>
          <p:nvPr>
            <p:ph type="dt" sz="half" idx="10"/>
          </p:nvPr>
        </p:nvSpPr>
        <p:spPr>
          <a:xfrm>
            <a:off x="6400800" y="6355080"/>
            <a:ext cx="2286000" cy="365760"/>
          </a:xfrm>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a:xfrm>
            <a:off x="2898648" y="6355080"/>
            <a:ext cx="3474720" cy="365760"/>
          </a:xfrm>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a:xfrm>
            <a:off x="1069848" y="6355080"/>
            <a:ext cx="1520952" cy="365760"/>
          </a:xfrm>
        </p:spPr>
        <p:txBody>
          <a:bodyPr/>
          <a:lstStyle/>
          <a:p>
            <a:fld id="{91B48CE8-BB9A-434A-95B2-7E9F0103B171}" type="slidenum">
              <a:rPr kumimoji="1" lang="ja-JP" altLang="en-US" smtClean="0"/>
              <a:pPr/>
              <a:t>‹#›</a:t>
            </a:fld>
            <a:endParaRPr kumimoji="1" lang="ja-JP" altLang="en-US"/>
          </a:p>
        </p:txBody>
      </p:sp>
      <p:sp>
        <p:nvSpPr>
          <p:cNvPr id="7" name="正方形/長方形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正方形/長方形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9" name="コンテンツ プレースホルダー 8"/>
          <p:cNvSpPr>
            <a:spLocks noGrp="1"/>
          </p:cNvSpPr>
          <p:nvPr>
            <p:ph sz="quarter" idx="1"/>
          </p:nvPr>
        </p:nvSpPr>
        <p:spPr>
          <a:xfrm>
            <a:off x="457200" y="1219200"/>
            <a:ext cx="4041648"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632198" y="1216152"/>
            <a:ext cx="4041648"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nchor="ctr"/>
          <a:lstStyle>
            <a:lvl1pPr>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4" name="テキスト プレースホルダー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7" name="日付プレースホルダー 6"/>
          <p:cNvSpPr>
            <a:spLocks noGrp="1"/>
          </p:cNvSpPr>
          <p:nvPr>
            <p:ph type="dt" sz="half" idx="10"/>
          </p:nvPr>
        </p:nvSpPr>
        <p:spPr/>
        <p:txBody>
          <a:bodyPr/>
          <a:lstStyle/>
          <a:p>
            <a:r>
              <a:rPr kumimoji="1" lang="en-US" altLang="ja-JP"/>
              <a:t>ver. 2</a:t>
            </a:r>
            <a:endParaRPr kumimoji="1" lang="ja-JP" altLang="en-US"/>
          </a:p>
        </p:txBody>
      </p:sp>
      <p:sp>
        <p:nvSpPr>
          <p:cNvPr id="8" name="フッター プレースホルダー 7"/>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9" name="スライド番号プレースホルダー 8"/>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11" name="コンテンツ プレースホルダー 10"/>
          <p:cNvSpPr>
            <a:spLocks noGrp="1"/>
          </p:cNvSpPr>
          <p:nvPr>
            <p:ph sz="quarter" idx="2"/>
          </p:nvPr>
        </p:nvSpPr>
        <p:spPr>
          <a:xfrm>
            <a:off x="457200" y="2133600"/>
            <a:ext cx="40386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4648200" y="2133600"/>
            <a:ext cx="40386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p>
            <a:r>
              <a:rPr kumimoji="1" lang="en-US" altLang="ja-JP"/>
              <a:t>ver. 2</a:t>
            </a:r>
            <a:endParaRPr kumimoji="1" lang="ja-JP" altLang="en-US"/>
          </a:p>
        </p:txBody>
      </p:sp>
      <p:sp>
        <p:nvSpPr>
          <p:cNvPr id="4" name="フッター プレースホルダー 3"/>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スライド番号プレースホルダー 4"/>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a:t>ver. 2</a:t>
            </a:r>
            <a:endParaRPr kumimoji="1" lang="ja-JP" altLang="en-US"/>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5" name="直線コネクタ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線コネクタ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コンテンツ プレースホルダー 11"/>
          <p:cNvSpPr>
            <a:spLocks noGrp="1"/>
          </p:cNvSpPr>
          <p:nvPr>
            <p:ph sz="quarter" idx="1"/>
          </p:nvPr>
        </p:nvSpPr>
        <p:spPr>
          <a:xfrm>
            <a:off x="304800" y="304800"/>
            <a:ext cx="5715000" cy="5715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ja-JP" altLang="en-US"/>
              <a:t>マスター タイトルの書式設定</a:t>
            </a:r>
            <a:endParaRPr kumimoji="0" lang="en-US"/>
          </a:p>
        </p:txBody>
      </p:sp>
      <p:sp>
        <p:nvSpPr>
          <p:cNvPr id="3" name="図プレースホルダー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ja-JP" altLang="en-US"/>
              <a:t>アイコンをクリックして図を追加</a:t>
            </a:r>
            <a:endParaRPr kumimoji="0" lang="en-US" dirty="0"/>
          </a:p>
        </p:txBody>
      </p:sp>
      <p:sp>
        <p:nvSpPr>
          <p:cNvPr id="4" name="テキスト プレースホルダー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457200" y="152400"/>
            <a:ext cx="8229600" cy="990600"/>
          </a:xfrm>
          <a:prstGeom prst="rect">
            <a:avLst/>
          </a:prstGeom>
        </p:spPr>
        <p:txBody>
          <a:bodyPr vert="horz" anchor="b" anchorCtr="0">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ー 13"/>
          <p:cNvSpPr>
            <a:spLocks noGrp="1"/>
          </p:cNvSpPr>
          <p:nvPr>
            <p:ph type="dt" sz="half" idx="2"/>
          </p:nvPr>
        </p:nvSpPr>
        <p:spPr>
          <a:xfrm>
            <a:off x="6400800" y="6356350"/>
            <a:ext cx="2289048" cy="365760"/>
          </a:xfrm>
          <a:prstGeom prst="rect">
            <a:avLst/>
          </a:prstGeom>
        </p:spPr>
        <p:txBody>
          <a:bodyPr vert="horz"/>
          <a:lstStyle>
            <a:lvl1pPr algn="r" eaLnBrk="1" latinLnBrk="0" hangingPunct="1">
              <a:defRPr kumimoji="0" sz="1400">
                <a:solidFill>
                  <a:schemeClr val="tx2"/>
                </a:solidFill>
              </a:defRPr>
            </a:lvl1pPr>
          </a:lstStyle>
          <a:p>
            <a:r>
              <a:rPr kumimoji="1" lang="en-US" altLang="ja-JP"/>
              <a:t>ver. 2</a:t>
            </a:r>
            <a:endParaRPr kumimoji="1" lang="ja-JP" altLang="en-US"/>
          </a:p>
        </p:txBody>
      </p:sp>
      <p:sp>
        <p:nvSpPr>
          <p:cNvPr id="3" name="フッター プレースホルダー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23" name="スライド番号プレースホルダー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91B48CE8-BB9A-434A-95B2-7E9F0103B171}" type="slidenum">
              <a:rPr kumimoji="1" lang="ja-JP" altLang="en-US" smtClean="0"/>
              <a:pPr/>
              <a:t>‹#›</a:t>
            </a:fld>
            <a:endParaRPr kumimoji="1" lang="ja-JP" altLang="en-US"/>
          </a:p>
        </p:txBody>
      </p:sp>
      <p:sp>
        <p:nvSpPr>
          <p:cNvPr id="28" name="直線コネクタ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直線コネクタ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二等辺三角形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ftr="0"/>
  <p:txStyles>
    <p:titleStyle>
      <a:lvl1pPr algn="l" rtl="0" eaLnBrk="1" latinLnBrk="0" hangingPunct="1">
        <a:spcBef>
          <a:spcPct val="0"/>
        </a:spcBef>
        <a:buNone/>
        <a:defRPr kumimoji="1"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1"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1"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1"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1"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1"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1"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1"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1"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1" lang="en-US" sz="1200" kern="1200" smtClean="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ChangeArrowheads="1"/>
          </p:cNvSpPr>
          <p:nvPr>
            <p:ph type="ctrTitle"/>
          </p:nvPr>
        </p:nvSpPr>
        <p:spPr/>
        <p:txBody>
          <a:bodyPr>
            <a:normAutofit fontScale="90000"/>
          </a:bodyPr>
          <a:lstStyle/>
          <a:p>
            <a:r>
              <a:rPr lang="ja-JP" altLang="en-US" sz="3600" dirty="0"/>
              <a:t>第</a:t>
            </a:r>
            <a:r>
              <a:rPr lang="en-US" altLang="ja-JP" sz="3600" dirty="0"/>
              <a:t>6</a:t>
            </a:r>
            <a:r>
              <a:rPr lang="ja-JP" altLang="en-US" sz="3600" dirty="0"/>
              <a:t>章 生産者理論</a:t>
            </a:r>
            <a:br>
              <a:rPr lang="en-US" altLang="en-US" dirty="0"/>
            </a:br>
            <a:endParaRPr lang="en-US" altLang="en-US" dirty="0"/>
          </a:p>
        </p:txBody>
      </p:sp>
      <p:sp>
        <p:nvSpPr>
          <p:cNvPr id="274435" name="Rectangle 3"/>
          <p:cNvSpPr>
            <a:spLocks noGrp="1" noChangeArrowheads="1"/>
          </p:cNvSpPr>
          <p:nvPr>
            <p:ph type="subTitle" idx="1"/>
          </p:nvPr>
        </p:nvSpPr>
        <p:spPr/>
        <p:txBody>
          <a:bodyPr>
            <a:normAutofit fontScale="62500" lnSpcReduction="20000"/>
          </a:bodyPr>
          <a:lstStyle/>
          <a:p>
            <a:r>
              <a:rPr lang="ja-JP" altLang="en-US" sz="2400" dirty="0"/>
              <a:t>梶谷真也・鈴木史馬</a:t>
            </a:r>
            <a:r>
              <a:rPr lang="en-US" altLang="ja-JP" sz="2400" dirty="0"/>
              <a:t>『</a:t>
            </a:r>
            <a:r>
              <a:rPr lang="ja-JP" altLang="en-US" sz="2400" dirty="0"/>
              <a:t>しっかり基礎からミクロ経済学</a:t>
            </a:r>
          </a:p>
          <a:p>
            <a:r>
              <a:rPr lang="ja-JP" altLang="en-US" sz="2400" dirty="0"/>
              <a:t>－</a:t>
            </a:r>
            <a:r>
              <a:rPr lang="en-US" altLang="ja-JP" sz="2400" dirty="0"/>
              <a:t>LQ</a:t>
            </a:r>
            <a:r>
              <a:rPr lang="ja-JP" altLang="en-US" sz="2400" dirty="0"/>
              <a:t>アプローチ</a:t>
            </a:r>
            <a:r>
              <a:rPr lang="en-US" altLang="ja-JP" sz="2400" dirty="0"/>
              <a:t>』</a:t>
            </a:r>
            <a:r>
              <a:rPr lang="ja-JP" altLang="en-US" sz="2400" dirty="0"/>
              <a:t>（日本評論社）</a:t>
            </a:r>
          </a:p>
        </p:txBody>
      </p:sp>
      <p:sp>
        <p:nvSpPr>
          <p:cNvPr id="2" name="日付プレースホルダー 1">
            <a:extLst>
              <a:ext uri="{FF2B5EF4-FFF2-40B4-BE49-F238E27FC236}">
                <a16:creationId xmlns:a16="http://schemas.microsoft.com/office/drawing/2014/main" id="{083E1B8F-4C13-4395-8291-4ED5C6437953}"/>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920016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en-US" altLang="ja-JP" dirty="0">
                <a:solidFill>
                  <a:srgbClr val="0070C0"/>
                </a:solidFill>
              </a:rPr>
              <a:t>2.1 </a:t>
            </a:r>
            <a:r>
              <a:rPr lang="ja-JP" altLang="en-US" dirty="0">
                <a:solidFill>
                  <a:srgbClr val="0070C0"/>
                </a:solidFill>
              </a:rPr>
              <a:t>生産関数と費用関数の関係</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539552" y="1268760"/>
                <a:ext cx="8352928" cy="4786346"/>
              </a:xfrm>
            </p:spPr>
            <p:txBody>
              <a:bodyPr>
                <a:normAutofit/>
              </a:bodyPr>
              <a:lstStyle/>
              <a:p>
                <a:pPr algn="just"/>
                <a:r>
                  <a:rPr lang="ja-JP" altLang="en-US" sz="2400" dirty="0">
                    <a:latin typeface="ＭＳ Ｐゴシック" pitchFamily="50" charset="-128"/>
                    <a:ea typeface="ＭＳ Ｐゴシック" pitchFamily="50" charset="-128"/>
                  </a:rPr>
                  <a:t>費用関数 </a:t>
                </a:r>
                <a14:m>
                  <m:oMath xmlns:m="http://schemas.openxmlformats.org/officeDocument/2006/math">
                    <m:r>
                      <a:rPr lang="en-US" altLang="ja-JP" sz="2400" b="0" i="1" smtClean="0">
                        <a:latin typeface="Cambria Math" panose="02040503050406030204" pitchFamily="18" charset="0"/>
                        <a:ea typeface="ＭＳ Ｐゴシック" pitchFamily="50" charset="-128"/>
                      </a:rPr>
                      <m:t>𝑇𝐶</m:t>
                    </m:r>
                    <m:r>
                      <a:rPr lang="en-US" altLang="ja-JP" sz="2400" i="1">
                        <a:latin typeface="Cambria Math"/>
                        <a:ea typeface="ＭＳ Ｐゴシック" pitchFamily="50" charset="-128"/>
                      </a:rPr>
                      <m:t>=</m:t>
                    </m:r>
                    <m:sSup>
                      <m:sSupPr>
                        <m:ctrlPr>
                          <a:rPr lang="en-US" altLang="ja-JP" sz="2400" i="1">
                            <a:latin typeface="Cambria Math" panose="02040503050406030204" pitchFamily="18" charset="0"/>
                            <a:ea typeface="ＭＳ Ｐゴシック" pitchFamily="50" charset="-128"/>
                          </a:rPr>
                        </m:ctrlPr>
                      </m:sSupPr>
                      <m:e>
                        <m:r>
                          <a:rPr lang="en-US" altLang="ja-JP" sz="2400" i="1">
                            <a:latin typeface="Cambria Math"/>
                            <a:ea typeface="ＭＳ Ｐゴシック" pitchFamily="50" charset="-128"/>
                          </a:rPr>
                          <m:t>𝑦</m:t>
                        </m:r>
                      </m:e>
                      <m:sup>
                        <m:r>
                          <a:rPr lang="en-US" altLang="ja-JP" sz="2400" i="1">
                            <a:latin typeface="Cambria Math"/>
                            <a:ea typeface="ＭＳ Ｐゴシック" pitchFamily="50" charset="-128"/>
                          </a:rPr>
                          <m:t>2</m:t>
                        </m:r>
                      </m:sup>
                    </m:sSup>
                  </m:oMath>
                </a14:m>
                <a:r>
                  <a:rPr lang="ja-JP" altLang="en-US" sz="2400" dirty="0">
                    <a:latin typeface="ＭＳ Ｐゴシック" pitchFamily="50" charset="-128"/>
                    <a:ea typeface="ＭＳ Ｐゴシック" pitchFamily="50" charset="-128"/>
                  </a:rPr>
                  <a:t> は右下図のように書ける．</a:t>
                </a:r>
                <a:endParaRPr lang="en-US" altLang="ja-JP" sz="2400" dirty="0">
                  <a:latin typeface="ＭＳ Ｐゴシック" pitchFamily="50" charset="-128"/>
                  <a:ea typeface="ＭＳ Ｐゴシック" pitchFamily="50" charset="-128"/>
                </a:endParaRPr>
              </a:p>
              <a:p>
                <a:pPr marL="0" indent="0" algn="just">
                  <a:buNone/>
                </a:pPr>
                <a:endParaRPr lang="en-US" altLang="ja-JP" sz="2400" dirty="0">
                  <a:latin typeface="ＭＳ Ｐゴシック" pitchFamily="50" charset="-128"/>
                  <a:ea typeface="ＭＳ Ｐゴシック" pitchFamily="50" charset="-128"/>
                </a:endParaRPr>
              </a:p>
              <a:p>
                <a:pPr lvl="1" algn="just"/>
                <a:r>
                  <a:rPr lang="en-US" altLang="ja-JP" sz="2100" i="1" dirty="0">
                    <a:latin typeface="Times New Roman" panose="02020603050405020304" pitchFamily="18" charset="0"/>
                    <a:ea typeface="ＭＳ Ｐゴシック" pitchFamily="50" charset="-128"/>
                    <a:cs typeface="Times New Roman" panose="02020603050405020304" pitchFamily="18" charset="0"/>
                  </a:rPr>
                  <a:t>y</a:t>
                </a:r>
                <a:r>
                  <a:rPr lang="ja-JP" altLang="en-US" sz="2100" dirty="0">
                    <a:latin typeface="ＭＳ Ｐゴシック" pitchFamily="50" charset="-128"/>
                    <a:ea typeface="ＭＳ Ｐゴシック" pitchFamily="50" charset="-128"/>
                  </a:rPr>
                  <a:t>を</a:t>
                </a:r>
                <a:r>
                  <a:rPr lang="en-US" altLang="ja-JP" sz="2100" dirty="0">
                    <a:latin typeface="ＭＳ Ｐゴシック" pitchFamily="50" charset="-128"/>
                    <a:ea typeface="ＭＳ Ｐゴシック" pitchFamily="50" charset="-128"/>
                  </a:rPr>
                  <a:t>1</a:t>
                </a:r>
                <a:r>
                  <a:rPr lang="ja-JP" altLang="en-US" sz="2100" dirty="0">
                    <a:latin typeface="ＭＳ Ｐゴシック" pitchFamily="50" charset="-128"/>
                    <a:ea typeface="ＭＳ Ｐゴシック" pitchFamily="50" charset="-128"/>
                  </a:rPr>
                  <a:t>から</a:t>
                </a:r>
                <a:r>
                  <a:rPr lang="en-US" altLang="ja-JP" sz="2100" dirty="0">
                    <a:latin typeface="ＭＳ Ｐゴシック" pitchFamily="50" charset="-128"/>
                    <a:ea typeface="ＭＳ Ｐゴシック" pitchFamily="50" charset="-128"/>
                  </a:rPr>
                  <a:t>2</a:t>
                </a:r>
                <a:r>
                  <a:rPr lang="ja-JP" altLang="en-US" sz="2100" dirty="0">
                    <a:latin typeface="ＭＳ Ｐゴシック" pitchFamily="50" charset="-128"/>
                    <a:ea typeface="ＭＳ Ｐゴシック" pitchFamily="50" charset="-128"/>
                  </a:rPr>
                  <a:t>に</a:t>
                </a:r>
                <a:r>
                  <a:rPr lang="en-US" altLang="ja-JP" sz="2100" dirty="0">
                    <a:latin typeface="ＭＳ Ｐゴシック" pitchFamily="50" charset="-128"/>
                    <a:ea typeface="ＭＳ Ｐゴシック" pitchFamily="50" charset="-128"/>
                  </a:rPr>
                  <a:t>1</a:t>
                </a:r>
                <a:r>
                  <a:rPr lang="ja-JP" altLang="en-US" sz="2100" dirty="0">
                    <a:latin typeface="ＭＳ Ｐゴシック" pitchFamily="50" charset="-128"/>
                    <a:ea typeface="ＭＳ Ｐゴシック" pitchFamily="50" charset="-128"/>
                  </a:rPr>
                  <a:t>増やすための</a:t>
                </a:r>
                <a:endParaRPr lang="en-US" altLang="ja-JP" sz="2100" dirty="0">
                  <a:latin typeface="ＭＳ Ｐゴシック" pitchFamily="50" charset="-128"/>
                  <a:ea typeface="ＭＳ Ｐゴシック" pitchFamily="50" charset="-128"/>
                </a:endParaRPr>
              </a:p>
              <a:p>
                <a:pPr marL="274320" lvl="1" indent="0" algn="just">
                  <a:buNone/>
                </a:pPr>
                <a:r>
                  <a:rPr lang="en-US" altLang="ja-JP" sz="2100" i="1" dirty="0">
                    <a:latin typeface="ＭＳ Ｐゴシック" pitchFamily="50" charset="-128"/>
                    <a:ea typeface="ＭＳ Ｐゴシック" pitchFamily="50" charset="-128"/>
                    <a:cs typeface="Times New Roman" panose="02020603050405020304" pitchFamily="18" charset="0"/>
                  </a:rPr>
                  <a:t>   </a:t>
                </a:r>
                <a:r>
                  <a:rPr lang="en-US" altLang="ja-JP" sz="2100" i="1" dirty="0">
                    <a:latin typeface="Times New Roman" panose="02020603050405020304" pitchFamily="18" charset="0"/>
                    <a:ea typeface="ＭＳ Ｐゴシック" pitchFamily="50" charset="-128"/>
                    <a:cs typeface="Times New Roman" panose="02020603050405020304" pitchFamily="18" charset="0"/>
                  </a:rPr>
                  <a:t>l</a:t>
                </a:r>
                <a:r>
                  <a:rPr lang="ja-JP" altLang="en-US" sz="2100" dirty="0">
                    <a:latin typeface="ＭＳ Ｐゴシック" pitchFamily="50" charset="-128"/>
                    <a:ea typeface="ＭＳ Ｐゴシック" pitchFamily="50" charset="-128"/>
                  </a:rPr>
                  <a:t>の増分は</a:t>
                </a:r>
                <a:r>
                  <a:rPr lang="en-US" altLang="ja-JP" sz="2100" dirty="0">
                    <a:latin typeface="ＭＳ Ｐゴシック" pitchFamily="50" charset="-128"/>
                    <a:ea typeface="ＭＳ Ｐゴシック" pitchFamily="50" charset="-128"/>
                  </a:rPr>
                  <a:t>1</a:t>
                </a:r>
                <a:r>
                  <a:rPr lang="ja-JP" altLang="en-US" sz="2100" dirty="0">
                    <a:latin typeface="ＭＳ Ｐゴシック" pitchFamily="50" charset="-128"/>
                    <a:ea typeface="ＭＳ Ｐゴシック" pitchFamily="50" charset="-128"/>
                  </a:rPr>
                  <a:t>から</a:t>
                </a:r>
                <a:r>
                  <a:rPr lang="en-US" altLang="ja-JP" sz="2100" dirty="0">
                    <a:latin typeface="ＭＳ Ｐゴシック" pitchFamily="50" charset="-128"/>
                    <a:ea typeface="ＭＳ Ｐゴシック" pitchFamily="50" charset="-128"/>
                  </a:rPr>
                  <a:t>4</a:t>
                </a:r>
                <a:r>
                  <a:rPr lang="ja-JP" altLang="en-US" sz="2100" dirty="0">
                    <a:latin typeface="ＭＳ Ｐゴシック" pitchFamily="50" charset="-128"/>
                    <a:ea typeface="ＭＳ Ｐゴシック" pitchFamily="50" charset="-128"/>
                  </a:rPr>
                  <a:t>への</a:t>
                </a:r>
                <a:r>
                  <a:rPr lang="en-US" altLang="ja-JP" sz="2100" dirty="0">
                    <a:latin typeface="ＭＳ Ｐゴシック" pitchFamily="50" charset="-128"/>
                    <a:ea typeface="ＭＳ Ｐゴシック" pitchFamily="50" charset="-128"/>
                  </a:rPr>
                  <a:t>3</a:t>
                </a:r>
              </a:p>
              <a:p>
                <a:pPr marL="274320" lvl="1" indent="0" algn="just">
                  <a:buNone/>
                </a:pPr>
                <a:endParaRPr lang="en-US" altLang="ja-JP" sz="800" dirty="0">
                  <a:latin typeface="ＭＳ Ｐゴシック" pitchFamily="50" charset="-128"/>
                  <a:ea typeface="ＭＳ Ｐゴシック" pitchFamily="50" charset="-128"/>
                </a:endParaRPr>
              </a:p>
              <a:p>
                <a:pPr lvl="1" algn="just"/>
                <a:r>
                  <a:rPr lang="en-US" altLang="ja-JP" sz="2100" i="1" dirty="0">
                    <a:latin typeface="Times New Roman" panose="02020603050405020304" pitchFamily="18" charset="0"/>
                    <a:ea typeface="ＭＳ Ｐゴシック" pitchFamily="50" charset="-128"/>
                    <a:cs typeface="Times New Roman" panose="02020603050405020304" pitchFamily="18" charset="0"/>
                  </a:rPr>
                  <a:t>y</a:t>
                </a:r>
                <a:r>
                  <a:rPr lang="ja-JP" altLang="en-US" sz="2100" dirty="0">
                    <a:latin typeface="ＭＳ Ｐゴシック" pitchFamily="50" charset="-128"/>
                    <a:ea typeface="ＭＳ Ｐゴシック" pitchFamily="50" charset="-128"/>
                  </a:rPr>
                  <a:t>を</a:t>
                </a:r>
                <a:r>
                  <a:rPr lang="en-US" altLang="ja-JP" sz="2100" dirty="0">
                    <a:latin typeface="ＭＳ Ｐゴシック" pitchFamily="50" charset="-128"/>
                    <a:ea typeface="ＭＳ Ｐゴシック" pitchFamily="50" charset="-128"/>
                  </a:rPr>
                  <a:t>2</a:t>
                </a:r>
                <a:r>
                  <a:rPr lang="ja-JP" altLang="en-US" sz="2100" dirty="0">
                    <a:latin typeface="ＭＳ Ｐゴシック" pitchFamily="50" charset="-128"/>
                    <a:ea typeface="ＭＳ Ｐゴシック" pitchFamily="50" charset="-128"/>
                  </a:rPr>
                  <a:t>から</a:t>
                </a:r>
                <a:r>
                  <a:rPr lang="en-US" altLang="ja-JP" sz="2100" dirty="0">
                    <a:latin typeface="ＭＳ Ｐゴシック" pitchFamily="50" charset="-128"/>
                    <a:ea typeface="ＭＳ Ｐゴシック" pitchFamily="50" charset="-128"/>
                  </a:rPr>
                  <a:t>3</a:t>
                </a:r>
                <a:r>
                  <a:rPr lang="ja-JP" altLang="en-US" sz="2100" dirty="0">
                    <a:latin typeface="ＭＳ Ｐゴシック" pitchFamily="50" charset="-128"/>
                    <a:ea typeface="ＭＳ Ｐゴシック" pitchFamily="50" charset="-128"/>
                  </a:rPr>
                  <a:t>に</a:t>
                </a:r>
                <a:r>
                  <a:rPr lang="en-US" altLang="ja-JP" sz="2100" dirty="0">
                    <a:latin typeface="ＭＳ Ｐゴシック" pitchFamily="50" charset="-128"/>
                    <a:ea typeface="ＭＳ Ｐゴシック" pitchFamily="50" charset="-128"/>
                  </a:rPr>
                  <a:t>1</a:t>
                </a:r>
                <a:r>
                  <a:rPr lang="ja-JP" altLang="en-US" sz="2100" dirty="0">
                    <a:latin typeface="ＭＳ Ｐゴシック" pitchFamily="50" charset="-128"/>
                    <a:ea typeface="ＭＳ Ｐゴシック" pitchFamily="50" charset="-128"/>
                  </a:rPr>
                  <a:t>増やすための</a:t>
                </a:r>
                <a:endParaRPr lang="en-US" altLang="ja-JP" sz="2100" dirty="0">
                  <a:latin typeface="ＭＳ Ｐゴシック" pitchFamily="50" charset="-128"/>
                  <a:ea typeface="ＭＳ Ｐゴシック" pitchFamily="50" charset="-128"/>
                </a:endParaRPr>
              </a:p>
              <a:p>
                <a:pPr marL="274320" lvl="1" indent="0" algn="just">
                  <a:buNone/>
                </a:pPr>
                <a:r>
                  <a:rPr lang="ja-JP" altLang="en-US" sz="2100" dirty="0">
                    <a:latin typeface="ＭＳ Ｐゴシック" pitchFamily="50" charset="-128"/>
                    <a:ea typeface="ＭＳ Ｐゴシック" pitchFamily="50" charset="-128"/>
                  </a:rPr>
                  <a:t>   </a:t>
                </a:r>
                <a:r>
                  <a:rPr lang="en-US" altLang="ja-JP" sz="2100" i="1" dirty="0">
                    <a:latin typeface="Times New Roman" panose="02020603050405020304" pitchFamily="18" charset="0"/>
                    <a:ea typeface="ＭＳ Ｐゴシック" pitchFamily="50" charset="-128"/>
                    <a:cs typeface="Times New Roman" panose="02020603050405020304" pitchFamily="18" charset="0"/>
                  </a:rPr>
                  <a:t>l</a:t>
                </a:r>
                <a:r>
                  <a:rPr lang="ja-JP" altLang="en-US" sz="2100" dirty="0">
                    <a:latin typeface="ＭＳ Ｐゴシック" pitchFamily="50" charset="-128"/>
                    <a:ea typeface="ＭＳ Ｐゴシック" pitchFamily="50" charset="-128"/>
                  </a:rPr>
                  <a:t>の増分は</a:t>
                </a:r>
                <a:r>
                  <a:rPr lang="en-US" altLang="ja-JP" sz="2100" dirty="0">
                    <a:latin typeface="ＭＳ Ｐゴシック" pitchFamily="50" charset="-128"/>
                    <a:ea typeface="ＭＳ Ｐゴシック" pitchFamily="50" charset="-128"/>
                  </a:rPr>
                  <a:t>4</a:t>
                </a:r>
                <a:r>
                  <a:rPr lang="ja-JP" altLang="en-US" sz="2100" dirty="0">
                    <a:latin typeface="ＭＳ Ｐゴシック" pitchFamily="50" charset="-128"/>
                    <a:ea typeface="ＭＳ Ｐゴシック" pitchFamily="50" charset="-128"/>
                  </a:rPr>
                  <a:t>から</a:t>
                </a:r>
                <a:r>
                  <a:rPr lang="en-US" altLang="ja-JP" sz="2100" dirty="0">
                    <a:latin typeface="ＭＳ Ｐゴシック" pitchFamily="50" charset="-128"/>
                    <a:ea typeface="ＭＳ Ｐゴシック" pitchFamily="50" charset="-128"/>
                  </a:rPr>
                  <a:t>9</a:t>
                </a:r>
                <a:r>
                  <a:rPr lang="ja-JP" altLang="en-US" sz="2100" dirty="0">
                    <a:latin typeface="ＭＳ Ｐゴシック" pitchFamily="50" charset="-128"/>
                    <a:ea typeface="ＭＳ Ｐゴシック" pitchFamily="50" charset="-128"/>
                  </a:rPr>
                  <a:t>への</a:t>
                </a:r>
                <a:r>
                  <a:rPr lang="en-US" altLang="ja-JP" sz="2100" dirty="0">
                    <a:latin typeface="ＭＳ Ｐゴシック" pitchFamily="50" charset="-128"/>
                    <a:ea typeface="ＭＳ Ｐゴシック" pitchFamily="50" charset="-128"/>
                  </a:rPr>
                  <a:t>5</a:t>
                </a:r>
              </a:p>
              <a:p>
                <a:pPr algn="just"/>
                <a:endParaRPr lang="en-US" altLang="ja-JP" sz="2400" dirty="0">
                  <a:latin typeface="ＭＳ Ｐゴシック" pitchFamily="50" charset="-128"/>
                  <a:ea typeface="ＭＳ Ｐゴシック" pitchFamily="50" charset="-128"/>
                </a:endParaRPr>
              </a:p>
              <a:p>
                <a:pPr marL="0" indent="0" algn="just">
                  <a:buNone/>
                </a:pPr>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限界生産性の逓減と限界費用の逓増は同じこと．</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539552" y="1268760"/>
                <a:ext cx="8352928" cy="4786346"/>
              </a:xfrm>
              <a:blipFill>
                <a:blip r:embed="rId3"/>
                <a:stretch>
                  <a:fillRect l="-511" t="-1401"/>
                </a:stretch>
              </a:blipFill>
            </p:spPr>
            <p:txBody>
              <a:bodyPr/>
              <a:lstStyle/>
              <a:p>
                <a:r>
                  <a:rPr lang="ja-JP" altLang="en-US">
                    <a:noFill/>
                  </a:rPr>
                  <a:t> </a:t>
                </a:r>
              </a:p>
            </p:txBody>
          </p:sp>
        </mc:Fallback>
      </mc:AlternateContent>
      <p:graphicFrame>
        <p:nvGraphicFramePr>
          <p:cNvPr id="7" name="グラフ 6"/>
          <p:cNvGraphicFramePr>
            <a:graphicFrameLocks/>
          </p:cNvGraphicFramePr>
          <p:nvPr>
            <p:extLst>
              <p:ext uri="{D42A27DB-BD31-4B8C-83A1-F6EECF244321}">
                <p14:modId xmlns:p14="http://schemas.microsoft.com/office/powerpoint/2010/main" val="1301092920"/>
              </p:ext>
            </p:extLst>
          </p:nvPr>
        </p:nvGraphicFramePr>
        <p:xfrm>
          <a:off x="4406610" y="2169914"/>
          <a:ext cx="4125829" cy="2843262"/>
        </p:xfrm>
        <a:graphic>
          <a:graphicData uri="http://schemas.openxmlformats.org/drawingml/2006/chart">
            <c:chart xmlns:c="http://schemas.openxmlformats.org/drawingml/2006/chart" xmlns:r="http://schemas.openxmlformats.org/officeDocument/2006/relationships" r:id="rId4"/>
          </a:graphicData>
        </a:graphic>
      </p:graphicFrame>
      <p:grpSp>
        <p:nvGrpSpPr>
          <p:cNvPr id="4" name="グループ化 3"/>
          <p:cNvGrpSpPr/>
          <p:nvPr/>
        </p:nvGrpSpPr>
        <p:grpSpPr>
          <a:xfrm>
            <a:off x="5784163" y="3561992"/>
            <a:ext cx="1241845" cy="643531"/>
            <a:chOff x="5756680" y="3121225"/>
            <a:chExt cx="1241845" cy="643531"/>
          </a:xfrm>
        </p:grpSpPr>
        <p:cxnSp>
          <p:nvCxnSpPr>
            <p:cNvPr id="8" name="直線コネクタ 7"/>
            <p:cNvCxnSpPr/>
            <p:nvPr/>
          </p:nvCxnSpPr>
          <p:spPr>
            <a:xfrm flipV="1">
              <a:off x="5756680" y="3626442"/>
              <a:ext cx="1057352" cy="387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5766038" y="3121225"/>
              <a:ext cx="1047994" cy="51296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円弧 11"/>
            <p:cNvSpPr/>
            <p:nvPr/>
          </p:nvSpPr>
          <p:spPr>
            <a:xfrm>
              <a:off x="5912514" y="3512939"/>
              <a:ext cx="177785" cy="251817"/>
            </a:xfrm>
            <a:prstGeom prst="arc">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t"/>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l"/>
              <a:endParaRPr kumimoji="1" lang="ja-JP" altLang="en-US" sz="1100"/>
            </a:p>
          </p:txBody>
        </p:sp>
        <p:sp>
          <p:nvSpPr>
            <p:cNvPr id="13" name="テキスト ボックス 22"/>
            <p:cNvSpPr txBox="1"/>
            <p:nvPr/>
          </p:nvSpPr>
          <p:spPr>
            <a:xfrm>
              <a:off x="6352886" y="3294558"/>
              <a:ext cx="645639" cy="33575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en-US" altLang="ja-JP" sz="1600" dirty="0">
                  <a:latin typeface="Times New Roman" panose="02020603050405020304" pitchFamily="18" charset="0"/>
                  <a:cs typeface="Times New Roman" panose="02020603050405020304" pitchFamily="18" charset="0"/>
                </a:rPr>
                <a:t>3</a:t>
              </a:r>
              <a:endParaRPr kumimoji="1" lang="ja-JP" altLang="en-US" sz="1600" dirty="0">
                <a:latin typeface="Times New Roman" panose="02020603050405020304" pitchFamily="18" charset="0"/>
                <a:cs typeface="Times New Roman" panose="02020603050405020304" pitchFamily="18" charset="0"/>
              </a:endParaRPr>
            </a:p>
          </p:txBody>
        </p:sp>
      </p:grpSp>
      <p:grpSp>
        <p:nvGrpSpPr>
          <p:cNvPr id="17" name="グループ化 16"/>
          <p:cNvGrpSpPr/>
          <p:nvPr/>
        </p:nvGrpSpPr>
        <p:grpSpPr>
          <a:xfrm>
            <a:off x="6862111" y="2628770"/>
            <a:ext cx="1067764" cy="1065323"/>
            <a:chOff x="6773366" y="2281833"/>
            <a:chExt cx="1067764" cy="979289"/>
          </a:xfrm>
        </p:grpSpPr>
        <p:sp>
          <p:nvSpPr>
            <p:cNvPr id="11" name="円弧 10"/>
            <p:cNvSpPr/>
            <p:nvPr/>
          </p:nvSpPr>
          <p:spPr>
            <a:xfrm>
              <a:off x="6932437" y="2953345"/>
              <a:ext cx="187142" cy="307777"/>
            </a:xfrm>
            <a:prstGeom prst="arc">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tlCol="0" anchor="t"/>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l"/>
              <a:endParaRPr kumimoji="1" lang="ja-JP" altLang="en-US" sz="1100"/>
            </a:p>
          </p:txBody>
        </p:sp>
        <p:grpSp>
          <p:nvGrpSpPr>
            <p:cNvPr id="5" name="グループ化 4"/>
            <p:cNvGrpSpPr/>
            <p:nvPr/>
          </p:nvGrpSpPr>
          <p:grpSpPr>
            <a:xfrm>
              <a:off x="6773366" y="2281833"/>
              <a:ext cx="1067764" cy="848717"/>
              <a:chOff x="6773366" y="2281833"/>
              <a:chExt cx="1067764" cy="848717"/>
            </a:xfrm>
          </p:grpSpPr>
          <p:grpSp>
            <p:nvGrpSpPr>
              <p:cNvPr id="9" name="グループ化 8"/>
              <p:cNvGrpSpPr/>
              <p:nvPr/>
            </p:nvGrpSpPr>
            <p:grpSpPr>
              <a:xfrm>
                <a:off x="6773366" y="2281833"/>
                <a:ext cx="1067763" cy="839392"/>
                <a:chOff x="2371725" y="466725"/>
                <a:chExt cx="1066800" cy="857251"/>
              </a:xfrm>
            </p:grpSpPr>
            <p:cxnSp>
              <p:nvCxnSpPr>
                <p:cNvPr id="15" name="直線コネクタ 14"/>
                <p:cNvCxnSpPr/>
                <p:nvPr/>
              </p:nvCxnSpPr>
              <p:spPr>
                <a:xfrm flipV="1">
                  <a:off x="2371725" y="466725"/>
                  <a:ext cx="1066800" cy="857251"/>
                </a:xfrm>
                <a:prstGeom prst="line">
                  <a:avLst/>
                </a:prstGeom>
                <a:ln w="254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2371725" y="1314450"/>
                  <a:ext cx="1047750" cy="2"/>
                </a:xfrm>
                <a:prstGeom prst="line">
                  <a:avLst/>
                </a:prstGeom>
                <a:ln w="25400">
                  <a:solidFill>
                    <a:srgbClr val="00B050"/>
                  </a:solidFill>
                  <a:prstDash val="sysDash"/>
                </a:ln>
              </p:spPr>
              <p:style>
                <a:lnRef idx="1">
                  <a:schemeClr val="accent1"/>
                </a:lnRef>
                <a:fillRef idx="0">
                  <a:schemeClr val="accent1"/>
                </a:fillRef>
                <a:effectRef idx="0">
                  <a:schemeClr val="accent1"/>
                </a:effectRef>
                <a:fontRef idx="minor">
                  <a:schemeClr val="tx1"/>
                </a:fontRef>
              </p:style>
            </p:cxnSp>
          </p:grpSp>
          <p:sp>
            <p:nvSpPr>
              <p:cNvPr id="14" name="テキスト ボックス 23"/>
              <p:cNvSpPr txBox="1"/>
              <p:nvPr/>
            </p:nvSpPr>
            <p:spPr>
              <a:xfrm>
                <a:off x="7195491" y="2794794"/>
                <a:ext cx="645639" cy="33575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kumimoji="1" lang="en-US" altLang="ja-JP" sz="1600" dirty="0">
                    <a:latin typeface="Times New Roman" panose="02020603050405020304" pitchFamily="18" charset="0"/>
                    <a:cs typeface="Times New Roman" panose="02020603050405020304" pitchFamily="18" charset="0"/>
                  </a:rPr>
                  <a:t>5</a:t>
                </a:r>
                <a:endParaRPr kumimoji="1" lang="ja-JP" altLang="en-US" sz="1600" dirty="0">
                  <a:latin typeface="Times New Roman" panose="02020603050405020304" pitchFamily="18" charset="0"/>
                  <a:cs typeface="Times New Roman" panose="02020603050405020304" pitchFamily="18" charset="0"/>
                </a:endParaRPr>
              </a:p>
            </p:txBody>
          </p:sp>
        </p:grpSp>
      </p:gr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10</a:t>
            </a:fld>
            <a:endParaRPr kumimoji="1" lang="ja-JP" altLang="en-US"/>
          </a:p>
        </p:txBody>
      </p:sp>
      <p:sp>
        <p:nvSpPr>
          <p:cNvPr id="18" name="日付プレースホルダー 17">
            <a:extLst>
              <a:ext uri="{FF2B5EF4-FFF2-40B4-BE49-F238E27FC236}">
                <a16:creationId xmlns:a16="http://schemas.microsoft.com/office/drawing/2014/main" id="{10DB1B09-8D6F-4768-9679-11EC2144F0D9}"/>
              </a:ext>
            </a:extLst>
          </p:cNvPr>
          <p:cNvSpPr>
            <a:spLocks noGrp="1"/>
          </p:cNvSpPr>
          <p:nvPr>
            <p:ph type="dt" sz="half" idx="10"/>
          </p:nvPr>
        </p:nvSpPr>
        <p:spPr/>
        <p:txBody>
          <a:bodyPr/>
          <a:lstStyle/>
          <a:p>
            <a:r>
              <a:rPr kumimoji="1" lang="en-US" altLang="ja-JP"/>
              <a:t>ver. 2</a:t>
            </a:r>
            <a:endParaRPr kumimoji="1" lang="ja-JP" altLang="en-US" dirty="0"/>
          </a:p>
        </p:txBody>
      </p:sp>
    </p:spTree>
    <p:extLst>
      <p:ext uri="{BB962C8B-B14F-4D97-AF65-F5344CB8AC3E}">
        <p14:creationId xmlns:p14="http://schemas.microsoft.com/office/powerpoint/2010/main" val="25044632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6917">
                                            <p:txEl>
                                              <p:pRg st="3" end="3"/>
                                            </p:txEl>
                                          </p:spTgt>
                                        </p:tgtEl>
                                        <p:attrNameLst>
                                          <p:attrName>style.visibility</p:attrName>
                                        </p:attrNameLst>
                                      </p:cBhvr>
                                      <p:to>
                                        <p:strVal val="visible"/>
                                      </p:to>
                                    </p:set>
                                    <p:animEffect transition="in" filter="fade">
                                      <p:cBhvr>
                                        <p:cTn id="10" dur="500"/>
                                        <p:tgtEl>
                                          <p:spTgt spid="166917">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66917">
                                            <p:txEl>
                                              <p:pRg st="5" end="5"/>
                                            </p:txEl>
                                          </p:spTgt>
                                        </p:tgtEl>
                                        <p:attrNameLst>
                                          <p:attrName>style.visibility</p:attrName>
                                        </p:attrNameLst>
                                      </p:cBhvr>
                                      <p:to>
                                        <p:strVal val="visible"/>
                                      </p:to>
                                    </p:set>
                                    <p:animEffect transition="in" filter="fade">
                                      <p:cBhvr>
                                        <p:cTn id="18" dur="500"/>
                                        <p:tgtEl>
                                          <p:spTgt spid="166917">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66917">
                                            <p:txEl>
                                              <p:pRg st="6" end="6"/>
                                            </p:txEl>
                                          </p:spTgt>
                                        </p:tgtEl>
                                        <p:attrNameLst>
                                          <p:attrName>style.visibility</p:attrName>
                                        </p:attrNameLst>
                                      </p:cBhvr>
                                      <p:to>
                                        <p:strVal val="visible"/>
                                      </p:to>
                                    </p:set>
                                    <p:animEffect transition="in" filter="fade">
                                      <p:cBhvr>
                                        <p:cTn id="21" dur="500"/>
                                        <p:tgtEl>
                                          <p:spTgt spid="166917">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66917">
                                            <p:txEl>
                                              <p:pRg st="9" end="9"/>
                                            </p:txEl>
                                          </p:spTgt>
                                        </p:tgtEl>
                                        <p:attrNameLst>
                                          <p:attrName>style.visibility</p:attrName>
                                        </p:attrNameLst>
                                      </p:cBhvr>
                                      <p:to>
                                        <p:strVal val="visible"/>
                                      </p:to>
                                    </p:set>
                                    <p:animEffect transition="in" filter="fade">
                                      <p:cBhvr>
                                        <p:cTn id="29" dur="500"/>
                                        <p:tgtEl>
                                          <p:spTgt spid="16691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2.2 </a:t>
            </a:r>
            <a:r>
              <a:rPr lang="ja-JP" altLang="en-US" dirty="0">
                <a:solidFill>
                  <a:srgbClr val="0070C0"/>
                </a:solidFill>
              </a:rPr>
              <a:t>生産者の利潤最大化問題</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323528" y="1268760"/>
                <a:ext cx="8568952" cy="4786346"/>
              </a:xfrm>
            </p:spPr>
            <p:txBody>
              <a:bodyPr>
                <a:normAutofit/>
              </a:bodyPr>
              <a:lstStyle/>
              <a:p>
                <a:pPr algn="just"/>
                <a:r>
                  <a:rPr lang="ja-JP" altLang="en-US" sz="2400" dirty="0">
                    <a:latin typeface="ＭＳ Ｐゴシック" pitchFamily="50" charset="-128"/>
                    <a:ea typeface="ＭＳ Ｐゴシック" pitchFamily="50" charset="-128"/>
                  </a:rPr>
                  <a:t>収入から費用を差し引いたものを利潤（</a:t>
                </a:r>
                <a14:m>
                  <m:oMath xmlns:m="http://schemas.openxmlformats.org/officeDocument/2006/math">
                    <m:r>
                      <a:rPr lang="ja-JP" altLang="en-US" sz="2400" i="1" smtClean="0">
                        <a:latin typeface="Cambria Math"/>
                        <a:ea typeface="ＭＳ Ｐゴシック" pitchFamily="50" charset="-128"/>
                      </a:rPr>
                      <m:t>𝜋</m:t>
                    </m:r>
                  </m:oMath>
                </a14:m>
                <a:r>
                  <a:rPr lang="ja-JP" altLang="en-US" sz="2400" dirty="0">
                    <a:latin typeface="ＭＳ Ｐゴシック" pitchFamily="50" charset="-128"/>
                    <a:ea typeface="ＭＳ Ｐゴシック" pitchFamily="50" charset="-128"/>
                  </a:rPr>
                  <a:t>）と呼ぶ．</a:t>
                </a:r>
                <a:endParaRPr lang="en-US" altLang="ja-JP" sz="24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marL="0" indent="0" algn="just">
                  <a:buNone/>
                </a:pPr>
                <a14:m>
                  <m:oMathPara xmlns:m="http://schemas.openxmlformats.org/officeDocument/2006/math">
                    <m:oMathParaPr>
                      <m:jc m:val="centerGroup"/>
                    </m:oMathParaPr>
                    <m:oMath xmlns:m="http://schemas.openxmlformats.org/officeDocument/2006/math">
                      <m:r>
                        <a:rPr lang="ja-JP" altLang="en-US" sz="2400" b="0" i="1" smtClean="0">
                          <a:latin typeface="Cambria Math"/>
                          <a:ea typeface="ＭＳ Ｐゴシック" pitchFamily="50" charset="-128"/>
                        </a:rPr>
                        <m:t>𝜋</m:t>
                      </m:r>
                      <m:r>
                        <a:rPr lang="en-US" altLang="ja-JP" sz="2400" b="0" i="1" smtClean="0">
                          <a:latin typeface="Cambria Math"/>
                          <a:ea typeface="ＭＳ Ｐゴシック" pitchFamily="50" charset="-128"/>
                        </a:rPr>
                        <m:t>=</m:t>
                      </m:r>
                      <m:r>
                        <a:rPr lang="en-US" altLang="ja-JP" sz="2400" b="0" i="1" smtClean="0">
                          <a:latin typeface="Cambria Math"/>
                          <a:ea typeface="ＭＳ Ｐゴシック" pitchFamily="50" charset="-128"/>
                        </a:rPr>
                        <m:t>𝑃𝑦</m:t>
                      </m:r>
                      <m:r>
                        <a:rPr lang="en-US" altLang="ja-JP" sz="2400" b="0" i="1" smtClean="0">
                          <a:latin typeface="Cambria Math"/>
                          <a:ea typeface="ＭＳ Ｐゴシック" pitchFamily="50" charset="-128"/>
                        </a:rPr>
                        <m:t>−</m:t>
                      </m:r>
                      <m:f>
                        <m:fPr>
                          <m:ctrlPr>
                            <a:rPr lang="en-US" altLang="ja-JP" sz="2400" b="0" i="1" smtClean="0">
                              <a:latin typeface="Cambria Math" panose="02040503050406030204" pitchFamily="18" charset="0"/>
                              <a:ea typeface="ＭＳ Ｐゴシック" pitchFamily="50" charset="-128"/>
                            </a:rPr>
                          </m:ctrlPr>
                        </m:fPr>
                        <m:num>
                          <m:r>
                            <a:rPr lang="en-US" altLang="ja-JP" sz="2400" b="0" i="1" smtClean="0">
                              <a:latin typeface="Cambria Math"/>
                              <a:ea typeface="ＭＳ Ｐゴシック" pitchFamily="50" charset="-128"/>
                            </a:rPr>
                            <m:t>𝑊</m:t>
                          </m:r>
                        </m:num>
                        <m:den>
                          <m:r>
                            <a:rPr lang="en-US" altLang="ja-JP" sz="2400" b="0" i="1" smtClean="0">
                              <a:latin typeface="Cambria Math"/>
                              <a:ea typeface="ＭＳ Ｐゴシック" pitchFamily="50" charset="-128"/>
                            </a:rPr>
                            <m:t>2</m:t>
                          </m:r>
                          <m:r>
                            <a:rPr lang="en-US" altLang="ja-JP" sz="2400" b="0" i="1" smtClean="0">
                              <a:latin typeface="Cambria Math"/>
                              <a:ea typeface="ＭＳ Ｐゴシック" pitchFamily="50" charset="-128"/>
                            </a:rPr>
                            <m:t>𝐻</m:t>
                          </m:r>
                        </m:den>
                      </m:f>
                      <m:sSup>
                        <m:sSupPr>
                          <m:ctrlPr>
                            <a:rPr lang="en-US" altLang="ja-JP" sz="2400" b="0" i="1" smtClean="0">
                              <a:latin typeface="Cambria Math" panose="02040503050406030204" pitchFamily="18" charset="0"/>
                              <a:ea typeface="ＭＳ Ｐゴシック" pitchFamily="50" charset="-128"/>
                            </a:rPr>
                          </m:ctrlPr>
                        </m:sSupPr>
                        <m:e>
                          <m:r>
                            <a:rPr lang="en-US" altLang="ja-JP" sz="2400" b="0" i="1" smtClean="0">
                              <a:latin typeface="Cambria Math"/>
                              <a:ea typeface="ＭＳ Ｐゴシック" pitchFamily="50" charset="-128"/>
                            </a:rPr>
                            <m:t>𝑦</m:t>
                          </m:r>
                        </m:e>
                        <m:sup>
                          <m:r>
                            <a:rPr lang="en-US" altLang="ja-JP" sz="2400" b="0" i="1" smtClean="0">
                              <a:latin typeface="Cambria Math"/>
                              <a:ea typeface="ＭＳ Ｐゴシック" pitchFamily="50" charset="-128"/>
                            </a:rPr>
                            <m:t>2</m:t>
                          </m:r>
                        </m:sup>
                      </m:sSup>
                    </m:oMath>
                  </m:oMathPara>
                </a14:m>
                <a:endParaRPr lang="en-US" altLang="ja-JP" sz="2400" dirty="0">
                  <a:latin typeface="ＭＳ Ｐゴシック" pitchFamily="50" charset="-128"/>
                  <a:ea typeface="ＭＳ Ｐゴシック" pitchFamily="50" charset="-128"/>
                </a:endParaRPr>
              </a:p>
              <a:p>
                <a:pPr lvl="1" algn="just"/>
                <a:endParaRPr lang="en-US" altLang="ja-JP" sz="2100" i="1" dirty="0">
                  <a:latin typeface="Times New Roman" panose="02020603050405020304" pitchFamily="18" charset="0"/>
                  <a:ea typeface="ＭＳ Ｐゴシック" pitchFamily="50" charset="-128"/>
                  <a:cs typeface="Times New Roman" panose="02020603050405020304" pitchFamily="18" charset="0"/>
                </a:endParaRPr>
              </a:p>
              <a:p>
                <a:pPr lvl="1" algn="just"/>
                <a:endParaRPr lang="en-US" altLang="ja-JP" sz="2100" i="1" dirty="0">
                  <a:latin typeface="Times New Roman" panose="02020603050405020304" pitchFamily="18" charset="0"/>
                  <a:ea typeface="ＭＳ Ｐゴシック" pitchFamily="50" charset="-128"/>
                  <a:cs typeface="Times New Roman" panose="02020603050405020304" pitchFamily="18" charset="0"/>
                </a:endParaRPr>
              </a:p>
              <a:p>
                <a:pPr lvl="1" algn="just"/>
                <a:r>
                  <a:rPr lang="en-US" altLang="ja-JP" sz="2100" i="1" dirty="0">
                    <a:latin typeface="Times New Roman" panose="02020603050405020304" pitchFamily="18" charset="0"/>
                    <a:ea typeface="ＭＳ Ｐゴシック" pitchFamily="50" charset="-128"/>
                    <a:cs typeface="Times New Roman" panose="02020603050405020304" pitchFamily="18" charset="0"/>
                  </a:rPr>
                  <a:t>P </a:t>
                </a:r>
                <a:r>
                  <a:rPr lang="ja-JP" altLang="en-US" sz="2100" dirty="0">
                    <a:latin typeface="ＭＳ Ｐゴシック" pitchFamily="50" charset="-128"/>
                    <a:ea typeface="ＭＳ Ｐゴシック" pitchFamily="50" charset="-128"/>
                  </a:rPr>
                  <a:t>は財・サービスの価格．</a:t>
                </a:r>
                <a:endParaRPr lang="en-US" altLang="ja-JP" sz="21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400" dirty="0">
                    <a:solidFill>
                      <a:srgbClr val="0070C0"/>
                    </a:solidFill>
                    <a:latin typeface="ＭＳ Ｐゴシック" pitchFamily="50" charset="-128"/>
                    <a:ea typeface="ＭＳ Ｐゴシック" pitchFamily="50" charset="-128"/>
                  </a:rPr>
                  <a:t>生産要素を利用するための費用には機会費用も含まれる．</a:t>
                </a:r>
                <a:endParaRPr lang="en-US" altLang="ja-JP" sz="2400" dirty="0">
                  <a:solidFill>
                    <a:srgbClr val="0070C0"/>
                  </a:solidFill>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例：自営業者が自分の店で働いている間は他社で働くことはできない⇒自営業者は他社で得られるはずの賃金を失っている．</a:t>
                </a:r>
                <a:endParaRPr lang="en-US" altLang="ja-JP" sz="2100" dirty="0">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そのため，生産者が考慮するべき費用の中には機会費用が含まれる．</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323528" y="1268760"/>
                <a:ext cx="8568952" cy="4786346"/>
              </a:xfrm>
              <a:blipFill rotWithShape="1">
                <a:blip r:embed="rId3"/>
                <a:stretch>
                  <a:fillRect l="-427" t="-1401" r="-2916"/>
                </a:stretch>
              </a:blipFill>
            </p:spPr>
            <p:txBody>
              <a:bodyPr/>
              <a:lstStyle/>
              <a:p>
                <a:r>
                  <a:rPr lang="ja-JP" altLang="en-US">
                    <a:noFill/>
                  </a:rPr>
                  <a:t> </a:t>
                </a:r>
              </a:p>
            </p:txBody>
          </p:sp>
        </mc:Fallback>
      </mc:AlternateContent>
      <p:grpSp>
        <p:nvGrpSpPr>
          <p:cNvPr id="5" name="グループ化 4"/>
          <p:cNvGrpSpPr/>
          <p:nvPr/>
        </p:nvGrpSpPr>
        <p:grpSpPr>
          <a:xfrm>
            <a:off x="3921521" y="2509016"/>
            <a:ext cx="864096" cy="787105"/>
            <a:chOff x="4060767" y="2276872"/>
            <a:chExt cx="864096" cy="787105"/>
          </a:xfrm>
        </p:grpSpPr>
        <p:sp>
          <p:nvSpPr>
            <p:cNvPr id="3" name="左中かっこ 2"/>
            <p:cNvSpPr/>
            <p:nvPr/>
          </p:nvSpPr>
          <p:spPr>
            <a:xfrm rot="16200000">
              <a:off x="4277276" y="2126162"/>
              <a:ext cx="360040" cy="661459"/>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 name="テキスト ボックス 3"/>
            <p:cNvSpPr txBox="1"/>
            <p:nvPr/>
          </p:nvSpPr>
          <p:spPr>
            <a:xfrm>
              <a:off x="4060767" y="2663867"/>
              <a:ext cx="864096" cy="400110"/>
            </a:xfrm>
            <a:prstGeom prst="rect">
              <a:avLst/>
            </a:prstGeom>
            <a:noFill/>
          </p:spPr>
          <p:txBody>
            <a:bodyPr wrap="square" rtlCol="0">
              <a:spAutoFit/>
            </a:bodyPr>
            <a:lstStyle/>
            <a:p>
              <a:r>
                <a:rPr kumimoji="1" lang="ja-JP" altLang="en-US" sz="2000" dirty="0">
                  <a:solidFill>
                    <a:srgbClr val="FF0000"/>
                  </a:solidFill>
                </a:rPr>
                <a:t>収入</a:t>
              </a:r>
            </a:p>
          </p:txBody>
        </p:sp>
      </p:grpSp>
      <p:grpSp>
        <p:nvGrpSpPr>
          <p:cNvPr id="6" name="グループ化 5"/>
          <p:cNvGrpSpPr/>
          <p:nvPr/>
        </p:nvGrpSpPr>
        <p:grpSpPr>
          <a:xfrm>
            <a:off x="4805430" y="2549088"/>
            <a:ext cx="1000931" cy="787104"/>
            <a:chOff x="4940428" y="2276873"/>
            <a:chExt cx="1000931" cy="787104"/>
          </a:xfrm>
        </p:grpSpPr>
        <p:sp>
          <p:nvSpPr>
            <p:cNvPr id="7" name="左中かっこ 6"/>
            <p:cNvSpPr/>
            <p:nvPr/>
          </p:nvSpPr>
          <p:spPr>
            <a:xfrm rot="16200000">
              <a:off x="5188264" y="2029037"/>
              <a:ext cx="360040" cy="855711"/>
            </a:xfrm>
            <a:prstGeom prst="leftBrace">
              <a:avLst/>
            </a:pr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 name="テキスト ボックス 8"/>
            <p:cNvSpPr txBox="1"/>
            <p:nvPr/>
          </p:nvSpPr>
          <p:spPr>
            <a:xfrm>
              <a:off x="5077263" y="2663867"/>
              <a:ext cx="864096" cy="400110"/>
            </a:xfrm>
            <a:prstGeom prst="rect">
              <a:avLst/>
            </a:prstGeom>
            <a:noFill/>
          </p:spPr>
          <p:txBody>
            <a:bodyPr wrap="square" rtlCol="0">
              <a:spAutoFit/>
            </a:bodyPr>
            <a:lstStyle/>
            <a:p>
              <a:r>
                <a:rPr kumimoji="1" lang="ja-JP" altLang="en-US" sz="2000" dirty="0">
                  <a:solidFill>
                    <a:srgbClr val="0070C0"/>
                  </a:solidFill>
                </a:rPr>
                <a:t>費用</a:t>
              </a:r>
            </a:p>
          </p:txBody>
        </p:sp>
      </p:gr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11</a:t>
            </a:fld>
            <a:endParaRPr kumimoji="1" lang="ja-JP" altLang="en-US"/>
          </a:p>
        </p:txBody>
      </p:sp>
      <p:sp>
        <p:nvSpPr>
          <p:cNvPr id="11" name="日付プレースホルダー 10">
            <a:extLst>
              <a:ext uri="{FF2B5EF4-FFF2-40B4-BE49-F238E27FC236}">
                <a16:creationId xmlns:a16="http://schemas.microsoft.com/office/drawing/2014/main" id="{000F228B-4A09-4BC7-B68A-7959BF67DE6C}"/>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664417279"/>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7" end="7"/>
                                            </p:txEl>
                                          </p:spTgt>
                                        </p:tgtEl>
                                        <p:attrNameLst>
                                          <p:attrName>style.visibility</p:attrName>
                                        </p:attrNameLst>
                                      </p:cBhvr>
                                      <p:to>
                                        <p:strVal val="visible"/>
                                      </p:to>
                                    </p:set>
                                    <p:animEffect transition="in" filter="fade">
                                      <p:cBhvr>
                                        <p:cTn id="17" dur="500"/>
                                        <p:tgtEl>
                                          <p:spTgt spid="166917">
                                            <p:txEl>
                                              <p:pRg st="7" end="7"/>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66917">
                                            <p:txEl>
                                              <p:pRg st="9" end="9"/>
                                            </p:txEl>
                                          </p:spTgt>
                                        </p:tgtEl>
                                        <p:attrNameLst>
                                          <p:attrName>style.visibility</p:attrName>
                                        </p:attrNameLst>
                                      </p:cBhvr>
                                      <p:to>
                                        <p:strVal val="visible"/>
                                      </p:to>
                                    </p:set>
                                    <p:animEffect transition="in" filter="fade">
                                      <p:cBhvr>
                                        <p:cTn id="20" dur="500"/>
                                        <p:tgtEl>
                                          <p:spTgt spid="166917">
                                            <p:txEl>
                                              <p:pRg st="9" end="9"/>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66917">
                                            <p:txEl>
                                              <p:pRg st="11" end="11"/>
                                            </p:txEl>
                                          </p:spTgt>
                                        </p:tgtEl>
                                        <p:attrNameLst>
                                          <p:attrName>style.visibility</p:attrName>
                                        </p:attrNameLst>
                                      </p:cBhvr>
                                      <p:to>
                                        <p:strVal val="visible"/>
                                      </p:to>
                                    </p:set>
                                    <p:animEffect transition="in" filter="fade">
                                      <p:cBhvr>
                                        <p:cTn id="23" dur="500"/>
                                        <p:tgtEl>
                                          <p:spTgt spid="16691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2.2 </a:t>
            </a:r>
            <a:r>
              <a:rPr lang="ja-JP" altLang="en-US" dirty="0">
                <a:solidFill>
                  <a:srgbClr val="0070C0"/>
                </a:solidFill>
              </a:rPr>
              <a:t>生産者の利潤最大化問題</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179512" y="1268760"/>
                <a:ext cx="8856984" cy="5040560"/>
              </a:xfrm>
            </p:spPr>
            <p:txBody>
              <a:bodyPr>
                <a:normAutofit fontScale="92500"/>
              </a:bodyPr>
              <a:lstStyle/>
              <a:p>
                <a:pPr algn="just"/>
                <a:r>
                  <a:rPr lang="ja-JP" altLang="en-US" sz="2400" dirty="0">
                    <a:latin typeface="ＭＳ Ｐゴシック" pitchFamily="50" charset="-128"/>
                    <a:ea typeface="ＭＳ Ｐゴシック" pitchFamily="50" charset="-128"/>
                  </a:rPr>
                  <a:t>利潤関数（</a:t>
                </a:r>
                <a14:m>
                  <m:oMath xmlns:m="http://schemas.openxmlformats.org/officeDocument/2006/math">
                    <m:r>
                      <a:rPr lang="ja-JP" altLang="en-US" sz="2400" i="1">
                        <a:latin typeface="Cambria Math"/>
                        <a:ea typeface="ＭＳ Ｐゴシック" pitchFamily="50" charset="-128"/>
                      </a:rPr>
                      <m:t>𝜋</m:t>
                    </m:r>
                  </m:oMath>
                </a14:m>
                <a:r>
                  <a:rPr lang="ja-JP" altLang="en-US" sz="2400" dirty="0">
                    <a:latin typeface="ＭＳ Ｐゴシック" pitchFamily="50" charset="-128"/>
                    <a:ea typeface="ＭＳ Ｐゴシック" pitchFamily="50" charset="-128"/>
                  </a:rPr>
                  <a:t>）は２次関数となっている．</a:t>
                </a:r>
                <a:endParaRPr lang="en-US" altLang="ja-JP" sz="2400" dirty="0">
                  <a:latin typeface="ＭＳ Ｐゴシック" pitchFamily="50" charset="-128"/>
                  <a:ea typeface="ＭＳ Ｐゴシック" pitchFamily="50" charset="-128"/>
                </a:endParaRPr>
              </a:p>
              <a:p>
                <a:pPr marL="0" indent="0" algn="just">
                  <a:buNone/>
                </a:pPr>
                <a14:m>
                  <m:oMathPara xmlns:m="http://schemas.openxmlformats.org/officeDocument/2006/math">
                    <m:oMathParaPr>
                      <m:jc m:val="centerGroup"/>
                    </m:oMathParaPr>
                    <m:oMath xmlns:m="http://schemas.openxmlformats.org/officeDocument/2006/math">
                      <m:r>
                        <a:rPr lang="ja-JP" altLang="en-US" sz="2400" i="1">
                          <a:latin typeface="Cambria Math"/>
                          <a:ea typeface="ＭＳ Ｐゴシック" pitchFamily="50" charset="-128"/>
                        </a:rPr>
                        <m:t>𝜋</m:t>
                      </m:r>
                      <m:r>
                        <a:rPr lang="en-US" altLang="ja-JP" sz="2400" b="0" i="1" smtClean="0">
                          <a:latin typeface="Cambria Math"/>
                          <a:ea typeface="ＭＳ Ｐゴシック" pitchFamily="50" charset="-128"/>
                        </a:rPr>
                        <m:t>=</m:t>
                      </m:r>
                      <m:r>
                        <a:rPr lang="en-US" altLang="ja-JP" sz="2400" b="0" i="1" smtClean="0">
                          <a:latin typeface="Cambria Math"/>
                          <a:ea typeface="ＭＳ Ｐゴシック" pitchFamily="50" charset="-128"/>
                        </a:rPr>
                        <m:t>𝑃𝑦</m:t>
                      </m:r>
                      <m:r>
                        <a:rPr lang="en-US" altLang="ja-JP" sz="2400" b="0" i="1" smtClean="0">
                          <a:latin typeface="Cambria Math"/>
                          <a:ea typeface="ＭＳ Ｐゴシック" pitchFamily="50" charset="-128"/>
                        </a:rPr>
                        <m:t>−</m:t>
                      </m:r>
                      <m:f>
                        <m:fPr>
                          <m:ctrlPr>
                            <a:rPr lang="en-US" altLang="ja-JP" sz="2400" b="0" i="1" smtClean="0">
                              <a:latin typeface="Cambria Math" panose="02040503050406030204" pitchFamily="18" charset="0"/>
                              <a:ea typeface="ＭＳ Ｐゴシック" pitchFamily="50" charset="-128"/>
                            </a:rPr>
                          </m:ctrlPr>
                        </m:fPr>
                        <m:num>
                          <m:r>
                            <a:rPr lang="en-US" altLang="ja-JP" sz="2400" b="0" i="1" smtClean="0">
                              <a:latin typeface="Cambria Math"/>
                              <a:ea typeface="ＭＳ Ｐゴシック" pitchFamily="50" charset="-128"/>
                            </a:rPr>
                            <m:t>𝑊</m:t>
                          </m:r>
                        </m:num>
                        <m:den>
                          <m:r>
                            <a:rPr lang="en-US" altLang="ja-JP" sz="2400" b="0" i="1" smtClean="0">
                              <a:latin typeface="Cambria Math"/>
                              <a:ea typeface="ＭＳ Ｐゴシック" pitchFamily="50" charset="-128"/>
                            </a:rPr>
                            <m:t>2</m:t>
                          </m:r>
                          <m:r>
                            <a:rPr lang="en-US" altLang="ja-JP" sz="2400" b="0" i="1" smtClean="0">
                              <a:latin typeface="Cambria Math"/>
                              <a:ea typeface="ＭＳ Ｐゴシック" pitchFamily="50" charset="-128"/>
                            </a:rPr>
                            <m:t>𝐻</m:t>
                          </m:r>
                        </m:den>
                      </m:f>
                      <m:sSup>
                        <m:sSupPr>
                          <m:ctrlPr>
                            <a:rPr lang="en-US" altLang="ja-JP" sz="2400" b="0" i="1" smtClean="0">
                              <a:latin typeface="Cambria Math" panose="02040503050406030204" pitchFamily="18" charset="0"/>
                              <a:ea typeface="ＭＳ Ｐゴシック" pitchFamily="50" charset="-128"/>
                            </a:rPr>
                          </m:ctrlPr>
                        </m:sSupPr>
                        <m:e>
                          <m:r>
                            <a:rPr lang="en-US" altLang="ja-JP" sz="2400" b="0" i="1" smtClean="0">
                              <a:latin typeface="Cambria Math"/>
                              <a:ea typeface="ＭＳ Ｐゴシック" pitchFamily="50" charset="-128"/>
                            </a:rPr>
                            <m:t>𝑦</m:t>
                          </m:r>
                        </m:e>
                        <m:sup>
                          <m:r>
                            <a:rPr lang="en-US" altLang="ja-JP" sz="2400" b="0" i="1" smtClean="0">
                              <a:latin typeface="Cambria Math"/>
                              <a:ea typeface="ＭＳ Ｐゴシック" pitchFamily="50" charset="-128"/>
                            </a:rPr>
                            <m:t>2</m:t>
                          </m:r>
                        </m:sup>
                      </m:sSup>
                    </m:oMath>
                  </m:oMathPara>
                </a14:m>
                <a:endParaRPr lang="en-US" altLang="ja-JP" sz="2400" dirty="0">
                  <a:latin typeface="ＭＳ Ｐゴシック" pitchFamily="50" charset="-128"/>
                  <a:ea typeface="ＭＳ Ｐゴシック" pitchFamily="50" charset="-128"/>
                </a:endParaRPr>
              </a:p>
              <a:p>
                <a:pPr lvl="1" algn="just"/>
                <a:r>
                  <a:rPr lang="ja-JP" altLang="en-US" sz="2100" dirty="0">
                    <a:latin typeface="Times New Roman" panose="02020603050405020304" pitchFamily="18" charset="0"/>
                    <a:ea typeface="ＭＳ Ｐゴシック" pitchFamily="50" charset="-128"/>
                    <a:cs typeface="Times New Roman" panose="02020603050405020304" pitchFamily="18" charset="0"/>
                  </a:rPr>
                  <a:t>この関数は</a:t>
                </a:r>
                <a14:m>
                  <m:oMath xmlns:m="http://schemas.openxmlformats.org/officeDocument/2006/math">
                    <m:r>
                      <a:rPr lang="en-US" altLang="ja-JP" sz="2000" b="0" i="1" smtClean="0">
                        <a:latin typeface="Cambria Math"/>
                        <a:ea typeface="ＭＳ Ｐゴシック" pitchFamily="50" charset="-128"/>
                      </a:rPr>
                      <m:t>𝑦</m:t>
                    </m:r>
                    <m:r>
                      <a:rPr lang="en-US" altLang="ja-JP" sz="2000" i="1">
                        <a:latin typeface="Cambria Math"/>
                        <a:ea typeface="ＭＳ Ｐゴシック" pitchFamily="50" charset="-128"/>
                      </a:rPr>
                      <m:t>=</m:t>
                    </m:r>
                    <m:f>
                      <m:fPr>
                        <m:ctrlPr>
                          <a:rPr lang="en-US" altLang="ja-JP" sz="2000" i="1">
                            <a:latin typeface="Cambria Math" panose="02040503050406030204" pitchFamily="18" charset="0"/>
                            <a:ea typeface="ＭＳ Ｐゴシック" pitchFamily="50" charset="-128"/>
                          </a:rPr>
                        </m:ctrlPr>
                      </m:fPr>
                      <m:num>
                        <m:r>
                          <a:rPr lang="en-US" altLang="ja-JP" sz="2000" i="1">
                            <a:latin typeface="Cambria Math"/>
                            <a:ea typeface="ＭＳ Ｐゴシック" pitchFamily="50" charset="-128"/>
                          </a:rPr>
                          <m:t>𝐻</m:t>
                        </m:r>
                      </m:num>
                      <m:den>
                        <m:r>
                          <a:rPr lang="en-US" altLang="ja-JP" sz="2000" i="1">
                            <a:latin typeface="Cambria Math"/>
                            <a:ea typeface="ＭＳ Ｐゴシック" pitchFamily="50" charset="-128"/>
                          </a:rPr>
                          <m:t>𝑊</m:t>
                        </m:r>
                      </m:den>
                    </m:f>
                    <m:r>
                      <a:rPr lang="en-US" altLang="ja-JP" sz="2000" i="1">
                        <a:latin typeface="Cambria Math"/>
                        <a:ea typeface="ＭＳ Ｐゴシック" pitchFamily="50" charset="-128"/>
                      </a:rPr>
                      <m:t>𝑃</m:t>
                    </m:r>
                  </m:oMath>
                </a14:m>
                <a:r>
                  <a:rPr lang="ja-JP" altLang="en-US" sz="2000" dirty="0">
                    <a:latin typeface="ＭＳ Ｐゴシック" pitchFamily="50" charset="-128"/>
                    <a:ea typeface="ＭＳ Ｐゴシック" pitchFamily="50" charset="-128"/>
                  </a:rPr>
                  <a:t>のときに</a:t>
                </a:r>
                <a14:m>
                  <m:oMath xmlns:m="http://schemas.openxmlformats.org/officeDocument/2006/math">
                    <m:r>
                      <a:rPr lang="ja-JP" altLang="en-US" sz="2000" i="1">
                        <a:latin typeface="Cambria Math"/>
                        <a:ea typeface="ＭＳ Ｐゴシック" pitchFamily="50" charset="-128"/>
                      </a:rPr>
                      <m:t>𝜋</m:t>
                    </m:r>
                  </m:oMath>
                </a14:m>
                <a:r>
                  <a:rPr lang="ja-JP" altLang="en-US" sz="2000" dirty="0">
                    <a:latin typeface="ＭＳ Ｐゴシック" pitchFamily="50" charset="-128"/>
                    <a:ea typeface="ＭＳ Ｐゴシック" pitchFamily="50" charset="-128"/>
                  </a:rPr>
                  <a:t>の値が最大となる．</a:t>
                </a:r>
                <a:endParaRPr lang="en-US" altLang="ja-JP" sz="2100" dirty="0">
                  <a:latin typeface="Times New Roman" panose="02020603050405020304" pitchFamily="18" charset="0"/>
                  <a:ea typeface="ＭＳ Ｐゴシック" pitchFamily="50" charset="-128"/>
                  <a:cs typeface="Times New Roman" panose="02020603050405020304" pitchFamily="18" charset="0"/>
                </a:endParaRPr>
              </a:p>
              <a:p>
                <a:pPr algn="just"/>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利潤を最大化させる生産量を</a:t>
                </a:r>
                <a:r>
                  <a:rPr lang="ja-JP" altLang="en-US" sz="2400" dirty="0">
                    <a:solidFill>
                      <a:srgbClr val="FF0000"/>
                    </a:solidFill>
                    <a:latin typeface="ＭＳ Ｐゴシック" pitchFamily="50" charset="-128"/>
                    <a:ea typeface="ＭＳ Ｐゴシック" pitchFamily="50" charset="-128"/>
                  </a:rPr>
                  <a:t>供給量（</a:t>
                </a:r>
                <a:r>
                  <a:rPr lang="en-US" altLang="ja-JP" sz="2400" dirty="0">
                    <a:solidFill>
                      <a:srgbClr val="FF0000"/>
                    </a:solidFill>
                    <a:latin typeface="Times New Roman" panose="02020603050405020304" pitchFamily="18" charset="0"/>
                    <a:ea typeface="ＭＳ Ｐゴシック" pitchFamily="50" charset="-128"/>
                    <a:cs typeface="Times New Roman" panose="02020603050405020304" pitchFamily="18" charset="0"/>
                  </a:rPr>
                  <a:t>Supply</a:t>
                </a:r>
                <a:r>
                  <a:rPr lang="ja-JP" altLang="en-US" sz="2400" dirty="0">
                    <a:solidFill>
                      <a:srgbClr val="FF0000"/>
                    </a:solidFill>
                    <a:latin typeface="ＭＳ Ｐゴシック" pitchFamily="50" charset="-128"/>
                    <a:ea typeface="ＭＳ Ｐゴシック" pitchFamily="50" charset="-128"/>
                  </a:rPr>
                  <a:t>）</a:t>
                </a:r>
                <a:r>
                  <a:rPr lang="ja-JP" altLang="en-US" sz="2400" dirty="0">
                    <a:latin typeface="ＭＳ Ｐゴシック" pitchFamily="50" charset="-128"/>
                    <a:ea typeface="ＭＳ Ｐゴシック" pitchFamily="50" charset="-128"/>
                  </a:rPr>
                  <a:t>といい，</a:t>
                </a:r>
                <a:endParaRPr lang="en-US" altLang="ja-JP" sz="2400" i="1" dirty="0">
                  <a:latin typeface="Cambria Math"/>
                  <a:ea typeface="ＭＳ Ｐゴシック" pitchFamily="50" charset="-128"/>
                </a:endParaRPr>
              </a:p>
              <a:p>
                <a:pPr marL="0" indent="0" algn="just">
                  <a:buNone/>
                </a:pPr>
                <a14:m>
                  <m:oMathPara xmlns:m="http://schemas.openxmlformats.org/officeDocument/2006/math">
                    <m:oMathParaPr>
                      <m:jc m:val="centerGroup"/>
                    </m:oMathParaPr>
                    <m:oMath xmlns:m="http://schemas.openxmlformats.org/officeDocument/2006/math">
                      <m:r>
                        <a:rPr lang="en-US" altLang="ja-JP" sz="2400" b="0" i="1" smtClean="0">
                          <a:latin typeface="Cambria Math"/>
                          <a:ea typeface="ＭＳ Ｐゴシック" pitchFamily="50" charset="-128"/>
                        </a:rPr>
                        <m:t>𝑆</m:t>
                      </m:r>
                      <m:r>
                        <a:rPr lang="en-US" altLang="ja-JP" sz="2400" i="1">
                          <a:latin typeface="Cambria Math"/>
                          <a:ea typeface="ＭＳ Ｐゴシック" pitchFamily="50" charset="-128"/>
                        </a:rPr>
                        <m:t>=</m:t>
                      </m:r>
                      <m:f>
                        <m:fPr>
                          <m:ctrlPr>
                            <a:rPr lang="en-US" altLang="ja-JP" sz="2400" i="1">
                              <a:latin typeface="Cambria Math" panose="02040503050406030204" pitchFamily="18" charset="0"/>
                              <a:ea typeface="ＭＳ Ｐゴシック" pitchFamily="50" charset="-128"/>
                            </a:rPr>
                          </m:ctrlPr>
                        </m:fPr>
                        <m:num>
                          <m:r>
                            <a:rPr lang="en-US" altLang="ja-JP" sz="2400" i="1">
                              <a:latin typeface="Cambria Math"/>
                              <a:ea typeface="ＭＳ Ｐゴシック" pitchFamily="50" charset="-128"/>
                            </a:rPr>
                            <m:t>𝐻</m:t>
                          </m:r>
                        </m:num>
                        <m:den>
                          <m:r>
                            <a:rPr lang="en-US" altLang="ja-JP" sz="2400" i="1">
                              <a:latin typeface="Cambria Math"/>
                              <a:ea typeface="ＭＳ Ｐゴシック" pitchFamily="50" charset="-128"/>
                            </a:rPr>
                            <m:t>𝑊</m:t>
                          </m:r>
                        </m:den>
                      </m:f>
                      <m:r>
                        <a:rPr lang="en-US" altLang="ja-JP" sz="2400" i="1">
                          <a:latin typeface="Cambria Math"/>
                          <a:ea typeface="ＭＳ Ｐゴシック" pitchFamily="50" charset="-128"/>
                        </a:rPr>
                        <m:t>𝑃</m:t>
                      </m:r>
                    </m:oMath>
                  </m:oMathPara>
                </a14:m>
                <a:endParaRPr lang="en-US" altLang="ja-JP" sz="2400" dirty="0">
                  <a:latin typeface="ＭＳ Ｐゴシック" pitchFamily="50" charset="-128"/>
                  <a:ea typeface="ＭＳ Ｐゴシック" pitchFamily="50" charset="-128"/>
                </a:endParaRPr>
              </a:p>
              <a:p>
                <a:pPr marL="0" indent="0" algn="just">
                  <a:buNone/>
                </a:pPr>
                <a:r>
                  <a:rPr lang="ja-JP" altLang="en-US" sz="2400" dirty="0">
                    <a:latin typeface="ＭＳ Ｐゴシック" pitchFamily="50" charset="-128"/>
                    <a:ea typeface="ＭＳ Ｐゴシック" pitchFamily="50" charset="-128"/>
                  </a:rPr>
                  <a:t>　 と表記．これを</a:t>
                </a:r>
                <a:r>
                  <a:rPr lang="ja-JP" altLang="en-US" sz="2400" dirty="0">
                    <a:solidFill>
                      <a:srgbClr val="0070C0"/>
                    </a:solidFill>
                    <a:latin typeface="ＭＳ Ｐゴシック" pitchFamily="50" charset="-128"/>
                    <a:ea typeface="ＭＳ Ｐゴシック" pitchFamily="50" charset="-128"/>
                  </a:rPr>
                  <a:t>供給関数</a:t>
                </a:r>
                <a:r>
                  <a:rPr lang="ja-JP" altLang="en-US" sz="2400" dirty="0">
                    <a:latin typeface="ＭＳ Ｐゴシック" pitchFamily="50" charset="-128"/>
                    <a:ea typeface="ＭＳ Ｐゴシック" pitchFamily="50" charset="-128"/>
                  </a:rPr>
                  <a:t>と呼ぶ．価格が上昇すると供給量は増加．</a:t>
                </a:r>
                <a:endParaRPr lang="en-US" altLang="ja-JP" sz="2400" dirty="0">
                  <a:latin typeface="ＭＳ Ｐゴシック" pitchFamily="50" charset="-128"/>
                  <a:ea typeface="ＭＳ Ｐゴシック" pitchFamily="50" charset="-128"/>
                </a:endParaRPr>
              </a:p>
              <a:p>
                <a:pPr marL="0" indent="0" algn="just">
                  <a:buNone/>
                </a:pPr>
                <a:endParaRPr lang="en-US" altLang="ja-JP" sz="8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供給関数は，生産要素価格（</a:t>
                </a:r>
                <a:r>
                  <a:rPr lang="en-US" altLang="ja-JP" sz="2100" i="1" dirty="0">
                    <a:latin typeface="Times New Roman" panose="02020603050405020304" pitchFamily="18" charset="0"/>
                    <a:ea typeface="ＭＳ Ｐゴシック" pitchFamily="50" charset="-128"/>
                    <a:cs typeface="Times New Roman" panose="02020603050405020304" pitchFamily="18" charset="0"/>
                  </a:rPr>
                  <a:t>W</a:t>
                </a:r>
                <a:r>
                  <a:rPr lang="ja-JP" altLang="en-US" sz="2100" dirty="0">
                    <a:latin typeface="ＭＳ Ｐゴシック" pitchFamily="50" charset="-128"/>
                    <a:ea typeface="ＭＳ Ｐゴシック" pitchFamily="50" charset="-128"/>
                  </a:rPr>
                  <a:t>）と生産性（</a:t>
                </a:r>
                <a:r>
                  <a:rPr lang="en-US" altLang="ja-JP" sz="2100" i="1" dirty="0">
                    <a:latin typeface="Times New Roman" panose="02020603050405020304" pitchFamily="18" charset="0"/>
                    <a:ea typeface="ＭＳ Ｐゴシック" pitchFamily="50" charset="-128"/>
                    <a:cs typeface="Times New Roman" panose="02020603050405020304" pitchFamily="18" charset="0"/>
                  </a:rPr>
                  <a:t>H</a:t>
                </a:r>
                <a:r>
                  <a:rPr lang="ja-JP" altLang="en-US" sz="2100" dirty="0">
                    <a:latin typeface="ＭＳ Ｐゴシック" pitchFamily="50" charset="-128"/>
                    <a:ea typeface="ＭＳ Ｐゴシック" pitchFamily="50" charset="-128"/>
                  </a:rPr>
                  <a:t>）が一定のもとで，価格が上昇すると供給量が増加することを表す．</a:t>
                </a:r>
                <a:endParaRPr lang="en-US" altLang="ja-JP" sz="21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 </a:t>
                </a:r>
                <a14:m>
                  <m:oMath xmlns:m="http://schemas.openxmlformats.org/officeDocument/2006/math">
                    <m:f>
                      <m:fPr>
                        <m:ctrlPr>
                          <a:rPr lang="en-US" altLang="ja-JP" sz="2100" i="1">
                            <a:latin typeface="Cambria Math" panose="02040503050406030204" pitchFamily="18" charset="0"/>
                            <a:ea typeface="ＭＳ Ｐゴシック" pitchFamily="50" charset="-128"/>
                          </a:rPr>
                        </m:ctrlPr>
                      </m:fPr>
                      <m:num>
                        <m:r>
                          <a:rPr lang="en-US" altLang="ja-JP" sz="2100" i="1">
                            <a:latin typeface="Cambria Math"/>
                            <a:ea typeface="ＭＳ Ｐゴシック" pitchFamily="50" charset="-128"/>
                          </a:rPr>
                          <m:t>𝐻</m:t>
                        </m:r>
                      </m:num>
                      <m:den>
                        <m:r>
                          <a:rPr lang="en-US" altLang="ja-JP" sz="2100" i="1">
                            <a:latin typeface="Cambria Math"/>
                            <a:ea typeface="ＭＳ Ｐゴシック" pitchFamily="50" charset="-128"/>
                          </a:rPr>
                          <m:t>𝑊</m:t>
                        </m:r>
                      </m:den>
                    </m:f>
                  </m:oMath>
                </a14:m>
                <a:r>
                  <a:rPr lang="ja-JP" altLang="en-US" sz="2100" dirty="0">
                    <a:latin typeface="ＭＳ Ｐゴシック" pitchFamily="50" charset="-128"/>
                    <a:ea typeface="ＭＳ Ｐゴシック" pitchFamily="50" charset="-128"/>
                  </a:rPr>
                  <a:t> は価格変化に対する供給量の変化の程度を表す．</a:t>
                </a:r>
                <a:endParaRPr lang="en-US" altLang="ja-JP" sz="21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179512" y="1268760"/>
                <a:ext cx="8856984" cy="5040560"/>
              </a:xfrm>
              <a:blipFill rotWithShape="1">
                <a:blip r:embed="rId3"/>
                <a:stretch>
                  <a:fillRect l="-275" t="-1088" r="-688"/>
                </a:stretch>
              </a:blipFill>
            </p:spPr>
            <p:txBody>
              <a:bodyPr/>
              <a:lstStyle/>
              <a:p>
                <a:r>
                  <a:rPr lang="ja-JP" altLang="en-US">
                    <a:noFill/>
                  </a:rPr>
                  <a:t> </a:t>
                </a:r>
              </a:p>
            </p:txBody>
          </p:sp>
        </mc:Fallback>
      </mc:AlternateContent>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12</a:t>
            </a:fld>
            <a:endParaRPr kumimoji="1" lang="ja-JP" altLang="en-US"/>
          </a:p>
        </p:txBody>
      </p:sp>
      <p:sp>
        <p:nvSpPr>
          <p:cNvPr id="5" name="日付プレースホルダー 4">
            <a:extLst>
              <a:ext uri="{FF2B5EF4-FFF2-40B4-BE49-F238E27FC236}">
                <a16:creationId xmlns:a16="http://schemas.microsoft.com/office/drawing/2014/main" id="{A4F78043-CAF3-4B8D-8A70-E5D4E9FBEEC7}"/>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46782820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4" end="4"/>
                                            </p:txEl>
                                          </p:spTgt>
                                        </p:tgtEl>
                                        <p:attrNameLst>
                                          <p:attrName>style.visibility</p:attrName>
                                        </p:attrNameLst>
                                      </p:cBhvr>
                                      <p:to>
                                        <p:strVal val="visible"/>
                                      </p:to>
                                    </p:set>
                                    <p:animEffect transition="in" filter="fade">
                                      <p:cBhvr>
                                        <p:cTn id="7" dur="500"/>
                                        <p:tgtEl>
                                          <p:spTgt spid="166917">
                                            <p:txEl>
                                              <p:pRg st="4" end="4"/>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5" end="5"/>
                                            </p:txEl>
                                          </p:spTgt>
                                        </p:tgtEl>
                                        <p:attrNameLst>
                                          <p:attrName>style.visibility</p:attrName>
                                        </p:attrNameLst>
                                      </p:cBhvr>
                                      <p:to>
                                        <p:strVal val="visible"/>
                                      </p:to>
                                    </p:set>
                                    <p:animEffect transition="in" filter="fade">
                                      <p:cBhvr>
                                        <p:cTn id="10" dur="500"/>
                                        <p:tgtEl>
                                          <p:spTgt spid="166917">
                                            <p:txEl>
                                              <p:pRg st="5" end="5"/>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917">
                                            <p:txEl>
                                              <p:pRg st="6" end="6"/>
                                            </p:txEl>
                                          </p:spTgt>
                                        </p:tgtEl>
                                        <p:attrNameLst>
                                          <p:attrName>style.visibility</p:attrName>
                                        </p:attrNameLst>
                                      </p:cBhvr>
                                      <p:to>
                                        <p:strVal val="visible"/>
                                      </p:to>
                                    </p:set>
                                    <p:animEffect transition="in" filter="fade">
                                      <p:cBhvr>
                                        <p:cTn id="13" dur="500"/>
                                        <p:tgtEl>
                                          <p:spTgt spid="166917">
                                            <p:txEl>
                                              <p:pRg st="6" end="6"/>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6917">
                                            <p:txEl>
                                              <p:pRg st="8" end="8"/>
                                            </p:txEl>
                                          </p:spTgt>
                                        </p:tgtEl>
                                        <p:attrNameLst>
                                          <p:attrName>style.visibility</p:attrName>
                                        </p:attrNameLst>
                                      </p:cBhvr>
                                      <p:to>
                                        <p:strVal val="visible"/>
                                      </p:to>
                                    </p:set>
                                    <p:animEffect transition="in" filter="fade">
                                      <p:cBhvr>
                                        <p:cTn id="18" dur="500"/>
                                        <p:tgtEl>
                                          <p:spTgt spid="166917">
                                            <p:txEl>
                                              <p:pRg st="8" end="8"/>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6917">
                                            <p:txEl>
                                              <p:pRg st="9" end="9"/>
                                            </p:txEl>
                                          </p:spTgt>
                                        </p:tgtEl>
                                        <p:attrNameLst>
                                          <p:attrName>style.visibility</p:attrName>
                                        </p:attrNameLst>
                                      </p:cBhvr>
                                      <p:to>
                                        <p:strVal val="visible"/>
                                      </p:to>
                                    </p:set>
                                    <p:animEffect transition="in" filter="fade">
                                      <p:cBhvr>
                                        <p:cTn id="23" dur="500"/>
                                        <p:tgtEl>
                                          <p:spTgt spid="16691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2.2 </a:t>
            </a:r>
            <a:r>
              <a:rPr lang="ja-JP" altLang="en-US" dirty="0">
                <a:solidFill>
                  <a:srgbClr val="0070C0"/>
                </a:solidFill>
              </a:rPr>
              <a:t>生産者の利潤最大化問題</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539552" y="1268760"/>
                <a:ext cx="8352928" cy="5040560"/>
              </a:xfrm>
            </p:spPr>
            <p:txBody>
              <a:bodyPr>
                <a:normAutofit/>
              </a:bodyPr>
              <a:lstStyle/>
              <a:p>
                <a:pPr algn="just"/>
                <a:r>
                  <a:rPr lang="ja-JP" altLang="en-US" sz="2400" dirty="0">
                    <a:latin typeface="ＭＳ Ｐゴシック" pitchFamily="50" charset="-128"/>
                    <a:ea typeface="ＭＳ Ｐゴシック" pitchFamily="50" charset="-128"/>
                  </a:rPr>
                  <a:t>具体的な数値例</a:t>
                </a:r>
                <a:endParaRPr lang="en-US" altLang="ja-JP" sz="24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財・サービスの価格</a:t>
                </a:r>
                <a:r>
                  <a:rPr lang="en-US" altLang="ja-JP" sz="2100" i="1" dirty="0">
                    <a:latin typeface="Times New Roman" panose="02020603050405020304" pitchFamily="18" charset="0"/>
                    <a:ea typeface="ＭＳ Ｐゴシック" pitchFamily="50" charset="-128"/>
                    <a:cs typeface="Times New Roman" panose="02020603050405020304" pitchFamily="18" charset="0"/>
                  </a:rPr>
                  <a:t>P</a:t>
                </a:r>
                <a:r>
                  <a:rPr lang="en-US" altLang="ja-JP" sz="2100" dirty="0">
                    <a:latin typeface="Times New Roman" panose="02020603050405020304" pitchFamily="18" charset="0"/>
                    <a:ea typeface="ＭＳ Ｐゴシック" pitchFamily="50" charset="-128"/>
                    <a:cs typeface="Times New Roman" panose="02020603050405020304" pitchFamily="18" charset="0"/>
                  </a:rPr>
                  <a:t>=50</a:t>
                </a:r>
                <a:r>
                  <a:rPr lang="ja-JP" altLang="en-US" sz="2100" dirty="0" err="1">
                    <a:latin typeface="ＭＳ Ｐゴシック" pitchFamily="50" charset="-128"/>
                    <a:ea typeface="ＭＳ Ｐゴシック" pitchFamily="50" charset="-128"/>
                  </a:rPr>
                  <a:t>，</a:t>
                </a:r>
                <a:r>
                  <a:rPr lang="ja-JP" altLang="en-US" sz="2100" dirty="0">
                    <a:latin typeface="ＭＳ Ｐゴシック" pitchFamily="50" charset="-128"/>
                    <a:ea typeface="ＭＳ Ｐゴシック" pitchFamily="50" charset="-128"/>
                  </a:rPr>
                  <a:t>生産要素価格</a:t>
                </a:r>
                <a:r>
                  <a:rPr lang="en-US" altLang="ja-JP" sz="2100" i="1" dirty="0">
                    <a:latin typeface="Times New Roman" panose="02020603050405020304" pitchFamily="18" charset="0"/>
                    <a:ea typeface="ＭＳ Ｐゴシック" pitchFamily="50" charset="-128"/>
                    <a:cs typeface="Times New Roman" panose="02020603050405020304" pitchFamily="18" charset="0"/>
                  </a:rPr>
                  <a:t>W</a:t>
                </a:r>
                <a:r>
                  <a:rPr lang="en-US" altLang="ja-JP" sz="2100" dirty="0">
                    <a:latin typeface="Times New Roman" panose="02020603050405020304" pitchFamily="18" charset="0"/>
                    <a:ea typeface="ＭＳ Ｐゴシック" pitchFamily="50" charset="-128"/>
                    <a:cs typeface="Times New Roman" panose="02020603050405020304" pitchFamily="18" charset="0"/>
                  </a:rPr>
                  <a:t>=1</a:t>
                </a:r>
                <a:r>
                  <a:rPr lang="ja-JP" altLang="en-US" sz="2100" dirty="0" err="1">
                    <a:latin typeface="ＭＳ Ｐゴシック" pitchFamily="50" charset="-128"/>
                    <a:ea typeface="ＭＳ Ｐゴシック" pitchFamily="50" charset="-128"/>
                  </a:rPr>
                  <a:t>，</a:t>
                </a:r>
                <a:r>
                  <a:rPr lang="ja-JP" altLang="en-US" sz="2100" dirty="0">
                    <a:latin typeface="ＭＳ Ｐゴシック" pitchFamily="50" charset="-128"/>
                    <a:ea typeface="ＭＳ Ｐゴシック" pitchFamily="50" charset="-128"/>
                  </a:rPr>
                  <a:t>生産性</a:t>
                </a:r>
                <a:r>
                  <a:rPr lang="en-US" altLang="ja-JP" sz="2100" i="1" dirty="0">
                    <a:latin typeface="Times New Roman" panose="02020603050405020304" pitchFamily="18" charset="0"/>
                    <a:ea typeface="ＭＳ Ｐゴシック" pitchFamily="50" charset="-128"/>
                    <a:cs typeface="Times New Roman" panose="02020603050405020304" pitchFamily="18" charset="0"/>
                  </a:rPr>
                  <a:t>H</a:t>
                </a:r>
                <a:r>
                  <a:rPr lang="en-US" altLang="ja-JP" sz="2100" dirty="0">
                    <a:latin typeface="Times New Roman" panose="02020603050405020304" pitchFamily="18" charset="0"/>
                    <a:ea typeface="ＭＳ Ｐゴシック" pitchFamily="50" charset="-128"/>
                    <a:cs typeface="Times New Roman" panose="02020603050405020304" pitchFamily="18" charset="0"/>
                  </a:rPr>
                  <a:t>=1</a:t>
                </a:r>
                <a:r>
                  <a:rPr lang="ja-JP" altLang="en-US" sz="2100" dirty="0">
                    <a:latin typeface="ＭＳ Ｐゴシック" pitchFamily="50" charset="-128"/>
                    <a:ea typeface="ＭＳ Ｐゴシック" pitchFamily="50" charset="-128"/>
                  </a:rPr>
                  <a:t>とする．</a:t>
                </a:r>
                <a:endParaRPr lang="en-US" altLang="ja-JP" sz="2100" dirty="0">
                  <a:latin typeface="ＭＳ Ｐゴシック" pitchFamily="50" charset="-128"/>
                  <a:ea typeface="ＭＳ Ｐゴシック" pitchFamily="50" charset="-128"/>
                </a:endParaRPr>
              </a:p>
              <a:p>
                <a:pPr marL="0" indent="0" algn="just">
                  <a:buNone/>
                </a:pPr>
                <a14:m>
                  <m:oMathPara xmlns:m="http://schemas.openxmlformats.org/officeDocument/2006/math">
                    <m:oMathParaPr>
                      <m:jc m:val="centerGroup"/>
                    </m:oMathParaPr>
                    <m:oMath xmlns:m="http://schemas.openxmlformats.org/officeDocument/2006/math">
                      <m:r>
                        <a:rPr lang="ja-JP" altLang="en-US" sz="2400" i="1">
                          <a:latin typeface="Cambria Math"/>
                          <a:ea typeface="ＭＳ Ｐゴシック" pitchFamily="50" charset="-128"/>
                        </a:rPr>
                        <m:t>𝜋</m:t>
                      </m:r>
                      <m:r>
                        <a:rPr lang="en-US" altLang="ja-JP" sz="2400" b="0" i="1" smtClean="0">
                          <a:latin typeface="Cambria Math"/>
                          <a:ea typeface="ＭＳ Ｐゴシック" pitchFamily="50" charset="-128"/>
                        </a:rPr>
                        <m:t>=50</m:t>
                      </m:r>
                      <m:r>
                        <a:rPr lang="en-US" altLang="ja-JP" sz="2400" b="0" i="1" smtClean="0">
                          <a:latin typeface="Cambria Math"/>
                          <a:ea typeface="ＭＳ Ｐゴシック" pitchFamily="50" charset="-128"/>
                        </a:rPr>
                        <m:t>𝑦</m:t>
                      </m:r>
                      <m:r>
                        <a:rPr lang="en-US" altLang="ja-JP" sz="2400" b="0" i="1" smtClean="0">
                          <a:latin typeface="Cambria Math"/>
                          <a:ea typeface="ＭＳ Ｐゴシック" pitchFamily="50" charset="-128"/>
                        </a:rPr>
                        <m:t>−</m:t>
                      </m:r>
                      <m:f>
                        <m:fPr>
                          <m:ctrlPr>
                            <a:rPr lang="en-US" altLang="ja-JP" sz="2400" b="0" i="1" smtClean="0">
                              <a:latin typeface="Cambria Math" panose="02040503050406030204" pitchFamily="18" charset="0"/>
                              <a:ea typeface="ＭＳ Ｐゴシック" pitchFamily="50" charset="-128"/>
                            </a:rPr>
                          </m:ctrlPr>
                        </m:fPr>
                        <m:num>
                          <m:r>
                            <a:rPr lang="en-US" altLang="ja-JP" sz="2400" b="0" i="1" smtClean="0">
                              <a:latin typeface="Cambria Math"/>
                              <a:ea typeface="ＭＳ Ｐゴシック" pitchFamily="50" charset="-128"/>
                            </a:rPr>
                            <m:t>1</m:t>
                          </m:r>
                        </m:num>
                        <m:den>
                          <m:r>
                            <a:rPr lang="en-US" altLang="ja-JP" sz="2400" b="0" i="1" smtClean="0">
                              <a:latin typeface="Cambria Math"/>
                              <a:ea typeface="ＭＳ Ｐゴシック" pitchFamily="50" charset="-128"/>
                            </a:rPr>
                            <m:t>2</m:t>
                          </m:r>
                        </m:den>
                      </m:f>
                      <m:sSup>
                        <m:sSupPr>
                          <m:ctrlPr>
                            <a:rPr lang="en-US" altLang="ja-JP" sz="2400" b="0" i="1" smtClean="0">
                              <a:latin typeface="Cambria Math" panose="02040503050406030204" pitchFamily="18" charset="0"/>
                              <a:ea typeface="ＭＳ Ｐゴシック" pitchFamily="50" charset="-128"/>
                            </a:rPr>
                          </m:ctrlPr>
                        </m:sSupPr>
                        <m:e>
                          <m:r>
                            <a:rPr lang="en-US" altLang="ja-JP" sz="2400" b="0" i="1" smtClean="0">
                              <a:latin typeface="Cambria Math"/>
                              <a:ea typeface="ＭＳ Ｐゴシック" pitchFamily="50" charset="-128"/>
                            </a:rPr>
                            <m:t>𝑦</m:t>
                          </m:r>
                        </m:e>
                        <m:sup>
                          <m:r>
                            <a:rPr lang="en-US" altLang="ja-JP" sz="2400" b="0" i="1" smtClean="0">
                              <a:latin typeface="Cambria Math"/>
                              <a:ea typeface="ＭＳ Ｐゴシック" pitchFamily="50" charset="-128"/>
                            </a:rPr>
                            <m:t>2</m:t>
                          </m:r>
                        </m:sup>
                      </m:sSup>
                    </m:oMath>
                  </m:oMathPara>
                </a14:m>
                <a:endParaRPr lang="en-US" altLang="ja-JP" sz="2400" dirty="0">
                  <a:latin typeface="ＭＳ Ｐゴシック" pitchFamily="50" charset="-128"/>
                  <a:ea typeface="ＭＳ Ｐゴシック" pitchFamily="50" charset="-128"/>
                </a:endParaRPr>
              </a:p>
              <a:p>
                <a:pPr lvl="1" algn="just"/>
                <a:r>
                  <a:rPr lang="ja-JP" altLang="en-US" sz="2100" dirty="0">
                    <a:latin typeface="Times New Roman" panose="02020603050405020304" pitchFamily="18" charset="0"/>
                    <a:ea typeface="ＭＳ Ｐゴシック" pitchFamily="50" charset="-128"/>
                    <a:cs typeface="Times New Roman" panose="02020603050405020304" pitchFamily="18" charset="0"/>
                  </a:rPr>
                  <a:t>この関数は</a:t>
                </a:r>
                <a14:m>
                  <m:oMath xmlns:m="http://schemas.openxmlformats.org/officeDocument/2006/math">
                    <m:r>
                      <a:rPr lang="en-US" altLang="ja-JP" sz="2000" b="0" i="1" smtClean="0">
                        <a:latin typeface="Cambria Math"/>
                        <a:ea typeface="ＭＳ Ｐゴシック" pitchFamily="50" charset="-128"/>
                      </a:rPr>
                      <m:t>𝑦</m:t>
                    </m:r>
                    <m:r>
                      <a:rPr lang="en-US" altLang="ja-JP" sz="2000" i="1">
                        <a:latin typeface="Cambria Math"/>
                        <a:ea typeface="ＭＳ Ｐゴシック" pitchFamily="50" charset="-128"/>
                      </a:rPr>
                      <m:t>=</m:t>
                    </m:r>
                    <m:f>
                      <m:fPr>
                        <m:ctrlPr>
                          <a:rPr lang="en-US" altLang="ja-JP" sz="2000" i="1">
                            <a:latin typeface="Cambria Math" panose="02040503050406030204" pitchFamily="18" charset="0"/>
                            <a:ea typeface="ＭＳ Ｐゴシック" pitchFamily="50" charset="-128"/>
                          </a:rPr>
                        </m:ctrlPr>
                      </m:fPr>
                      <m:num>
                        <m:r>
                          <a:rPr lang="en-US" altLang="ja-JP" sz="2000" b="0" i="1" smtClean="0">
                            <a:latin typeface="Cambria Math"/>
                            <a:ea typeface="ＭＳ Ｐゴシック" pitchFamily="50" charset="-128"/>
                          </a:rPr>
                          <m:t>50</m:t>
                        </m:r>
                      </m:num>
                      <m:den>
                        <m:r>
                          <a:rPr lang="en-US" altLang="ja-JP" sz="2000" b="0" i="1" smtClean="0">
                            <a:latin typeface="Cambria Math"/>
                            <a:ea typeface="ＭＳ Ｐゴシック" pitchFamily="50" charset="-128"/>
                          </a:rPr>
                          <m:t>2×</m:t>
                        </m:r>
                        <m:d>
                          <m:dPr>
                            <m:ctrlPr>
                              <a:rPr lang="en-US" altLang="ja-JP" sz="2000" b="0" i="1" smtClean="0">
                                <a:latin typeface="Cambria Math" panose="02040503050406030204" pitchFamily="18" charset="0"/>
                                <a:ea typeface="ＭＳ Ｐゴシック" pitchFamily="50" charset="-128"/>
                              </a:rPr>
                            </m:ctrlPr>
                          </m:dPr>
                          <m:e>
                            <m:r>
                              <a:rPr lang="en-US" altLang="ja-JP" sz="2000" b="0" i="1" smtClean="0">
                                <a:latin typeface="Cambria Math"/>
                                <a:ea typeface="ＭＳ Ｐゴシック" pitchFamily="50" charset="-128"/>
                              </a:rPr>
                              <m:t>−</m:t>
                            </m:r>
                            <m:f>
                              <m:fPr>
                                <m:ctrlPr>
                                  <a:rPr lang="en-US" altLang="ja-JP" sz="2000" b="0" i="1" smtClean="0">
                                    <a:latin typeface="Cambria Math" panose="02040503050406030204" pitchFamily="18" charset="0"/>
                                    <a:ea typeface="ＭＳ Ｐゴシック" pitchFamily="50" charset="-128"/>
                                  </a:rPr>
                                </m:ctrlPr>
                              </m:fPr>
                              <m:num>
                                <m:r>
                                  <a:rPr lang="en-US" altLang="ja-JP" sz="2000" b="0" i="1" smtClean="0">
                                    <a:latin typeface="Cambria Math"/>
                                    <a:ea typeface="ＭＳ Ｐゴシック" pitchFamily="50" charset="-128"/>
                                  </a:rPr>
                                  <m:t>1</m:t>
                                </m:r>
                              </m:num>
                              <m:den>
                                <m:r>
                                  <a:rPr lang="en-US" altLang="ja-JP" sz="2000" b="0" i="1" smtClean="0">
                                    <a:latin typeface="Cambria Math"/>
                                    <a:ea typeface="ＭＳ Ｐゴシック" pitchFamily="50" charset="-128"/>
                                  </a:rPr>
                                  <m:t>2</m:t>
                                </m:r>
                              </m:den>
                            </m:f>
                          </m:e>
                        </m:d>
                      </m:den>
                    </m:f>
                    <m:r>
                      <a:rPr lang="en-US" altLang="ja-JP" sz="2000" b="0" i="1" smtClean="0">
                        <a:latin typeface="Cambria Math"/>
                        <a:ea typeface="ＭＳ Ｐゴシック" pitchFamily="50" charset="-128"/>
                      </a:rPr>
                      <m:t>=50</m:t>
                    </m:r>
                  </m:oMath>
                </a14:m>
                <a:r>
                  <a:rPr lang="ja-JP" altLang="en-US" sz="2000" dirty="0">
                    <a:latin typeface="ＭＳ Ｐゴシック" pitchFamily="50" charset="-128"/>
                    <a:ea typeface="ＭＳ Ｐゴシック" pitchFamily="50" charset="-128"/>
                  </a:rPr>
                  <a:t>のときに</a:t>
                </a:r>
                <a14:m>
                  <m:oMath xmlns:m="http://schemas.openxmlformats.org/officeDocument/2006/math">
                    <m:r>
                      <a:rPr lang="ja-JP" altLang="en-US" sz="2000" i="1">
                        <a:latin typeface="Cambria Math"/>
                        <a:ea typeface="ＭＳ Ｐゴシック" pitchFamily="50" charset="-128"/>
                      </a:rPr>
                      <m:t>𝜋</m:t>
                    </m:r>
                  </m:oMath>
                </a14:m>
                <a:r>
                  <a:rPr lang="ja-JP" altLang="en-US" sz="2000" dirty="0">
                    <a:latin typeface="ＭＳ Ｐゴシック" pitchFamily="50" charset="-128"/>
                    <a:ea typeface="ＭＳ Ｐゴシック" pitchFamily="50" charset="-128"/>
                  </a:rPr>
                  <a:t>の値が最大になる．</a:t>
                </a:r>
                <a:endParaRPr lang="en-US" altLang="ja-JP" sz="2000" dirty="0">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cs typeface="Times New Roman" panose="02020603050405020304" pitchFamily="18" charset="0"/>
                </a:endParaRPr>
              </a:p>
              <a:p>
                <a:pPr lvl="1" algn="just"/>
                <a:r>
                  <a:rPr lang="ja-JP" altLang="en-US" sz="2000" dirty="0">
                    <a:latin typeface="ＭＳ Ｐゴシック" pitchFamily="50" charset="-128"/>
                    <a:ea typeface="ＭＳ Ｐゴシック" pitchFamily="50" charset="-128"/>
                    <a:cs typeface="Times New Roman" panose="02020603050405020304" pitchFamily="18" charset="0"/>
                  </a:rPr>
                  <a:t>上の式の利潤関数は右図．</a:t>
                </a:r>
                <a:endParaRPr lang="en-US" altLang="ja-JP" sz="2000" dirty="0">
                  <a:latin typeface="ＭＳ Ｐゴシック" pitchFamily="50" charset="-128"/>
                  <a:ea typeface="ＭＳ Ｐゴシック" pitchFamily="50" charset="-128"/>
                  <a:cs typeface="Times New Roman" panose="02020603050405020304" pitchFamily="18" charset="0"/>
                </a:endParaRPr>
              </a:p>
              <a:p>
                <a:pPr lvl="1" algn="just"/>
                <a:r>
                  <a:rPr lang="ja-JP" altLang="en-US" sz="2000" dirty="0">
                    <a:latin typeface="ＭＳ Ｐゴシック" pitchFamily="50" charset="-128"/>
                    <a:ea typeface="ＭＳ Ｐゴシック" pitchFamily="50" charset="-128"/>
                    <a:cs typeface="Times New Roman" panose="02020603050405020304" pitchFamily="18" charset="0"/>
                  </a:rPr>
                  <a:t>利潤関数の接線の傾きを，</a:t>
                </a:r>
                <a:endParaRPr lang="en-US" altLang="ja-JP" sz="2000" dirty="0">
                  <a:latin typeface="ＭＳ Ｐゴシック" pitchFamily="50" charset="-128"/>
                  <a:ea typeface="ＭＳ Ｐゴシック" pitchFamily="50" charset="-128"/>
                  <a:cs typeface="Times New Roman" panose="02020603050405020304" pitchFamily="18" charset="0"/>
                </a:endParaRPr>
              </a:p>
              <a:p>
                <a:pPr marL="274320" lvl="1" indent="0" algn="just">
                  <a:buNone/>
                </a:pPr>
                <a:r>
                  <a:rPr lang="en-US" altLang="ja-JP" sz="2000" dirty="0">
                    <a:latin typeface="ＭＳ Ｐゴシック" pitchFamily="50" charset="-128"/>
                    <a:ea typeface="ＭＳ Ｐゴシック" pitchFamily="50" charset="-128"/>
                    <a:cs typeface="Times New Roman" panose="02020603050405020304" pitchFamily="18" charset="0"/>
                  </a:rPr>
                  <a:t>    </a:t>
                </a:r>
                <a:r>
                  <a:rPr lang="ja-JP" altLang="en-US" sz="2000" dirty="0">
                    <a:solidFill>
                      <a:srgbClr val="0070C0"/>
                    </a:solidFill>
                    <a:latin typeface="ＭＳ Ｐゴシック" pitchFamily="50" charset="-128"/>
                    <a:ea typeface="ＭＳ Ｐゴシック" pitchFamily="50" charset="-128"/>
                    <a:cs typeface="Times New Roman" panose="02020603050405020304" pitchFamily="18" charset="0"/>
                  </a:rPr>
                  <a:t>限界利潤</a:t>
                </a:r>
                <a:r>
                  <a:rPr lang="ja-JP" altLang="en-US" sz="2000" dirty="0">
                    <a:latin typeface="ＭＳ Ｐゴシック" pitchFamily="50" charset="-128"/>
                    <a:ea typeface="ＭＳ Ｐゴシック" pitchFamily="50" charset="-128"/>
                    <a:cs typeface="Times New Roman" panose="02020603050405020304" pitchFamily="18" charset="0"/>
                  </a:rPr>
                  <a:t>という．</a:t>
                </a:r>
                <a:endParaRPr lang="en-US" altLang="ja-JP" sz="2000" dirty="0">
                  <a:latin typeface="ＭＳ Ｐゴシック" pitchFamily="50" charset="-128"/>
                  <a:ea typeface="ＭＳ Ｐゴシック" pitchFamily="50" charset="-128"/>
                  <a:cs typeface="Times New Roman" panose="02020603050405020304" pitchFamily="18" charset="0"/>
                </a:endParaRPr>
              </a:p>
              <a:p>
                <a:pPr lvl="1" algn="just"/>
                <a:r>
                  <a:rPr lang="ja-JP" altLang="en-US" sz="2000" dirty="0">
                    <a:latin typeface="ＭＳ Ｐゴシック" pitchFamily="50" charset="-128"/>
                    <a:ea typeface="ＭＳ Ｐゴシック" pitchFamily="50" charset="-128"/>
                    <a:cs typeface="Times New Roman" panose="02020603050405020304" pitchFamily="18" charset="0"/>
                  </a:rPr>
                  <a:t>生産量をわずかに増加させた</a:t>
                </a:r>
                <a:endParaRPr lang="en-US" altLang="ja-JP" sz="2000" dirty="0">
                  <a:latin typeface="ＭＳ Ｐゴシック" pitchFamily="50" charset="-128"/>
                  <a:ea typeface="ＭＳ Ｐゴシック" pitchFamily="50" charset="-128"/>
                  <a:cs typeface="Times New Roman" panose="02020603050405020304" pitchFamily="18" charset="0"/>
                </a:endParaRPr>
              </a:p>
              <a:p>
                <a:pPr marL="274320" lvl="1" indent="0" algn="just">
                  <a:buNone/>
                </a:pPr>
                <a:r>
                  <a:rPr lang="en-US" altLang="ja-JP" sz="2000" dirty="0">
                    <a:latin typeface="ＭＳ Ｐゴシック" pitchFamily="50" charset="-128"/>
                    <a:ea typeface="ＭＳ Ｐゴシック" pitchFamily="50" charset="-128"/>
                    <a:cs typeface="Times New Roman" panose="02020603050405020304" pitchFamily="18" charset="0"/>
                  </a:rPr>
                  <a:t>    </a:t>
                </a:r>
                <a:r>
                  <a:rPr lang="ja-JP" altLang="en-US" sz="2000" dirty="0">
                    <a:latin typeface="ＭＳ Ｐゴシック" pitchFamily="50" charset="-128"/>
                    <a:ea typeface="ＭＳ Ｐゴシック" pitchFamily="50" charset="-128"/>
                    <a:cs typeface="Times New Roman" panose="02020603050405020304" pitchFamily="18" charset="0"/>
                  </a:rPr>
                  <a:t>時の利潤の増加の程度．</a:t>
                </a:r>
                <a:endParaRPr lang="en-US" altLang="ja-JP" sz="2000" dirty="0">
                  <a:latin typeface="ＭＳ Ｐゴシック" pitchFamily="50" charset="-128"/>
                  <a:ea typeface="ＭＳ Ｐゴシック" pitchFamily="50" charset="-128"/>
                  <a:cs typeface="Times New Roman" panose="02020603050405020304" pitchFamily="18" charset="0"/>
                </a:endParaRPr>
              </a:p>
              <a:p>
                <a:pPr lvl="1" algn="just"/>
                <a:r>
                  <a:rPr lang="ja-JP" altLang="en-US" sz="2000" dirty="0">
                    <a:solidFill>
                      <a:srgbClr val="FF0000"/>
                    </a:solidFill>
                    <a:latin typeface="ＭＳ Ｐゴシック" pitchFamily="50" charset="-128"/>
                    <a:ea typeface="ＭＳ Ｐゴシック" pitchFamily="50" charset="-128"/>
                    <a:cs typeface="Times New Roman" panose="02020603050405020304" pitchFamily="18" charset="0"/>
                  </a:rPr>
                  <a:t>最適生産量の時，限界利潤は</a:t>
                </a:r>
                <a:endParaRPr lang="en-US" altLang="ja-JP" sz="2000" dirty="0">
                  <a:solidFill>
                    <a:srgbClr val="FF0000"/>
                  </a:solidFill>
                  <a:latin typeface="ＭＳ Ｐゴシック" pitchFamily="50" charset="-128"/>
                  <a:ea typeface="ＭＳ Ｐゴシック" pitchFamily="50" charset="-128"/>
                  <a:cs typeface="Times New Roman" panose="02020603050405020304" pitchFamily="18" charset="0"/>
                </a:endParaRPr>
              </a:p>
              <a:p>
                <a:pPr marL="274320" lvl="1" indent="0" algn="just">
                  <a:buNone/>
                </a:pPr>
                <a:r>
                  <a:rPr lang="en-US" altLang="ja-JP" sz="2000" dirty="0">
                    <a:latin typeface="ＭＳ Ｐゴシック" pitchFamily="50" charset="-128"/>
                    <a:ea typeface="ＭＳ Ｐゴシック" pitchFamily="50" charset="-128"/>
                    <a:cs typeface="Times New Roman" panose="02020603050405020304" pitchFamily="18" charset="0"/>
                  </a:rPr>
                  <a:t>    </a:t>
                </a:r>
                <a:r>
                  <a:rPr lang="ja-JP" altLang="en-US" sz="2000" dirty="0">
                    <a:solidFill>
                      <a:srgbClr val="FF0000"/>
                    </a:solidFill>
                    <a:latin typeface="ＭＳ Ｐゴシック" pitchFamily="50" charset="-128"/>
                    <a:ea typeface="ＭＳ Ｐゴシック" pitchFamily="50" charset="-128"/>
                    <a:cs typeface="Times New Roman" panose="02020603050405020304" pitchFamily="18" charset="0"/>
                  </a:rPr>
                  <a:t>０になっている．</a:t>
                </a:r>
                <a:endParaRPr lang="en-US" altLang="ja-JP" sz="2000" dirty="0">
                  <a:solidFill>
                    <a:srgbClr val="FF0000"/>
                  </a:solidFill>
                  <a:latin typeface="ＭＳ Ｐゴシック" pitchFamily="50" charset="-128"/>
                  <a:ea typeface="ＭＳ Ｐゴシック" pitchFamily="50" charset="-128"/>
                  <a:cs typeface="Times New Roman" panose="02020603050405020304" pitchFamily="18" charset="0"/>
                </a:endParaRPr>
              </a:p>
              <a:p>
                <a:pPr marL="274320" lvl="1" indent="0" algn="just">
                  <a:buNone/>
                </a:pPr>
                <a:endParaRPr lang="en-US" altLang="ja-JP" sz="2100" dirty="0">
                  <a:latin typeface="Times New Roman" panose="02020603050405020304" pitchFamily="18" charset="0"/>
                  <a:ea typeface="ＭＳ Ｐゴシック" pitchFamily="50" charset="-128"/>
                  <a:cs typeface="Times New Roman" panose="02020603050405020304" pitchFamily="18" charset="0"/>
                </a:endParaRPr>
              </a:p>
              <a:p>
                <a:pPr algn="just"/>
                <a:endParaRPr lang="en-US" altLang="ja-JP" sz="8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539552" y="1268760"/>
                <a:ext cx="8352928" cy="5040560"/>
              </a:xfrm>
              <a:blipFill rotWithShape="1">
                <a:blip r:embed="rId3"/>
                <a:stretch>
                  <a:fillRect l="-511" t="-967"/>
                </a:stretch>
              </a:blipFill>
            </p:spPr>
            <p:txBody>
              <a:bodyPr/>
              <a:lstStyle/>
              <a:p>
                <a:r>
                  <a:rPr lang="ja-JP" altLang="en-US">
                    <a:noFill/>
                  </a:rPr>
                  <a:t> </a:t>
                </a:r>
              </a:p>
            </p:txBody>
          </p:sp>
        </mc:Fallback>
      </mc:AlternateContent>
      <p:graphicFrame>
        <p:nvGraphicFramePr>
          <p:cNvPr id="6" name="グラフ 5"/>
          <p:cNvGraphicFramePr>
            <a:graphicFrameLocks/>
          </p:cNvGraphicFramePr>
          <p:nvPr>
            <p:extLst>
              <p:ext uri="{D42A27DB-BD31-4B8C-83A1-F6EECF244321}">
                <p14:modId xmlns:p14="http://schemas.microsoft.com/office/powerpoint/2010/main" val="3361213946"/>
              </p:ext>
            </p:extLst>
          </p:nvPr>
        </p:nvGraphicFramePr>
        <p:xfrm>
          <a:off x="4716016" y="3284984"/>
          <a:ext cx="4288160" cy="3062734"/>
        </p:xfrm>
        <a:graphic>
          <a:graphicData uri="http://schemas.openxmlformats.org/drawingml/2006/chart">
            <c:chart xmlns:c="http://schemas.openxmlformats.org/drawingml/2006/chart" xmlns:r="http://schemas.openxmlformats.org/officeDocument/2006/relationships" r:id="rId4"/>
          </a:graphicData>
        </a:graphic>
      </p:graphicFrame>
      <p:cxnSp>
        <p:nvCxnSpPr>
          <p:cNvPr id="9" name="直線コネクタ 8"/>
          <p:cNvCxnSpPr/>
          <p:nvPr/>
        </p:nvCxnSpPr>
        <p:spPr>
          <a:xfrm>
            <a:off x="6744409" y="3902173"/>
            <a:ext cx="839751"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5" name="グループ化 4"/>
          <p:cNvGrpSpPr/>
          <p:nvPr/>
        </p:nvGrpSpPr>
        <p:grpSpPr>
          <a:xfrm>
            <a:off x="7092280" y="3789040"/>
            <a:ext cx="144016" cy="2365870"/>
            <a:chOff x="7092280" y="3789040"/>
            <a:chExt cx="144016" cy="2365870"/>
          </a:xfrm>
        </p:grpSpPr>
        <p:cxnSp>
          <p:nvCxnSpPr>
            <p:cNvPr id="8" name="直線コネクタ 7"/>
            <p:cNvCxnSpPr/>
            <p:nvPr/>
          </p:nvCxnSpPr>
          <p:spPr>
            <a:xfrm>
              <a:off x="7164288" y="3789040"/>
              <a:ext cx="0" cy="2365870"/>
            </a:xfrm>
            <a:prstGeom prst="line">
              <a:avLst/>
            </a:prstGeom>
            <a:ln w="2540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4" name="円/楕円 3"/>
            <p:cNvSpPr/>
            <p:nvPr/>
          </p:nvSpPr>
          <p:spPr>
            <a:xfrm>
              <a:off x="7092280" y="3830165"/>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13</a:t>
            </a:fld>
            <a:endParaRPr kumimoji="1" lang="ja-JP" altLang="en-US"/>
          </a:p>
        </p:txBody>
      </p:sp>
      <p:sp>
        <p:nvSpPr>
          <p:cNvPr id="10" name="日付プレースホルダー 9">
            <a:extLst>
              <a:ext uri="{FF2B5EF4-FFF2-40B4-BE49-F238E27FC236}">
                <a16:creationId xmlns:a16="http://schemas.microsoft.com/office/drawing/2014/main" id="{B927A514-2FF0-4EE7-A074-A8F6DE0A0AE4}"/>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41613378"/>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3" end="3"/>
                                            </p:txEl>
                                          </p:spTgt>
                                        </p:tgtEl>
                                        <p:attrNameLst>
                                          <p:attrName>style.visibility</p:attrName>
                                        </p:attrNameLst>
                                      </p:cBhvr>
                                      <p:to>
                                        <p:strVal val="visible"/>
                                      </p:to>
                                    </p:set>
                                    <p:animEffect transition="in" filter="fade">
                                      <p:cBhvr>
                                        <p:cTn id="7" dur="500"/>
                                        <p:tgtEl>
                                          <p:spTgt spid="166917">
                                            <p:txEl>
                                              <p:pRg st="3" end="3"/>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5" end="5"/>
                                            </p:txEl>
                                          </p:spTgt>
                                        </p:tgtEl>
                                        <p:attrNameLst>
                                          <p:attrName>style.visibility</p:attrName>
                                        </p:attrNameLst>
                                      </p:cBhvr>
                                      <p:to>
                                        <p:strVal val="visible"/>
                                      </p:to>
                                    </p:set>
                                    <p:animEffect transition="in" filter="fade">
                                      <p:cBhvr>
                                        <p:cTn id="10" dur="500"/>
                                        <p:tgtEl>
                                          <p:spTgt spid="166917">
                                            <p:txEl>
                                              <p:pRg st="5" end="5"/>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66917">
                                            <p:txEl>
                                              <p:pRg st="6" end="6"/>
                                            </p:txEl>
                                          </p:spTgt>
                                        </p:tgtEl>
                                        <p:attrNameLst>
                                          <p:attrName>style.visibility</p:attrName>
                                        </p:attrNameLst>
                                      </p:cBhvr>
                                      <p:to>
                                        <p:strVal val="visible"/>
                                      </p:to>
                                    </p:set>
                                    <p:animEffect transition="in" filter="fade">
                                      <p:cBhvr>
                                        <p:cTn id="21" dur="500"/>
                                        <p:tgtEl>
                                          <p:spTgt spid="166917">
                                            <p:txEl>
                                              <p:pRg st="6" end="6"/>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6917">
                                            <p:txEl>
                                              <p:pRg st="7" end="7"/>
                                            </p:txEl>
                                          </p:spTgt>
                                        </p:tgtEl>
                                        <p:attrNameLst>
                                          <p:attrName>style.visibility</p:attrName>
                                        </p:attrNameLst>
                                      </p:cBhvr>
                                      <p:to>
                                        <p:strVal val="visible"/>
                                      </p:to>
                                    </p:set>
                                    <p:animEffect transition="in" filter="fade">
                                      <p:cBhvr>
                                        <p:cTn id="24" dur="500"/>
                                        <p:tgtEl>
                                          <p:spTgt spid="166917">
                                            <p:txEl>
                                              <p:pRg st="7" end="7"/>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66917">
                                            <p:txEl>
                                              <p:pRg st="8" end="8"/>
                                            </p:txEl>
                                          </p:spTgt>
                                        </p:tgtEl>
                                        <p:attrNameLst>
                                          <p:attrName>style.visibility</p:attrName>
                                        </p:attrNameLst>
                                      </p:cBhvr>
                                      <p:to>
                                        <p:strVal val="visible"/>
                                      </p:to>
                                    </p:set>
                                    <p:animEffect transition="in" filter="fade">
                                      <p:cBhvr>
                                        <p:cTn id="27" dur="500"/>
                                        <p:tgtEl>
                                          <p:spTgt spid="166917">
                                            <p:txEl>
                                              <p:pRg st="8" end="8"/>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66917">
                                            <p:txEl>
                                              <p:pRg st="9" end="9"/>
                                            </p:txEl>
                                          </p:spTgt>
                                        </p:tgtEl>
                                        <p:attrNameLst>
                                          <p:attrName>style.visibility</p:attrName>
                                        </p:attrNameLst>
                                      </p:cBhvr>
                                      <p:to>
                                        <p:strVal val="visible"/>
                                      </p:to>
                                    </p:set>
                                    <p:animEffect transition="in" filter="fade">
                                      <p:cBhvr>
                                        <p:cTn id="30" dur="500"/>
                                        <p:tgtEl>
                                          <p:spTgt spid="166917">
                                            <p:txEl>
                                              <p:pRg st="9" end="9"/>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66917">
                                            <p:txEl>
                                              <p:pRg st="10" end="10"/>
                                            </p:txEl>
                                          </p:spTgt>
                                        </p:tgtEl>
                                        <p:attrNameLst>
                                          <p:attrName>style.visibility</p:attrName>
                                        </p:attrNameLst>
                                      </p:cBhvr>
                                      <p:to>
                                        <p:strVal val="visible"/>
                                      </p:to>
                                    </p:set>
                                    <p:animEffect transition="in" filter="fade">
                                      <p:cBhvr>
                                        <p:cTn id="35" dur="500"/>
                                        <p:tgtEl>
                                          <p:spTgt spid="166917">
                                            <p:txEl>
                                              <p:pRg st="10" end="1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66917">
                                            <p:txEl>
                                              <p:pRg st="11" end="11"/>
                                            </p:txEl>
                                          </p:spTgt>
                                        </p:tgtEl>
                                        <p:attrNameLst>
                                          <p:attrName>style.visibility</p:attrName>
                                        </p:attrNameLst>
                                      </p:cBhvr>
                                      <p:to>
                                        <p:strVal val="visible"/>
                                      </p:to>
                                    </p:set>
                                    <p:animEffect transition="in" filter="fade">
                                      <p:cBhvr>
                                        <p:cTn id="38" dur="500"/>
                                        <p:tgtEl>
                                          <p:spTgt spid="166917">
                                            <p:txEl>
                                              <p:pRg st="11" end="11"/>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Graphic spid="6"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2.3 </a:t>
            </a:r>
            <a:r>
              <a:rPr lang="ja-JP" altLang="en-US" dirty="0">
                <a:solidFill>
                  <a:srgbClr val="0070C0"/>
                </a:solidFill>
              </a:rPr>
              <a:t>供給曲線の導出</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539552" y="1268760"/>
                <a:ext cx="8352928" cy="4786346"/>
              </a:xfrm>
            </p:spPr>
            <p:txBody>
              <a:bodyPr>
                <a:normAutofit/>
              </a:bodyPr>
              <a:lstStyle/>
              <a:p>
                <a:pPr algn="just"/>
                <a:r>
                  <a:rPr lang="ja-JP" altLang="en-US" sz="2400" dirty="0">
                    <a:latin typeface="ＭＳ Ｐゴシック" pitchFamily="50" charset="-128"/>
                    <a:ea typeface="ＭＳ Ｐゴシック" pitchFamily="50" charset="-128"/>
                  </a:rPr>
                  <a:t>供給関数を </a:t>
                </a:r>
                <a:r>
                  <a:rPr lang="en-US" altLang="ja-JP" sz="2400" i="1" dirty="0">
                    <a:latin typeface="Times New Roman" panose="02020603050405020304" pitchFamily="18" charset="0"/>
                    <a:ea typeface="ＭＳ Ｐゴシック" pitchFamily="50" charset="-128"/>
                    <a:cs typeface="Times New Roman" panose="02020603050405020304" pitchFamily="18" charset="0"/>
                  </a:rPr>
                  <a:t>P </a:t>
                </a:r>
                <a:r>
                  <a:rPr lang="en-US" altLang="ja-JP" sz="2400" dirty="0">
                    <a:latin typeface="Times New Roman" panose="02020603050405020304" pitchFamily="18" charset="0"/>
                    <a:ea typeface="ＭＳ Ｐゴシック" pitchFamily="50" charset="-128"/>
                    <a:cs typeface="Times New Roman" panose="02020603050405020304" pitchFamily="18" charset="0"/>
                  </a:rPr>
                  <a:t>=</a:t>
                </a: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の形に書き換え，横軸に供給量</a:t>
                </a:r>
                <a:r>
                  <a:rPr lang="en-US" altLang="ja-JP" sz="2400" i="1" dirty="0">
                    <a:latin typeface="Times New Roman" panose="02020603050405020304" pitchFamily="18" charset="0"/>
                    <a:ea typeface="ＭＳ Ｐゴシック" pitchFamily="50" charset="-128"/>
                    <a:cs typeface="Times New Roman" panose="02020603050405020304" pitchFamily="18" charset="0"/>
                  </a:rPr>
                  <a:t>S</a:t>
                </a:r>
                <a:r>
                  <a:rPr lang="ja-JP" altLang="en-US" sz="2400" dirty="0" err="1">
                    <a:latin typeface="ＭＳ Ｐゴシック" pitchFamily="50" charset="-128"/>
                    <a:ea typeface="ＭＳ Ｐゴシック" pitchFamily="50" charset="-128"/>
                  </a:rPr>
                  <a:t>，</a:t>
                </a:r>
                <a:r>
                  <a:rPr lang="ja-JP" altLang="en-US" sz="2400" dirty="0">
                    <a:latin typeface="ＭＳ Ｐゴシック" pitchFamily="50" charset="-128"/>
                    <a:ea typeface="ＭＳ Ｐゴシック" pitchFamily="50" charset="-128"/>
                  </a:rPr>
                  <a:t>縦軸に価格</a:t>
                </a:r>
                <a:r>
                  <a:rPr lang="en-US" altLang="ja-JP" sz="2400" i="1" dirty="0">
                    <a:latin typeface="Times New Roman" panose="02020603050405020304" pitchFamily="18" charset="0"/>
                    <a:ea typeface="ＭＳ Ｐゴシック" pitchFamily="50" charset="-128"/>
                    <a:cs typeface="Times New Roman" panose="02020603050405020304" pitchFamily="18" charset="0"/>
                  </a:rPr>
                  <a:t>P</a:t>
                </a:r>
                <a:r>
                  <a:rPr lang="ja-JP" altLang="en-US" sz="2400" i="1" dirty="0">
                    <a:latin typeface="Times New Roman" panose="02020603050405020304" pitchFamily="18" charset="0"/>
                    <a:ea typeface="ＭＳ Ｐゴシック" pitchFamily="50" charset="-128"/>
                    <a:cs typeface="Times New Roman" panose="02020603050405020304" pitchFamily="18" charset="0"/>
                  </a:rPr>
                  <a:t> </a:t>
                </a:r>
                <a:r>
                  <a:rPr lang="ja-JP" altLang="en-US" sz="2400" dirty="0">
                    <a:latin typeface="ＭＳ Ｐゴシック" pitchFamily="50" charset="-128"/>
                    <a:ea typeface="ＭＳ Ｐゴシック" pitchFamily="50" charset="-128"/>
                  </a:rPr>
                  <a:t>として図示したものを</a:t>
                </a:r>
                <a:r>
                  <a:rPr lang="ja-JP" altLang="en-US" sz="2400" dirty="0">
                    <a:solidFill>
                      <a:srgbClr val="FF0000"/>
                    </a:solidFill>
                    <a:latin typeface="ＭＳ Ｐゴシック" pitchFamily="50" charset="-128"/>
                    <a:ea typeface="ＭＳ Ｐゴシック" pitchFamily="50" charset="-128"/>
                  </a:rPr>
                  <a:t>供給曲線</a:t>
                </a:r>
                <a:r>
                  <a:rPr lang="ja-JP" altLang="en-US" sz="2400" dirty="0">
                    <a:latin typeface="ＭＳ Ｐゴシック" pitchFamily="50" charset="-128"/>
                    <a:ea typeface="ＭＳ Ｐゴシック" pitchFamily="50" charset="-128"/>
                  </a:rPr>
                  <a:t>という．</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marL="0" indent="0" algn="just">
                  <a:buNone/>
                </a:pPr>
                <a:r>
                  <a:rPr lang="ja-JP" altLang="en-US" sz="2400" b="0" dirty="0">
                    <a:ea typeface="ＭＳ Ｐゴシック" pitchFamily="50" charset="-128"/>
                  </a:rPr>
                  <a:t>　　　　　　　</a:t>
                </a:r>
                <a14:m>
                  <m:oMath xmlns:m="http://schemas.openxmlformats.org/officeDocument/2006/math">
                    <m:r>
                      <a:rPr lang="en-US" altLang="ja-JP" sz="2400" b="0" i="1" smtClean="0">
                        <a:solidFill>
                          <a:srgbClr val="FF0000"/>
                        </a:solidFill>
                        <a:latin typeface="Cambria Math"/>
                        <a:ea typeface="ＭＳ Ｐゴシック" pitchFamily="50" charset="-128"/>
                      </a:rPr>
                      <m:t>𝑃</m:t>
                    </m:r>
                    <m:r>
                      <a:rPr lang="en-US" altLang="ja-JP" sz="2400" i="1">
                        <a:solidFill>
                          <a:srgbClr val="FF0000"/>
                        </a:solidFill>
                        <a:latin typeface="Cambria Math"/>
                        <a:ea typeface="ＭＳ Ｐゴシック" pitchFamily="50" charset="-128"/>
                      </a:rPr>
                      <m:t>=</m:t>
                    </m:r>
                    <m:f>
                      <m:fPr>
                        <m:ctrlPr>
                          <a:rPr lang="en-US" altLang="ja-JP" sz="2400" i="1">
                            <a:solidFill>
                              <a:srgbClr val="FF0000"/>
                            </a:solidFill>
                            <a:latin typeface="Cambria Math" panose="02040503050406030204" pitchFamily="18" charset="0"/>
                            <a:ea typeface="ＭＳ Ｐゴシック" pitchFamily="50" charset="-128"/>
                          </a:rPr>
                        </m:ctrlPr>
                      </m:fPr>
                      <m:num>
                        <m:r>
                          <a:rPr lang="en-US" altLang="ja-JP" sz="2400" b="0" i="1" smtClean="0">
                            <a:solidFill>
                              <a:srgbClr val="FF0000"/>
                            </a:solidFill>
                            <a:latin typeface="Cambria Math"/>
                            <a:ea typeface="ＭＳ Ｐゴシック" pitchFamily="50" charset="-128"/>
                          </a:rPr>
                          <m:t>𝑊</m:t>
                        </m:r>
                      </m:num>
                      <m:den>
                        <m:r>
                          <a:rPr lang="en-US" altLang="ja-JP" sz="2400" b="0" i="1" smtClean="0">
                            <a:solidFill>
                              <a:srgbClr val="FF0000"/>
                            </a:solidFill>
                            <a:latin typeface="Cambria Math"/>
                            <a:ea typeface="ＭＳ Ｐゴシック" pitchFamily="50" charset="-128"/>
                          </a:rPr>
                          <m:t>𝐻</m:t>
                        </m:r>
                      </m:den>
                    </m:f>
                    <m:r>
                      <a:rPr lang="en-US" altLang="ja-JP" sz="2400" b="0" i="1" smtClean="0">
                        <a:solidFill>
                          <a:srgbClr val="FF0000"/>
                        </a:solidFill>
                        <a:latin typeface="Cambria Math"/>
                        <a:ea typeface="ＭＳ Ｐゴシック" pitchFamily="50" charset="-128"/>
                      </a:rPr>
                      <m:t>𝑆</m:t>
                    </m:r>
                  </m:oMath>
                </a14:m>
                <a:endParaRPr lang="en-US" altLang="ja-JP" sz="2400" dirty="0">
                  <a:solidFill>
                    <a:srgbClr val="FF0000"/>
                  </a:solidFill>
                  <a:latin typeface="ＭＳ Ｐゴシック" pitchFamily="50" charset="-128"/>
                  <a:ea typeface="ＭＳ Ｐゴシック" pitchFamily="50" charset="-128"/>
                </a:endParaRPr>
              </a:p>
              <a:p>
                <a:pPr marL="0" indent="0" algn="just">
                  <a:buNone/>
                </a:pPr>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供給曲線は右上がりの</a:t>
                </a:r>
                <a:endParaRPr lang="en-US" altLang="ja-JP" sz="2400" dirty="0">
                  <a:latin typeface="ＭＳ Ｐゴシック" pitchFamily="50" charset="-128"/>
                  <a:ea typeface="ＭＳ Ｐゴシック" pitchFamily="50" charset="-128"/>
                </a:endParaRPr>
              </a:p>
              <a:p>
                <a:pPr marL="0" indent="0" algn="just">
                  <a:buNone/>
                </a:pP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線として描ける．</a:t>
                </a:r>
                <a:endParaRPr lang="en-US" altLang="ja-JP" sz="2400" dirty="0">
                  <a:latin typeface="ＭＳ Ｐゴシック" pitchFamily="50" charset="-128"/>
                  <a:ea typeface="ＭＳ Ｐゴシック" pitchFamily="50" charset="-128"/>
                </a:endParaRPr>
              </a:p>
              <a:p>
                <a:pPr marL="0" indent="0" algn="just">
                  <a:buNone/>
                </a:pPr>
                <a:endParaRPr lang="en-US" altLang="ja-JP" sz="800" dirty="0">
                  <a:latin typeface="ＭＳ Ｐゴシック" pitchFamily="50" charset="-128"/>
                  <a:ea typeface="ＭＳ Ｐゴシック" pitchFamily="50" charset="-128"/>
                </a:endParaRPr>
              </a:p>
              <a:p>
                <a:pPr marL="731520" lvl="1" indent="-457200" algn="just">
                  <a:buFont typeface="+mj-lt"/>
                  <a:buAutoNum type="arabicPeriod"/>
                </a:pPr>
                <a:r>
                  <a:rPr lang="ja-JP" altLang="en-US" sz="2100" dirty="0">
                    <a:latin typeface="ＭＳ Ｐゴシック" pitchFamily="50" charset="-128"/>
                    <a:ea typeface="ＭＳ Ｐゴシック" pitchFamily="50" charset="-128"/>
                  </a:rPr>
                  <a:t>価格が上がると</a:t>
                </a:r>
                <a:endParaRPr lang="en-US" altLang="ja-JP" sz="2100" dirty="0">
                  <a:latin typeface="ＭＳ Ｐゴシック" pitchFamily="50" charset="-128"/>
                  <a:ea typeface="ＭＳ Ｐゴシック" pitchFamily="50" charset="-128"/>
                </a:endParaRPr>
              </a:p>
              <a:p>
                <a:pPr marL="731520" lvl="1" indent="-457200" algn="just">
                  <a:buFont typeface="+mj-lt"/>
                  <a:buAutoNum type="arabicPeriod"/>
                </a:pPr>
                <a:r>
                  <a:rPr lang="ja-JP" altLang="en-US" sz="2100" dirty="0">
                    <a:latin typeface="ＭＳ Ｐゴシック" pitchFamily="50" charset="-128"/>
                    <a:ea typeface="ＭＳ Ｐゴシック" pitchFamily="50" charset="-128"/>
                  </a:rPr>
                  <a:t>供給量が増える．</a:t>
                </a:r>
                <a:endParaRPr lang="en-US" altLang="ja-JP" sz="2100" dirty="0">
                  <a:latin typeface="ＭＳ Ｐゴシック" pitchFamily="50" charset="-128"/>
                  <a:ea typeface="ＭＳ Ｐゴシック" pitchFamily="50" charset="-128"/>
                </a:endParaRPr>
              </a:p>
              <a:p>
                <a:pPr marL="0" indent="0" algn="just">
                  <a:buNone/>
                </a:pPr>
                <a:endParaRPr lang="en-US" altLang="ja-JP" sz="24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539552" y="1268760"/>
                <a:ext cx="8352928" cy="4786346"/>
              </a:xfrm>
              <a:blipFill rotWithShape="1">
                <a:blip r:embed="rId3"/>
                <a:stretch>
                  <a:fillRect l="-511" t="-1401" r="-1095"/>
                </a:stretch>
              </a:blipFill>
            </p:spPr>
            <p:txBody>
              <a:bodyPr/>
              <a:lstStyle/>
              <a:p>
                <a:r>
                  <a:rPr lang="ja-JP" altLang="en-US">
                    <a:noFill/>
                  </a:rPr>
                  <a:t> </a:t>
                </a:r>
              </a:p>
            </p:txBody>
          </p:sp>
        </mc:Fallback>
      </mc:AlternateContent>
      <p:sp>
        <p:nvSpPr>
          <p:cNvPr id="8" name="正方形/長方形 7"/>
          <p:cNvSpPr/>
          <p:nvPr/>
        </p:nvSpPr>
        <p:spPr>
          <a:xfrm>
            <a:off x="2885750" y="2597243"/>
            <a:ext cx="5400040" cy="3032760"/>
          </a:xfrm>
          <a:prstGeom prst="rect">
            <a:avLst/>
          </a:prstGeom>
          <a:noFill/>
        </p:spPr>
      </p:sp>
      <p:grpSp>
        <p:nvGrpSpPr>
          <p:cNvPr id="18" name="グループ化 17"/>
          <p:cNvGrpSpPr/>
          <p:nvPr/>
        </p:nvGrpSpPr>
        <p:grpSpPr>
          <a:xfrm>
            <a:off x="3657275" y="2673443"/>
            <a:ext cx="4628515" cy="2600325"/>
            <a:chOff x="3657275" y="2673443"/>
            <a:chExt cx="4628515" cy="2600325"/>
          </a:xfrm>
        </p:grpSpPr>
        <p:cxnSp>
          <p:nvCxnSpPr>
            <p:cNvPr id="9" name="AutoShape 90"/>
            <p:cNvCxnSpPr>
              <a:cxnSpLocks noChangeShapeType="1"/>
            </p:cNvCxnSpPr>
            <p:nvPr/>
          </p:nvCxnSpPr>
          <p:spPr bwMode="auto">
            <a:xfrm>
              <a:off x="4015415" y="4949918"/>
              <a:ext cx="3124200"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0" name="AutoShape 91"/>
            <p:cNvCxnSpPr>
              <a:cxnSpLocks noChangeShapeType="1"/>
            </p:cNvCxnSpPr>
            <p:nvPr/>
          </p:nvCxnSpPr>
          <p:spPr bwMode="auto">
            <a:xfrm flipV="1">
              <a:off x="4015415" y="3044918"/>
              <a:ext cx="635" cy="190500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1" name="AutoShape 92"/>
            <p:cNvCxnSpPr>
              <a:cxnSpLocks noChangeShapeType="1"/>
            </p:cNvCxnSpPr>
            <p:nvPr/>
          </p:nvCxnSpPr>
          <p:spPr bwMode="auto">
            <a:xfrm flipV="1">
              <a:off x="4015415" y="3187793"/>
              <a:ext cx="2505075" cy="1762125"/>
            </a:xfrm>
            <a:prstGeom prst="straightConnector1">
              <a:avLst/>
            </a:prstGeom>
            <a:noFill/>
            <a:ln w="25400">
              <a:solidFill>
                <a:srgbClr val="000000"/>
              </a:solidFill>
              <a:round/>
              <a:headEnd/>
              <a:tailEnd/>
            </a:ln>
            <a:extLst>
              <a:ext uri="{909E8E84-426E-40DD-AFC4-6F175D3DCCD1}">
                <a14:hiddenFill xmlns:a14="http://schemas.microsoft.com/office/drawing/2010/main">
                  <a:noFill/>
                </a14:hiddenFill>
              </a:ext>
            </a:extLst>
          </p:spPr>
        </p:cxnSp>
        <p:sp>
          <p:nvSpPr>
            <p:cNvPr id="12" name="Text Box 93"/>
            <p:cNvSpPr txBox="1">
              <a:spLocks noChangeArrowheads="1"/>
            </p:cNvSpPr>
            <p:nvPr/>
          </p:nvSpPr>
          <p:spPr bwMode="auto">
            <a:xfrm>
              <a:off x="7139615" y="4902293"/>
              <a:ext cx="1146175"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dirty="0">
                  <a:effectLst/>
                  <a:latin typeface="Times New Roman"/>
                  <a:ea typeface="ＭＳ 明朝"/>
                  <a:cs typeface="Times New Roman"/>
                </a:rPr>
                <a:t>S</a:t>
              </a:r>
              <a:r>
                <a:rPr lang="ja-JP" sz="1400" kern="100" dirty="0">
                  <a:effectLst/>
                  <a:latin typeface="Century"/>
                  <a:ea typeface="ＭＳ 明朝"/>
                  <a:cs typeface="Times New Roman"/>
                </a:rPr>
                <a:t>；供給量</a:t>
              </a:r>
            </a:p>
          </p:txBody>
        </p:sp>
        <p:sp>
          <p:nvSpPr>
            <p:cNvPr id="13" name="Text Box 94"/>
            <p:cNvSpPr txBox="1">
              <a:spLocks noChangeArrowheads="1"/>
            </p:cNvSpPr>
            <p:nvPr/>
          </p:nvSpPr>
          <p:spPr bwMode="auto">
            <a:xfrm>
              <a:off x="3657275" y="2673443"/>
              <a:ext cx="89154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dirty="0">
                  <a:effectLst/>
                  <a:latin typeface="Times New Roman"/>
                  <a:ea typeface="ＭＳ 明朝"/>
                  <a:cs typeface="Times New Roman"/>
                </a:rPr>
                <a:t>P</a:t>
              </a:r>
              <a:r>
                <a:rPr lang="ja-JP" sz="1400" kern="100" dirty="0">
                  <a:effectLst/>
                  <a:latin typeface="Century"/>
                  <a:ea typeface="ＭＳ 明朝"/>
                  <a:cs typeface="Times New Roman"/>
                </a:rPr>
                <a:t>；価格</a:t>
              </a:r>
            </a:p>
          </p:txBody>
        </p:sp>
      </p:grpSp>
      <p:grpSp>
        <p:nvGrpSpPr>
          <p:cNvPr id="6" name="グループ化 5"/>
          <p:cNvGrpSpPr/>
          <p:nvPr/>
        </p:nvGrpSpPr>
        <p:grpSpPr>
          <a:xfrm>
            <a:off x="6356183" y="3455127"/>
            <a:ext cx="2320273" cy="887095"/>
            <a:chOff x="6356183" y="3455127"/>
            <a:chExt cx="2320273" cy="887095"/>
          </a:xfrm>
        </p:grpSpPr>
        <p:sp>
          <p:nvSpPr>
            <p:cNvPr id="14" name="AutoShape 147"/>
            <p:cNvSpPr>
              <a:spLocks noChangeArrowheads="1"/>
            </p:cNvSpPr>
            <p:nvPr/>
          </p:nvSpPr>
          <p:spPr bwMode="auto">
            <a:xfrm flipV="1">
              <a:off x="6356183" y="3455127"/>
              <a:ext cx="109537" cy="887095"/>
            </a:xfrm>
            <a:prstGeom prst="downArrow">
              <a:avLst>
                <a:gd name="adj1" fmla="val 50000"/>
                <a:gd name="adj2" fmla="val 241259"/>
              </a:avLst>
            </a:prstGeom>
            <a:solidFill>
              <a:srgbClr val="FF0000"/>
            </a:solidFill>
            <a:ln w="9525">
              <a:solidFill>
                <a:srgbClr val="FF0000"/>
              </a:solidFill>
              <a:miter lim="800000"/>
              <a:headEnd/>
              <a:tailEnd/>
            </a:ln>
          </p:spPr>
          <p:txBody>
            <a:bodyPr rot="0" vert="eaVert" wrap="square" lIns="74295" tIns="8890" rIns="74295" bIns="8890" anchor="t" anchorCtr="0" upright="1">
              <a:noAutofit/>
            </a:bodyPr>
            <a:lstStyle/>
            <a:p>
              <a:endParaRPr lang="ja-JP" altLang="en-US" sz="1400"/>
            </a:p>
          </p:txBody>
        </p:sp>
        <p:sp>
          <p:nvSpPr>
            <p:cNvPr id="16" name="Text Box 149"/>
            <p:cNvSpPr txBox="1">
              <a:spLocks noChangeArrowheads="1"/>
            </p:cNvSpPr>
            <p:nvPr/>
          </p:nvSpPr>
          <p:spPr bwMode="auto">
            <a:xfrm>
              <a:off x="6520489" y="3683727"/>
              <a:ext cx="2155967" cy="429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altLang="en-US" sz="1600" kern="100" dirty="0">
                  <a:latin typeface="Century"/>
                  <a:ea typeface="ＭＳ 明朝"/>
                  <a:cs typeface="Times New Roman"/>
                </a:rPr>
                <a:t>①　</a:t>
              </a:r>
              <a:r>
                <a:rPr lang="ja-JP" sz="1600" kern="100" dirty="0">
                  <a:effectLst/>
                  <a:latin typeface="Century"/>
                  <a:ea typeface="ＭＳ 明朝"/>
                  <a:cs typeface="Times New Roman"/>
                </a:rPr>
                <a:t>価格が</a:t>
              </a:r>
              <a:r>
                <a:rPr lang="ja-JP" altLang="en-US" sz="1600" kern="100" dirty="0">
                  <a:effectLst/>
                  <a:latin typeface="Century"/>
                  <a:ea typeface="ＭＳ 明朝"/>
                  <a:cs typeface="Times New Roman"/>
                </a:rPr>
                <a:t>上</a:t>
              </a:r>
              <a:r>
                <a:rPr lang="ja-JP" sz="1600" kern="100" dirty="0">
                  <a:effectLst/>
                  <a:latin typeface="Century"/>
                  <a:ea typeface="ＭＳ 明朝"/>
                  <a:cs typeface="Times New Roman"/>
                </a:rPr>
                <a:t>がると</a:t>
              </a:r>
            </a:p>
          </p:txBody>
        </p:sp>
      </p:grpSp>
      <p:grpSp>
        <p:nvGrpSpPr>
          <p:cNvPr id="4" name="グループ化 3"/>
          <p:cNvGrpSpPr/>
          <p:nvPr/>
        </p:nvGrpSpPr>
        <p:grpSpPr>
          <a:xfrm>
            <a:off x="5097455" y="4386673"/>
            <a:ext cx="2210849" cy="515620"/>
            <a:chOff x="5097455" y="4386673"/>
            <a:chExt cx="2210849" cy="515620"/>
          </a:xfrm>
        </p:grpSpPr>
        <p:sp>
          <p:nvSpPr>
            <p:cNvPr id="15" name="AutoShape 148"/>
            <p:cNvSpPr>
              <a:spLocks noChangeArrowheads="1"/>
            </p:cNvSpPr>
            <p:nvPr/>
          </p:nvSpPr>
          <p:spPr bwMode="auto">
            <a:xfrm rot="10800000" flipH="1">
              <a:off x="5097455" y="4386673"/>
              <a:ext cx="1108710" cy="90805"/>
            </a:xfrm>
            <a:prstGeom prst="rightArrow">
              <a:avLst>
                <a:gd name="adj1" fmla="val 50000"/>
                <a:gd name="adj2" fmla="val 305245"/>
              </a:avLst>
            </a:prstGeom>
            <a:solidFill>
              <a:srgbClr val="FF0000"/>
            </a:solidFill>
            <a:ln w="9525">
              <a:solidFill>
                <a:srgbClr val="FF0000"/>
              </a:solidFill>
              <a:miter lim="800000"/>
              <a:headEnd/>
              <a:tailEnd/>
            </a:ln>
          </p:spPr>
          <p:txBody>
            <a:bodyPr rot="0" vert="horz" wrap="square" lIns="74295" tIns="8890" rIns="74295" bIns="8890" anchor="t" anchorCtr="0" upright="1">
              <a:noAutofit/>
            </a:bodyPr>
            <a:lstStyle/>
            <a:p>
              <a:endParaRPr lang="ja-JP" altLang="en-US" sz="1400"/>
            </a:p>
          </p:txBody>
        </p:sp>
        <p:sp>
          <p:nvSpPr>
            <p:cNvPr id="17" name="Text Box 150"/>
            <p:cNvSpPr txBox="1">
              <a:spLocks noChangeArrowheads="1"/>
            </p:cNvSpPr>
            <p:nvPr/>
          </p:nvSpPr>
          <p:spPr bwMode="auto">
            <a:xfrm>
              <a:off x="5196514" y="4578443"/>
              <a:ext cx="211179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sz="1600" kern="100" dirty="0">
                  <a:effectLst/>
                  <a:latin typeface="Century"/>
                  <a:ea typeface="ＭＳ 明朝"/>
                  <a:cs typeface="Times New Roman"/>
                </a:rPr>
                <a:t>②　供給量が</a:t>
              </a:r>
              <a:r>
                <a:rPr lang="ja-JP" altLang="en-US" sz="1600" kern="100" dirty="0">
                  <a:latin typeface="Century"/>
                  <a:ea typeface="ＭＳ 明朝"/>
                  <a:cs typeface="Times New Roman"/>
                </a:rPr>
                <a:t>増える</a:t>
              </a:r>
              <a:endParaRPr lang="ja-JP" sz="1600" kern="100" dirty="0">
                <a:effectLst/>
                <a:latin typeface="Century"/>
                <a:ea typeface="ＭＳ 明朝"/>
                <a:cs typeface="Times New Roman"/>
              </a:endParaRPr>
            </a:p>
          </p:txBody>
        </p:sp>
      </p:gr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14</a:t>
            </a:fld>
            <a:endParaRPr kumimoji="1" lang="ja-JP" altLang="en-US"/>
          </a:p>
        </p:txBody>
      </p:sp>
      <p:sp>
        <p:nvSpPr>
          <p:cNvPr id="7" name="日付プレースホルダー 6">
            <a:extLst>
              <a:ext uri="{FF2B5EF4-FFF2-40B4-BE49-F238E27FC236}">
                <a16:creationId xmlns:a16="http://schemas.microsoft.com/office/drawing/2014/main" id="{62DB2E1E-8C22-4192-8BFA-670E35E450EE}"/>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795509719"/>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4" end="4"/>
                                            </p:txEl>
                                          </p:spTgt>
                                        </p:tgtEl>
                                        <p:attrNameLst>
                                          <p:attrName>style.visibility</p:attrName>
                                        </p:attrNameLst>
                                      </p:cBhvr>
                                      <p:to>
                                        <p:strVal val="visible"/>
                                      </p:to>
                                    </p:set>
                                    <p:animEffect transition="in" filter="fade">
                                      <p:cBhvr>
                                        <p:cTn id="7" dur="500"/>
                                        <p:tgtEl>
                                          <p:spTgt spid="166917">
                                            <p:txEl>
                                              <p:pRg st="4" end="4"/>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5" end="5"/>
                                            </p:txEl>
                                          </p:spTgt>
                                        </p:tgtEl>
                                        <p:attrNameLst>
                                          <p:attrName>style.visibility</p:attrName>
                                        </p:attrNameLst>
                                      </p:cBhvr>
                                      <p:to>
                                        <p:strVal val="visible"/>
                                      </p:to>
                                    </p:set>
                                    <p:animEffect transition="in" filter="fade">
                                      <p:cBhvr>
                                        <p:cTn id="10" dur="500"/>
                                        <p:tgtEl>
                                          <p:spTgt spid="166917">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6917">
                                            <p:txEl>
                                              <p:pRg st="7" end="7"/>
                                            </p:txEl>
                                          </p:spTgt>
                                        </p:tgtEl>
                                        <p:attrNameLst>
                                          <p:attrName>style.visibility</p:attrName>
                                        </p:attrNameLst>
                                      </p:cBhvr>
                                      <p:to>
                                        <p:strVal val="visible"/>
                                      </p:to>
                                    </p:set>
                                    <p:animEffect transition="in" filter="fade">
                                      <p:cBhvr>
                                        <p:cTn id="18" dur="500"/>
                                        <p:tgtEl>
                                          <p:spTgt spid="166917">
                                            <p:txEl>
                                              <p:pRg st="7" end="7"/>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66917">
                                            <p:txEl>
                                              <p:pRg st="8" end="8"/>
                                            </p:txEl>
                                          </p:spTgt>
                                        </p:tgtEl>
                                        <p:attrNameLst>
                                          <p:attrName>style.visibility</p:attrName>
                                        </p:attrNameLst>
                                      </p:cBhvr>
                                      <p:to>
                                        <p:strVal val="visible"/>
                                      </p:to>
                                    </p:set>
                                    <p:animEffect transition="in" filter="fade">
                                      <p:cBhvr>
                                        <p:cTn id="26" dur="500"/>
                                        <p:tgtEl>
                                          <p:spTgt spid="166917">
                                            <p:txEl>
                                              <p:pRg st="8" end="8"/>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2.3 </a:t>
            </a:r>
            <a:r>
              <a:rPr lang="ja-JP" altLang="en-US" dirty="0">
                <a:solidFill>
                  <a:srgbClr val="0070C0"/>
                </a:solidFill>
              </a:rPr>
              <a:t>供給曲線の導出</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539552" y="1268760"/>
                <a:ext cx="8352928" cy="5184576"/>
              </a:xfrm>
            </p:spPr>
            <p:txBody>
              <a:bodyPr>
                <a:normAutofit/>
              </a:bodyPr>
              <a:lstStyle/>
              <a:p>
                <a:pPr algn="just"/>
                <a:r>
                  <a:rPr lang="ja-JP" altLang="en-US" sz="2400" dirty="0">
                    <a:solidFill>
                      <a:srgbClr val="0070C0"/>
                    </a:solidFill>
                    <a:latin typeface="ＭＳ Ｐゴシック" pitchFamily="50" charset="-128"/>
                    <a:ea typeface="ＭＳ Ｐゴシック" pitchFamily="50" charset="-128"/>
                  </a:rPr>
                  <a:t>利潤を最大にする生産量は　限界利潤</a:t>
                </a:r>
                <a:r>
                  <a:rPr lang="en-US" altLang="ja-JP" sz="2400" dirty="0">
                    <a:solidFill>
                      <a:srgbClr val="0070C0"/>
                    </a:solidFill>
                    <a:latin typeface="ＭＳ Ｐゴシック" pitchFamily="50" charset="-128"/>
                    <a:ea typeface="ＭＳ Ｐゴシック" pitchFamily="50" charset="-128"/>
                  </a:rPr>
                  <a:t>=0</a:t>
                </a:r>
                <a:r>
                  <a:rPr lang="ja-JP" altLang="en-US" sz="2400" dirty="0">
                    <a:latin typeface="ＭＳ Ｐゴシック" pitchFamily="50" charset="-128"/>
                    <a:ea typeface="ＭＳ Ｐゴシック" pitchFamily="50" charset="-128"/>
                  </a:rPr>
                  <a:t>　となる．</a:t>
                </a:r>
                <a:endParaRPr lang="en-US" altLang="ja-JP" sz="24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利潤が収入から費用を差し引いたものとして定義される．</a:t>
                </a:r>
                <a:endParaRPr lang="en-US" altLang="ja-JP" sz="21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限界利潤も同じように定義できる．</a:t>
                </a:r>
                <a:endParaRPr lang="en-US" altLang="ja-JP" sz="21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marL="0" indent="0" algn="ctr">
                  <a:buNone/>
                </a:pPr>
                <a:r>
                  <a:rPr lang="ja-JP" altLang="en-US" sz="2000" dirty="0">
                    <a:latin typeface="ＭＳ Ｐゴシック" pitchFamily="50" charset="-128"/>
                    <a:ea typeface="ＭＳ Ｐゴシック" pitchFamily="50" charset="-128"/>
                  </a:rPr>
                  <a:t>限界利潤</a:t>
                </a:r>
                <a:r>
                  <a:rPr lang="en-US" altLang="ja-JP" sz="2000" dirty="0">
                    <a:latin typeface="ＭＳ Ｐゴシック" pitchFamily="50" charset="-128"/>
                    <a:ea typeface="ＭＳ Ｐゴシック" pitchFamily="50" charset="-128"/>
                  </a:rPr>
                  <a:t> = </a:t>
                </a:r>
                <a:r>
                  <a:rPr lang="ja-JP" altLang="en-US" sz="2000" dirty="0">
                    <a:solidFill>
                      <a:srgbClr val="FF0000"/>
                    </a:solidFill>
                    <a:latin typeface="ＭＳ Ｐゴシック" pitchFamily="50" charset="-128"/>
                    <a:ea typeface="ＭＳ Ｐゴシック" pitchFamily="50" charset="-128"/>
                  </a:rPr>
                  <a:t>限界収入</a:t>
                </a:r>
                <a:r>
                  <a:rPr lang="ja-JP" altLang="en-US" sz="2000" dirty="0">
                    <a:latin typeface="ＭＳ Ｐゴシック" pitchFamily="50" charset="-128"/>
                    <a:ea typeface="ＭＳ Ｐゴシック" pitchFamily="50" charset="-128"/>
                  </a:rPr>
                  <a:t> － 限界費用</a:t>
                </a:r>
                <a:endParaRPr lang="en-US" altLang="ja-JP" sz="20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限界収入は生産量を</a:t>
                </a:r>
                <a:r>
                  <a:rPr lang="en-US" altLang="ja-JP" sz="2100" dirty="0">
                    <a:latin typeface="ＭＳ Ｐゴシック" pitchFamily="50" charset="-128"/>
                    <a:ea typeface="ＭＳ Ｐゴシック" pitchFamily="50" charset="-128"/>
                  </a:rPr>
                  <a:t>1</a:t>
                </a:r>
                <a:r>
                  <a:rPr lang="ja-JP" altLang="en-US" sz="2100" dirty="0">
                    <a:latin typeface="ＭＳ Ｐゴシック" pitchFamily="50" charset="-128"/>
                    <a:ea typeface="ＭＳ Ｐゴシック" pitchFamily="50" charset="-128"/>
                  </a:rPr>
                  <a:t>単位増やした時に得られる収入の増分．</a:t>
                </a:r>
                <a:r>
                  <a:rPr lang="ja-JP" altLang="en-US" sz="2100" dirty="0">
                    <a:solidFill>
                      <a:srgbClr val="0070C0"/>
                    </a:solidFill>
                    <a:latin typeface="ＭＳ Ｐゴシック" pitchFamily="50" charset="-128"/>
                    <a:ea typeface="ＭＳ Ｐゴシック" pitchFamily="50" charset="-128"/>
                  </a:rPr>
                  <a:t>生産量を</a:t>
                </a:r>
                <a:r>
                  <a:rPr lang="en-US" altLang="ja-JP" sz="2100" dirty="0">
                    <a:solidFill>
                      <a:srgbClr val="0070C0"/>
                    </a:solidFill>
                    <a:latin typeface="ＭＳ Ｐゴシック" pitchFamily="50" charset="-128"/>
                    <a:ea typeface="ＭＳ Ｐゴシック" pitchFamily="50" charset="-128"/>
                  </a:rPr>
                  <a:t>1</a:t>
                </a:r>
                <a:r>
                  <a:rPr lang="ja-JP" altLang="en-US" sz="2100" dirty="0">
                    <a:solidFill>
                      <a:srgbClr val="0070C0"/>
                    </a:solidFill>
                    <a:latin typeface="ＭＳ Ｐゴシック" pitchFamily="50" charset="-128"/>
                    <a:ea typeface="ＭＳ Ｐゴシック" pitchFamily="50" charset="-128"/>
                  </a:rPr>
                  <a:t>単位増やした時の収入の増分は</a:t>
                </a:r>
                <a14:m>
                  <m:oMath xmlns:m="http://schemas.openxmlformats.org/officeDocument/2006/math">
                    <m:r>
                      <a:rPr lang="en-US" altLang="ja-JP" sz="2100" b="0" i="1" smtClean="0">
                        <a:solidFill>
                          <a:srgbClr val="0070C0"/>
                        </a:solidFill>
                        <a:latin typeface="Cambria Math"/>
                        <a:ea typeface="ＭＳ Ｐゴシック" pitchFamily="50" charset="-128"/>
                      </a:rPr>
                      <m:t>𝑃</m:t>
                    </m:r>
                    <m:r>
                      <a:rPr lang="en-US" altLang="ja-JP" sz="2100" b="0" i="1" smtClean="0">
                        <a:solidFill>
                          <a:srgbClr val="0070C0"/>
                        </a:solidFill>
                        <a:latin typeface="Cambria Math"/>
                        <a:ea typeface="Cambria Math"/>
                      </a:rPr>
                      <m:t>×1</m:t>
                    </m:r>
                  </m:oMath>
                </a14:m>
                <a:r>
                  <a:rPr lang="en-US" altLang="ja-JP" sz="2100" i="1" dirty="0">
                    <a:solidFill>
                      <a:srgbClr val="0070C0"/>
                    </a:solidFill>
                    <a:latin typeface="Times New Roman" panose="02020603050405020304" pitchFamily="18" charset="0"/>
                    <a:ea typeface="ＭＳ Ｐゴシック" pitchFamily="50" charset="-128"/>
                    <a:cs typeface="Times New Roman" panose="02020603050405020304" pitchFamily="18" charset="0"/>
                  </a:rPr>
                  <a:t> </a:t>
                </a:r>
                <a:r>
                  <a:rPr lang="ja-JP" altLang="en-US" sz="2100" dirty="0">
                    <a:solidFill>
                      <a:srgbClr val="0070C0"/>
                    </a:solidFill>
                    <a:latin typeface="ＭＳ Ｐゴシック" pitchFamily="50" charset="-128"/>
                    <a:ea typeface="ＭＳ Ｐゴシック" pitchFamily="50" charset="-128"/>
                  </a:rPr>
                  <a:t>⇒</a:t>
                </a:r>
                <a:r>
                  <a:rPr lang="ja-JP" altLang="en-US" sz="2100" dirty="0">
                    <a:solidFill>
                      <a:srgbClr val="FF0000"/>
                    </a:solidFill>
                    <a:latin typeface="ＭＳ Ｐゴシック" pitchFamily="50" charset="-128"/>
                    <a:ea typeface="ＭＳ Ｐゴシック" pitchFamily="50" charset="-128"/>
                  </a:rPr>
                  <a:t>価格</a:t>
                </a:r>
                <a:r>
                  <a:rPr lang="ja-JP" altLang="en-US" sz="2100" dirty="0">
                    <a:solidFill>
                      <a:srgbClr val="0070C0"/>
                    </a:solidFill>
                    <a:latin typeface="ＭＳ Ｐゴシック" pitchFamily="50" charset="-128"/>
                    <a:ea typeface="ＭＳ Ｐゴシック" pitchFamily="50" charset="-128"/>
                  </a:rPr>
                  <a:t>と等しい</a:t>
                </a:r>
                <a:r>
                  <a:rPr lang="ja-JP" altLang="en-US" sz="2100" dirty="0">
                    <a:latin typeface="ＭＳ Ｐゴシック" pitchFamily="50" charset="-128"/>
                    <a:ea typeface="ＭＳ Ｐゴシック" pitchFamily="50" charset="-128"/>
                  </a:rPr>
                  <a:t>．</a:t>
                </a:r>
                <a:endParaRPr lang="en-US" altLang="ja-JP" sz="21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marL="0" indent="0" algn="ctr">
                  <a:buNone/>
                </a:pPr>
                <a:r>
                  <a:rPr lang="ja-JP" altLang="en-US" sz="2000" dirty="0">
                    <a:latin typeface="ＭＳ Ｐゴシック" pitchFamily="50" charset="-128"/>
                    <a:ea typeface="ＭＳ Ｐゴシック" pitchFamily="50" charset="-128"/>
                  </a:rPr>
                  <a:t>限界利潤 </a:t>
                </a:r>
                <a:r>
                  <a:rPr lang="en-US" altLang="ja-JP" sz="2000" dirty="0">
                    <a:latin typeface="ＭＳ Ｐゴシック" pitchFamily="50" charset="-128"/>
                    <a:ea typeface="ＭＳ Ｐゴシック" pitchFamily="50" charset="-128"/>
                  </a:rPr>
                  <a:t>= </a:t>
                </a:r>
                <a:r>
                  <a:rPr lang="ja-JP" altLang="en-US" sz="2000" dirty="0">
                    <a:solidFill>
                      <a:srgbClr val="FF0000"/>
                    </a:solidFill>
                    <a:latin typeface="ＭＳ Ｐゴシック" pitchFamily="50" charset="-128"/>
                    <a:ea typeface="ＭＳ Ｐゴシック" pitchFamily="50" charset="-128"/>
                  </a:rPr>
                  <a:t>価格</a:t>
                </a:r>
                <a:r>
                  <a:rPr lang="ja-JP" altLang="en-US" sz="2000" dirty="0">
                    <a:latin typeface="ＭＳ Ｐゴシック" pitchFamily="50" charset="-128"/>
                    <a:ea typeface="ＭＳ Ｐゴシック" pitchFamily="50" charset="-128"/>
                  </a:rPr>
                  <a:t> － 限界費用</a:t>
                </a:r>
                <a:endParaRPr lang="en-US" altLang="ja-JP" sz="20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「利潤が最大となる生産量では限界利潤がゼロとなる」とは，以下を意味する．</a:t>
                </a:r>
                <a:endParaRPr lang="en-US" altLang="ja-JP" sz="24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marL="0" indent="0" algn="just">
                  <a:buNone/>
                </a:pPr>
                <a:r>
                  <a:rPr lang="ja-JP" altLang="en-US" sz="2400" dirty="0">
                    <a:latin typeface="ＭＳ Ｐゴシック" pitchFamily="50" charset="-128"/>
                    <a:ea typeface="ＭＳ Ｐゴシック" pitchFamily="50" charset="-128"/>
                  </a:rPr>
                  <a:t>　　　　　　　</a:t>
                </a:r>
                <a:r>
                  <a:rPr lang="en-US" altLang="ja-JP" sz="2400" dirty="0">
                    <a:latin typeface="ＭＳ Ｐゴシック" pitchFamily="50" charset="-128"/>
                    <a:ea typeface="ＭＳ Ｐゴシック" pitchFamily="50" charset="-128"/>
                  </a:rPr>
                  <a:t>0 = </a:t>
                </a:r>
                <a:r>
                  <a:rPr lang="ja-JP" altLang="en-US" sz="2400" dirty="0">
                    <a:latin typeface="ＭＳ Ｐゴシック" pitchFamily="50" charset="-128"/>
                    <a:ea typeface="ＭＳ Ｐゴシック" pitchFamily="50" charset="-128"/>
                  </a:rPr>
                  <a:t>価格 － 限界費用　⇒　</a:t>
                </a:r>
                <a:r>
                  <a:rPr lang="ja-JP" altLang="en-US" sz="2400" dirty="0">
                    <a:solidFill>
                      <a:srgbClr val="FF0000"/>
                    </a:solidFill>
                    <a:latin typeface="ＭＳ Ｐゴシック" pitchFamily="50" charset="-128"/>
                    <a:ea typeface="ＭＳ Ｐゴシック" pitchFamily="50" charset="-128"/>
                  </a:rPr>
                  <a:t>価格 </a:t>
                </a:r>
                <a:r>
                  <a:rPr lang="en-US" altLang="ja-JP" sz="2400" dirty="0">
                    <a:solidFill>
                      <a:srgbClr val="FF0000"/>
                    </a:solidFill>
                    <a:latin typeface="ＭＳ Ｐゴシック" pitchFamily="50" charset="-128"/>
                    <a:ea typeface="ＭＳ Ｐゴシック" pitchFamily="50" charset="-128"/>
                  </a:rPr>
                  <a:t>= </a:t>
                </a:r>
                <a:r>
                  <a:rPr lang="ja-JP" altLang="en-US" sz="2400" dirty="0">
                    <a:solidFill>
                      <a:srgbClr val="FF0000"/>
                    </a:solidFill>
                    <a:latin typeface="ＭＳ Ｐゴシック" pitchFamily="50" charset="-128"/>
                    <a:ea typeface="ＭＳ Ｐゴシック" pitchFamily="50" charset="-128"/>
                  </a:rPr>
                  <a:t>限界費用</a:t>
                </a:r>
                <a:endParaRPr lang="en-US" altLang="ja-JP" sz="2400" dirty="0">
                  <a:solidFill>
                    <a:srgbClr val="FF0000"/>
                  </a:solidFill>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lvl="1" algn="just"/>
                <a:endParaRPr lang="en-US" altLang="ja-JP" sz="21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539552" y="1268760"/>
                <a:ext cx="8352928" cy="5184576"/>
              </a:xfrm>
              <a:blipFill rotWithShape="1">
                <a:blip r:embed="rId3"/>
                <a:stretch>
                  <a:fillRect l="-511" t="-940" r="-1095" b="-1528"/>
                </a:stretch>
              </a:blipFill>
            </p:spPr>
            <p:txBody>
              <a:bodyPr/>
              <a:lstStyle/>
              <a:p>
                <a:r>
                  <a:rPr lang="ja-JP" altLang="en-US">
                    <a:noFill/>
                  </a:rPr>
                  <a:t> </a:t>
                </a:r>
              </a:p>
            </p:txBody>
          </p:sp>
        </mc:Fallback>
      </mc:AlternateContent>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15</a:t>
            </a:fld>
            <a:endParaRPr kumimoji="1" lang="ja-JP" altLang="en-US"/>
          </a:p>
        </p:txBody>
      </p:sp>
      <p:sp>
        <p:nvSpPr>
          <p:cNvPr id="5" name="日付プレースホルダー 4">
            <a:extLst>
              <a:ext uri="{FF2B5EF4-FFF2-40B4-BE49-F238E27FC236}">
                <a16:creationId xmlns:a16="http://schemas.microsoft.com/office/drawing/2014/main" id="{7DBDCA52-BA5E-47EC-9249-A007BA7B903B}"/>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21951330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3" end="3"/>
                                            </p:txEl>
                                          </p:spTgt>
                                        </p:tgtEl>
                                        <p:attrNameLst>
                                          <p:attrName>style.visibility</p:attrName>
                                        </p:attrNameLst>
                                      </p:cBhvr>
                                      <p:to>
                                        <p:strVal val="visible"/>
                                      </p:to>
                                    </p:set>
                                    <p:animEffect transition="in" filter="fade">
                                      <p:cBhvr>
                                        <p:cTn id="10" dur="500"/>
                                        <p:tgtEl>
                                          <p:spTgt spid="166917">
                                            <p:txEl>
                                              <p:pRg st="3" end="3"/>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917">
                                            <p:txEl>
                                              <p:pRg st="5" end="5"/>
                                            </p:txEl>
                                          </p:spTgt>
                                        </p:tgtEl>
                                        <p:attrNameLst>
                                          <p:attrName>style.visibility</p:attrName>
                                        </p:attrNameLst>
                                      </p:cBhvr>
                                      <p:to>
                                        <p:strVal val="visible"/>
                                      </p:to>
                                    </p:set>
                                    <p:animEffect transition="in" filter="fade">
                                      <p:cBhvr>
                                        <p:cTn id="13" dur="500"/>
                                        <p:tgtEl>
                                          <p:spTgt spid="166917">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6917">
                                            <p:txEl>
                                              <p:pRg st="7" end="7"/>
                                            </p:txEl>
                                          </p:spTgt>
                                        </p:tgtEl>
                                        <p:attrNameLst>
                                          <p:attrName>style.visibility</p:attrName>
                                        </p:attrNameLst>
                                      </p:cBhvr>
                                      <p:to>
                                        <p:strVal val="visible"/>
                                      </p:to>
                                    </p:set>
                                    <p:animEffect transition="in" filter="fade">
                                      <p:cBhvr>
                                        <p:cTn id="18" dur="500"/>
                                        <p:tgtEl>
                                          <p:spTgt spid="166917">
                                            <p:txEl>
                                              <p:pRg st="7" end="7"/>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6917">
                                            <p:txEl>
                                              <p:pRg st="9" end="9"/>
                                            </p:txEl>
                                          </p:spTgt>
                                        </p:tgtEl>
                                        <p:attrNameLst>
                                          <p:attrName>style.visibility</p:attrName>
                                        </p:attrNameLst>
                                      </p:cBhvr>
                                      <p:to>
                                        <p:strVal val="visible"/>
                                      </p:to>
                                    </p:set>
                                    <p:animEffect transition="in" filter="fade">
                                      <p:cBhvr>
                                        <p:cTn id="21" dur="500"/>
                                        <p:tgtEl>
                                          <p:spTgt spid="166917">
                                            <p:txEl>
                                              <p:pRg st="9" end="9"/>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66917">
                                            <p:txEl>
                                              <p:pRg st="11" end="11"/>
                                            </p:txEl>
                                          </p:spTgt>
                                        </p:tgtEl>
                                        <p:attrNameLst>
                                          <p:attrName>style.visibility</p:attrName>
                                        </p:attrNameLst>
                                      </p:cBhvr>
                                      <p:to>
                                        <p:strVal val="visible"/>
                                      </p:to>
                                    </p:set>
                                    <p:animEffect transition="in" filter="fade">
                                      <p:cBhvr>
                                        <p:cTn id="26" dur="500"/>
                                        <p:tgtEl>
                                          <p:spTgt spid="166917">
                                            <p:txEl>
                                              <p:pRg st="11" end="11"/>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6917">
                                            <p:txEl>
                                              <p:pRg st="13" end="13"/>
                                            </p:txEl>
                                          </p:spTgt>
                                        </p:tgtEl>
                                        <p:attrNameLst>
                                          <p:attrName>style.visibility</p:attrName>
                                        </p:attrNameLst>
                                      </p:cBhvr>
                                      <p:to>
                                        <p:strVal val="visible"/>
                                      </p:to>
                                    </p:set>
                                    <p:animEffect transition="in" filter="fade">
                                      <p:cBhvr>
                                        <p:cTn id="29" dur="500"/>
                                        <p:tgtEl>
                                          <p:spTgt spid="166917">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2.3 </a:t>
            </a:r>
            <a:r>
              <a:rPr lang="ja-JP" altLang="en-US" dirty="0">
                <a:solidFill>
                  <a:srgbClr val="0070C0"/>
                </a:solidFill>
              </a:rPr>
              <a:t>供給曲線の導出</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539552" y="1268760"/>
                <a:ext cx="8352928" cy="5184576"/>
              </a:xfrm>
            </p:spPr>
            <p:txBody>
              <a:bodyPr>
                <a:normAutofit/>
              </a:bodyPr>
              <a:lstStyle/>
              <a:p>
                <a:pPr algn="just"/>
                <a:r>
                  <a:rPr lang="ja-JP" altLang="en-US" sz="2400" dirty="0">
                    <a:latin typeface="ＭＳ Ｐゴシック" pitchFamily="50" charset="-128"/>
                    <a:ea typeface="ＭＳ Ｐゴシック" pitchFamily="50" charset="-128"/>
                  </a:rPr>
                  <a:t>ある価格のもとで利潤を最大にする生産量（供給量）を表す供給関数から供給曲線を導出した．供給曲線は</a:t>
                </a:r>
                <a:endParaRPr lang="en-US" altLang="ja-JP" sz="2400" dirty="0">
                  <a:latin typeface="ＭＳ Ｐゴシック" pitchFamily="50" charset="-128"/>
                  <a:ea typeface="ＭＳ Ｐゴシック" pitchFamily="50" charset="-128"/>
                </a:endParaRPr>
              </a:p>
              <a:p>
                <a:pPr marL="0" indent="0" algn="just">
                  <a:buNone/>
                </a:pPr>
                <a:endParaRPr lang="en-US" altLang="ja-JP" sz="800" dirty="0">
                  <a:latin typeface="ＭＳ Ｐゴシック" pitchFamily="50" charset="-128"/>
                  <a:ea typeface="ＭＳ Ｐゴシック" pitchFamily="50" charset="-128"/>
                </a:endParaRPr>
              </a:p>
              <a:p>
                <a:pPr marL="0" indent="0" algn="just">
                  <a:buNone/>
                </a:pPr>
                <a14:m>
                  <m:oMathPara xmlns:m="http://schemas.openxmlformats.org/officeDocument/2006/math">
                    <m:oMathParaPr>
                      <m:jc m:val="centerGroup"/>
                    </m:oMathParaPr>
                    <m:oMath xmlns:m="http://schemas.openxmlformats.org/officeDocument/2006/math">
                      <m:r>
                        <a:rPr lang="en-US" altLang="ja-JP" sz="2400" i="1">
                          <a:latin typeface="Cambria Math"/>
                          <a:ea typeface="ＭＳ Ｐゴシック" pitchFamily="50" charset="-128"/>
                        </a:rPr>
                        <m:t>𝑃</m:t>
                      </m:r>
                      <m:r>
                        <a:rPr lang="en-US" altLang="ja-JP" sz="2400" i="1">
                          <a:latin typeface="Cambria Math"/>
                          <a:ea typeface="ＭＳ Ｐゴシック" pitchFamily="50" charset="-128"/>
                        </a:rPr>
                        <m:t>=</m:t>
                      </m:r>
                      <m:f>
                        <m:fPr>
                          <m:ctrlPr>
                            <a:rPr lang="en-US" altLang="ja-JP" sz="2400" i="1">
                              <a:latin typeface="Cambria Math" panose="02040503050406030204" pitchFamily="18" charset="0"/>
                              <a:ea typeface="ＭＳ Ｐゴシック" pitchFamily="50" charset="-128"/>
                            </a:rPr>
                          </m:ctrlPr>
                        </m:fPr>
                        <m:num>
                          <m:r>
                            <a:rPr lang="en-US" altLang="ja-JP" sz="2400" i="1">
                              <a:latin typeface="Cambria Math"/>
                              <a:ea typeface="ＭＳ Ｐゴシック" pitchFamily="50" charset="-128"/>
                            </a:rPr>
                            <m:t>𝑊</m:t>
                          </m:r>
                        </m:num>
                        <m:den>
                          <m:r>
                            <a:rPr lang="en-US" altLang="ja-JP" sz="2400" i="1">
                              <a:latin typeface="Cambria Math"/>
                              <a:ea typeface="ＭＳ Ｐゴシック" pitchFamily="50" charset="-128"/>
                            </a:rPr>
                            <m:t>𝐻</m:t>
                          </m:r>
                        </m:den>
                      </m:f>
                      <m:r>
                        <a:rPr lang="en-US" altLang="ja-JP" sz="2400" i="1">
                          <a:latin typeface="Cambria Math"/>
                          <a:ea typeface="ＭＳ Ｐゴシック" pitchFamily="50" charset="-128"/>
                        </a:rPr>
                        <m:t>𝑆</m:t>
                      </m:r>
                    </m:oMath>
                  </m:oMathPara>
                </a14:m>
                <a:endParaRPr lang="en-US" altLang="ja-JP" sz="2400" dirty="0">
                  <a:latin typeface="ＭＳ Ｐゴシック" pitchFamily="50" charset="-128"/>
                  <a:ea typeface="ＭＳ Ｐゴシック" pitchFamily="50" charset="-128"/>
                </a:endParaRPr>
              </a:p>
              <a:p>
                <a:pPr marL="0" indent="0" algn="just">
                  <a:buNone/>
                </a:pPr>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前のスライドの議論より，利潤最大化の条件は</a:t>
                </a:r>
                <a:endParaRPr lang="en-US" altLang="ja-JP" sz="2400" dirty="0">
                  <a:latin typeface="ＭＳ Ｐゴシック" pitchFamily="50" charset="-128"/>
                  <a:ea typeface="ＭＳ Ｐゴシック" pitchFamily="50" charset="-128"/>
                </a:endParaRPr>
              </a:p>
              <a:p>
                <a:pPr marL="0" indent="0" algn="just">
                  <a:buNone/>
                </a:pP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　　価格 </a:t>
                </a: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限界費用</a:t>
                </a:r>
                <a:r>
                  <a:rPr lang="en-US" altLang="ja-JP" sz="2400" dirty="0">
                    <a:latin typeface="ＭＳ Ｐゴシック" pitchFamily="50" charset="-128"/>
                    <a:ea typeface="ＭＳ Ｐゴシック" pitchFamily="50" charset="-128"/>
                  </a:rPr>
                  <a:t> </a:t>
                </a:r>
              </a:p>
              <a:p>
                <a:pPr algn="just"/>
                <a:endParaRPr lang="en-US" altLang="ja-JP" sz="2400" dirty="0">
                  <a:latin typeface="ＭＳ Ｐゴシック" pitchFamily="50" charset="-128"/>
                  <a:ea typeface="ＭＳ Ｐゴシック" pitchFamily="50" charset="-128"/>
                </a:endParaRPr>
              </a:p>
              <a:p>
                <a:pPr algn="just"/>
                <a:r>
                  <a:rPr lang="ja-JP" altLang="en-US" sz="2400" dirty="0">
                    <a:solidFill>
                      <a:srgbClr val="0070C0"/>
                    </a:solidFill>
                    <a:latin typeface="ＭＳ Ｐゴシック" pitchFamily="50" charset="-128"/>
                    <a:ea typeface="ＭＳ Ｐゴシック" pitchFamily="50" charset="-128"/>
                  </a:rPr>
                  <a:t>供給曲線の </a:t>
                </a:r>
                <a14:m>
                  <m:oMath xmlns:m="http://schemas.openxmlformats.org/officeDocument/2006/math">
                    <m:f>
                      <m:fPr>
                        <m:ctrlPr>
                          <a:rPr lang="en-US" altLang="ja-JP" sz="2400" i="1">
                            <a:solidFill>
                              <a:srgbClr val="0070C0"/>
                            </a:solidFill>
                            <a:latin typeface="Cambria Math" panose="02040503050406030204" pitchFamily="18" charset="0"/>
                            <a:ea typeface="ＭＳ Ｐゴシック" pitchFamily="50" charset="-128"/>
                          </a:rPr>
                        </m:ctrlPr>
                      </m:fPr>
                      <m:num>
                        <m:r>
                          <a:rPr lang="en-US" altLang="ja-JP" sz="2400" i="1">
                            <a:solidFill>
                              <a:srgbClr val="0070C0"/>
                            </a:solidFill>
                            <a:latin typeface="Cambria Math"/>
                            <a:ea typeface="ＭＳ Ｐゴシック" pitchFamily="50" charset="-128"/>
                          </a:rPr>
                          <m:t>𝑊</m:t>
                        </m:r>
                      </m:num>
                      <m:den>
                        <m:r>
                          <a:rPr lang="en-US" altLang="ja-JP" sz="2400" i="1">
                            <a:solidFill>
                              <a:srgbClr val="0070C0"/>
                            </a:solidFill>
                            <a:latin typeface="Cambria Math"/>
                            <a:ea typeface="ＭＳ Ｐゴシック" pitchFamily="50" charset="-128"/>
                          </a:rPr>
                          <m:t>𝐻</m:t>
                        </m:r>
                      </m:den>
                    </m:f>
                    <m:r>
                      <a:rPr lang="en-US" altLang="ja-JP" sz="2400" i="1">
                        <a:solidFill>
                          <a:srgbClr val="0070C0"/>
                        </a:solidFill>
                        <a:latin typeface="Cambria Math"/>
                        <a:ea typeface="ＭＳ Ｐゴシック" pitchFamily="50" charset="-128"/>
                      </a:rPr>
                      <m:t>𝑆</m:t>
                    </m:r>
                  </m:oMath>
                </a14:m>
                <a:r>
                  <a:rPr lang="ja-JP" altLang="en-US" sz="2400" dirty="0">
                    <a:solidFill>
                      <a:srgbClr val="0070C0"/>
                    </a:solidFill>
                    <a:latin typeface="ＭＳ Ｐゴシック" pitchFamily="50" charset="-128"/>
                    <a:ea typeface="ＭＳ Ｐゴシック" pitchFamily="50" charset="-128"/>
                  </a:rPr>
                  <a:t> は供給量</a:t>
                </a:r>
                <a:r>
                  <a:rPr lang="en-US" altLang="ja-JP" sz="2400" i="1" dirty="0">
                    <a:solidFill>
                      <a:srgbClr val="0070C0"/>
                    </a:solidFill>
                    <a:latin typeface="Times New Roman" panose="02020603050405020304" pitchFamily="18" charset="0"/>
                    <a:ea typeface="ＭＳ Ｐゴシック" pitchFamily="50" charset="-128"/>
                    <a:cs typeface="Times New Roman" panose="02020603050405020304" pitchFamily="18" charset="0"/>
                  </a:rPr>
                  <a:t>S</a:t>
                </a:r>
                <a:r>
                  <a:rPr lang="ja-JP" altLang="en-US" sz="2400" dirty="0">
                    <a:solidFill>
                      <a:srgbClr val="0070C0"/>
                    </a:solidFill>
                    <a:latin typeface="ＭＳ Ｐゴシック" pitchFamily="50" charset="-128"/>
                    <a:ea typeface="ＭＳ Ｐゴシック" pitchFamily="50" charset="-128"/>
                  </a:rPr>
                  <a:t>の生産に必要な</a:t>
                </a:r>
                <a:r>
                  <a:rPr lang="ja-JP" altLang="en-US" sz="2400" dirty="0">
                    <a:solidFill>
                      <a:srgbClr val="FF0000"/>
                    </a:solidFill>
                    <a:latin typeface="ＭＳ Ｐゴシック" pitchFamily="50" charset="-128"/>
                    <a:ea typeface="ＭＳ Ｐゴシック" pitchFamily="50" charset="-128"/>
                  </a:rPr>
                  <a:t>限界費用</a:t>
                </a:r>
                <a:r>
                  <a:rPr lang="ja-JP" altLang="en-US" sz="2400" dirty="0">
                    <a:solidFill>
                      <a:srgbClr val="0070C0"/>
                    </a:solidFill>
                    <a:latin typeface="ＭＳ Ｐゴシック" pitchFamily="50" charset="-128"/>
                    <a:ea typeface="ＭＳ Ｐゴシック" pitchFamily="50" charset="-128"/>
                  </a:rPr>
                  <a:t>を表す．</a:t>
                </a:r>
                <a:endParaRPr lang="en-US" altLang="ja-JP" sz="2400" dirty="0">
                  <a:solidFill>
                    <a:srgbClr val="0070C0"/>
                  </a:solidFill>
                  <a:latin typeface="ＭＳ Ｐゴシック" pitchFamily="50" charset="-128"/>
                  <a:ea typeface="ＭＳ Ｐゴシック" pitchFamily="50" charset="-128"/>
                </a:endParaRPr>
              </a:p>
              <a:p>
                <a:pPr marL="548640" lvl="2" algn="just">
                  <a:spcBef>
                    <a:spcPts val="600"/>
                  </a:spcBef>
                  <a:buClr>
                    <a:schemeClr val="accent1"/>
                  </a:buClr>
                </a:pPr>
                <a:r>
                  <a:rPr lang="en-US" altLang="ja-JP" i="1" dirty="0">
                    <a:latin typeface="Times New Roman" panose="02020603050405020304" pitchFamily="18" charset="0"/>
                    <a:ea typeface="ＭＳ Ｐゴシック" pitchFamily="50" charset="-128"/>
                    <a:cs typeface="Times New Roman" panose="02020603050405020304" pitchFamily="18" charset="0"/>
                  </a:rPr>
                  <a:t>S </a:t>
                </a:r>
                <a:r>
                  <a:rPr lang="ja-JP" altLang="en-US" dirty="0">
                    <a:latin typeface="ＭＳ Ｐゴシック" pitchFamily="50" charset="-128"/>
                    <a:ea typeface="ＭＳ Ｐゴシック" pitchFamily="50" charset="-128"/>
                  </a:rPr>
                  <a:t>に対する限界費用は</a:t>
                </a:r>
                <a14:m>
                  <m:oMath xmlns:m="http://schemas.openxmlformats.org/officeDocument/2006/math">
                    <m:f>
                      <m:fPr>
                        <m:ctrlPr>
                          <a:rPr lang="en-US" altLang="ja-JP" i="1">
                            <a:latin typeface="Cambria Math" panose="02040503050406030204" pitchFamily="18" charset="0"/>
                            <a:ea typeface="ＭＳ Ｐゴシック" pitchFamily="50" charset="-128"/>
                          </a:rPr>
                        </m:ctrlPr>
                      </m:fPr>
                      <m:num>
                        <m:r>
                          <a:rPr lang="en-US" altLang="ja-JP" i="1">
                            <a:latin typeface="Cambria Math"/>
                            <a:ea typeface="ＭＳ Ｐゴシック" pitchFamily="50" charset="-128"/>
                          </a:rPr>
                          <m:t>𝑊</m:t>
                        </m:r>
                      </m:num>
                      <m:den>
                        <m:r>
                          <a:rPr lang="en-US" altLang="ja-JP" i="1">
                            <a:latin typeface="Cambria Math"/>
                            <a:ea typeface="ＭＳ Ｐゴシック" pitchFamily="50" charset="-128"/>
                          </a:rPr>
                          <m:t>𝐻</m:t>
                        </m:r>
                      </m:den>
                    </m:f>
                    <m:r>
                      <a:rPr lang="en-US" altLang="ja-JP" i="1">
                        <a:latin typeface="Cambria Math"/>
                        <a:ea typeface="ＭＳ Ｐゴシック" pitchFamily="50" charset="-128"/>
                      </a:rPr>
                      <m:t>𝑆</m:t>
                    </m:r>
                  </m:oMath>
                </a14:m>
                <a:r>
                  <a:rPr lang="ja-JP" altLang="en-US" dirty="0">
                    <a:latin typeface="ＭＳ Ｐゴシック" pitchFamily="50" charset="-128"/>
                    <a:ea typeface="ＭＳ Ｐゴシック" pitchFamily="50" charset="-128"/>
                  </a:rPr>
                  <a:t> ．従って，</a:t>
                </a:r>
                <a14:m>
                  <m:oMath xmlns:m="http://schemas.openxmlformats.org/officeDocument/2006/math">
                    <m:r>
                      <a:rPr lang="en-US" altLang="ja-JP" b="0" i="1" smtClean="0">
                        <a:latin typeface="Cambria Math"/>
                        <a:ea typeface="ＭＳ Ｐゴシック" pitchFamily="50" charset="-128"/>
                      </a:rPr>
                      <m:t>𝑃</m:t>
                    </m:r>
                    <m:r>
                      <a:rPr lang="en-US" altLang="ja-JP" b="0" i="0" smtClean="0">
                        <a:latin typeface="Cambria Math"/>
                        <a:ea typeface="ＭＳ Ｐゴシック" pitchFamily="50" charset="-128"/>
                      </a:rPr>
                      <m:t>=</m:t>
                    </m:r>
                    <m:f>
                      <m:fPr>
                        <m:ctrlPr>
                          <a:rPr lang="en-US" altLang="ja-JP" i="1">
                            <a:latin typeface="Cambria Math" panose="02040503050406030204" pitchFamily="18" charset="0"/>
                            <a:ea typeface="ＭＳ Ｐゴシック" pitchFamily="50" charset="-128"/>
                          </a:rPr>
                        </m:ctrlPr>
                      </m:fPr>
                      <m:num>
                        <m:r>
                          <a:rPr lang="en-US" altLang="ja-JP" i="1">
                            <a:latin typeface="Cambria Math"/>
                            <a:ea typeface="ＭＳ Ｐゴシック" pitchFamily="50" charset="-128"/>
                          </a:rPr>
                          <m:t>𝑊</m:t>
                        </m:r>
                      </m:num>
                      <m:den>
                        <m:r>
                          <a:rPr lang="en-US" altLang="ja-JP" i="1">
                            <a:latin typeface="Cambria Math"/>
                            <a:ea typeface="ＭＳ Ｐゴシック" pitchFamily="50" charset="-128"/>
                          </a:rPr>
                          <m:t>𝐻</m:t>
                        </m:r>
                      </m:den>
                    </m:f>
                    <m:r>
                      <a:rPr lang="en-US" altLang="ja-JP" i="1">
                        <a:latin typeface="Cambria Math"/>
                        <a:ea typeface="ＭＳ Ｐゴシック" pitchFamily="50" charset="-128"/>
                      </a:rPr>
                      <m:t>𝑆</m:t>
                    </m:r>
                  </m:oMath>
                </a14:m>
                <a:r>
                  <a:rPr lang="ja-JP" altLang="en-US" dirty="0">
                    <a:latin typeface="ＭＳ Ｐゴシック" pitchFamily="50" charset="-128"/>
                    <a:ea typeface="ＭＳ Ｐゴシック" pitchFamily="50" charset="-128"/>
                  </a:rPr>
                  <a:t> 以上なら生産してよい．</a:t>
                </a:r>
                <a:endParaRPr lang="en-US" altLang="ja-JP" dirty="0">
                  <a:latin typeface="ＭＳ Ｐゴシック" pitchFamily="50" charset="-128"/>
                  <a:ea typeface="ＭＳ Ｐゴシック" pitchFamily="50" charset="-128"/>
                </a:endParaRPr>
              </a:p>
              <a:p>
                <a:pPr marL="548640" lvl="2" algn="just">
                  <a:spcBef>
                    <a:spcPts val="600"/>
                  </a:spcBef>
                  <a:buClr>
                    <a:schemeClr val="accent1"/>
                  </a:buClr>
                </a:pPr>
                <a:r>
                  <a:rPr lang="ja-JP" altLang="en-US" dirty="0">
                    <a:latin typeface="ＭＳ Ｐゴシック" pitchFamily="50" charset="-128"/>
                    <a:ea typeface="ＭＳ Ｐゴシック" pitchFamily="50" charset="-128"/>
                  </a:rPr>
                  <a:t>つまり，供給曲線は供給量</a:t>
                </a:r>
                <a:r>
                  <a:rPr lang="en-US" altLang="ja-JP" i="1" dirty="0">
                    <a:latin typeface="Times New Roman" panose="02020603050405020304" pitchFamily="18" charset="0"/>
                    <a:ea typeface="ＭＳ Ｐゴシック" pitchFamily="50" charset="-128"/>
                    <a:cs typeface="Times New Roman" panose="02020603050405020304" pitchFamily="18" charset="0"/>
                  </a:rPr>
                  <a:t>S </a:t>
                </a:r>
                <a:r>
                  <a:rPr lang="ja-JP" altLang="en-US" dirty="0">
                    <a:latin typeface="ＭＳ Ｐゴシック" pitchFamily="50" charset="-128"/>
                    <a:ea typeface="ＭＳ Ｐゴシック" pitchFamily="50" charset="-128"/>
                  </a:rPr>
                  <a:t>に対応する留保価格を表す．</a:t>
                </a:r>
                <a:endParaRPr lang="en-US" altLang="ja-JP"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lvl="1" algn="just"/>
                <a:endParaRPr lang="en-US" altLang="ja-JP" sz="21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539552" y="1268760"/>
                <a:ext cx="8352928" cy="5184576"/>
              </a:xfrm>
              <a:blipFill rotWithShape="1">
                <a:blip r:embed="rId3"/>
                <a:stretch>
                  <a:fillRect l="-511" t="-940" r="-1095"/>
                </a:stretch>
              </a:blipFill>
            </p:spPr>
            <p:txBody>
              <a:bodyPr/>
              <a:lstStyle/>
              <a:p>
                <a:r>
                  <a:rPr lang="ja-JP" altLang="en-US">
                    <a:noFill/>
                  </a:rPr>
                  <a:t> </a:t>
                </a:r>
              </a:p>
            </p:txBody>
          </p:sp>
        </mc:Fallback>
      </mc:AlternateContent>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16</a:t>
            </a:fld>
            <a:endParaRPr kumimoji="1" lang="ja-JP" altLang="en-US"/>
          </a:p>
        </p:txBody>
      </p:sp>
      <p:sp>
        <p:nvSpPr>
          <p:cNvPr id="5" name="日付プレースホルダー 4">
            <a:extLst>
              <a:ext uri="{FF2B5EF4-FFF2-40B4-BE49-F238E27FC236}">
                <a16:creationId xmlns:a16="http://schemas.microsoft.com/office/drawing/2014/main" id="{DA11F40F-870F-49C2-A27E-0C8432875F77}"/>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37059799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4" end="4"/>
                                            </p:txEl>
                                          </p:spTgt>
                                        </p:tgtEl>
                                        <p:attrNameLst>
                                          <p:attrName>style.visibility</p:attrName>
                                        </p:attrNameLst>
                                      </p:cBhvr>
                                      <p:to>
                                        <p:strVal val="visible"/>
                                      </p:to>
                                    </p:set>
                                    <p:animEffect transition="in" filter="fade">
                                      <p:cBhvr>
                                        <p:cTn id="7" dur="500"/>
                                        <p:tgtEl>
                                          <p:spTgt spid="166917">
                                            <p:txEl>
                                              <p:pRg st="4" end="4"/>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5" end="5"/>
                                            </p:txEl>
                                          </p:spTgt>
                                        </p:tgtEl>
                                        <p:attrNameLst>
                                          <p:attrName>style.visibility</p:attrName>
                                        </p:attrNameLst>
                                      </p:cBhvr>
                                      <p:to>
                                        <p:strVal val="visible"/>
                                      </p:to>
                                    </p:set>
                                    <p:animEffect transition="in" filter="fade">
                                      <p:cBhvr>
                                        <p:cTn id="10" dur="500"/>
                                        <p:tgtEl>
                                          <p:spTgt spid="166917">
                                            <p:txEl>
                                              <p:pRg st="5" end="5"/>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6917">
                                            <p:txEl>
                                              <p:pRg st="7" end="7"/>
                                            </p:txEl>
                                          </p:spTgt>
                                        </p:tgtEl>
                                        <p:attrNameLst>
                                          <p:attrName>style.visibility</p:attrName>
                                        </p:attrNameLst>
                                      </p:cBhvr>
                                      <p:to>
                                        <p:strVal val="visible"/>
                                      </p:to>
                                    </p:set>
                                    <p:animEffect transition="in" filter="fade">
                                      <p:cBhvr>
                                        <p:cTn id="15" dur="500"/>
                                        <p:tgtEl>
                                          <p:spTgt spid="166917">
                                            <p:txEl>
                                              <p:pRg st="7" end="7"/>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66917">
                                            <p:txEl>
                                              <p:pRg st="8" end="8"/>
                                            </p:txEl>
                                          </p:spTgt>
                                        </p:tgtEl>
                                        <p:attrNameLst>
                                          <p:attrName>style.visibility</p:attrName>
                                        </p:attrNameLst>
                                      </p:cBhvr>
                                      <p:to>
                                        <p:strVal val="visible"/>
                                      </p:to>
                                    </p:set>
                                    <p:animEffect transition="in" filter="fade">
                                      <p:cBhvr>
                                        <p:cTn id="20" dur="500"/>
                                        <p:tgtEl>
                                          <p:spTgt spid="166917">
                                            <p:txEl>
                                              <p:pRg st="8" end="8"/>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66917">
                                            <p:txEl>
                                              <p:pRg st="9" end="9"/>
                                            </p:txEl>
                                          </p:spTgt>
                                        </p:tgtEl>
                                        <p:attrNameLst>
                                          <p:attrName>style.visibility</p:attrName>
                                        </p:attrNameLst>
                                      </p:cBhvr>
                                      <p:to>
                                        <p:strVal val="visible"/>
                                      </p:to>
                                    </p:set>
                                    <p:animEffect transition="in" filter="fade">
                                      <p:cBhvr>
                                        <p:cTn id="25" dur="500"/>
                                        <p:tgtEl>
                                          <p:spTgt spid="16691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normAutofit/>
          </a:bodyPr>
          <a:lstStyle/>
          <a:p>
            <a:r>
              <a:rPr lang="en-US" altLang="ja-JP" dirty="0"/>
              <a:t>3. </a:t>
            </a:r>
            <a:r>
              <a:rPr lang="ja-JP" altLang="en-US" dirty="0"/>
              <a:t>供給曲線と生産者余剰</a:t>
            </a:r>
            <a:endParaRPr kumimoji="1" lang="ja-JP" altLang="en-US" dirty="0"/>
          </a:p>
        </p:txBody>
      </p:sp>
      <p:sp>
        <p:nvSpPr>
          <p:cNvPr id="6" name="サブタイトル 5"/>
          <p:cNvSpPr>
            <a:spLocks noGrp="1"/>
          </p:cNvSpPr>
          <p:nvPr>
            <p:ph type="subTitle" idx="1"/>
          </p:nvPr>
        </p:nvSpPr>
        <p:spPr/>
        <p:txBody>
          <a:bodyPr/>
          <a:lstStyle/>
          <a:p>
            <a:endParaRPr kumimoji="1" lang="ja-JP" altLang="en-US"/>
          </a:p>
        </p:txBody>
      </p:sp>
      <p:sp>
        <p:nvSpPr>
          <p:cNvPr id="3" name="日付プレースホルダー 2">
            <a:extLst>
              <a:ext uri="{FF2B5EF4-FFF2-40B4-BE49-F238E27FC236}">
                <a16:creationId xmlns:a16="http://schemas.microsoft.com/office/drawing/2014/main" id="{5A74F5C3-2E92-4E76-AE45-2C349ADF8873}"/>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8371398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en-US" altLang="ja-JP" dirty="0">
                <a:solidFill>
                  <a:srgbClr val="0070C0"/>
                </a:solidFill>
              </a:rPr>
              <a:t>●</a:t>
            </a:r>
            <a:br>
              <a:rPr lang="en-US" altLang="ja-JP" dirty="0">
                <a:solidFill>
                  <a:srgbClr val="0070C0"/>
                </a:solidFill>
              </a:rPr>
            </a:br>
            <a:r>
              <a:rPr lang="ja-JP" altLang="en-US" dirty="0">
                <a:solidFill>
                  <a:srgbClr val="0070C0"/>
                </a:solidFill>
              </a:rPr>
              <a:t>供給曲線と生産者余剰</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179512" y="1268760"/>
                <a:ext cx="8712968" cy="5184576"/>
              </a:xfrm>
            </p:spPr>
            <p:txBody>
              <a:bodyPr>
                <a:normAutofit lnSpcReduction="10000"/>
              </a:bodyPr>
              <a:lstStyle/>
              <a:p>
                <a:pPr algn="just"/>
                <a:r>
                  <a:rPr lang="ja-JP" altLang="en-US" sz="2400" dirty="0">
                    <a:latin typeface="ＭＳ Ｐゴシック" pitchFamily="50" charset="-128"/>
                    <a:ea typeface="ＭＳ Ｐゴシック" pitchFamily="50" charset="-128"/>
                  </a:rPr>
                  <a:t>供給曲線 </a:t>
                </a:r>
                <a14:m>
                  <m:oMath xmlns:m="http://schemas.openxmlformats.org/officeDocument/2006/math">
                    <m:r>
                      <a:rPr lang="en-US" altLang="ja-JP" sz="2400" i="1">
                        <a:latin typeface="Cambria Math"/>
                        <a:ea typeface="ＭＳ Ｐゴシック" pitchFamily="50" charset="-128"/>
                      </a:rPr>
                      <m:t>𝑃</m:t>
                    </m:r>
                    <m:r>
                      <a:rPr lang="en-US" altLang="ja-JP" sz="2400" i="1">
                        <a:latin typeface="Cambria Math"/>
                        <a:ea typeface="ＭＳ Ｐゴシック" pitchFamily="50" charset="-128"/>
                      </a:rPr>
                      <m:t>=</m:t>
                    </m:r>
                    <m:f>
                      <m:fPr>
                        <m:ctrlPr>
                          <a:rPr lang="en-US" altLang="ja-JP" sz="2400" i="1">
                            <a:latin typeface="Cambria Math" panose="02040503050406030204" pitchFamily="18" charset="0"/>
                            <a:ea typeface="ＭＳ Ｐゴシック" pitchFamily="50" charset="-128"/>
                          </a:rPr>
                        </m:ctrlPr>
                      </m:fPr>
                      <m:num>
                        <m:r>
                          <a:rPr lang="en-US" altLang="ja-JP" sz="2400" i="1">
                            <a:latin typeface="Cambria Math"/>
                            <a:ea typeface="ＭＳ Ｐゴシック" pitchFamily="50" charset="-128"/>
                          </a:rPr>
                          <m:t>𝑊</m:t>
                        </m:r>
                      </m:num>
                      <m:den>
                        <m:r>
                          <a:rPr lang="en-US" altLang="ja-JP" sz="2400" i="1">
                            <a:latin typeface="Cambria Math"/>
                            <a:ea typeface="ＭＳ Ｐゴシック" pitchFamily="50" charset="-128"/>
                          </a:rPr>
                          <m:t>𝐻</m:t>
                        </m:r>
                      </m:den>
                    </m:f>
                    <m:r>
                      <a:rPr lang="en-US" altLang="ja-JP" sz="2400" i="1">
                        <a:latin typeface="Cambria Math"/>
                        <a:ea typeface="ＭＳ Ｐゴシック" pitchFamily="50" charset="-128"/>
                      </a:rPr>
                      <m:t>𝑆</m:t>
                    </m:r>
                  </m:oMath>
                </a14:m>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で価格</a:t>
                </a:r>
                <a14:m>
                  <m:oMath xmlns:m="http://schemas.openxmlformats.org/officeDocument/2006/math">
                    <m:acc>
                      <m:accPr>
                        <m:chr m:val="̅"/>
                        <m:ctrlPr>
                          <a:rPr lang="ja-JP" altLang="en-US" sz="2400" i="1" smtClean="0">
                            <a:solidFill>
                              <a:srgbClr val="00B050"/>
                            </a:solidFill>
                            <a:latin typeface="Cambria Math" panose="02040503050406030204" pitchFamily="18" charset="0"/>
                            <a:ea typeface="ＭＳ Ｐゴシック" pitchFamily="50" charset="-128"/>
                          </a:rPr>
                        </m:ctrlPr>
                      </m:accPr>
                      <m:e>
                        <m:r>
                          <a:rPr lang="en-US" altLang="ja-JP" sz="2400" i="1">
                            <a:solidFill>
                              <a:srgbClr val="00B050"/>
                            </a:solidFill>
                            <a:latin typeface="Cambria Math"/>
                            <a:ea typeface="ＭＳ Ｐゴシック" pitchFamily="50" charset="-128"/>
                          </a:rPr>
                          <m:t>𝑃</m:t>
                        </m:r>
                      </m:e>
                    </m:acc>
                  </m:oMath>
                </a14:m>
                <a:r>
                  <a:rPr lang="ja-JP" altLang="en-US" sz="2400" dirty="0">
                    <a:latin typeface="ＭＳ Ｐゴシック" pitchFamily="50" charset="-128"/>
                    <a:ea typeface="ＭＳ Ｐゴシック" pitchFamily="50" charset="-128"/>
                  </a:rPr>
                  <a:t>，対応する供給量を</a:t>
                </a:r>
                <a14:m>
                  <m:oMath xmlns:m="http://schemas.openxmlformats.org/officeDocument/2006/math">
                    <m:acc>
                      <m:accPr>
                        <m:chr m:val="̅"/>
                        <m:ctrlPr>
                          <a:rPr lang="en-US" altLang="ja-JP" sz="2400" i="1" smtClean="0">
                            <a:solidFill>
                              <a:srgbClr val="00B050"/>
                            </a:solidFill>
                            <a:latin typeface="Cambria Math" panose="02040503050406030204" pitchFamily="18" charset="0"/>
                            <a:ea typeface="ＭＳ Ｐゴシック" pitchFamily="50" charset="-128"/>
                          </a:rPr>
                        </m:ctrlPr>
                      </m:accPr>
                      <m:e>
                        <m:r>
                          <a:rPr lang="en-US" altLang="ja-JP" sz="2400" b="0" i="1" smtClean="0">
                            <a:solidFill>
                              <a:srgbClr val="00B050"/>
                            </a:solidFill>
                            <a:latin typeface="Cambria Math"/>
                            <a:ea typeface="ＭＳ Ｐゴシック" pitchFamily="50" charset="-128"/>
                          </a:rPr>
                          <m:t>𝑆</m:t>
                        </m:r>
                      </m:e>
                    </m:acc>
                  </m:oMath>
                </a14:m>
                <a:r>
                  <a:rPr lang="ja-JP" altLang="en-US" sz="2400" dirty="0">
                    <a:latin typeface="ＭＳ Ｐゴシック" pitchFamily="50" charset="-128"/>
                    <a:ea typeface="ＭＳ Ｐゴシック" pitchFamily="50" charset="-128"/>
                  </a:rPr>
                  <a:t>とする．</a:t>
                </a:r>
                <a:endParaRPr lang="en-US" altLang="ja-JP" sz="2400" dirty="0">
                  <a:latin typeface="ＭＳ Ｐゴシック" pitchFamily="50" charset="-128"/>
                  <a:ea typeface="ＭＳ Ｐゴシック" pitchFamily="50" charset="-128"/>
                </a:endParaRPr>
              </a:p>
              <a:p>
                <a:pPr marL="0" indent="0" algn="just">
                  <a:buNone/>
                </a:pPr>
                <a:endParaRPr lang="en-US" altLang="ja-JP" sz="800" dirty="0">
                  <a:latin typeface="ＭＳ Ｐゴシック" pitchFamily="50" charset="-128"/>
                  <a:ea typeface="ＭＳ Ｐゴシック" pitchFamily="50" charset="-128"/>
                </a:endParaRPr>
              </a:p>
              <a:p>
                <a:pPr lvl="1" algn="just"/>
                <a14:m>
                  <m:oMath xmlns:m="http://schemas.openxmlformats.org/officeDocument/2006/math">
                    <m:acc>
                      <m:accPr>
                        <m:chr m:val="̅"/>
                        <m:ctrlPr>
                          <a:rPr lang="en-US" altLang="ja-JP" sz="2100" i="1" smtClean="0">
                            <a:solidFill>
                              <a:srgbClr val="00B050"/>
                            </a:solidFill>
                            <a:latin typeface="Cambria Math" panose="02040503050406030204" pitchFamily="18" charset="0"/>
                            <a:ea typeface="ＭＳ Ｐゴシック" pitchFamily="50" charset="-128"/>
                          </a:rPr>
                        </m:ctrlPr>
                      </m:accPr>
                      <m:e>
                        <m:r>
                          <a:rPr lang="en-US" altLang="ja-JP" sz="2100" b="0" i="1" smtClean="0">
                            <a:solidFill>
                              <a:srgbClr val="00B050"/>
                            </a:solidFill>
                            <a:latin typeface="Cambria Math"/>
                            <a:ea typeface="ＭＳ Ｐゴシック" pitchFamily="50" charset="-128"/>
                          </a:rPr>
                          <m:t>𝑆</m:t>
                        </m:r>
                        <m:r>
                          <a:rPr lang="en-US" altLang="ja-JP" sz="2100" b="0" i="1" smtClean="0">
                            <a:solidFill>
                              <a:srgbClr val="00B050"/>
                            </a:solidFill>
                            <a:latin typeface="Cambria Math"/>
                            <a:ea typeface="ＭＳ Ｐゴシック" pitchFamily="50" charset="-128"/>
                          </a:rPr>
                          <m:t> </m:t>
                        </m:r>
                      </m:e>
                    </m:acc>
                  </m:oMath>
                </a14:m>
                <a:r>
                  <a:rPr lang="ja-JP" altLang="en-US" sz="2100" dirty="0">
                    <a:latin typeface="ＭＳ Ｐゴシック" pitchFamily="50" charset="-128"/>
                    <a:ea typeface="ＭＳ Ｐゴシック" pitchFamily="50" charset="-128"/>
                  </a:rPr>
                  <a:t>より少ない生産量</a:t>
                </a:r>
                <a14:m>
                  <m:oMath xmlns:m="http://schemas.openxmlformats.org/officeDocument/2006/math">
                    <m:bar>
                      <m:barPr>
                        <m:ctrlPr>
                          <a:rPr lang="ja-JP" altLang="en-US" sz="2100" i="1" smtClean="0">
                            <a:solidFill>
                              <a:srgbClr val="0070C0"/>
                            </a:solidFill>
                            <a:latin typeface="Cambria Math" panose="02040503050406030204" pitchFamily="18" charset="0"/>
                            <a:ea typeface="ＭＳ Ｐゴシック" pitchFamily="50" charset="-128"/>
                          </a:rPr>
                        </m:ctrlPr>
                      </m:barPr>
                      <m:e>
                        <m:r>
                          <a:rPr lang="en-US" altLang="ja-JP" sz="2100" b="0" i="1" smtClean="0">
                            <a:solidFill>
                              <a:srgbClr val="0070C0"/>
                            </a:solidFill>
                            <a:latin typeface="Cambria Math"/>
                            <a:ea typeface="ＭＳ Ｐゴシック" pitchFamily="50" charset="-128"/>
                          </a:rPr>
                          <m:t> </m:t>
                        </m:r>
                        <m:r>
                          <a:rPr lang="en-US" altLang="ja-JP" sz="2100" b="0" i="1" smtClean="0">
                            <a:solidFill>
                              <a:srgbClr val="0070C0"/>
                            </a:solidFill>
                            <a:latin typeface="Cambria Math"/>
                            <a:ea typeface="ＭＳ Ｐゴシック" pitchFamily="50" charset="-128"/>
                          </a:rPr>
                          <m:t>𝑆</m:t>
                        </m:r>
                        <m:r>
                          <a:rPr lang="en-US" altLang="ja-JP" sz="2100" b="0" i="1" smtClean="0">
                            <a:solidFill>
                              <a:srgbClr val="0070C0"/>
                            </a:solidFill>
                            <a:latin typeface="Cambria Math"/>
                            <a:ea typeface="ＭＳ Ｐゴシック" pitchFamily="50" charset="-128"/>
                          </a:rPr>
                          <m:t> </m:t>
                        </m:r>
                      </m:e>
                    </m:bar>
                  </m:oMath>
                </a14:m>
                <a:r>
                  <a:rPr lang="ja-JP" altLang="en-US" sz="2100" dirty="0">
                    <a:latin typeface="ＭＳ Ｐゴシック" pitchFamily="50" charset="-128"/>
                    <a:ea typeface="ＭＳ Ｐゴシック" pitchFamily="50" charset="-128"/>
                  </a:rPr>
                  <a:t>の時，供給曲線上の値は生産量</a:t>
                </a:r>
                <a14:m>
                  <m:oMath xmlns:m="http://schemas.openxmlformats.org/officeDocument/2006/math">
                    <m:bar>
                      <m:barPr>
                        <m:ctrlPr>
                          <a:rPr lang="ja-JP" altLang="en-US" sz="2100" i="1" smtClean="0">
                            <a:solidFill>
                              <a:srgbClr val="0070C0"/>
                            </a:solidFill>
                            <a:latin typeface="Cambria Math" panose="02040503050406030204" pitchFamily="18" charset="0"/>
                            <a:ea typeface="ＭＳ Ｐゴシック" pitchFamily="50" charset="-128"/>
                          </a:rPr>
                        </m:ctrlPr>
                      </m:barPr>
                      <m:e>
                        <m:r>
                          <a:rPr lang="en-US" altLang="ja-JP" sz="2100" b="0" i="1" smtClean="0">
                            <a:solidFill>
                              <a:srgbClr val="0070C0"/>
                            </a:solidFill>
                            <a:latin typeface="Cambria Math"/>
                            <a:ea typeface="ＭＳ Ｐゴシック" pitchFamily="50" charset="-128"/>
                          </a:rPr>
                          <m:t> </m:t>
                        </m:r>
                        <m:r>
                          <a:rPr lang="en-US" altLang="ja-JP" sz="2100" i="1">
                            <a:solidFill>
                              <a:srgbClr val="0070C0"/>
                            </a:solidFill>
                            <a:latin typeface="Cambria Math"/>
                            <a:ea typeface="ＭＳ Ｐゴシック" pitchFamily="50" charset="-128"/>
                          </a:rPr>
                          <m:t>𝑆</m:t>
                        </m:r>
                      </m:e>
                    </m:bar>
                    <m:r>
                      <a:rPr lang="en-US" altLang="ja-JP" sz="2100" b="0" i="0" smtClean="0">
                        <a:solidFill>
                          <a:srgbClr val="0070C0"/>
                        </a:solidFill>
                        <a:latin typeface="Cambria Math"/>
                        <a:ea typeface="ＭＳ Ｐゴシック" pitchFamily="50" charset="-128"/>
                      </a:rPr>
                      <m:t> </m:t>
                    </m:r>
                  </m:oMath>
                </a14:m>
                <a:r>
                  <a:rPr lang="ja-JP" altLang="en-US" sz="2100" dirty="0">
                    <a:latin typeface="ＭＳ Ｐゴシック" pitchFamily="50" charset="-128"/>
                    <a:ea typeface="ＭＳ Ｐゴシック" pitchFamily="50" charset="-128"/>
                  </a:rPr>
                  <a:t>に対応する</a:t>
                </a:r>
                <a:r>
                  <a:rPr lang="ja-JP" altLang="en-US" sz="2100" dirty="0">
                    <a:solidFill>
                      <a:srgbClr val="7030A0"/>
                    </a:solidFill>
                    <a:latin typeface="ＭＳ Ｐゴシック" pitchFamily="50" charset="-128"/>
                    <a:ea typeface="ＭＳ Ｐゴシック" pitchFamily="50" charset="-128"/>
                  </a:rPr>
                  <a:t>限界費用（</a:t>
                </a:r>
                <a:r>
                  <a:rPr lang="en-US" altLang="ja-JP" sz="2100" i="1" dirty="0">
                    <a:solidFill>
                      <a:srgbClr val="7030A0"/>
                    </a:solidFill>
                    <a:latin typeface="Times New Roman" panose="02020603050405020304" pitchFamily="18" charset="0"/>
                    <a:ea typeface="ＭＳ Ｐゴシック" pitchFamily="50" charset="-128"/>
                    <a:cs typeface="Times New Roman" panose="02020603050405020304" pitchFamily="18" charset="0"/>
                  </a:rPr>
                  <a:t>MC</a:t>
                </a:r>
                <a:r>
                  <a:rPr lang="ja-JP" altLang="en-US" sz="2100" dirty="0">
                    <a:solidFill>
                      <a:srgbClr val="7030A0"/>
                    </a:solidFill>
                    <a:latin typeface="Times New Roman" panose="02020603050405020304" pitchFamily="18" charset="0"/>
                    <a:ea typeface="ＭＳ Ｐゴシック" pitchFamily="50" charset="-128"/>
                    <a:cs typeface="Times New Roman" panose="02020603050405020304" pitchFamily="18" charset="0"/>
                  </a:rPr>
                  <a:t>）</a:t>
                </a:r>
                <a:r>
                  <a:rPr lang="ja-JP" altLang="en-US" sz="2100" dirty="0">
                    <a:latin typeface="ＭＳ Ｐゴシック" pitchFamily="50" charset="-128"/>
                    <a:ea typeface="ＭＳ Ｐゴシック" pitchFamily="50" charset="-128"/>
                  </a:rPr>
                  <a:t>を表す．</a:t>
                </a:r>
                <a:endParaRPr lang="en-US" altLang="ja-JP" sz="2100" dirty="0">
                  <a:latin typeface="ＭＳ Ｐゴシック" pitchFamily="50" charset="-128"/>
                  <a:ea typeface="ＭＳ Ｐゴシック" pitchFamily="50" charset="-128"/>
                </a:endParaRPr>
              </a:p>
              <a:p>
                <a:pPr marL="274320" lvl="1" indent="0" algn="just">
                  <a:buNone/>
                </a:pPr>
                <a:endParaRPr lang="en-US" altLang="ja-JP" sz="800" dirty="0">
                  <a:latin typeface="ＭＳ Ｐゴシック" pitchFamily="50" charset="-128"/>
                  <a:ea typeface="ＭＳ Ｐゴシック" pitchFamily="50" charset="-128"/>
                </a:endParaRPr>
              </a:p>
              <a:p>
                <a:pPr lvl="1" algn="just"/>
                <a:r>
                  <a:rPr lang="ja-JP" altLang="en-US" sz="2100" dirty="0">
                    <a:ea typeface="ＭＳ Ｐゴシック" pitchFamily="50" charset="-128"/>
                  </a:rPr>
                  <a:t>価格（限界収入）</a:t>
                </a:r>
                <a14:m>
                  <m:oMath xmlns:m="http://schemas.openxmlformats.org/officeDocument/2006/math">
                    <m:acc>
                      <m:accPr>
                        <m:chr m:val="̅"/>
                        <m:ctrlPr>
                          <a:rPr lang="ja-JP" altLang="en-US" sz="2100" i="1" smtClean="0">
                            <a:solidFill>
                              <a:srgbClr val="00B050"/>
                            </a:solidFill>
                            <a:latin typeface="Cambria Math" panose="02040503050406030204" pitchFamily="18" charset="0"/>
                            <a:ea typeface="ＭＳ Ｐゴシック" pitchFamily="50" charset="-128"/>
                          </a:rPr>
                        </m:ctrlPr>
                      </m:accPr>
                      <m:e>
                        <m:r>
                          <a:rPr lang="en-US" altLang="ja-JP" sz="2100" i="1">
                            <a:solidFill>
                              <a:srgbClr val="00B050"/>
                            </a:solidFill>
                            <a:latin typeface="Cambria Math"/>
                            <a:ea typeface="ＭＳ Ｐゴシック" pitchFamily="50" charset="-128"/>
                          </a:rPr>
                          <m:t>𝑃</m:t>
                        </m:r>
                      </m:e>
                    </m:acc>
                  </m:oMath>
                </a14:m>
                <a:r>
                  <a:rPr lang="ja-JP" altLang="en-US" sz="2100" dirty="0">
                    <a:latin typeface="ＭＳ Ｐゴシック" pitchFamily="50" charset="-128"/>
                    <a:ea typeface="ＭＳ Ｐゴシック" pitchFamily="50" charset="-128"/>
                  </a:rPr>
                  <a:t> と限界費用（供給曲線上の値）</a:t>
                </a:r>
                <a:r>
                  <a:rPr lang="en-US" altLang="ja-JP" sz="2100" i="1" dirty="0">
                    <a:solidFill>
                      <a:srgbClr val="7030A0"/>
                    </a:solidFill>
                    <a:latin typeface="Times New Roman" panose="02020603050405020304" pitchFamily="18" charset="0"/>
                    <a:ea typeface="ＭＳ Ｐゴシック" pitchFamily="50" charset="-128"/>
                    <a:cs typeface="Times New Roman" panose="02020603050405020304" pitchFamily="18" charset="0"/>
                  </a:rPr>
                  <a:t>MC </a:t>
                </a:r>
                <a:r>
                  <a:rPr lang="ja-JP" altLang="en-US" sz="2100" dirty="0">
                    <a:latin typeface="ＭＳ Ｐゴシック" pitchFamily="50" charset="-128"/>
                    <a:ea typeface="ＭＳ Ｐゴシック" pitchFamily="50" charset="-128"/>
                  </a:rPr>
                  <a:t>の差は</a:t>
                </a:r>
                <a:r>
                  <a:rPr lang="ja-JP" altLang="en-US" sz="2100" dirty="0">
                    <a:solidFill>
                      <a:srgbClr val="FF0000"/>
                    </a:solidFill>
                    <a:latin typeface="ＭＳ Ｐゴシック" pitchFamily="50" charset="-128"/>
                    <a:ea typeface="ＭＳ Ｐゴシック" pitchFamily="50" charset="-128"/>
                  </a:rPr>
                  <a:t>限界利潤</a:t>
                </a:r>
                <a:endParaRPr lang="en-US" altLang="ja-JP" sz="2100" dirty="0">
                  <a:solidFill>
                    <a:srgbClr val="FF0000"/>
                  </a:solidFill>
                  <a:latin typeface="ＭＳ Ｐゴシック" pitchFamily="50" charset="-128"/>
                  <a:ea typeface="ＭＳ Ｐゴシック" pitchFamily="50" charset="-128"/>
                </a:endParaRPr>
              </a:p>
              <a:p>
                <a:pPr lvl="1" algn="just"/>
                <a:endParaRPr lang="en-US" altLang="ja-JP" sz="800" dirty="0">
                  <a:solidFill>
                    <a:srgbClr val="FF0000"/>
                  </a:solidFill>
                  <a:latin typeface="ＭＳ Ｐゴシック" pitchFamily="50" charset="-128"/>
                  <a:ea typeface="ＭＳ Ｐゴシック" pitchFamily="50" charset="-128"/>
                </a:endParaRPr>
              </a:p>
              <a:p>
                <a:pPr lvl="1" algn="just"/>
                <a:r>
                  <a:rPr lang="ja-JP" altLang="en-US" sz="2100" dirty="0">
                    <a:ea typeface="ＭＳ Ｐゴシック" pitchFamily="50" charset="-128"/>
                  </a:rPr>
                  <a:t>これは</a:t>
                </a:r>
                <a14:m>
                  <m:oMath xmlns:m="http://schemas.openxmlformats.org/officeDocument/2006/math">
                    <m:bar>
                      <m:barPr>
                        <m:ctrlPr>
                          <a:rPr lang="ja-JP" altLang="en-US" sz="2100" i="1" smtClean="0">
                            <a:solidFill>
                              <a:srgbClr val="0070C0"/>
                            </a:solidFill>
                            <a:latin typeface="Cambria Math" panose="02040503050406030204" pitchFamily="18" charset="0"/>
                            <a:ea typeface="ＭＳ Ｐゴシック" pitchFamily="50" charset="-128"/>
                          </a:rPr>
                        </m:ctrlPr>
                      </m:barPr>
                      <m:e>
                        <m:r>
                          <a:rPr lang="en-US" altLang="ja-JP" sz="2100" i="1">
                            <a:solidFill>
                              <a:srgbClr val="0070C0"/>
                            </a:solidFill>
                            <a:latin typeface="Cambria Math"/>
                            <a:ea typeface="ＭＳ Ｐゴシック" pitchFamily="50" charset="-128"/>
                          </a:rPr>
                          <m:t>𝑆</m:t>
                        </m:r>
                      </m:e>
                    </m:bar>
                  </m:oMath>
                </a14:m>
                <a:r>
                  <a:rPr lang="ja-JP" altLang="en-US" sz="2100" dirty="0">
                    <a:latin typeface="ＭＳ Ｐゴシック" pitchFamily="50" charset="-128"/>
                    <a:ea typeface="ＭＳ Ｐゴシック" pitchFamily="50" charset="-128"/>
                  </a:rPr>
                  <a:t> 個目の生産をした</a:t>
                </a:r>
                <a:r>
                  <a:rPr lang="ja-JP" altLang="en-US" sz="2100" dirty="0" err="1">
                    <a:latin typeface="ＭＳ Ｐゴシック" pitchFamily="50" charset="-128"/>
                    <a:ea typeface="ＭＳ Ｐゴシック" pitchFamily="50" charset="-128"/>
                  </a:rPr>
                  <a:t>こ</a:t>
                </a:r>
                <a:endParaRPr lang="en-US" altLang="ja-JP" sz="2100" dirty="0">
                  <a:latin typeface="ＭＳ Ｐゴシック" pitchFamily="50" charset="-128"/>
                  <a:ea typeface="ＭＳ Ｐゴシック" pitchFamily="50" charset="-128"/>
                </a:endParaRPr>
              </a:p>
              <a:p>
                <a:pPr marL="274320" lvl="1" indent="0" algn="just">
                  <a:buNone/>
                </a:pPr>
                <a:r>
                  <a:rPr lang="en-US" altLang="ja-JP" sz="2100" dirty="0">
                    <a:latin typeface="ＭＳ Ｐゴシック" pitchFamily="50" charset="-128"/>
                    <a:ea typeface="ＭＳ Ｐゴシック" pitchFamily="50" charset="-128"/>
                  </a:rPr>
                  <a:t>   </a:t>
                </a:r>
                <a:r>
                  <a:rPr lang="ja-JP" altLang="en-US" sz="2100" dirty="0" err="1">
                    <a:latin typeface="ＭＳ Ｐゴシック" pitchFamily="50" charset="-128"/>
                    <a:ea typeface="ＭＳ Ｐゴシック" pitchFamily="50" charset="-128"/>
                  </a:rPr>
                  <a:t>とで</a:t>
                </a:r>
                <a:r>
                  <a:rPr lang="ja-JP" altLang="en-US" sz="2100" dirty="0">
                    <a:latin typeface="ＭＳ Ｐゴシック" pitchFamily="50" charset="-128"/>
                    <a:ea typeface="ＭＳ Ｐゴシック" pitchFamily="50" charset="-128"/>
                  </a:rPr>
                  <a:t>追加的に得られる利潤に</a:t>
                </a:r>
                <a:endParaRPr lang="en-US" altLang="ja-JP" sz="2100" dirty="0">
                  <a:latin typeface="ＭＳ Ｐゴシック" pitchFamily="50" charset="-128"/>
                  <a:ea typeface="ＭＳ Ｐゴシック" pitchFamily="50" charset="-128"/>
                </a:endParaRPr>
              </a:p>
              <a:p>
                <a:pPr marL="274320" lvl="1" indent="0" algn="just">
                  <a:buNone/>
                </a:pPr>
                <a:r>
                  <a:rPr lang="en-US" altLang="ja-JP" sz="2100" dirty="0">
                    <a:latin typeface="ＭＳ Ｐゴシック" pitchFamily="50" charset="-128"/>
                    <a:ea typeface="ＭＳ Ｐゴシック" pitchFamily="50" charset="-128"/>
                  </a:rPr>
                  <a:t>   </a:t>
                </a:r>
                <a:r>
                  <a:rPr lang="ja-JP" altLang="en-US" sz="2100" dirty="0">
                    <a:latin typeface="ＭＳ Ｐゴシック" pitchFamily="50" charset="-128"/>
                    <a:ea typeface="ＭＳ Ｐゴシック" pitchFamily="50" charset="-128"/>
                  </a:rPr>
                  <a:t>相当（限界利潤がプラス）．</a:t>
                </a:r>
                <a:endParaRPr lang="en-US" altLang="ja-JP" sz="2100" dirty="0">
                  <a:latin typeface="ＭＳ Ｐゴシック" pitchFamily="50" charset="-128"/>
                  <a:ea typeface="ＭＳ Ｐゴシック" pitchFamily="50" charset="-128"/>
                </a:endParaRPr>
              </a:p>
              <a:p>
                <a:pPr marL="274320" lvl="1" indent="0" algn="just">
                  <a:buNone/>
                </a:pPr>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価格より下，供給曲線より</a:t>
                </a:r>
                <a:endParaRPr lang="en-US" altLang="ja-JP" sz="2400" dirty="0">
                  <a:latin typeface="ＭＳ Ｐゴシック" pitchFamily="50" charset="-128"/>
                  <a:ea typeface="ＭＳ Ｐゴシック" pitchFamily="50" charset="-128"/>
                </a:endParaRPr>
              </a:p>
              <a:p>
                <a:pPr marL="0" indent="0" algn="just">
                  <a:buNone/>
                </a:pP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上の領域は企業の利潤の</a:t>
                </a:r>
                <a:endParaRPr lang="en-US" altLang="ja-JP" sz="2400" dirty="0">
                  <a:latin typeface="ＭＳ Ｐゴシック" pitchFamily="50" charset="-128"/>
                  <a:ea typeface="ＭＳ Ｐゴシック" pitchFamily="50" charset="-128"/>
                </a:endParaRPr>
              </a:p>
              <a:p>
                <a:pPr marL="0" indent="0" algn="just">
                  <a:buNone/>
                </a:pP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全体を表す．</a:t>
                </a:r>
                <a:endParaRPr lang="en-US" altLang="ja-JP" sz="2400" dirty="0">
                  <a:latin typeface="ＭＳ Ｐゴシック" pitchFamily="50" charset="-128"/>
                  <a:ea typeface="ＭＳ Ｐゴシック" pitchFamily="50" charset="-128"/>
                </a:endParaRPr>
              </a:p>
              <a:p>
                <a:pPr marL="0" indent="0" algn="just">
                  <a:buNone/>
                </a:pP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a:t>
                </a:r>
                <a:r>
                  <a:rPr lang="ja-JP" altLang="en-US" sz="2400" dirty="0">
                    <a:solidFill>
                      <a:srgbClr val="FF0000"/>
                    </a:solidFill>
                    <a:latin typeface="ＭＳ Ｐゴシック" pitchFamily="50" charset="-128"/>
                    <a:ea typeface="ＭＳ Ｐゴシック" pitchFamily="50" charset="-128"/>
                  </a:rPr>
                  <a:t>生産者余剰</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lvl="1" algn="just"/>
                <a:endParaRPr lang="en-US" altLang="ja-JP" sz="21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179512" y="1268760"/>
                <a:ext cx="8712968" cy="5184576"/>
              </a:xfrm>
              <a:blipFill rotWithShape="1">
                <a:blip r:embed="rId3"/>
                <a:stretch>
                  <a:fillRect l="-420" t="-823" r="-839"/>
                </a:stretch>
              </a:blipFill>
            </p:spPr>
            <p:txBody>
              <a:bodyPr/>
              <a:lstStyle/>
              <a:p>
                <a:r>
                  <a:rPr lang="ja-JP" altLang="en-US">
                    <a:noFill/>
                  </a:rPr>
                  <a:t> </a:t>
                </a:r>
              </a:p>
            </p:txBody>
          </p:sp>
        </mc:Fallback>
      </mc:AlternateContent>
      <p:sp>
        <p:nvSpPr>
          <p:cNvPr id="7" name="正方形/長方形 6"/>
          <p:cNvSpPr/>
          <p:nvPr/>
        </p:nvSpPr>
        <p:spPr>
          <a:xfrm>
            <a:off x="3648800" y="3328674"/>
            <a:ext cx="5400040" cy="3032760"/>
          </a:xfrm>
          <a:prstGeom prst="rect">
            <a:avLst/>
          </a:prstGeom>
          <a:noFill/>
        </p:spPr>
      </p:sp>
      <p:sp>
        <p:nvSpPr>
          <p:cNvPr id="8" name="AutoShape 7"/>
          <p:cNvSpPr>
            <a:spLocks noChangeArrowheads="1"/>
          </p:cNvSpPr>
          <p:nvPr/>
        </p:nvSpPr>
        <p:spPr bwMode="auto">
          <a:xfrm flipV="1">
            <a:off x="4779100" y="4347849"/>
            <a:ext cx="1899920" cy="1320165"/>
          </a:xfrm>
          <a:prstGeom prst="rtTriangle">
            <a:avLst/>
          </a:prstGeom>
          <a:solidFill>
            <a:schemeClr val="bg1">
              <a:lumMod val="85000"/>
              <a:lumOff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endParaRPr lang="ja-JP" altLang="en-US" sz="1600"/>
          </a:p>
        </p:txBody>
      </p:sp>
      <p:cxnSp>
        <p:nvCxnSpPr>
          <p:cNvPr id="22" name="直線矢印コネクタ 21"/>
          <p:cNvCxnSpPr/>
          <p:nvPr/>
        </p:nvCxnSpPr>
        <p:spPr>
          <a:xfrm flipH="1">
            <a:off x="6041480" y="4347849"/>
            <a:ext cx="635" cy="438150"/>
          </a:xfrm>
          <a:prstGeom prst="straightConnector1">
            <a:avLst/>
          </a:prstGeom>
          <a:ln w="3175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25" name="グループ化 24"/>
          <p:cNvGrpSpPr/>
          <p:nvPr/>
        </p:nvGrpSpPr>
        <p:grpSpPr>
          <a:xfrm>
            <a:off x="6059896" y="4538350"/>
            <a:ext cx="2544552" cy="469582"/>
            <a:chOff x="6059896" y="4538350"/>
            <a:chExt cx="2544552" cy="469582"/>
          </a:xfrm>
        </p:grpSpPr>
        <p:sp>
          <p:nvSpPr>
            <p:cNvPr id="23" name="Text Box 12"/>
            <p:cNvSpPr txBox="1">
              <a:spLocks noChangeArrowheads="1"/>
            </p:cNvSpPr>
            <p:nvPr/>
          </p:nvSpPr>
          <p:spPr bwMode="auto">
            <a:xfrm>
              <a:off x="6878906" y="4538350"/>
              <a:ext cx="1725542" cy="469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sz="1600" dirty="0">
                  <a:effectLst/>
                  <a:latin typeface="Times New Roman"/>
                  <a:ea typeface="ＭＳ 明朝"/>
                  <a:cs typeface="Times New Roman"/>
                </a:rPr>
                <a:t>限界利潤が</a:t>
              </a:r>
              <a:endParaRPr lang="en-US" altLang="ja-JP" sz="1600" dirty="0">
                <a:effectLst/>
                <a:latin typeface="Times New Roman"/>
                <a:ea typeface="ＭＳ 明朝"/>
                <a:cs typeface="Times New Roman"/>
              </a:endParaRPr>
            </a:p>
            <a:p>
              <a:pPr algn="just">
                <a:spcAft>
                  <a:spcPts val="0"/>
                </a:spcAft>
              </a:pPr>
              <a:r>
                <a:rPr lang="ja-JP" sz="1600" dirty="0">
                  <a:effectLst/>
                  <a:latin typeface="Times New Roman"/>
                  <a:ea typeface="ＭＳ 明朝"/>
                  <a:cs typeface="Times New Roman"/>
                </a:rPr>
                <a:t>プラス</a:t>
              </a:r>
              <a:endParaRPr lang="ja-JP" sz="1600" dirty="0">
                <a:effectLst/>
                <a:latin typeface="ＭＳ Ｐゴシック"/>
                <a:cs typeface="ＭＳ Ｐゴシック"/>
              </a:endParaRPr>
            </a:p>
          </p:txBody>
        </p:sp>
        <p:cxnSp>
          <p:nvCxnSpPr>
            <p:cNvPr id="24" name="直線矢印コネクタ 23"/>
            <p:cNvCxnSpPr>
              <a:stCxn id="23" idx="1"/>
            </p:cNvCxnSpPr>
            <p:nvPr/>
          </p:nvCxnSpPr>
          <p:spPr>
            <a:xfrm flipH="1" flipV="1">
              <a:off x="6059896" y="4538351"/>
              <a:ext cx="819010" cy="23479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5" name="グループ化 4"/>
          <p:cNvGrpSpPr/>
          <p:nvPr/>
        </p:nvGrpSpPr>
        <p:grpSpPr>
          <a:xfrm>
            <a:off x="4139952" y="3212976"/>
            <a:ext cx="4908887" cy="3228931"/>
            <a:chOff x="4139952" y="3212976"/>
            <a:chExt cx="4908887" cy="3228931"/>
          </a:xfrm>
        </p:grpSpPr>
        <p:cxnSp>
          <p:nvCxnSpPr>
            <p:cNvPr id="9" name="AutoShape 8"/>
            <p:cNvCxnSpPr>
              <a:cxnSpLocks noChangeShapeType="1"/>
            </p:cNvCxnSpPr>
            <p:nvPr/>
          </p:nvCxnSpPr>
          <p:spPr bwMode="auto">
            <a:xfrm>
              <a:off x="4778465" y="5681349"/>
              <a:ext cx="3124200"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0" name="AutoShape 9"/>
            <p:cNvCxnSpPr>
              <a:cxnSpLocks noChangeShapeType="1"/>
            </p:cNvCxnSpPr>
            <p:nvPr/>
          </p:nvCxnSpPr>
          <p:spPr bwMode="auto">
            <a:xfrm flipV="1">
              <a:off x="4778465" y="3776349"/>
              <a:ext cx="635" cy="190500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1" name="AutoShape 10"/>
            <p:cNvCxnSpPr>
              <a:cxnSpLocks noChangeShapeType="1"/>
            </p:cNvCxnSpPr>
            <p:nvPr/>
          </p:nvCxnSpPr>
          <p:spPr bwMode="auto">
            <a:xfrm flipV="1">
              <a:off x="4778465" y="3919224"/>
              <a:ext cx="2505075" cy="1762125"/>
            </a:xfrm>
            <a:prstGeom prst="straightConnector1">
              <a:avLst/>
            </a:prstGeom>
            <a:noFill/>
            <a:ln w="25400">
              <a:solidFill>
                <a:srgbClr val="000000"/>
              </a:solidFill>
              <a:round/>
              <a:headEnd/>
              <a:tailEnd/>
            </a:ln>
            <a:extLst>
              <a:ext uri="{909E8E84-426E-40DD-AFC4-6F175D3DCCD1}">
                <a14:hiddenFill xmlns:a14="http://schemas.microsoft.com/office/drawing/2010/main">
                  <a:noFill/>
                </a14:hiddenFill>
              </a:ext>
            </a:extLst>
          </p:spPr>
        </p:cxnSp>
        <p:sp>
          <p:nvSpPr>
            <p:cNvPr id="12" name="Text Box 11"/>
            <p:cNvSpPr txBox="1">
              <a:spLocks noChangeArrowheads="1"/>
            </p:cNvSpPr>
            <p:nvPr/>
          </p:nvSpPr>
          <p:spPr bwMode="auto">
            <a:xfrm>
              <a:off x="7902664" y="5584165"/>
              <a:ext cx="1146175"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i="1" kern="100" dirty="0">
                  <a:effectLst/>
                  <a:latin typeface="Times New Roman"/>
                  <a:ea typeface="ＭＳ 明朝"/>
                  <a:cs typeface="Times New Roman"/>
                </a:rPr>
                <a:t>S</a:t>
              </a:r>
              <a:r>
                <a:rPr lang="ja-JP" sz="1600" kern="100" dirty="0">
                  <a:effectLst/>
                  <a:latin typeface="Century"/>
                  <a:ea typeface="ＭＳ 明朝"/>
                  <a:cs typeface="Times New Roman"/>
                </a:rPr>
                <a:t>；供給量</a:t>
              </a:r>
            </a:p>
          </p:txBody>
        </p:sp>
        <p:sp>
          <p:nvSpPr>
            <p:cNvPr id="13" name="Text Box 12"/>
            <p:cNvSpPr txBox="1">
              <a:spLocks noChangeArrowheads="1"/>
            </p:cNvSpPr>
            <p:nvPr/>
          </p:nvSpPr>
          <p:spPr bwMode="auto">
            <a:xfrm>
              <a:off x="4139952" y="3212976"/>
              <a:ext cx="1629747" cy="563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i="1" kern="100" dirty="0">
                  <a:effectLst/>
                  <a:latin typeface="Times New Roman"/>
                  <a:ea typeface="ＭＳ 明朝"/>
                  <a:cs typeface="Times New Roman"/>
                </a:rPr>
                <a:t>P</a:t>
              </a:r>
              <a:r>
                <a:rPr lang="ja-JP" sz="1600" kern="100" dirty="0">
                  <a:effectLst/>
                  <a:latin typeface="Century"/>
                  <a:ea typeface="ＭＳ 明朝"/>
                  <a:cs typeface="Times New Roman"/>
                </a:rPr>
                <a:t>；価格</a:t>
              </a:r>
            </a:p>
            <a:p>
              <a:pPr algn="just">
                <a:spcAft>
                  <a:spcPts val="0"/>
                </a:spcAft>
              </a:pPr>
              <a:r>
                <a:rPr lang="en-US" sz="1600" i="1" kern="100" dirty="0">
                  <a:effectLst/>
                  <a:latin typeface="Times New Roman"/>
                  <a:ea typeface="ＭＳ 明朝"/>
                  <a:cs typeface="Times New Roman"/>
                </a:rPr>
                <a:t>MC</a:t>
              </a:r>
              <a:r>
                <a:rPr lang="ja-JP" sz="1600" kern="100" dirty="0">
                  <a:effectLst/>
                  <a:latin typeface="Century"/>
                  <a:ea typeface="ＭＳ 明朝"/>
                  <a:cs typeface="Times New Roman"/>
                </a:rPr>
                <a:t>；限界費用</a:t>
              </a:r>
            </a:p>
          </p:txBody>
        </p:sp>
        <p:cxnSp>
          <p:nvCxnSpPr>
            <p:cNvPr id="14" name="AutoShape 13"/>
            <p:cNvCxnSpPr>
              <a:cxnSpLocks noChangeShapeType="1"/>
            </p:cNvCxnSpPr>
            <p:nvPr/>
          </p:nvCxnSpPr>
          <p:spPr bwMode="auto">
            <a:xfrm>
              <a:off x="4779100" y="4347214"/>
              <a:ext cx="1981200" cy="63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5" name="AutoShape 14"/>
            <p:cNvCxnSpPr>
              <a:cxnSpLocks noChangeShapeType="1"/>
            </p:cNvCxnSpPr>
            <p:nvPr/>
          </p:nvCxnSpPr>
          <p:spPr bwMode="auto">
            <a:xfrm>
              <a:off x="4778465" y="4785364"/>
              <a:ext cx="1409700" cy="63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6" name="AutoShape 15"/>
            <p:cNvCxnSpPr>
              <a:cxnSpLocks noChangeShapeType="1"/>
            </p:cNvCxnSpPr>
            <p:nvPr/>
          </p:nvCxnSpPr>
          <p:spPr bwMode="auto">
            <a:xfrm>
              <a:off x="6679020" y="4166874"/>
              <a:ext cx="635" cy="151447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7" name="AutoShape 16"/>
            <p:cNvCxnSpPr>
              <a:cxnSpLocks noChangeShapeType="1"/>
            </p:cNvCxnSpPr>
            <p:nvPr/>
          </p:nvCxnSpPr>
          <p:spPr bwMode="auto">
            <a:xfrm>
              <a:off x="6041480" y="4337689"/>
              <a:ext cx="635" cy="133032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mc:AlternateContent xmlns:mc="http://schemas.openxmlformats.org/markup-compatibility/2006" xmlns:a14="http://schemas.microsoft.com/office/drawing/2010/main">
          <mc:Choice Requires="a14">
            <p:sp>
              <p:nvSpPr>
                <p:cNvPr id="18" name="Text Box 17"/>
                <p:cNvSpPr txBox="1">
                  <a:spLocks noChangeArrowheads="1"/>
                </p:cNvSpPr>
                <p:nvPr/>
              </p:nvSpPr>
              <p:spPr bwMode="auto">
                <a:xfrm>
                  <a:off x="4139953" y="4628837"/>
                  <a:ext cx="570506" cy="37147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r>
                          <a:rPr lang="en-US" sz="1600" i="1" kern="100" smtClean="0">
                            <a:solidFill>
                              <a:srgbClr val="7030A0"/>
                            </a:solidFill>
                            <a:effectLst/>
                            <a:latin typeface="Cambria Math"/>
                            <a:ea typeface="ＭＳ 明朝"/>
                            <a:cs typeface="Times New Roman"/>
                          </a:rPr>
                          <m:t>𝑀𝐶</m:t>
                        </m:r>
                      </m:oMath>
                    </m:oMathPara>
                  </a14:m>
                  <a:endParaRPr lang="ja-JP" sz="1600" kern="100" dirty="0">
                    <a:solidFill>
                      <a:srgbClr val="7030A0"/>
                    </a:solidFill>
                    <a:effectLst/>
                    <a:latin typeface="Century"/>
                    <a:ea typeface="ＭＳ 明朝"/>
                    <a:cs typeface="Times New Roman"/>
                  </a:endParaRPr>
                </a:p>
              </p:txBody>
            </p:sp>
          </mc:Choice>
          <mc:Fallback xmlns="">
            <p:sp>
              <p:nvSpPr>
                <p:cNvPr id="18" name="Text Box 17"/>
                <p:cNvSpPr txBox="1">
                  <a:spLocks noRot="1" noChangeAspect="1" noMove="1" noResize="1" noEditPoints="1" noAdjustHandles="1" noChangeArrowheads="1" noChangeShapeType="1" noTextEdit="1"/>
                </p:cNvSpPr>
                <p:nvPr/>
              </p:nvSpPr>
              <p:spPr bwMode="auto">
                <a:xfrm>
                  <a:off x="4139953" y="4628837"/>
                  <a:ext cx="570506" cy="371475"/>
                </a:xfrm>
                <a:prstGeom prst="rect">
                  <a:avLst/>
                </a:prstGeom>
                <a:blipFill rotWithShape="1">
                  <a:blip r:embed="rId4"/>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Text Box 18"/>
                <p:cNvSpPr txBox="1">
                  <a:spLocks noChangeArrowheads="1"/>
                </p:cNvSpPr>
                <p:nvPr/>
              </p:nvSpPr>
              <p:spPr bwMode="auto">
                <a:xfrm>
                  <a:off x="6340565" y="5757521"/>
                  <a:ext cx="927736" cy="38862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bar>
                          <m:barPr>
                            <m:pos m:val="top"/>
                            <m:ctrlPr>
                              <a:rPr lang="ja-JP" sz="1600" i="1" kern="100" smtClean="0">
                                <a:solidFill>
                                  <a:srgbClr val="00B050"/>
                                </a:solidFill>
                                <a:effectLst/>
                                <a:latin typeface="Cambria Math" panose="02040503050406030204" pitchFamily="18" charset="0"/>
                                <a:ea typeface="Cambria Math"/>
                                <a:cs typeface="Times New Roman"/>
                              </a:rPr>
                            </m:ctrlPr>
                          </m:barPr>
                          <m:e>
                            <m:r>
                              <a:rPr lang="en-US" sz="1600" i="1" kern="100">
                                <a:solidFill>
                                  <a:srgbClr val="00B050"/>
                                </a:solidFill>
                                <a:effectLst/>
                                <a:latin typeface="Cambria Math"/>
                                <a:ea typeface="ＭＳ 明朝"/>
                                <a:cs typeface="Times New Roman"/>
                              </a:rPr>
                              <m:t>𝑆</m:t>
                            </m:r>
                          </m:e>
                        </m:bar>
                        <m:r>
                          <a:rPr lang="en-US" sz="1600" i="1" kern="100">
                            <a:solidFill>
                              <a:srgbClr val="00B050"/>
                            </a:solidFill>
                            <a:effectLst/>
                            <a:latin typeface="Cambria Math"/>
                            <a:ea typeface="ＭＳ 明朝"/>
                            <a:cs typeface="Times New Roman"/>
                          </a:rPr>
                          <m:t>=</m:t>
                        </m:r>
                        <m:f>
                          <m:fPr>
                            <m:ctrlPr>
                              <a:rPr lang="ja-JP" sz="1600" i="1" kern="100">
                                <a:solidFill>
                                  <a:srgbClr val="00B050"/>
                                </a:solidFill>
                                <a:effectLst/>
                                <a:latin typeface="Cambria Math" panose="02040503050406030204" pitchFamily="18" charset="0"/>
                                <a:ea typeface="Cambria Math"/>
                                <a:cs typeface="Times New Roman"/>
                              </a:rPr>
                            </m:ctrlPr>
                          </m:fPr>
                          <m:num>
                            <m:r>
                              <a:rPr lang="en-US" sz="1600" i="1" kern="100">
                                <a:solidFill>
                                  <a:srgbClr val="00B050"/>
                                </a:solidFill>
                                <a:effectLst/>
                                <a:latin typeface="Cambria Math"/>
                                <a:ea typeface="ＭＳ 明朝"/>
                                <a:cs typeface="Times New Roman"/>
                              </a:rPr>
                              <m:t>𝐻</m:t>
                            </m:r>
                          </m:num>
                          <m:den>
                            <m:r>
                              <a:rPr lang="en-US" sz="1600" i="1" kern="100">
                                <a:solidFill>
                                  <a:srgbClr val="00B050"/>
                                </a:solidFill>
                                <a:effectLst/>
                                <a:latin typeface="Cambria Math"/>
                                <a:ea typeface="ＭＳ 明朝"/>
                                <a:cs typeface="Times New Roman"/>
                              </a:rPr>
                              <m:t>𝑊</m:t>
                            </m:r>
                          </m:den>
                        </m:f>
                        <m:acc>
                          <m:accPr>
                            <m:chr m:val="̅"/>
                            <m:ctrlPr>
                              <a:rPr lang="ja-JP" sz="1600" i="1" kern="100">
                                <a:solidFill>
                                  <a:srgbClr val="00B050"/>
                                </a:solidFill>
                                <a:effectLst/>
                                <a:latin typeface="Cambria Math" panose="02040503050406030204" pitchFamily="18" charset="0"/>
                                <a:ea typeface="Cambria Math"/>
                                <a:cs typeface="Times New Roman"/>
                              </a:rPr>
                            </m:ctrlPr>
                          </m:accPr>
                          <m:e>
                            <m:r>
                              <a:rPr lang="en-US" sz="1600" i="1" kern="100">
                                <a:solidFill>
                                  <a:srgbClr val="00B050"/>
                                </a:solidFill>
                                <a:effectLst/>
                                <a:latin typeface="Cambria Math"/>
                                <a:ea typeface="ＭＳ 明朝"/>
                                <a:cs typeface="Times New Roman"/>
                              </a:rPr>
                              <m:t>𝑃</m:t>
                            </m:r>
                          </m:e>
                        </m:acc>
                      </m:oMath>
                    </m:oMathPara>
                  </a14:m>
                  <a:endParaRPr lang="ja-JP" sz="1600" kern="100" dirty="0">
                    <a:effectLst/>
                    <a:latin typeface="Century"/>
                    <a:ea typeface="ＭＳ 明朝"/>
                    <a:cs typeface="Times New Roman"/>
                  </a:endParaRPr>
                </a:p>
              </p:txBody>
            </p:sp>
          </mc:Choice>
          <mc:Fallback xmlns="">
            <p:sp>
              <p:nvSpPr>
                <p:cNvPr id="19" name="Text Box 18"/>
                <p:cNvSpPr txBox="1">
                  <a:spLocks noRot="1" noChangeAspect="1" noMove="1" noResize="1" noEditPoints="1" noAdjustHandles="1" noChangeArrowheads="1" noChangeShapeType="1" noTextEdit="1"/>
                </p:cNvSpPr>
                <p:nvPr/>
              </p:nvSpPr>
              <p:spPr bwMode="auto">
                <a:xfrm>
                  <a:off x="6340565" y="5757521"/>
                  <a:ext cx="927736" cy="388620"/>
                </a:xfrm>
                <a:prstGeom prst="rect">
                  <a:avLst/>
                </a:prstGeom>
                <a:blipFill rotWithShape="1">
                  <a:blip r:embed="rId5"/>
                  <a:stretch>
                    <a:fillRect b="-2031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0" name="Text Box 19"/>
                <p:cNvSpPr txBox="1">
                  <a:spLocks noChangeArrowheads="1"/>
                </p:cNvSpPr>
                <p:nvPr/>
              </p:nvSpPr>
              <p:spPr bwMode="auto">
                <a:xfrm>
                  <a:off x="4283968" y="4166874"/>
                  <a:ext cx="494497" cy="37147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bar>
                          <m:barPr>
                            <m:pos m:val="top"/>
                            <m:ctrlPr>
                              <a:rPr lang="ja-JP" sz="1600" i="1" kern="100" smtClean="0">
                                <a:solidFill>
                                  <a:srgbClr val="00B050"/>
                                </a:solidFill>
                                <a:effectLst/>
                                <a:latin typeface="Cambria Math" panose="02040503050406030204" pitchFamily="18" charset="0"/>
                                <a:ea typeface="Cambria Math"/>
                                <a:cs typeface="Times New Roman"/>
                              </a:rPr>
                            </m:ctrlPr>
                          </m:barPr>
                          <m:e>
                            <m:r>
                              <a:rPr lang="en-US" sz="1600" i="1" kern="100">
                                <a:solidFill>
                                  <a:srgbClr val="00B050"/>
                                </a:solidFill>
                                <a:effectLst/>
                                <a:latin typeface="Cambria Math"/>
                                <a:ea typeface="ＭＳ 明朝"/>
                                <a:cs typeface="Times New Roman"/>
                              </a:rPr>
                              <m:t>𝑃</m:t>
                            </m:r>
                          </m:e>
                        </m:bar>
                      </m:oMath>
                    </m:oMathPara>
                  </a14:m>
                  <a:endParaRPr lang="ja-JP" sz="1600" kern="100" dirty="0">
                    <a:effectLst/>
                    <a:latin typeface="Century"/>
                    <a:ea typeface="ＭＳ 明朝"/>
                    <a:cs typeface="Times New Roman"/>
                  </a:endParaRPr>
                </a:p>
              </p:txBody>
            </p:sp>
          </mc:Choice>
          <mc:Fallback xmlns="">
            <p:sp>
              <p:nvSpPr>
                <p:cNvPr id="20" name="Text Box 19"/>
                <p:cNvSpPr txBox="1">
                  <a:spLocks noRot="1" noChangeAspect="1" noMove="1" noResize="1" noEditPoints="1" noAdjustHandles="1" noChangeArrowheads="1" noChangeShapeType="1" noTextEdit="1"/>
                </p:cNvSpPr>
                <p:nvPr/>
              </p:nvSpPr>
              <p:spPr bwMode="auto">
                <a:xfrm>
                  <a:off x="4283968" y="4166874"/>
                  <a:ext cx="494497" cy="371475"/>
                </a:xfrm>
                <a:prstGeom prst="rect">
                  <a:avLst/>
                </a:prstGeom>
                <a:blipFill rotWithShape="1">
                  <a:blip r:embed="rId6"/>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1" name="Text Box 20"/>
                <p:cNvSpPr txBox="1">
                  <a:spLocks noChangeArrowheads="1"/>
                </p:cNvSpPr>
                <p:nvPr/>
              </p:nvSpPr>
              <p:spPr bwMode="auto">
                <a:xfrm>
                  <a:off x="5928450" y="5850375"/>
                  <a:ext cx="262890" cy="59153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bar>
                          <m:barPr>
                            <m:ctrlPr>
                              <a:rPr lang="ja-JP" sz="1600" i="1" kern="100" smtClean="0">
                                <a:solidFill>
                                  <a:srgbClr val="0070C0"/>
                                </a:solidFill>
                                <a:effectLst/>
                                <a:latin typeface="Cambria Math" panose="02040503050406030204" pitchFamily="18" charset="0"/>
                                <a:ea typeface="Cambria Math"/>
                                <a:cs typeface="Times New Roman"/>
                              </a:rPr>
                            </m:ctrlPr>
                          </m:barPr>
                          <m:e>
                            <m:r>
                              <a:rPr lang="en-US" sz="1600" i="1" kern="100">
                                <a:solidFill>
                                  <a:srgbClr val="0070C0"/>
                                </a:solidFill>
                                <a:effectLst/>
                                <a:latin typeface="Cambria Math"/>
                                <a:ea typeface="ＭＳ 明朝"/>
                                <a:cs typeface="Times New Roman"/>
                              </a:rPr>
                              <m:t>𝑆</m:t>
                            </m:r>
                          </m:e>
                        </m:bar>
                      </m:oMath>
                    </m:oMathPara>
                  </a14:m>
                  <a:endParaRPr lang="ja-JP" sz="1600" kern="100" dirty="0">
                    <a:solidFill>
                      <a:srgbClr val="0070C0"/>
                    </a:solidFill>
                    <a:effectLst/>
                    <a:latin typeface="Century"/>
                    <a:ea typeface="ＭＳ 明朝"/>
                    <a:cs typeface="Times New Roman"/>
                  </a:endParaRPr>
                </a:p>
              </p:txBody>
            </p:sp>
          </mc:Choice>
          <mc:Fallback xmlns="">
            <p:sp>
              <p:nvSpPr>
                <p:cNvPr id="21" name="Text Box 20"/>
                <p:cNvSpPr txBox="1">
                  <a:spLocks noRot="1" noChangeAspect="1" noMove="1" noResize="1" noEditPoints="1" noAdjustHandles="1" noChangeArrowheads="1" noChangeShapeType="1" noTextEdit="1"/>
                </p:cNvSpPr>
                <p:nvPr/>
              </p:nvSpPr>
              <p:spPr bwMode="auto">
                <a:xfrm>
                  <a:off x="5928450" y="5850375"/>
                  <a:ext cx="262890" cy="591532"/>
                </a:xfrm>
                <a:prstGeom prst="rect">
                  <a:avLst/>
                </a:prstGeom>
                <a:blipFill rotWithShape="1">
                  <a:blip r:embed="rId7"/>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7" name="Text Box 12"/>
                <p:cNvSpPr txBox="1">
                  <a:spLocks noChangeArrowheads="1"/>
                </p:cNvSpPr>
                <p:nvPr/>
              </p:nvSpPr>
              <p:spPr bwMode="auto">
                <a:xfrm>
                  <a:off x="6926803" y="3427977"/>
                  <a:ext cx="1629747" cy="56337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r>
                          <a:rPr lang="en-US" altLang="ja-JP" sz="1600" i="1">
                            <a:latin typeface="Cambria Math"/>
                            <a:ea typeface="ＭＳ Ｐゴシック" pitchFamily="50" charset="-128"/>
                          </a:rPr>
                          <m:t>𝑃</m:t>
                        </m:r>
                        <m:r>
                          <a:rPr lang="en-US" altLang="ja-JP" sz="1600" i="1">
                            <a:latin typeface="Cambria Math"/>
                            <a:ea typeface="ＭＳ Ｐゴシック" pitchFamily="50" charset="-128"/>
                          </a:rPr>
                          <m:t>=</m:t>
                        </m:r>
                        <m:f>
                          <m:fPr>
                            <m:ctrlPr>
                              <a:rPr lang="en-US" altLang="ja-JP" sz="1600" i="1">
                                <a:latin typeface="Cambria Math" panose="02040503050406030204" pitchFamily="18" charset="0"/>
                                <a:ea typeface="ＭＳ Ｐゴシック" pitchFamily="50" charset="-128"/>
                              </a:rPr>
                            </m:ctrlPr>
                          </m:fPr>
                          <m:num>
                            <m:r>
                              <a:rPr lang="en-US" altLang="ja-JP" sz="1600" i="1">
                                <a:latin typeface="Cambria Math"/>
                                <a:ea typeface="ＭＳ Ｐゴシック" pitchFamily="50" charset="-128"/>
                              </a:rPr>
                              <m:t>𝑊</m:t>
                            </m:r>
                          </m:num>
                          <m:den>
                            <m:r>
                              <a:rPr lang="en-US" altLang="ja-JP" sz="1600" i="1">
                                <a:latin typeface="Cambria Math"/>
                                <a:ea typeface="ＭＳ Ｐゴシック" pitchFamily="50" charset="-128"/>
                              </a:rPr>
                              <m:t>𝐻</m:t>
                            </m:r>
                          </m:den>
                        </m:f>
                        <m:r>
                          <a:rPr lang="en-US" altLang="ja-JP" sz="1600" i="1">
                            <a:latin typeface="Cambria Math"/>
                            <a:ea typeface="ＭＳ Ｐゴシック" pitchFamily="50" charset="-128"/>
                          </a:rPr>
                          <m:t>𝑆</m:t>
                        </m:r>
                      </m:oMath>
                    </m:oMathPara>
                  </a14:m>
                  <a:endParaRPr lang="ja-JP" sz="1600" kern="100" dirty="0">
                    <a:effectLst/>
                    <a:latin typeface="Century"/>
                    <a:ea typeface="ＭＳ 明朝"/>
                    <a:cs typeface="Times New Roman"/>
                  </a:endParaRPr>
                </a:p>
              </p:txBody>
            </p:sp>
          </mc:Choice>
          <mc:Fallback xmlns="">
            <p:sp>
              <p:nvSpPr>
                <p:cNvPr id="27" name="Text Box 12"/>
                <p:cNvSpPr txBox="1">
                  <a:spLocks noRot="1" noChangeAspect="1" noMove="1" noResize="1" noEditPoints="1" noAdjustHandles="1" noChangeArrowheads="1" noChangeShapeType="1" noTextEdit="1"/>
                </p:cNvSpPr>
                <p:nvPr/>
              </p:nvSpPr>
              <p:spPr bwMode="auto">
                <a:xfrm>
                  <a:off x="6926803" y="3427977"/>
                  <a:ext cx="1629747" cy="563373"/>
                </a:xfrm>
                <a:prstGeom prst="rect">
                  <a:avLst/>
                </a:prstGeom>
                <a:blipFill rotWithShape="1">
                  <a:blip r:embed="rId8"/>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grpSp>
      <p:sp>
        <p:nvSpPr>
          <p:cNvPr id="30" name="Text Box 17"/>
          <p:cNvSpPr txBox="1">
            <a:spLocks noChangeArrowheads="1"/>
          </p:cNvSpPr>
          <p:nvPr/>
        </p:nvSpPr>
        <p:spPr bwMode="auto">
          <a:xfrm>
            <a:off x="4430260" y="5769902"/>
            <a:ext cx="570506"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altLang="ja-JP" sz="1600" kern="100" dirty="0">
                <a:effectLst/>
                <a:latin typeface="Century"/>
                <a:ea typeface="ＭＳ 明朝"/>
                <a:cs typeface="Times New Roman"/>
              </a:rPr>
              <a:t>0</a:t>
            </a:r>
            <a:endParaRPr lang="ja-JP" sz="1600" kern="100" dirty="0">
              <a:effectLst/>
              <a:latin typeface="Century"/>
              <a:ea typeface="ＭＳ 明朝"/>
              <a:cs typeface="Times New Roman"/>
            </a:endParaRPr>
          </a:p>
        </p:txBody>
      </p:sp>
      <p:grpSp>
        <p:nvGrpSpPr>
          <p:cNvPr id="166912" name="グループ化 166911"/>
          <p:cNvGrpSpPr/>
          <p:nvPr/>
        </p:nvGrpSpPr>
        <p:grpSpPr>
          <a:xfrm>
            <a:off x="4691743" y="4800285"/>
            <a:ext cx="1368152" cy="1050090"/>
            <a:chOff x="2123728" y="5556128"/>
            <a:chExt cx="1368152" cy="805306"/>
          </a:xfrm>
        </p:grpSpPr>
        <p:cxnSp>
          <p:nvCxnSpPr>
            <p:cNvPr id="28" name="直線コネクタ 27"/>
            <p:cNvCxnSpPr/>
            <p:nvPr/>
          </p:nvCxnSpPr>
          <p:spPr>
            <a:xfrm>
              <a:off x="2123728" y="5556128"/>
              <a:ext cx="1368152" cy="0"/>
            </a:xfrm>
            <a:prstGeom prst="line">
              <a:avLst/>
            </a:prstGeom>
            <a:ln w="38100">
              <a:solidFill>
                <a:srgbClr val="FC70D7"/>
              </a:solidFill>
              <a:prstDash val="dash"/>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3491880" y="5556128"/>
              <a:ext cx="0" cy="805306"/>
            </a:xfrm>
            <a:prstGeom prst="line">
              <a:avLst/>
            </a:prstGeom>
            <a:ln w="38100">
              <a:solidFill>
                <a:srgbClr val="FC70D7"/>
              </a:solidFill>
              <a:prstDash val="dash"/>
            </a:ln>
          </p:spPr>
          <p:style>
            <a:lnRef idx="1">
              <a:schemeClr val="accent1"/>
            </a:lnRef>
            <a:fillRef idx="0">
              <a:schemeClr val="accent1"/>
            </a:fillRef>
            <a:effectRef idx="0">
              <a:schemeClr val="accent1"/>
            </a:effectRef>
            <a:fontRef idx="minor">
              <a:schemeClr val="tx1"/>
            </a:fontRef>
          </p:style>
        </p:cxnSp>
      </p:gr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18</a:t>
            </a:fld>
            <a:endParaRPr kumimoji="1" lang="ja-JP" altLang="en-US"/>
          </a:p>
        </p:txBody>
      </p:sp>
      <p:sp>
        <p:nvSpPr>
          <p:cNvPr id="6" name="日付プレースホルダー 5">
            <a:extLst>
              <a:ext uri="{FF2B5EF4-FFF2-40B4-BE49-F238E27FC236}">
                <a16:creationId xmlns:a16="http://schemas.microsoft.com/office/drawing/2014/main" id="{2B028D4B-829B-4A72-9262-F570FDF5CB6F}"/>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915558896"/>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6912"/>
                                        </p:tgtEl>
                                        <p:attrNameLst>
                                          <p:attrName>style.visibility</p:attrName>
                                        </p:attrNameLst>
                                      </p:cBhvr>
                                      <p:to>
                                        <p:strVal val="visible"/>
                                      </p:to>
                                    </p:set>
                                    <p:animEffect transition="in" filter="fade">
                                      <p:cBhvr>
                                        <p:cTn id="10" dur="500"/>
                                        <p:tgtEl>
                                          <p:spTgt spid="1669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6917">
                                            <p:txEl>
                                              <p:pRg st="4" end="4"/>
                                            </p:txEl>
                                          </p:spTgt>
                                        </p:tgtEl>
                                        <p:attrNameLst>
                                          <p:attrName>style.visibility</p:attrName>
                                        </p:attrNameLst>
                                      </p:cBhvr>
                                      <p:to>
                                        <p:strVal val="visible"/>
                                      </p:to>
                                    </p:set>
                                    <p:animEffect transition="in" filter="fade">
                                      <p:cBhvr>
                                        <p:cTn id="15" dur="500"/>
                                        <p:tgtEl>
                                          <p:spTgt spid="166917">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6917">
                                            <p:txEl>
                                              <p:pRg st="6" end="6"/>
                                            </p:txEl>
                                          </p:spTgt>
                                        </p:tgtEl>
                                        <p:attrNameLst>
                                          <p:attrName>style.visibility</p:attrName>
                                        </p:attrNameLst>
                                      </p:cBhvr>
                                      <p:to>
                                        <p:strVal val="visible"/>
                                      </p:to>
                                    </p:set>
                                    <p:animEffect transition="in" filter="fade">
                                      <p:cBhvr>
                                        <p:cTn id="23" dur="500"/>
                                        <p:tgtEl>
                                          <p:spTgt spid="166917">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66917">
                                            <p:txEl>
                                              <p:pRg st="7" end="7"/>
                                            </p:txEl>
                                          </p:spTgt>
                                        </p:tgtEl>
                                        <p:attrNameLst>
                                          <p:attrName>style.visibility</p:attrName>
                                        </p:attrNameLst>
                                      </p:cBhvr>
                                      <p:to>
                                        <p:strVal val="visible"/>
                                      </p:to>
                                    </p:set>
                                    <p:animEffect transition="in" filter="fade">
                                      <p:cBhvr>
                                        <p:cTn id="26" dur="500"/>
                                        <p:tgtEl>
                                          <p:spTgt spid="166917">
                                            <p:txEl>
                                              <p:pRg st="7" end="7"/>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6917">
                                            <p:txEl>
                                              <p:pRg st="8" end="8"/>
                                            </p:txEl>
                                          </p:spTgt>
                                        </p:tgtEl>
                                        <p:attrNameLst>
                                          <p:attrName>style.visibility</p:attrName>
                                        </p:attrNameLst>
                                      </p:cBhvr>
                                      <p:to>
                                        <p:strVal val="visible"/>
                                      </p:to>
                                    </p:set>
                                    <p:animEffect transition="in" filter="fade">
                                      <p:cBhvr>
                                        <p:cTn id="29" dur="500"/>
                                        <p:tgtEl>
                                          <p:spTgt spid="166917">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66917">
                                            <p:txEl>
                                              <p:pRg st="10" end="10"/>
                                            </p:txEl>
                                          </p:spTgt>
                                        </p:tgtEl>
                                        <p:attrNameLst>
                                          <p:attrName>style.visibility</p:attrName>
                                        </p:attrNameLst>
                                      </p:cBhvr>
                                      <p:to>
                                        <p:strVal val="visible"/>
                                      </p:to>
                                    </p:set>
                                    <p:animEffect transition="in" filter="fade">
                                      <p:cBhvr>
                                        <p:cTn id="37" dur="500"/>
                                        <p:tgtEl>
                                          <p:spTgt spid="166917">
                                            <p:txEl>
                                              <p:pRg st="10" end="1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66917">
                                            <p:txEl>
                                              <p:pRg st="11" end="11"/>
                                            </p:txEl>
                                          </p:spTgt>
                                        </p:tgtEl>
                                        <p:attrNameLst>
                                          <p:attrName>style.visibility</p:attrName>
                                        </p:attrNameLst>
                                      </p:cBhvr>
                                      <p:to>
                                        <p:strVal val="visible"/>
                                      </p:to>
                                    </p:set>
                                    <p:animEffect transition="in" filter="fade">
                                      <p:cBhvr>
                                        <p:cTn id="40" dur="500"/>
                                        <p:tgtEl>
                                          <p:spTgt spid="166917">
                                            <p:txEl>
                                              <p:pRg st="11" end="1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6917">
                                            <p:txEl>
                                              <p:pRg st="12" end="12"/>
                                            </p:txEl>
                                          </p:spTgt>
                                        </p:tgtEl>
                                        <p:attrNameLst>
                                          <p:attrName>style.visibility</p:attrName>
                                        </p:attrNameLst>
                                      </p:cBhvr>
                                      <p:to>
                                        <p:strVal val="visible"/>
                                      </p:to>
                                    </p:set>
                                    <p:animEffect transition="in" filter="fade">
                                      <p:cBhvr>
                                        <p:cTn id="43" dur="500"/>
                                        <p:tgtEl>
                                          <p:spTgt spid="166917">
                                            <p:txEl>
                                              <p:pRg st="12" end="1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6917">
                                            <p:txEl>
                                              <p:pRg st="13" end="13"/>
                                            </p:txEl>
                                          </p:spTgt>
                                        </p:tgtEl>
                                        <p:attrNameLst>
                                          <p:attrName>style.visibility</p:attrName>
                                        </p:attrNameLst>
                                      </p:cBhvr>
                                      <p:to>
                                        <p:strVal val="visible"/>
                                      </p:to>
                                    </p:set>
                                    <p:animEffect transition="in" filter="fade">
                                      <p:cBhvr>
                                        <p:cTn id="46" dur="500"/>
                                        <p:tgtEl>
                                          <p:spTgt spid="166917">
                                            <p:txEl>
                                              <p:pRg st="13" end="13"/>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7" name="Rectangle 5"/>
          <p:cNvSpPr>
            <a:spLocks noGrp="1" noChangeArrowheads="1"/>
          </p:cNvSpPr>
          <p:nvPr>
            <p:ph idx="1"/>
          </p:nvPr>
        </p:nvSpPr>
        <p:spPr>
          <a:xfrm>
            <a:off x="539552" y="1124744"/>
            <a:ext cx="8352928" cy="5184576"/>
          </a:xfrm>
        </p:spPr>
        <p:txBody>
          <a:bodyPr>
            <a:normAutofit/>
          </a:bodyPr>
          <a:lstStyle/>
          <a:p>
            <a:pPr algn="just"/>
            <a:r>
              <a:rPr lang="en-US" altLang="ja-JP" sz="2400" i="1" dirty="0">
                <a:latin typeface="Times New Roman" panose="02020603050405020304" pitchFamily="18" charset="0"/>
                <a:ea typeface="ＭＳ Ｐゴシック" pitchFamily="50" charset="-128"/>
                <a:cs typeface="Times New Roman" panose="02020603050405020304" pitchFamily="18" charset="0"/>
              </a:rPr>
              <a:t>W</a:t>
            </a:r>
            <a:r>
              <a:rPr lang="en-US" altLang="ja-JP" sz="2400" dirty="0">
                <a:latin typeface="Times New Roman" panose="02020603050405020304" pitchFamily="18" charset="0"/>
                <a:ea typeface="ＭＳ Ｐゴシック" pitchFamily="50" charset="-128"/>
                <a:cs typeface="Times New Roman" panose="02020603050405020304" pitchFamily="18" charset="0"/>
              </a:rPr>
              <a:t>=1</a:t>
            </a:r>
            <a:r>
              <a:rPr lang="ja-JP" altLang="en-US" sz="2400" dirty="0" err="1">
                <a:latin typeface="ＭＳ Ｐゴシック" pitchFamily="50" charset="-128"/>
                <a:ea typeface="ＭＳ Ｐゴシック" pitchFamily="50" charset="-128"/>
              </a:rPr>
              <a:t>，</a:t>
            </a:r>
            <a:r>
              <a:rPr lang="en-US" altLang="ja-JP" sz="2400" i="1" dirty="0">
                <a:latin typeface="Times New Roman" panose="02020603050405020304" pitchFamily="18" charset="0"/>
                <a:ea typeface="ＭＳ Ｐゴシック" pitchFamily="50" charset="-128"/>
                <a:cs typeface="Times New Roman" panose="02020603050405020304" pitchFamily="18" charset="0"/>
              </a:rPr>
              <a:t>H</a:t>
            </a:r>
            <a:r>
              <a:rPr lang="en-US" altLang="ja-JP" sz="2400" dirty="0">
                <a:latin typeface="Times New Roman" panose="02020603050405020304" pitchFamily="18" charset="0"/>
                <a:ea typeface="ＭＳ Ｐゴシック" pitchFamily="50" charset="-128"/>
                <a:cs typeface="Times New Roman" panose="02020603050405020304" pitchFamily="18" charset="0"/>
              </a:rPr>
              <a:t>=1</a:t>
            </a:r>
            <a:r>
              <a:rPr lang="ja-JP" altLang="en-US" sz="2400" dirty="0">
                <a:latin typeface="ＭＳ Ｐゴシック" pitchFamily="50" charset="-128"/>
                <a:ea typeface="ＭＳ Ｐゴシック" pitchFamily="50" charset="-128"/>
              </a:rPr>
              <a:t>として，供給曲線 </a:t>
            </a:r>
            <a:r>
              <a:rPr lang="en-US" altLang="ja-JP" sz="2400" i="1" dirty="0">
                <a:latin typeface="Times New Roman" panose="02020603050405020304" pitchFamily="18" charset="0"/>
                <a:ea typeface="ＭＳ Ｐゴシック" pitchFamily="50" charset="-128"/>
                <a:cs typeface="Times New Roman" panose="02020603050405020304" pitchFamily="18" charset="0"/>
              </a:rPr>
              <a:t>P</a:t>
            </a:r>
            <a:r>
              <a:rPr lang="en-US" altLang="ja-JP" sz="2400" dirty="0">
                <a:latin typeface="Times New Roman" panose="02020603050405020304" pitchFamily="18" charset="0"/>
                <a:ea typeface="ＭＳ Ｐゴシック" pitchFamily="50" charset="-128"/>
                <a:cs typeface="Times New Roman" panose="02020603050405020304" pitchFamily="18" charset="0"/>
              </a:rPr>
              <a:t> = </a:t>
            </a:r>
            <a:r>
              <a:rPr lang="en-US" altLang="ja-JP" sz="2400" i="1" dirty="0">
                <a:latin typeface="Times New Roman" panose="02020603050405020304" pitchFamily="18" charset="0"/>
                <a:ea typeface="ＭＳ Ｐゴシック" pitchFamily="50" charset="-128"/>
                <a:cs typeface="Times New Roman" panose="02020603050405020304" pitchFamily="18" charset="0"/>
              </a:rPr>
              <a:t>S</a:t>
            </a: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を考える．</a:t>
            </a:r>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価格</a:t>
            </a:r>
            <a:r>
              <a:rPr lang="en-US" altLang="ja-JP" sz="2400" i="1" dirty="0">
                <a:latin typeface="Times New Roman" panose="02020603050405020304" pitchFamily="18" charset="0"/>
                <a:ea typeface="ＭＳ Ｐゴシック" pitchFamily="50" charset="-128"/>
                <a:cs typeface="Times New Roman" panose="02020603050405020304" pitchFamily="18" charset="0"/>
              </a:rPr>
              <a:t>P </a:t>
            </a:r>
            <a:r>
              <a:rPr lang="ja-JP" altLang="en-US" sz="2400" dirty="0">
                <a:latin typeface="ＭＳ Ｐゴシック" pitchFamily="50" charset="-128"/>
                <a:ea typeface="ＭＳ Ｐゴシック" pitchFamily="50" charset="-128"/>
              </a:rPr>
              <a:t>が</a:t>
            </a:r>
            <a:r>
              <a:rPr lang="en-US" altLang="ja-JP" sz="2400" dirty="0">
                <a:latin typeface="ＭＳ Ｐゴシック" pitchFamily="50" charset="-128"/>
                <a:ea typeface="ＭＳ Ｐゴシック" pitchFamily="50" charset="-128"/>
              </a:rPr>
              <a:t>5</a:t>
            </a:r>
            <a:r>
              <a:rPr lang="ja-JP" altLang="en-US" sz="2400" dirty="0">
                <a:latin typeface="ＭＳ Ｐゴシック" pitchFamily="50" charset="-128"/>
                <a:ea typeface="ＭＳ Ｐゴシック" pitchFamily="50" charset="-128"/>
              </a:rPr>
              <a:t>であるとする．この時の供給量</a:t>
            </a:r>
            <a:r>
              <a:rPr lang="en-US" altLang="ja-JP" sz="2400" i="1" dirty="0">
                <a:latin typeface="Times New Roman" panose="02020603050405020304" pitchFamily="18" charset="0"/>
                <a:ea typeface="ＭＳ Ｐゴシック" pitchFamily="50" charset="-128"/>
                <a:cs typeface="Times New Roman" panose="02020603050405020304" pitchFamily="18" charset="0"/>
              </a:rPr>
              <a:t>S</a:t>
            </a:r>
            <a:r>
              <a:rPr lang="ja-JP" altLang="en-US" sz="2400" i="1" dirty="0">
                <a:latin typeface="Times New Roman" panose="02020603050405020304" pitchFamily="18" charset="0"/>
                <a:ea typeface="ＭＳ Ｐゴシック" pitchFamily="50" charset="-128"/>
                <a:cs typeface="Times New Roman" panose="02020603050405020304" pitchFamily="18" charset="0"/>
              </a:rPr>
              <a:t> </a:t>
            </a:r>
            <a:r>
              <a:rPr lang="ja-JP" altLang="en-US" sz="2400" dirty="0">
                <a:latin typeface="ＭＳ Ｐゴシック" pitchFamily="50" charset="-128"/>
                <a:ea typeface="ＭＳ Ｐゴシック" pitchFamily="50" charset="-128"/>
              </a:rPr>
              <a:t>は</a:t>
            </a:r>
            <a:r>
              <a:rPr lang="en-US" altLang="ja-JP" sz="2400" dirty="0">
                <a:latin typeface="ＭＳ Ｐゴシック" pitchFamily="50" charset="-128"/>
                <a:ea typeface="ＭＳ Ｐゴシック" pitchFamily="50" charset="-128"/>
              </a:rPr>
              <a:t>5</a:t>
            </a:r>
          </a:p>
          <a:p>
            <a:pPr algn="just"/>
            <a:endParaRPr lang="en-US" altLang="ja-JP" sz="800" dirty="0">
              <a:latin typeface="ＭＳ Ｐゴシック" pitchFamily="50" charset="-128"/>
              <a:ea typeface="ＭＳ Ｐゴシック" pitchFamily="50" charset="-128"/>
            </a:endParaRPr>
          </a:p>
          <a:p>
            <a:pPr lvl="1" algn="just"/>
            <a:r>
              <a:rPr lang="en-US" altLang="ja-JP" sz="2000" i="1" dirty="0">
                <a:latin typeface="Times New Roman" panose="02020603050405020304" pitchFamily="18" charset="0"/>
                <a:ea typeface="ＭＳ Ｐゴシック" pitchFamily="50" charset="-128"/>
                <a:cs typeface="Times New Roman" panose="02020603050405020304" pitchFamily="18" charset="0"/>
              </a:rPr>
              <a:t>S</a:t>
            </a:r>
            <a:r>
              <a:rPr lang="en-US" altLang="ja-JP" sz="2000" dirty="0">
                <a:latin typeface="ＭＳ Ｐゴシック" pitchFamily="50" charset="-128"/>
                <a:ea typeface="ＭＳ Ｐゴシック" pitchFamily="50" charset="-128"/>
              </a:rPr>
              <a:t>=1</a:t>
            </a:r>
            <a:r>
              <a:rPr lang="ja-JP" altLang="en-US" sz="2000" dirty="0">
                <a:latin typeface="ＭＳ Ｐゴシック" pitchFamily="50" charset="-128"/>
                <a:ea typeface="ＭＳ Ｐゴシック" pitchFamily="50" charset="-128"/>
              </a:rPr>
              <a:t>に対する限界費用は</a:t>
            </a:r>
            <a:r>
              <a:rPr lang="en-US" altLang="ja-JP" sz="2000" dirty="0">
                <a:latin typeface="ＭＳ Ｐゴシック" pitchFamily="50" charset="-128"/>
                <a:ea typeface="ＭＳ Ｐゴシック" pitchFamily="50" charset="-128"/>
              </a:rPr>
              <a:t>1</a:t>
            </a:r>
            <a:r>
              <a:rPr lang="ja-JP" altLang="en-US" sz="2000" dirty="0">
                <a:latin typeface="ＭＳ Ｐゴシック" pitchFamily="50" charset="-128"/>
                <a:ea typeface="ＭＳ Ｐゴシック" pitchFamily="50" charset="-128"/>
              </a:rPr>
              <a:t>→</a:t>
            </a:r>
            <a:r>
              <a:rPr lang="en-US" altLang="ja-JP" sz="2000" dirty="0">
                <a:latin typeface="ＭＳ Ｐゴシック" pitchFamily="50" charset="-128"/>
                <a:ea typeface="ＭＳ Ｐゴシック" pitchFamily="50" charset="-128"/>
              </a:rPr>
              <a:t>1</a:t>
            </a:r>
            <a:r>
              <a:rPr lang="ja-JP" altLang="en-US" sz="2000" dirty="0">
                <a:latin typeface="ＭＳ Ｐゴシック" pitchFamily="50" charset="-128"/>
                <a:ea typeface="ＭＳ Ｐゴシック" pitchFamily="50" charset="-128"/>
              </a:rPr>
              <a:t>個目の生産から得られる利潤は</a:t>
            </a:r>
            <a:r>
              <a:rPr lang="en-US" altLang="ja-JP" sz="2000" dirty="0">
                <a:latin typeface="ＭＳ Ｐゴシック" pitchFamily="50" charset="-128"/>
                <a:ea typeface="ＭＳ Ｐゴシック" pitchFamily="50" charset="-128"/>
              </a:rPr>
              <a:t>4=5-1</a:t>
            </a:r>
          </a:p>
          <a:p>
            <a:pPr lvl="1" algn="just"/>
            <a:r>
              <a:rPr lang="en-US" altLang="ja-JP" sz="2000" i="1" dirty="0">
                <a:latin typeface="Times New Roman" panose="02020603050405020304" pitchFamily="18" charset="0"/>
                <a:ea typeface="ＭＳ Ｐゴシック" pitchFamily="50" charset="-128"/>
                <a:cs typeface="Times New Roman" panose="02020603050405020304" pitchFamily="18" charset="0"/>
              </a:rPr>
              <a:t>S</a:t>
            </a:r>
            <a:r>
              <a:rPr lang="en-US" altLang="ja-JP" sz="2000" dirty="0">
                <a:latin typeface="ＭＳ Ｐゴシック" pitchFamily="50" charset="-128"/>
                <a:ea typeface="ＭＳ Ｐゴシック" pitchFamily="50" charset="-128"/>
              </a:rPr>
              <a:t>=2</a:t>
            </a:r>
            <a:r>
              <a:rPr lang="ja-JP" altLang="en-US" sz="2000" dirty="0">
                <a:latin typeface="ＭＳ Ｐゴシック" pitchFamily="50" charset="-128"/>
                <a:ea typeface="ＭＳ Ｐゴシック" pitchFamily="50" charset="-128"/>
              </a:rPr>
              <a:t>に対する限界費用は</a:t>
            </a:r>
            <a:r>
              <a:rPr lang="en-US" altLang="ja-JP" sz="2000" dirty="0">
                <a:latin typeface="ＭＳ Ｐゴシック" pitchFamily="50" charset="-128"/>
                <a:ea typeface="ＭＳ Ｐゴシック" pitchFamily="50" charset="-128"/>
              </a:rPr>
              <a:t>2</a:t>
            </a:r>
            <a:r>
              <a:rPr lang="ja-JP" altLang="en-US" sz="2000" dirty="0" err="1">
                <a:latin typeface="ＭＳ Ｐゴシック" pitchFamily="50" charset="-128"/>
                <a:ea typeface="ＭＳ Ｐゴシック" pitchFamily="50" charset="-128"/>
              </a:rPr>
              <a:t>→</a:t>
            </a:r>
            <a:r>
              <a:rPr lang="en-US" altLang="ja-JP" sz="2000" dirty="0">
                <a:latin typeface="ＭＳ Ｐゴシック" pitchFamily="50" charset="-128"/>
                <a:ea typeface="ＭＳ Ｐゴシック" pitchFamily="50" charset="-128"/>
              </a:rPr>
              <a:t>2</a:t>
            </a:r>
            <a:r>
              <a:rPr lang="ja-JP" altLang="en-US" sz="2000" dirty="0">
                <a:latin typeface="ＭＳ Ｐゴシック" pitchFamily="50" charset="-128"/>
                <a:ea typeface="ＭＳ Ｐゴシック" pitchFamily="50" charset="-128"/>
              </a:rPr>
              <a:t>個目の生産から得られる利潤は</a:t>
            </a:r>
            <a:r>
              <a:rPr lang="en-US" altLang="ja-JP" sz="2000" dirty="0">
                <a:latin typeface="ＭＳ Ｐゴシック" pitchFamily="50" charset="-128"/>
                <a:ea typeface="ＭＳ Ｐゴシック" pitchFamily="50" charset="-128"/>
              </a:rPr>
              <a:t>3=5-2</a:t>
            </a:r>
          </a:p>
          <a:p>
            <a:pPr lvl="1" algn="just"/>
            <a:r>
              <a:rPr lang="en-US" altLang="ja-JP" sz="2000" i="1" dirty="0">
                <a:latin typeface="Times New Roman" panose="02020603050405020304" pitchFamily="18" charset="0"/>
                <a:ea typeface="ＭＳ Ｐゴシック" pitchFamily="50" charset="-128"/>
                <a:cs typeface="Times New Roman" panose="02020603050405020304" pitchFamily="18" charset="0"/>
              </a:rPr>
              <a:t>S</a:t>
            </a:r>
            <a:r>
              <a:rPr lang="en-US" altLang="ja-JP" sz="2000" dirty="0">
                <a:latin typeface="ＭＳ Ｐゴシック" pitchFamily="50" charset="-128"/>
                <a:ea typeface="ＭＳ Ｐゴシック" pitchFamily="50" charset="-128"/>
              </a:rPr>
              <a:t>=3</a:t>
            </a:r>
            <a:r>
              <a:rPr lang="ja-JP" altLang="en-US" sz="2000" dirty="0">
                <a:latin typeface="ＭＳ Ｐゴシック" pitchFamily="50" charset="-128"/>
                <a:ea typeface="ＭＳ Ｐゴシック" pitchFamily="50" charset="-128"/>
              </a:rPr>
              <a:t>に対する限界費用は</a:t>
            </a:r>
            <a:r>
              <a:rPr lang="en-US" altLang="ja-JP" sz="2000" dirty="0">
                <a:latin typeface="ＭＳ Ｐゴシック" pitchFamily="50" charset="-128"/>
                <a:ea typeface="ＭＳ Ｐゴシック" pitchFamily="50" charset="-128"/>
              </a:rPr>
              <a:t>3</a:t>
            </a:r>
            <a:r>
              <a:rPr lang="ja-JP" altLang="en-US" sz="2000" dirty="0" err="1">
                <a:latin typeface="ＭＳ Ｐゴシック" pitchFamily="50" charset="-128"/>
                <a:ea typeface="ＭＳ Ｐゴシック" pitchFamily="50" charset="-128"/>
              </a:rPr>
              <a:t>→</a:t>
            </a:r>
            <a:r>
              <a:rPr lang="en-US" altLang="ja-JP" sz="2000" dirty="0">
                <a:latin typeface="ＭＳ Ｐゴシック" pitchFamily="50" charset="-128"/>
                <a:ea typeface="ＭＳ Ｐゴシック" pitchFamily="50" charset="-128"/>
              </a:rPr>
              <a:t>3</a:t>
            </a:r>
            <a:r>
              <a:rPr lang="ja-JP" altLang="en-US" sz="2000" dirty="0">
                <a:latin typeface="ＭＳ Ｐゴシック" pitchFamily="50" charset="-128"/>
                <a:ea typeface="ＭＳ Ｐゴシック" pitchFamily="50" charset="-128"/>
              </a:rPr>
              <a:t>個目の生産から得られる利潤は</a:t>
            </a:r>
            <a:r>
              <a:rPr lang="en-US" altLang="ja-JP" sz="2000" dirty="0">
                <a:latin typeface="ＭＳ Ｐゴシック" pitchFamily="50" charset="-128"/>
                <a:ea typeface="ＭＳ Ｐゴシック" pitchFamily="50" charset="-128"/>
              </a:rPr>
              <a:t>2=5-3</a:t>
            </a:r>
          </a:p>
          <a:p>
            <a:pPr lvl="1" algn="just"/>
            <a:r>
              <a:rPr lang="en-US" altLang="ja-JP" sz="2000" i="1" dirty="0">
                <a:latin typeface="Times New Roman" panose="02020603050405020304" pitchFamily="18" charset="0"/>
                <a:ea typeface="ＭＳ Ｐゴシック" pitchFamily="50" charset="-128"/>
                <a:cs typeface="Times New Roman" panose="02020603050405020304" pitchFamily="18" charset="0"/>
              </a:rPr>
              <a:t>S</a:t>
            </a:r>
            <a:r>
              <a:rPr lang="en-US" altLang="ja-JP" sz="2000" dirty="0">
                <a:latin typeface="ＭＳ Ｐゴシック" pitchFamily="50" charset="-128"/>
                <a:ea typeface="ＭＳ Ｐゴシック" pitchFamily="50" charset="-128"/>
              </a:rPr>
              <a:t>=4</a:t>
            </a:r>
            <a:r>
              <a:rPr lang="ja-JP" altLang="en-US" sz="2000" dirty="0" err="1">
                <a:latin typeface="ＭＳ Ｐゴシック" pitchFamily="50" charset="-128"/>
                <a:ea typeface="ＭＳ Ｐゴシック" pitchFamily="50" charset="-128"/>
              </a:rPr>
              <a:t>，</a:t>
            </a:r>
            <a:r>
              <a:rPr lang="en-US" altLang="ja-JP" sz="2000" i="1" dirty="0">
                <a:latin typeface="Times New Roman" panose="02020603050405020304" pitchFamily="18" charset="0"/>
                <a:ea typeface="ＭＳ Ｐゴシック" pitchFamily="50" charset="-128"/>
                <a:cs typeface="Times New Roman" panose="02020603050405020304" pitchFamily="18" charset="0"/>
              </a:rPr>
              <a:t>S</a:t>
            </a:r>
            <a:r>
              <a:rPr lang="en-US" altLang="ja-JP" sz="2000" dirty="0">
                <a:latin typeface="ＭＳ Ｐゴシック" pitchFamily="50" charset="-128"/>
                <a:ea typeface="ＭＳ Ｐゴシック" pitchFamily="50" charset="-128"/>
              </a:rPr>
              <a:t>=5</a:t>
            </a:r>
            <a:r>
              <a:rPr lang="ja-JP" altLang="en-US" sz="2000" dirty="0">
                <a:latin typeface="ＭＳ Ｐゴシック" pitchFamily="50" charset="-128"/>
                <a:ea typeface="ＭＳ Ｐゴシック" pitchFamily="50" charset="-128"/>
              </a:rPr>
              <a:t>も同様に計算可能．</a:t>
            </a:r>
            <a:endParaRPr lang="en-US" altLang="ja-JP" sz="2000" dirty="0">
              <a:latin typeface="ＭＳ Ｐゴシック" pitchFamily="50" charset="-128"/>
              <a:ea typeface="ＭＳ Ｐゴシック" pitchFamily="50" charset="-128"/>
            </a:endParaRPr>
          </a:p>
          <a:p>
            <a:pPr lvl="1" algn="just"/>
            <a:endParaRPr lang="en-US" altLang="ja-JP" sz="2000" dirty="0">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endParaRPr>
          </a:p>
          <a:p>
            <a:pPr lvl="1" algn="just"/>
            <a:r>
              <a:rPr lang="ja-JP" altLang="en-US" sz="2000" dirty="0">
                <a:latin typeface="ＭＳ Ｐゴシック" pitchFamily="50" charset="-128"/>
                <a:ea typeface="ＭＳ Ｐゴシック" pitchFamily="50" charset="-128"/>
              </a:rPr>
              <a:t>取引単位がより細かければ，</a:t>
            </a:r>
            <a:endParaRPr lang="en-US" altLang="ja-JP" sz="2000" dirty="0">
              <a:latin typeface="ＭＳ Ｐゴシック" pitchFamily="50" charset="-128"/>
              <a:ea typeface="ＭＳ Ｐゴシック" pitchFamily="50" charset="-128"/>
            </a:endParaRPr>
          </a:p>
          <a:p>
            <a:pPr marL="274320" lvl="1" indent="0" algn="just">
              <a:buNone/>
            </a:pPr>
            <a:r>
              <a:rPr lang="en-US" altLang="ja-JP" sz="2000" dirty="0">
                <a:latin typeface="ＭＳ Ｐゴシック" pitchFamily="50" charset="-128"/>
                <a:ea typeface="ＭＳ Ｐゴシック" pitchFamily="50" charset="-128"/>
              </a:rPr>
              <a:t>   </a:t>
            </a:r>
            <a:r>
              <a:rPr lang="ja-JP" altLang="en-US" sz="2000" dirty="0">
                <a:latin typeface="ＭＳ Ｐゴシック" pitchFamily="50" charset="-128"/>
                <a:ea typeface="ＭＳ Ｐゴシック" pitchFamily="50" charset="-128"/>
              </a:rPr>
              <a:t>価格より下，供給曲線より上の</a:t>
            </a:r>
            <a:endParaRPr lang="en-US" altLang="ja-JP" sz="2000" dirty="0">
              <a:latin typeface="ＭＳ Ｐゴシック" pitchFamily="50" charset="-128"/>
              <a:ea typeface="ＭＳ Ｐゴシック" pitchFamily="50" charset="-128"/>
            </a:endParaRPr>
          </a:p>
          <a:p>
            <a:pPr marL="274320" lvl="1" indent="0" algn="just">
              <a:buNone/>
            </a:pPr>
            <a:r>
              <a:rPr lang="en-US" altLang="ja-JP" sz="2000" dirty="0">
                <a:latin typeface="ＭＳ Ｐゴシック" pitchFamily="50" charset="-128"/>
                <a:ea typeface="ＭＳ Ｐゴシック" pitchFamily="50" charset="-128"/>
              </a:rPr>
              <a:t>   </a:t>
            </a:r>
            <a:r>
              <a:rPr lang="ja-JP" altLang="en-US" sz="2000" dirty="0">
                <a:latin typeface="ＭＳ Ｐゴシック" pitchFamily="50" charset="-128"/>
                <a:ea typeface="ＭＳ Ｐゴシック" pitchFamily="50" charset="-128"/>
              </a:rPr>
              <a:t>三角形の面積が利潤の合計</a:t>
            </a:r>
            <a:endParaRPr lang="en-US" altLang="ja-JP" sz="2000" dirty="0">
              <a:latin typeface="ＭＳ Ｐゴシック" pitchFamily="50" charset="-128"/>
              <a:ea typeface="ＭＳ Ｐゴシック" pitchFamily="50" charset="-128"/>
            </a:endParaRPr>
          </a:p>
          <a:p>
            <a:pPr marL="274320" lvl="1" indent="0" algn="just">
              <a:buNone/>
            </a:pPr>
            <a:r>
              <a:rPr lang="en-US" altLang="ja-JP" sz="2000" dirty="0">
                <a:latin typeface="ＭＳ Ｐゴシック" pitchFamily="50" charset="-128"/>
                <a:ea typeface="ＭＳ Ｐゴシック" pitchFamily="50" charset="-128"/>
              </a:rPr>
              <a:t>   </a:t>
            </a:r>
            <a:r>
              <a:rPr lang="ja-JP" altLang="en-US" sz="2000" dirty="0">
                <a:latin typeface="ＭＳ Ｐゴシック" pitchFamily="50" charset="-128"/>
                <a:ea typeface="ＭＳ Ｐゴシック" pitchFamily="50" charset="-128"/>
              </a:rPr>
              <a:t>となることが分かる．</a:t>
            </a:r>
            <a:endParaRPr lang="en-US" altLang="ja-JP" sz="2000" dirty="0">
              <a:latin typeface="ＭＳ Ｐゴシック" pitchFamily="50" charset="-128"/>
              <a:ea typeface="ＭＳ Ｐゴシック" pitchFamily="50" charset="-128"/>
            </a:endParaRPr>
          </a:p>
          <a:p>
            <a:pPr lvl="1" algn="just"/>
            <a:endParaRPr lang="en-US" altLang="ja-JP" sz="2000" dirty="0">
              <a:latin typeface="ＭＳ Ｐゴシック" pitchFamily="50" charset="-128"/>
              <a:ea typeface="ＭＳ Ｐゴシック" pitchFamily="50" charset="-128"/>
            </a:endParaRPr>
          </a:p>
          <a:p>
            <a:pPr lvl="1" algn="just"/>
            <a:endParaRPr lang="en-US" altLang="ja-JP" sz="2000" dirty="0">
              <a:latin typeface="ＭＳ Ｐゴシック" pitchFamily="50" charset="-128"/>
              <a:ea typeface="ＭＳ Ｐゴシック" pitchFamily="50" charset="-128"/>
            </a:endParaRPr>
          </a:p>
          <a:p>
            <a:pPr lvl="1" algn="just"/>
            <a:endParaRPr lang="en-US" altLang="ja-JP" sz="2100" dirty="0">
              <a:latin typeface="ＭＳ Ｐゴシック" pitchFamily="50" charset="-128"/>
              <a:ea typeface="ＭＳ Ｐゴシック" pitchFamily="50" charset="-128"/>
            </a:endParaRPr>
          </a:p>
        </p:txBody>
      </p:sp>
      <p:graphicFrame>
        <p:nvGraphicFramePr>
          <p:cNvPr id="6" name="グラフ 5"/>
          <p:cNvGraphicFramePr>
            <a:graphicFrameLocks/>
          </p:cNvGraphicFramePr>
          <p:nvPr>
            <p:extLst>
              <p:ext uri="{D42A27DB-BD31-4B8C-83A1-F6EECF244321}">
                <p14:modId xmlns:p14="http://schemas.microsoft.com/office/powerpoint/2010/main" val="57514911"/>
              </p:ext>
            </p:extLst>
          </p:nvPr>
        </p:nvGraphicFramePr>
        <p:xfrm>
          <a:off x="4427984" y="3284984"/>
          <a:ext cx="4536504" cy="3024336"/>
        </p:xfrm>
        <a:graphic>
          <a:graphicData uri="http://schemas.openxmlformats.org/drawingml/2006/chart">
            <c:chart xmlns:c="http://schemas.openxmlformats.org/drawingml/2006/chart" xmlns:r="http://schemas.openxmlformats.org/officeDocument/2006/relationships" r:id="rId3"/>
          </a:graphicData>
        </a:graphic>
      </p:graphicFrame>
      <p:grpSp>
        <p:nvGrpSpPr>
          <p:cNvPr id="27" name="グループ化 26"/>
          <p:cNvGrpSpPr/>
          <p:nvPr/>
        </p:nvGrpSpPr>
        <p:grpSpPr>
          <a:xfrm>
            <a:off x="5163301" y="4561953"/>
            <a:ext cx="1284511" cy="288794"/>
            <a:chOff x="5163301" y="4561953"/>
            <a:chExt cx="1284511" cy="288794"/>
          </a:xfrm>
        </p:grpSpPr>
        <p:cxnSp>
          <p:nvCxnSpPr>
            <p:cNvPr id="18" name="直線コネクタ 17"/>
            <p:cNvCxnSpPr/>
            <p:nvPr/>
          </p:nvCxnSpPr>
          <p:spPr>
            <a:xfrm>
              <a:off x="6447767" y="4561953"/>
              <a:ext cx="45" cy="28876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5163301" y="4845485"/>
              <a:ext cx="1284511" cy="526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5" name="正方形/長方形 24"/>
            <p:cNvSpPr/>
            <p:nvPr/>
          </p:nvSpPr>
          <p:spPr>
            <a:xfrm>
              <a:off x="6165554" y="4582852"/>
              <a:ext cx="282213" cy="262633"/>
            </a:xfrm>
            <a:prstGeom prst="rect">
              <a:avLst/>
            </a:prstGeom>
            <a:solidFill>
              <a:schemeClr val="bg1">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ja-JP"/>
            </a:p>
          </p:txBody>
        </p:sp>
      </p:grpSp>
      <p:sp>
        <p:nvSpPr>
          <p:cNvPr id="166916" name="Rectangle 4"/>
          <p:cNvSpPr>
            <a:spLocks noGrp="1" noChangeArrowheads="1"/>
          </p:cNvSpPr>
          <p:nvPr>
            <p:ph type="title"/>
          </p:nvPr>
        </p:nvSpPr>
        <p:spPr/>
        <p:txBody>
          <a:bodyPr>
            <a:normAutofit fontScale="90000"/>
          </a:bodyPr>
          <a:lstStyle/>
          <a:p>
            <a:r>
              <a:rPr lang="en-US" altLang="ja-JP" dirty="0">
                <a:solidFill>
                  <a:srgbClr val="0070C0"/>
                </a:solidFill>
              </a:rPr>
              <a:t>●</a:t>
            </a:r>
            <a:br>
              <a:rPr lang="en-US" altLang="ja-JP" dirty="0">
                <a:solidFill>
                  <a:srgbClr val="0070C0"/>
                </a:solidFill>
              </a:rPr>
            </a:br>
            <a:r>
              <a:rPr lang="ja-JP" altLang="en-US" dirty="0">
                <a:solidFill>
                  <a:srgbClr val="0070C0"/>
                </a:solidFill>
              </a:rPr>
              <a:t>数値例</a:t>
            </a:r>
            <a:endParaRPr lang="en-US" altLang="en-US" dirty="0">
              <a:solidFill>
                <a:srgbClr val="0070C0"/>
              </a:solidFill>
            </a:endParaRPr>
          </a:p>
        </p:txBody>
      </p:sp>
      <p:grpSp>
        <p:nvGrpSpPr>
          <p:cNvPr id="4" name="グループ化 3"/>
          <p:cNvGrpSpPr/>
          <p:nvPr/>
        </p:nvGrpSpPr>
        <p:grpSpPr>
          <a:xfrm>
            <a:off x="5181560" y="4571386"/>
            <a:ext cx="664171" cy="841824"/>
            <a:chOff x="5181560" y="4571386"/>
            <a:chExt cx="664171" cy="841824"/>
          </a:xfrm>
        </p:grpSpPr>
        <p:grpSp>
          <p:nvGrpSpPr>
            <p:cNvPr id="11" name="グループ化 10"/>
            <p:cNvGrpSpPr/>
            <p:nvPr/>
          </p:nvGrpSpPr>
          <p:grpSpPr>
            <a:xfrm>
              <a:off x="5181560" y="4581127"/>
              <a:ext cx="662194" cy="822343"/>
              <a:chOff x="750882" y="1270645"/>
              <a:chExt cx="662239" cy="840100"/>
            </a:xfrm>
          </p:grpSpPr>
          <p:cxnSp>
            <p:nvCxnSpPr>
              <p:cNvPr id="12" name="直線コネクタ 11"/>
              <p:cNvCxnSpPr/>
              <p:nvPr/>
            </p:nvCxnSpPr>
            <p:spPr>
              <a:xfrm>
                <a:off x="750882" y="2110714"/>
                <a:ext cx="662194" cy="3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flipH="1">
                <a:off x="1413076" y="1270645"/>
                <a:ext cx="45" cy="8401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22" name="正方形/長方形 21"/>
            <p:cNvSpPr/>
            <p:nvPr/>
          </p:nvSpPr>
          <p:spPr>
            <a:xfrm>
              <a:off x="5512657" y="4571386"/>
              <a:ext cx="333074" cy="841824"/>
            </a:xfrm>
            <a:prstGeom prst="rect">
              <a:avLst/>
            </a:prstGeom>
            <a:solidFill>
              <a:schemeClr val="bg1">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ja-JP"/>
            </a:p>
          </p:txBody>
        </p:sp>
      </p:grpSp>
      <p:grpSp>
        <p:nvGrpSpPr>
          <p:cNvPr id="3" name="グループ化 2"/>
          <p:cNvGrpSpPr/>
          <p:nvPr/>
        </p:nvGrpSpPr>
        <p:grpSpPr>
          <a:xfrm>
            <a:off x="5163301" y="4581127"/>
            <a:ext cx="349356" cy="1080121"/>
            <a:chOff x="5163301" y="4581127"/>
            <a:chExt cx="349356" cy="1080121"/>
          </a:xfrm>
        </p:grpSpPr>
        <p:cxnSp>
          <p:nvCxnSpPr>
            <p:cNvPr id="9" name="直線コネクタ 8"/>
            <p:cNvCxnSpPr/>
            <p:nvPr/>
          </p:nvCxnSpPr>
          <p:spPr>
            <a:xfrm flipH="1">
              <a:off x="5512657" y="4582852"/>
              <a:ext cx="0" cy="107839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5163301" y="5661248"/>
              <a:ext cx="34935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3" name="正方形/長方形 22"/>
            <p:cNvSpPr/>
            <p:nvPr/>
          </p:nvSpPr>
          <p:spPr>
            <a:xfrm>
              <a:off x="5210209" y="4581127"/>
              <a:ext cx="302448" cy="1071793"/>
            </a:xfrm>
            <a:prstGeom prst="rect">
              <a:avLst/>
            </a:prstGeom>
            <a:solidFill>
              <a:schemeClr val="bg1">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ja-JP"/>
            </a:p>
          </p:txBody>
        </p:sp>
      </p:grpSp>
      <p:grpSp>
        <p:nvGrpSpPr>
          <p:cNvPr id="5" name="グループ化 4"/>
          <p:cNvGrpSpPr/>
          <p:nvPr/>
        </p:nvGrpSpPr>
        <p:grpSpPr>
          <a:xfrm>
            <a:off x="5207853" y="4581127"/>
            <a:ext cx="962918" cy="547889"/>
            <a:chOff x="5207853" y="4581127"/>
            <a:chExt cx="962918" cy="547889"/>
          </a:xfrm>
        </p:grpSpPr>
        <p:grpSp>
          <p:nvGrpSpPr>
            <p:cNvPr id="14" name="グループ化 13"/>
            <p:cNvGrpSpPr/>
            <p:nvPr/>
          </p:nvGrpSpPr>
          <p:grpSpPr>
            <a:xfrm>
              <a:off x="5207853" y="4581127"/>
              <a:ext cx="962918" cy="540923"/>
              <a:chOff x="763040" y="1265382"/>
              <a:chExt cx="962918" cy="563585"/>
            </a:xfrm>
          </p:grpSpPr>
          <p:cxnSp>
            <p:nvCxnSpPr>
              <p:cNvPr id="15" name="直線コネクタ 14"/>
              <p:cNvCxnSpPr/>
              <p:nvPr/>
            </p:nvCxnSpPr>
            <p:spPr>
              <a:xfrm>
                <a:off x="1720741" y="1265382"/>
                <a:ext cx="0" cy="56183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763040" y="1827213"/>
                <a:ext cx="962918" cy="175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24" name="正方形/長方形 23"/>
            <p:cNvSpPr/>
            <p:nvPr/>
          </p:nvSpPr>
          <p:spPr>
            <a:xfrm>
              <a:off x="5852672" y="4582852"/>
              <a:ext cx="312882" cy="546164"/>
            </a:xfrm>
            <a:prstGeom prst="rect">
              <a:avLst/>
            </a:prstGeom>
            <a:solidFill>
              <a:schemeClr val="bg1">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ja-JP"/>
            </a:p>
          </p:txBody>
        </p:sp>
      </p:grpSp>
      <p:sp>
        <p:nvSpPr>
          <p:cNvPr id="29" name="直角三角形 28"/>
          <p:cNvSpPr/>
          <p:nvPr/>
        </p:nvSpPr>
        <p:spPr>
          <a:xfrm flipV="1">
            <a:off x="5229338" y="4586725"/>
            <a:ext cx="1574909" cy="1362553"/>
          </a:xfrm>
          <a:prstGeom prst="rtTriangle">
            <a:avLst/>
          </a:prstGeom>
          <a:solidFill>
            <a:schemeClr val="accent1">
              <a:alpha val="4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6913" name="グループ化 166912"/>
          <p:cNvGrpSpPr/>
          <p:nvPr/>
        </p:nvGrpSpPr>
        <p:grpSpPr>
          <a:xfrm>
            <a:off x="5148064" y="4444963"/>
            <a:ext cx="1911955" cy="1646076"/>
            <a:chOff x="5148064" y="4444963"/>
            <a:chExt cx="1911955" cy="1646076"/>
          </a:xfrm>
        </p:grpSpPr>
        <p:cxnSp>
          <p:nvCxnSpPr>
            <p:cNvPr id="7" name="直線コネクタ 6"/>
            <p:cNvCxnSpPr/>
            <p:nvPr/>
          </p:nvCxnSpPr>
          <p:spPr>
            <a:xfrm flipV="1">
              <a:off x="5148064" y="4581128"/>
              <a:ext cx="1911955" cy="1724"/>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6779653" y="4444963"/>
              <a:ext cx="0" cy="1646076"/>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38" name="Text Box 12"/>
              <p:cNvSpPr txBox="1">
                <a:spLocks noChangeArrowheads="1"/>
              </p:cNvSpPr>
              <p:nvPr/>
            </p:nvSpPr>
            <p:spPr bwMode="auto">
              <a:xfrm>
                <a:off x="7236296" y="3573016"/>
                <a:ext cx="1629747" cy="56337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r>
                        <a:rPr lang="en-US" altLang="ja-JP" sz="1600" i="1">
                          <a:latin typeface="Cambria Math"/>
                          <a:ea typeface="ＭＳ Ｐゴシック" pitchFamily="50" charset="-128"/>
                        </a:rPr>
                        <m:t>𝑃</m:t>
                      </m:r>
                      <m:r>
                        <a:rPr lang="en-US" altLang="ja-JP" sz="1600" i="1">
                          <a:latin typeface="Cambria Math"/>
                          <a:ea typeface="ＭＳ Ｐゴシック" pitchFamily="50" charset="-128"/>
                        </a:rPr>
                        <m:t>=</m:t>
                      </m:r>
                      <m:r>
                        <a:rPr lang="en-US" altLang="ja-JP" sz="1600" i="1">
                          <a:latin typeface="Cambria Math"/>
                          <a:ea typeface="ＭＳ Ｐゴシック" pitchFamily="50" charset="-128"/>
                        </a:rPr>
                        <m:t>𝑆</m:t>
                      </m:r>
                    </m:oMath>
                  </m:oMathPara>
                </a14:m>
                <a:endParaRPr lang="ja-JP" sz="1600" kern="100" dirty="0">
                  <a:effectLst/>
                  <a:latin typeface="Century"/>
                  <a:ea typeface="ＭＳ 明朝"/>
                  <a:cs typeface="Times New Roman"/>
                </a:endParaRPr>
              </a:p>
            </p:txBody>
          </p:sp>
        </mc:Choice>
        <mc:Fallback xmlns="">
          <p:sp>
            <p:nvSpPr>
              <p:cNvPr id="38" name="Text Box 12"/>
              <p:cNvSpPr txBox="1">
                <a:spLocks noRot="1" noChangeAspect="1" noMove="1" noResize="1" noEditPoints="1" noAdjustHandles="1" noChangeArrowheads="1" noChangeShapeType="1" noTextEdit="1"/>
              </p:cNvSpPr>
              <p:nvPr/>
            </p:nvSpPr>
            <p:spPr bwMode="auto">
              <a:xfrm>
                <a:off x="7236296" y="3573016"/>
                <a:ext cx="1629747" cy="563373"/>
              </a:xfrm>
              <a:prstGeom prst="rect">
                <a:avLst/>
              </a:prstGeom>
              <a:blipFill rotWithShape="1">
                <a:blip r:embed="rId4"/>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19</a:t>
            </a:fld>
            <a:endParaRPr kumimoji="1" lang="ja-JP" altLang="en-US"/>
          </a:p>
        </p:txBody>
      </p:sp>
      <p:sp>
        <p:nvSpPr>
          <p:cNvPr id="20" name="日付プレースホルダー 19">
            <a:extLst>
              <a:ext uri="{FF2B5EF4-FFF2-40B4-BE49-F238E27FC236}">
                <a16:creationId xmlns:a16="http://schemas.microsoft.com/office/drawing/2014/main" id="{B1C91170-2DAD-4DC8-BD59-84D61C853E53}"/>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851181174"/>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3" end="3"/>
                                            </p:txEl>
                                          </p:spTgt>
                                        </p:tgtEl>
                                        <p:attrNameLst>
                                          <p:attrName>style.visibility</p:attrName>
                                        </p:attrNameLst>
                                      </p:cBhvr>
                                      <p:to>
                                        <p:strVal val="visible"/>
                                      </p:to>
                                    </p:set>
                                    <p:animEffect transition="in" filter="fade">
                                      <p:cBhvr>
                                        <p:cTn id="7" dur="500"/>
                                        <p:tgtEl>
                                          <p:spTgt spid="166917">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6917">
                                            <p:txEl>
                                              <p:pRg st="4" end="4"/>
                                            </p:txEl>
                                          </p:spTgt>
                                        </p:tgtEl>
                                        <p:attrNameLst>
                                          <p:attrName>style.visibility</p:attrName>
                                        </p:attrNameLst>
                                      </p:cBhvr>
                                      <p:to>
                                        <p:strVal val="visible"/>
                                      </p:to>
                                    </p:set>
                                    <p:animEffect transition="in" filter="fade">
                                      <p:cBhvr>
                                        <p:cTn id="15" dur="500"/>
                                        <p:tgtEl>
                                          <p:spTgt spid="166917">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6917">
                                            <p:txEl>
                                              <p:pRg st="5" end="5"/>
                                            </p:txEl>
                                          </p:spTgt>
                                        </p:tgtEl>
                                        <p:attrNameLst>
                                          <p:attrName>style.visibility</p:attrName>
                                        </p:attrNameLst>
                                      </p:cBhvr>
                                      <p:to>
                                        <p:strVal val="visible"/>
                                      </p:to>
                                    </p:set>
                                    <p:animEffect transition="in" filter="fade">
                                      <p:cBhvr>
                                        <p:cTn id="23" dur="500"/>
                                        <p:tgtEl>
                                          <p:spTgt spid="166917">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66917">
                                            <p:txEl>
                                              <p:pRg st="6" end="6"/>
                                            </p:txEl>
                                          </p:spTgt>
                                        </p:tgtEl>
                                        <p:attrNameLst>
                                          <p:attrName>style.visibility</p:attrName>
                                        </p:attrNameLst>
                                      </p:cBhvr>
                                      <p:to>
                                        <p:strVal val="visible"/>
                                      </p:to>
                                    </p:set>
                                    <p:animEffect transition="in" filter="fade">
                                      <p:cBhvr>
                                        <p:cTn id="31" dur="500"/>
                                        <p:tgtEl>
                                          <p:spTgt spid="166917">
                                            <p:txEl>
                                              <p:pRg st="6" end="6"/>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66917">
                                            <p:txEl>
                                              <p:pRg st="9" end="9"/>
                                            </p:txEl>
                                          </p:spTgt>
                                        </p:tgtEl>
                                        <p:attrNameLst>
                                          <p:attrName>style.visibility</p:attrName>
                                        </p:attrNameLst>
                                      </p:cBhvr>
                                      <p:to>
                                        <p:strVal val="visible"/>
                                      </p:to>
                                    </p:set>
                                    <p:animEffect transition="in" filter="fade">
                                      <p:cBhvr>
                                        <p:cTn id="39" dur="500"/>
                                        <p:tgtEl>
                                          <p:spTgt spid="166917">
                                            <p:txEl>
                                              <p:pRg st="9" end="9"/>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6917">
                                            <p:txEl>
                                              <p:pRg st="10" end="10"/>
                                            </p:txEl>
                                          </p:spTgt>
                                        </p:tgtEl>
                                        <p:attrNameLst>
                                          <p:attrName>style.visibility</p:attrName>
                                        </p:attrNameLst>
                                      </p:cBhvr>
                                      <p:to>
                                        <p:strVal val="visible"/>
                                      </p:to>
                                    </p:set>
                                    <p:animEffect transition="in" filter="fade">
                                      <p:cBhvr>
                                        <p:cTn id="42" dur="500"/>
                                        <p:tgtEl>
                                          <p:spTgt spid="166917">
                                            <p:txEl>
                                              <p:pRg st="10" end="1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66917">
                                            <p:txEl>
                                              <p:pRg st="11" end="11"/>
                                            </p:txEl>
                                          </p:spTgt>
                                        </p:tgtEl>
                                        <p:attrNameLst>
                                          <p:attrName>style.visibility</p:attrName>
                                        </p:attrNameLst>
                                      </p:cBhvr>
                                      <p:to>
                                        <p:strVal val="visible"/>
                                      </p:to>
                                    </p:set>
                                    <p:animEffect transition="in" filter="fade">
                                      <p:cBhvr>
                                        <p:cTn id="45" dur="500"/>
                                        <p:tgtEl>
                                          <p:spTgt spid="166917">
                                            <p:txEl>
                                              <p:pRg st="11" end="1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66917">
                                            <p:txEl>
                                              <p:pRg st="12" end="12"/>
                                            </p:txEl>
                                          </p:spTgt>
                                        </p:tgtEl>
                                        <p:attrNameLst>
                                          <p:attrName>style.visibility</p:attrName>
                                        </p:attrNameLst>
                                      </p:cBhvr>
                                      <p:to>
                                        <p:strVal val="visible"/>
                                      </p:to>
                                    </p:set>
                                    <p:animEffect transition="in" filter="fade">
                                      <p:cBhvr>
                                        <p:cTn id="48" dur="500"/>
                                        <p:tgtEl>
                                          <p:spTgt spid="166917">
                                            <p:txEl>
                                              <p:pRg st="12" end="1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P spid="2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normAutofit/>
          </a:bodyPr>
          <a:lstStyle/>
          <a:p>
            <a:r>
              <a:rPr lang="en-US" altLang="ja-JP" dirty="0"/>
              <a:t>1. </a:t>
            </a:r>
            <a:r>
              <a:rPr lang="ja-JP" altLang="en-US" dirty="0"/>
              <a:t>生産者行動</a:t>
            </a:r>
            <a:endParaRPr kumimoji="1" lang="ja-JP" altLang="en-US" dirty="0"/>
          </a:p>
        </p:txBody>
      </p:sp>
      <p:sp>
        <p:nvSpPr>
          <p:cNvPr id="6" name="サブタイトル 5"/>
          <p:cNvSpPr>
            <a:spLocks noGrp="1"/>
          </p:cNvSpPr>
          <p:nvPr>
            <p:ph type="subTitle" idx="1"/>
          </p:nvPr>
        </p:nvSpPr>
        <p:spPr/>
        <p:txBody>
          <a:bodyPr/>
          <a:lstStyle/>
          <a:p>
            <a:endParaRPr kumimoji="1" lang="ja-JP" altLang="en-US"/>
          </a:p>
        </p:txBody>
      </p:sp>
      <p:sp>
        <p:nvSpPr>
          <p:cNvPr id="3" name="日付プレースホルダー 2">
            <a:extLst>
              <a:ext uri="{FF2B5EF4-FFF2-40B4-BE49-F238E27FC236}">
                <a16:creationId xmlns:a16="http://schemas.microsoft.com/office/drawing/2014/main" id="{372C8D55-A2D5-43BF-B61A-3981C9E25DC6}"/>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39895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normAutofit/>
          </a:bodyPr>
          <a:lstStyle/>
          <a:p>
            <a:r>
              <a:rPr lang="en-US" altLang="ja-JP" dirty="0"/>
              <a:t>4. </a:t>
            </a:r>
            <a:r>
              <a:rPr lang="ja-JP" altLang="en-US" dirty="0"/>
              <a:t>経済環境の変化と供給曲線</a:t>
            </a:r>
            <a:endParaRPr kumimoji="1" lang="ja-JP" altLang="en-US" dirty="0"/>
          </a:p>
        </p:txBody>
      </p:sp>
      <p:sp>
        <p:nvSpPr>
          <p:cNvPr id="6" name="サブタイトル 5"/>
          <p:cNvSpPr>
            <a:spLocks noGrp="1"/>
          </p:cNvSpPr>
          <p:nvPr>
            <p:ph type="subTitle" idx="1"/>
          </p:nvPr>
        </p:nvSpPr>
        <p:spPr/>
        <p:txBody>
          <a:bodyPr/>
          <a:lstStyle/>
          <a:p>
            <a:endParaRPr kumimoji="1" lang="ja-JP" altLang="en-US"/>
          </a:p>
        </p:txBody>
      </p:sp>
      <p:sp>
        <p:nvSpPr>
          <p:cNvPr id="3" name="日付プレースホルダー 2">
            <a:extLst>
              <a:ext uri="{FF2B5EF4-FFF2-40B4-BE49-F238E27FC236}">
                <a16:creationId xmlns:a16="http://schemas.microsoft.com/office/drawing/2014/main" id="{6B903568-73C6-4B94-BB04-70600D8E61A7}"/>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9383661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en-US" altLang="ja-JP" dirty="0">
                <a:solidFill>
                  <a:srgbClr val="0070C0"/>
                </a:solidFill>
              </a:rPr>
              <a:t>●</a:t>
            </a:r>
            <a:br>
              <a:rPr lang="en-US" altLang="ja-JP" dirty="0">
                <a:solidFill>
                  <a:srgbClr val="0070C0"/>
                </a:solidFill>
              </a:rPr>
            </a:br>
            <a:r>
              <a:rPr lang="en-US" altLang="ja-JP" dirty="0">
                <a:solidFill>
                  <a:srgbClr val="0070C0"/>
                </a:solidFill>
              </a:rPr>
              <a:t>4.1</a:t>
            </a:r>
            <a:r>
              <a:rPr lang="ja-JP" altLang="en-US" dirty="0">
                <a:solidFill>
                  <a:srgbClr val="0070C0"/>
                </a:solidFill>
              </a:rPr>
              <a:t> 環境の変化が企業の行動に与える影響</a:t>
            </a:r>
            <a:endParaRPr lang="en-US" altLang="en-US" dirty="0">
              <a:solidFill>
                <a:srgbClr val="0070C0"/>
              </a:solidFill>
            </a:endParaRPr>
          </a:p>
        </p:txBody>
      </p:sp>
      <p:sp>
        <p:nvSpPr>
          <p:cNvPr id="166917" name="Rectangle 5"/>
          <p:cNvSpPr>
            <a:spLocks noGrp="1" noChangeArrowheads="1"/>
          </p:cNvSpPr>
          <p:nvPr>
            <p:ph idx="1"/>
          </p:nvPr>
        </p:nvSpPr>
        <p:spPr>
          <a:xfrm>
            <a:off x="539552" y="1268760"/>
            <a:ext cx="8136904" cy="5040560"/>
          </a:xfrm>
        </p:spPr>
        <p:txBody>
          <a:bodyPr>
            <a:normAutofit/>
          </a:bodyPr>
          <a:lstStyle/>
          <a:p>
            <a:pPr algn="just"/>
            <a:r>
              <a:rPr lang="ja-JP" altLang="en-US" sz="2400" dirty="0">
                <a:latin typeface="ＭＳ Ｐゴシック" pitchFamily="50" charset="-128"/>
                <a:ea typeface="ＭＳ Ｐゴシック" pitchFamily="50" charset="-128"/>
              </a:rPr>
              <a:t>供給曲線は，生産要素価格と生産性を一定にしたもとで，ある価格</a:t>
            </a:r>
            <a:r>
              <a:rPr lang="en-US" altLang="ja-JP" sz="2400" i="1" dirty="0">
                <a:latin typeface="Times New Roman" panose="02020603050405020304" pitchFamily="18" charset="0"/>
                <a:ea typeface="ＭＳ Ｐゴシック" pitchFamily="50" charset="-128"/>
                <a:cs typeface="Times New Roman" panose="02020603050405020304" pitchFamily="18" charset="0"/>
              </a:rPr>
              <a:t>P </a:t>
            </a:r>
            <a:r>
              <a:rPr lang="ja-JP" altLang="en-US" sz="2400" dirty="0">
                <a:latin typeface="ＭＳ Ｐゴシック" pitchFamily="50" charset="-128"/>
                <a:ea typeface="ＭＳ Ｐゴシック" pitchFamily="50" charset="-128"/>
              </a:rPr>
              <a:t>が与えられた時の利潤を最大にする企業の生産量（供給量）を表す．</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経済環境が変わり，生産要素価格や生産性が変化すれば，価格と供給量の関係そのものが変化する．</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algn="just"/>
            <a:r>
              <a:rPr lang="ja-JP" altLang="en-US" sz="2400" dirty="0">
                <a:solidFill>
                  <a:srgbClr val="FF0000"/>
                </a:solidFill>
                <a:latin typeface="ＭＳ Ｐゴシック" pitchFamily="50" charset="-128"/>
                <a:ea typeface="ＭＳ Ｐゴシック" pitchFamily="50" charset="-128"/>
              </a:rPr>
              <a:t>供給曲線のシフト</a:t>
            </a:r>
            <a:r>
              <a:rPr lang="ja-JP" altLang="en-US" sz="2400" dirty="0">
                <a:latin typeface="ＭＳ Ｐゴシック" pitchFamily="50" charset="-128"/>
                <a:ea typeface="ＭＳ Ｐゴシック" pitchFamily="50" charset="-128"/>
              </a:rPr>
              <a:t>という．</a:t>
            </a:r>
            <a:endParaRPr lang="en-US" altLang="ja-JP" sz="2400" dirty="0">
              <a:latin typeface="ＭＳ Ｐゴシック" pitchFamily="50" charset="-128"/>
              <a:ea typeface="ＭＳ Ｐゴシック" pitchFamily="50" charset="-128"/>
            </a:endParaRPr>
          </a:p>
          <a:p>
            <a:pPr marL="274320" lvl="1" indent="0" algn="just">
              <a:buNone/>
            </a:pPr>
            <a:endParaRPr lang="en-US" altLang="ja-JP" sz="2400" dirty="0">
              <a:latin typeface="ＭＳ Ｐゴシック" pitchFamily="50" charset="-128"/>
              <a:ea typeface="ＭＳ Ｐゴシック" pitchFamily="50" charset="-128"/>
            </a:endParaRPr>
          </a:p>
          <a:p>
            <a:pPr lvl="1" algn="just"/>
            <a:endParaRPr lang="en-US" altLang="ja-JP" sz="2400" dirty="0">
              <a:latin typeface="ＭＳ Ｐゴシック" pitchFamily="50" charset="-128"/>
              <a:ea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21</a:t>
            </a:fld>
            <a:endParaRPr kumimoji="1" lang="ja-JP" altLang="en-US"/>
          </a:p>
        </p:txBody>
      </p:sp>
      <p:sp>
        <p:nvSpPr>
          <p:cNvPr id="5" name="日付プレースホルダー 4">
            <a:extLst>
              <a:ext uri="{FF2B5EF4-FFF2-40B4-BE49-F238E27FC236}">
                <a16:creationId xmlns:a16="http://schemas.microsoft.com/office/drawing/2014/main" id="{00B6FDC7-7678-4772-A7ED-1BFA2443C890}"/>
              </a:ext>
            </a:extLst>
          </p:cNvPr>
          <p:cNvSpPr>
            <a:spLocks noGrp="1"/>
          </p:cNvSpPr>
          <p:nvPr>
            <p:ph type="dt" sz="half" idx="10"/>
          </p:nvPr>
        </p:nvSpPr>
        <p:spPr/>
        <p:txBody>
          <a:bodyPr/>
          <a:lstStyle/>
          <a:p>
            <a:r>
              <a:rPr kumimoji="1" lang="en-US" altLang="ja-JP"/>
              <a:t>ver. 2</a:t>
            </a:r>
            <a:endParaRPr kumimoji="1" lang="ja-JP" altLang="en-US" dirty="0"/>
          </a:p>
        </p:txBody>
      </p:sp>
    </p:spTree>
    <p:extLst>
      <p:ext uri="{BB962C8B-B14F-4D97-AF65-F5344CB8AC3E}">
        <p14:creationId xmlns:p14="http://schemas.microsoft.com/office/powerpoint/2010/main" val="900215388"/>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en-US" altLang="ja-JP" dirty="0">
                <a:solidFill>
                  <a:srgbClr val="0070C0"/>
                </a:solidFill>
              </a:rPr>
              <a:t>4.2</a:t>
            </a:r>
            <a:r>
              <a:rPr lang="ja-JP" altLang="en-US" dirty="0">
                <a:solidFill>
                  <a:srgbClr val="0070C0"/>
                </a:solidFill>
              </a:rPr>
              <a:t> 費用の増加</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539552" y="1268760"/>
                <a:ext cx="8352928" cy="5040560"/>
              </a:xfrm>
            </p:spPr>
            <p:txBody>
              <a:bodyPr>
                <a:normAutofit/>
              </a:bodyPr>
              <a:lstStyle/>
              <a:p>
                <a:pPr algn="just"/>
                <a:r>
                  <a:rPr lang="ja-JP" altLang="en-US" sz="2400" dirty="0">
                    <a:latin typeface="ＭＳ Ｐゴシック" pitchFamily="50" charset="-128"/>
                    <a:ea typeface="ＭＳ Ｐゴシック" pitchFamily="50" charset="-128"/>
                  </a:rPr>
                  <a:t>生産要素価格が上昇したとする．</a:t>
                </a:r>
                <a:endParaRPr lang="en-US" altLang="ja-JP" sz="24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賃金の上昇，原油価格の上昇など．</a:t>
                </a:r>
                <a:endParaRPr lang="en-US" altLang="ja-JP" sz="2100" dirty="0">
                  <a:latin typeface="ＭＳ Ｐゴシック" pitchFamily="50" charset="-128"/>
                  <a:ea typeface="ＭＳ Ｐゴシック" pitchFamily="50" charset="-128"/>
                </a:endParaRPr>
              </a:p>
              <a:p>
                <a:pPr algn="just"/>
                <a:r>
                  <a:rPr lang="en-US" altLang="ja-JP" sz="2400" i="1" dirty="0">
                    <a:latin typeface="Times New Roman" panose="02020603050405020304" pitchFamily="18" charset="0"/>
                    <a:ea typeface="ＭＳ Ｐゴシック" pitchFamily="50" charset="-128"/>
                    <a:cs typeface="Times New Roman" panose="02020603050405020304" pitchFamily="18" charset="0"/>
                  </a:rPr>
                  <a:t>W</a:t>
                </a:r>
                <a:r>
                  <a:rPr lang="ja-JP" altLang="en-US" sz="2400" dirty="0">
                    <a:latin typeface="ＭＳ Ｐゴシック" pitchFamily="50" charset="-128"/>
                    <a:ea typeface="ＭＳ Ｐゴシック" pitchFamily="50" charset="-128"/>
                  </a:rPr>
                  <a:t>が</a:t>
                </a:r>
                <a:r>
                  <a:rPr lang="en-US" altLang="ja-JP" sz="2400" i="1" dirty="0">
                    <a:latin typeface="Times New Roman" panose="02020603050405020304" pitchFamily="18" charset="0"/>
                    <a:ea typeface="ＭＳ Ｐゴシック" pitchFamily="50" charset="-128"/>
                    <a:cs typeface="Times New Roman" panose="02020603050405020304" pitchFamily="18" charset="0"/>
                  </a:rPr>
                  <a:t>W</a:t>
                </a:r>
                <a:r>
                  <a:rPr lang="en-US" altLang="ja-JP" sz="2400" dirty="0">
                    <a:latin typeface="Times New Roman" panose="02020603050405020304" pitchFamily="18" charset="0"/>
                    <a:ea typeface="ＭＳ Ｐゴシック" pitchFamily="50" charset="-128"/>
                    <a:cs typeface="Times New Roman" panose="02020603050405020304" pitchFamily="18" charset="0"/>
                  </a:rPr>
                  <a:t>’</a:t>
                </a:r>
                <a:r>
                  <a:rPr lang="ja-JP" altLang="en-US" sz="2400" dirty="0" err="1">
                    <a:latin typeface="ＭＳ Ｐゴシック" pitchFamily="50" charset="-128"/>
                    <a:ea typeface="ＭＳ Ｐゴシック" pitchFamily="50" charset="-128"/>
                  </a:rPr>
                  <a:t>へと</a:t>
                </a:r>
                <a:r>
                  <a:rPr lang="ja-JP" altLang="en-US" sz="2400" dirty="0">
                    <a:latin typeface="ＭＳ Ｐゴシック" pitchFamily="50" charset="-128"/>
                    <a:ea typeface="ＭＳ Ｐゴシック" pitchFamily="50" charset="-128"/>
                  </a:rPr>
                  <a:t>上昇⇒供給曲線は　</a:t>
                </a:r>
                <a14:m>
                  <m:oMath xmlns:m="http://schemas.openxmlformats.org/officeDocument/2006/math">
                    <m:r>
                      <a:rPr lang="en-US" altLang="ja-JP" sz="2400" b="0" i="1" smtClean="0">
                        <a:latin typeface="Cambria Math"/>
                        <a:ea typeface="ＭＳ Ｐゴシック" pitchFamily="50" charset="-128"/>
                      </a:rPr>
                      <m:t>𝑃</m:t>
                    </m:r>
                    <m:r>
                      <a:rPr lang="en-US" altLang="ja-JP" sz="2400" b="0" i="1" smtClean="0">
                        <a:latin typeface="Cambria Math"/>
                        <a:ea typeface="ＭＳ Ｐゴシック" pitchFamily="50" charset="-128"/>
                      </a:rPr>
                      <m:t>=</m:t>
                    </m:r>
                    <m:f>
                      <m:fPr>
                        <m:ctrlPr>
                          <a:rPr lang="en-US" altLang="ja-JP" sz="2400" b="0" i="1" smtClean="0">
                            <a:latin typeface="Cambria Math" panose="02040503050406030204" pitchFamily="18" charset="0"/>
                            <a:ea typeface="ＭＳ Ｐゴシック" pitchFamily="50" charset="-128"/>
                          </a:rPr>
                        </m:ctrlPr>
                      </m:fPr>
                      <m:num>
                        <m:sSup>
                          <m:sSupPr>
                            <m:ctrlPr>
                              <a:rPr lang="en-US" altLang="ja-JP" sz="2400" b="0" i="1" smtClean="0">
                                <a:latin typeface="Cambria Math" panose="02040503050406030204" pitchFamily="18" charset="0"/>
                                <a:ea typeface="ＭＳ Ｐゴシック" pitchFamily="50" charset="-128"/>
                              </a:rPr>
                            </m:ctrlPr>
                          </m:sSupPr>
                          <m:e>
                            <m:r>
                              <a:rPr lang="en-US" altLang="ja-JP" sz="2400" b="0" i="1" smtClean="0">
                                <a:latin typeface="Cambria Math"/>
                                <a:ea typeface="ＭＳ Ｐゴシック" pitchFamily="50" charset="-128"/>
                              </a:rPr>
                              <m:t>𝑊</m:t>
                            </m:r>
                          </m:e>
                          <m:sup>
                            <m:r>
                              <a:rPr lang="en-US" altLang="ja-JP" sz="2400" b="0" i="1" smtClean="0">
                                <a:latin typeface="Cambria Math"/>
                                <a:ea typeface="ＭＳ Ｐゴシック" pitchFamily="50" charset="-128"/>
                              </a:rPr>
                              <m:t>′</m:t>
                            </m:r>
                          </m:sup>
                        </m:sSup>
                      </m:num>
                      <m:den>
                        <m:r>
                          <a:rPr lang="en-US" altLang="ja-JP" sz="2400" b="0" i="1" smtClean="0">
                            <a:latin typeface="Cambria Math"/>
                            <a:ea typeface="ＭＳ Ｐゴシック" pitchFamily="50" charset="-128"/>
                          </a:rPr>
                          <m:t>𝐻</m:t>
                        </m:r>
                      </m:den>
                    </m:f>
                    <m:r>
                      <a:rPr lang="en-US" altLang="ja-JP" sz="2400" b="0" i="1" smtClean="0">
                        <a:latin typeface="Cambria Math"/>
                        <a:ea typeface="ＭＳ Ｐゴシック" pitchFamily="50" charset="-128"/>
                      </a:rPr>
                      <m:t>𝑆</m:t>
                    </m:r>
                  </m:oMath>
                </a14:m>
                <a:r>
                  <a:rPr lang="en-US" altLang="ja-JP" sz="2400" dirty="0">
                    <a:latin typeface="ＭＳ Ｐゴシック" pitchFamily="50" charset="-128"/>
                    <a:ea typeface="ＭＳ Ｐゴシック" pitchFamily="50" charset="-128"/>
                  </a:rPr>
                  <a:t> </a:t>
                </a:r>
                <a:r>
                  <a:rPr lang="ja-JP" altLang="en-US" sz="2400" dirty="0" err="1">
                    <a:latin typeface="ＭＳ Ｐゴシック" pitchFamily="50" charset="-128"/>
                    <a:ea typeface="ＭＳ Ｐゴシック" pitchFamily="50" charset="-128"/>
                  </a:rPr>
                  <a:t>へと</a:t>
                </a:r>
                <a:r>
                  <a:rPr lang="ja-JP" altLang="en-US" sz="2400" dirty="0">
                    <a:latin typeface="ＭＳ Ｐゴシック" pitchFamily="50" charset="-128"/>
                    <a:ea typeface="ＭＳ Ｐゴシック" pitchFamily="50" charset="-128"/>
                  </a:rPr>
                  <a:t>変化．</a:t>
                </a:r>
                <a:endParaRPr lang="en-US" altLang="ja-JP" sz="24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生産要素価格の上昇は限界費用の上昇を意味する．</a:t>
                </a:r>
                <a:endParaRPr lang="en-US" altLang="ja-JP" sz="21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供給曲線の傾きが急になり，価格を一定としたもとでの供給量が低下する．（下図）</a:t>
                </a:r>
                <a:endParaRPr lang="en-US" altLang="ja-JP" sz="21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539552" y="1268760"/>
                <a:ext cx="8352928" cy="5040560"/>
              </a:xfrm>
              <a:blipFill rotWithShape="1">
                <a:blip r:embed="rId3"/>
                <a:stretch>
                  <a:fillRect l="-511" t="-967" r="-876"/>
                </a:stretch>
              </a:blipFill>
            </p:spPr>
            <p:txBody>
              <a:bodyPr/>
              <a:lstStyle/>
              <a:p>
                <a:r>
                  <a:rPr lang="ja-JP" altLang="en-US">
                    <a:noFill/>
                  </a:rPr>
                  <a:t> </a:t>
                </a:r>
              </a:p>
            </p:txBody>
          </p:sp>
        </mc:Fallback>
      </mc:AlternateContent>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0013" y="3491062"/>
            <a:ext cx="4892427" cy="27219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22</a:t>
            </a:fld>
            <a:endParaRPr kumimoji="1" lang="ja-JP" altLang="en-US"/>
          </a:p>
        </p:txBody>
      </p:sp>
      <p:sp>
        <p:nvSpPr>
          <p:cNvPr id="5" name="日付プレースホルダー 4">
            <a:extLst>
              <a:ext uri="{FF2B5EF4-FFF2-40B4-BE49-F238E27FC236}">
                <a16:creationId xmlns:a16="http://schemas.microsoft.com/office/drawing/2014/main" id="{F91C0DD7-69E9-4499-BE82-09795E9E3FBF}"/>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35326053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6917">
                                            <p:txEl>
                                              <p:pRg st="3" end="3"/>
                                            </p:txEl>
                                          </p:spTgt>
                                        </p:tgtEl>
                                        <p:attrNameLst>
                                          <p:attrName>style.visibility</p:attrName>
                                        </p:attrNameLst>
                                      </p:cBhvr>
                                      <p:to>
                                        <p:strVal val="visible"/>
                                      </p:to>
                                    </p:set>
                                    <p:animEffect transition="in" filter="fade">
                                      <p:cBhvr>
                                        <p:cTn id="10" dur="500"/>
                                        <p:tgtEl>
                                          <p:spTgt spid="166917">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66917">
                                            <p:txEl>
                                              <p:pRg st="4" end="4"/>
                                            </p:txEl>
                                          </p:spTgt>
                                        </p:tgtEl>
                                        <p:attrNameLst>
                                          <p:attrName>style.visibility</p:attrName>
                                        </p:attrNameLst>
                                      </p:cBhvr>
                                      <p:to>
                                        <p:strVal val="visible"/>
                                      </p:to>
                                    </p:set>
                                    <p:animEffect transition="in" filter="fade">
                                      <p:cBhvr>
                                        <p:cTn id="13" dur="500"/>
                                        <p:tgtEl>
                                          <p:spTgt spid="166917">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098"/>
                                        </p:tgtEl>
                                        <p:attrNameLst>
                                          <p:attrName>style.visibility</p:attrName>
                                        </p:attrNameLst>
                                      </p:cBhvr>
                                      <p:to>
                                        <p:strVal val="visible"/>
                                      </p:to>
                                    </p:set>
                                    <p:animEffect transition="in" filter="fade">
                                      <p:cBhvr>
                                        <p:cTn id="16"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en-US" altLang="ja-JP" dirty="0">
                <a:solidFill>
                  <a:srgbClr val="0070C0"/>
                </a:solidFill>
              </a:rPr>
              <a:t>4.2</a:t>
            </a:r>
            <a:r>
              <a:rPr lang="ja-JP" altLang="en-US" dirty="0">
                <a:solidFill>
                  <a:srgbClr val="0070C0"/>
                </a:solidFill>
              </a:rPr>
              <a:t> 費用の増加</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539552" y="1268760"/>
                <a:ext cx="8352928" cy="5040560"/>
              </a:xfrm>
            </p:spPr>
            <p:txBody>
              <a:bodyPr>
                <a:normAutofit/>
              </a:bodyPr>
              <a:lstStyle/>
              <a:p>
                <a:pPr algn="just"/>
                <a:r>
                  <a:rPr lang="ja-JP" altLang="en-US" sz="2400" dirty="0">
                    <a:latin typeface="ＭＳ Ｐゴシック" pitchFamily="50" charset="-128"/>
                    <a:ea typeface="ＭＳ Ｐゴシック" pitchFamily="50" charset="-128"/>
                  </a:rPr>
                  <a:t>生産性が上昇したとする．</a:t>
                </a:r>
                <a:endParaRPr lang="en-US" altLang="ja-JP" sz="24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新技術の導入，優秀な経営者の登場，企業組織の改革．</a:t>
                </a:r>
                <a:endParaRPr lang="en-US" altLang="ja-JP" sz="2100" dirty="0">
                  <a:latin typeface="ＭＳ Ｐゴシック" pitchFamily="50" charset="-128"/>
                  <a:ea typeface="ＭＳ Ｐゴシック" pitchFamily="50" charset="-128"/>
                </a:endParaRPr>
              </a:p>
              <a:p>
                <a:pPr algn="just"/>
                <a:r>
                  <a:rPr lang="en-US" altLang="ja-JP" sz="2400" i="1" dirty="0">
                    <a:latin typeface="Times New Roman" panose="02020603050405020304" pitchFamily="18" charset="0"/>
                    <a:ea typeface="ＭＳ Ｐゴシック" pitchFamily="50" charset="-128"/>
                    <a:cs typeface="Times New Roman" panose="02020603050405020304" pitchFamily="18" charset="0"/>
                  </a:rPr>
                  <a:t>H</a:t>
                </a:r>
                <a:r>
                  <a:rPr lang="ja-JP" altLang="en-US" sz="2400" dirty="0">
                    <a:latin typeface="ＭＳ Ｐゴシック" pitchFamily="50" charset="-128"/>
                    <a:ea typeface="ＭＳ Ｐゴシック" pitchFamily="50" charset="-128"/>
                  </a:rPr>
                  <a:t>が</a:t>
                </a:r>
                <a:r>
                  <a:rPr lang="en-US" altLang="ja-JP" sz="2400" i="1" dirty="0">
                    <a:latin typeface="Times New Roman" panose="02020603050405020304" pitchFamily="18" charset="0"/>
                    <a:ea typeface="ＭＳ Ｐゴシック" pitchFamily="50" charset="-128"/>
                    <a:cs typeface="Times New Roman" panose="02020603050405020304" pitchFamily="18" charset="0"/>
                  </a:rPr>
                  <a:t>H</a:t>
                </a:r>
                <a:r>
                  <a:rPr lang="en-US" altLang="ja-JP" sz="2400" dirty="0">
                    <a:latin typeface="Times New Roman" panose="02020603050405020304" pitchFamily="18" charset="0"/>
                    <a:ea typeface="ＭＳ Ｐゴシック" pitchFamily="50" charset="-128"/>
                    <a:cs typeface="Times New Roman" panose="02020603050405020304" pitchFamily="18" charset="0"/>
                  </a:rPr>
                  <a:t>’</a:t>
                </a:r>
                <a:r>
                  <a:rPr lang="ja-JP" altLang="en-US" sz="2400" dirty="0" err="1">
                    <a:latin typeface="ＭＳ Ｐゴシック" pitchFamily="50" charset="-128"/>
                    <a:ea typeface="ＭＳ Ｐゴシック" pitchFamily="50" charset="-128"/>
                  </a:rPr>
                  <a:t>へと</a:t>
                </a:r>
                <a:r>
                  <a:rPr lang="ja-JP" altLang="en-US" sz="2400" dirty="0">
                    <a:latin typeface="ＭＳ Ｐゴシック" pitchFamily="50" charset="-128"/>
                    <a:ea typeface="ＭＳ Ｐゴシック" pitchFamily="50" charset="-128"/>
                  </a:rPr>
                  <a:t>上昇 供給曲線は　</a:t>
                </a:r>
                <a14:m>
                  <m:oMath xmlns:m="http://schemas.openxmlformats.org/officeDocument/2006/math">
                    <m:r>
                      <a:rPr lang="en-US" altLang="ja-JP" sz="2400" b="0" i="1" smtClean="0">
                        <a:latin typeface="Cambria Math"/>
                        <a:ea typeface="ＭＳ Ｐゴシック" pitchFamily="50" charset="-128"/>
                      </a:rPr>
                      <m:t>𝑃</m:t>
                    </m:r>
                    <m:r>
                      <a:rPr lang="en-US" altLang="ja-JP" sz="2400" b="0" i="1" smtClean="0">
                        <a:latin typeface="Cambria Math"/>
                        <a:ea typeface="ＭＳ Ｐゴシック" pitchFamily="50" charset="-128"/>
                      </a:rPr>
                      <m:t>=</m:t>
                    </m:r>
                    <m:f>
                      <m:fPr>
                        <m:ctrlPr>
                          <a:rPr lang="en-US" altLang="ja-JP" sz="2400" b="0" i="1" smtClean="0">
                            <a:latin typeface="Cambria Math" panose="02040503050406030204" pitchFamily="18" charset="0"/>
                            <a:ea typeface="ＭＳ Ｐゴシック" pitchFamily="50" charset="-128"/>
                          </a:rPr>
                        </m:ctrlPr>
                      </m:fPr>
                      <m:num>
                        <m:r>
                          <a:rPr lang="en-US" altLang="ja-JP" sz="2400" b="0" i="1" smtClean="0">
                            <a:latin typeface="Cambria Math"/>
                            <a:ea typeface="ＭＳ Ｐゴシック" pitchFamily="50" charset="-128"/>
                          </a:rPr>
                          <m:t>𝑊</m:t>
                        </m:r>
                      </m:num>
                      <m:den>
                        <m:sSup>
                          <m:sSupPr>
                            <m:ctrlPr>
                              <a:rPr lang="en-US" altLang="ja-JP" sz="2400" b="0" i="1" smtClean="0">
                                <a:latin typeface="Cambria Math" panose="02040503050406030204" pitchFamily="18" charset="0"/>
                                <a:ea typeface="ＭＳ Ｐゴシック" pitchFamily="50" charset="-128"/>
                              </a:rPr>
                            </m:ctrlPr>
                          </m:sSupPr>
                          <m:e>
                            <m:r>
                              <a:rPr lang="en-US" altLang="ja-JP" sz="2400" b="0" i="1" smtClean="0">
                                <a:latin typeface="Cambria Math"/>
                                <a:ea typeface="ＭＳ Ｐゴシック" pitchFamily="50" charset="-128"/>
                              </a:rPr>
                              <m:t>𝐻</m:t>
                            </m:r>
                          </m:e>
                          <m:sup>
                            <m:r>
                              <a:rPr lang="en-US" altLang="ja-JP" sz="2400" b="0" i="1" smtClean="0">
                                <a:latin typeface="Cambria Math"/>
                                <a:ea typeface="ＭＳ Ｐゴシック" pitchFamily="50" charset="-128"/>
                              </a:rPr>
                              <m:t>′</m:t>
                            </m:r>
                          </m:sup>
                        </m:sSup>
                      </m:den>
                    </m:f>
                    <m:r>
                      <a:rPr lang="en-US" altLang="ja-JP" sz="2400" b="0" i="1" smtClean="0">
                        <a:latin typeface="Cambria Math"/>
                        <a:ea typeface="ＭＳ Ｐゴシック" pitchFamily="50" charset="-128"/>
                      </a:rPr>
                      <m:t>𝑆</m:t>
                    </m:r>
                  </m:oMath>
                </a14:m>
                <a:r>
                  <a:rPr lang="en-US" altLang="ja-JP" sz="2400" dirty="0">
                    <a:latin typeface="ＭＳ Ｐゴシック" pitchFamily="50" charset="-128"/>
                    <a:ea typeface="ＭＳ Ｐゴシック" pitchFamily="50" charset="-128"/>
                  </a:rPr>
                  <a:t> </a:t>
                </a:r>
                <a:r>
                  <a:rPr lang="ja-JP" altLang="en-US" sz="2400" dirty="0" err="1">
                    <a:latin typeface="ＭＳ Ｐゴシック" pitchFamily="50" charset="-128"/>
                    <a:ea typeface="ＭＳ Ｐゴシック" pitchFamily="50" charset="-128"/>
                  </a:rPr>
                  <a:t>へと</a:t>
                </a:r>
                <a:r>
                  <a:rPr lang="ja-JP" altLang="en-US" sz="2400" dirty="0">
                    <a:latin typeface="ＭＳ Ｐゴシック" pitchFamily="50" charset="-128"/>
                    <a:ea typeface="ＭＳ Ｐゴシック" pitchFamily="50" charset="-128"/>
                  </a:rPr>
                  <a:t>変化．</a:t>
                </a:r>
                <a:endParaRPr lang="en-US" altLang="ja-JP" sz="24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生産性の上昇は限界費用が低下することを意味する．</a:t>
                </a:r>
                <a:endParaRPr lang="en-US" altLang="ja-JP" sz="21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供給曲線の傾きが緩やかになり，価格を一定としたもとでの供給量が低下する．（下図）</a:t>
                </a:r>
                <a:endParaRPr lang="en-US" altLang="ja-JP" sz="21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539552" y="1268760"/>
                <a:ext cx="8352928" cy="5040560"/>
              </a:xfrm>
              <a:blipFill rotWithShape="1">
                <a:blip r:embed="rId3"/>
                <a:stretch>
                  <a:fillRect l="-511" t="-967" r="-876"/>
                </a:stretch>
              </a:blipFill>
            </p:spPr>
            <p:txBody>
              <a:bodyPr/>
              <a:lstStyle/>
              <a:p>
                <a:r>
                  <a:rPr lang="ja-JP" altLang="en-US">
                    <a:noFill/>
                  </a:rPr>
                  <a:t> </a:t>
                </a:r>
              </a:p>
            </p:txBody>
          </p:sp>
        </mc:Fallback>
      </mc:AlternateContent>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7905" y="3501008"/>
            <a:ext cx="4968551" cy="27721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23</a:t>
            </a:fld>
            <a:endParaRPr kumimoji="1" lang="ja-JP" altLang="en-US"/>
          </a:p>
        </p:txBody>
      </p:sp>
      <p:sp>
        <p:nvSpPr>
          <p:cNvPr id="5" name="日付プレースホルダー 4">
            <a:extLst>
              <a:ext uri="{FF2B5EF4-FFF2-40B4-BE49-F238E27FC236}">
                <a16:creationId xmlns:a16="http://schemas.microsoft.com/office/drawing/2014/main" id="{B25EB191-6A3B-474B-A2AB-AB79F7757348}"/>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563577479"/>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6917">
                                            <p:txEl>
                                              <p:pRg st="3" end="3"/>
                                            </p:txEl>
                                          </p:spTgt>
                                        </p:tgtEl>
                                        <p:attrNameLst>
                                          <p:attrName>style.visibility</p:attrName>
                                        </p:attrNameLst>
                                      </p:cBhvr>
                                      <p:to>
                                        <p:strVal val="visible"/>
                                      </p:to>
                                    </p:set>
                                    <p:animEffect transition="in" filter="fade">
                                      <p:cBhvr>
                                        <p:cTn id="10" dur="500"/>
                                        <p:tgtEl>
                                          <p:spTgt spid="166917">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66917">
                                            <p:txEl>
                                              <p:pRg st="4" end="4"/>
                                            </p:txEl>
                                          </p:spTgt>
                                        </p:tgtEl>
                                        <p:attrNameLst>
                                          <p:attrName>style.visibility</p:attrName>
                                        </p:attrNameLst>
                                      </p:cBhvr>
                                      <p:to>
                                        <p:strVal val="visible"/>
                                      </p:to>
                                    </p:set>
                                    <p:animEffect transition="in" filter="fade">
                                      <p:cBhvr>
                                        <p:cTn id="13" dur="500"/>
                                        <p:tgtEl>
                                          <p:spTgt spid="166917">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122"/>
                                        </p:tgtEl>
                                        <p:attrNameLst>
                                          <p:attrName>style.visibility</p:attrName>
                                        </p:attrNameLst>
                                      </p:cBhvr>
                                      <p:to>
                                        <p:strVal val="visible"/>
                                      </p:to>
                                    </p:set>
                                    <p:animEffect transition="in" filter="fade">
                                      <p:cBhvr>
                                        <p:cTn id="16"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a:t>
            </a:r>
            <a:br>
              <a:rPr lang="en-US" altLang="ja-JP" dirty="0">
                <a:solidFill>
                  <a:srgbClr val="0070C0"/>
                </a:solidFill>
              </a:rPr>
            </a:br>
            <a:r>
              <a:rPr lang="en-US" altLang="ja-JP" dirty="0">
                <a:solidFill>
                  <a:srgbClr val="0070C0"/>
                </a:solidFill>
              </a:rPr>
              <a:t>1</a:t>
            </a:r>
            <a:r>
              <a:rPr lang="ja-JP" altLang="en-US" dirty="0" err="1">
                <a:solidFill>
                  <a:srgbClr val="0070C0"/>
                </a:solidFill>
              </a:rPr>
              <a:t>．</a:t>
            </a:r>
            <a:r>
              <a:rPr lang="ja-JP" altLang="en-US" dirty="0">
                <a:solidFill>
                  <a:srgbClr val="0070C0"/>
                </a:solidFill>
              </a:rPr>
              <a:t>生産者行動</a:t>
            </a:r>
            <a:endParaRPr lang="en-US" altLang="en-US" dirty="0">
              <a:solidFill>
                <a:srgbClr val="0070C0"/>
              </a:solidFill>
            </a:endParaRPr>
          </a:p>
        </p:txBody>
      </p:sp>
      <p:sp>
        <p:nvSpPr>
          <p:cNvPr id="166917" name="Rectangle 5"/>
          <p:cNvSpPr>
            <a:spLocks noGrp="1" noChangeArrowheads="1"/>
          </p:cNvSpPr>
          <p:nvPr>
            <p:ph idx="1"/>
          </p:nvPr>
        </p:nvSpPr>
        <p:spPr>
          <a:xfrm>
            <a:off x="323528" y="1412776"/>
            <a:ext cx="8640960" cy="4786346"/>
          </a:xfrm>
        </p:spPr>
        <p:txBody>
          <a:bodyPr>
            <a:normAutofit fontScale="92500"/>
          </a:bodyPr>
          <a:lstStyle/>
          <a:p>
            <a:pPr algn="just"/>
            <a:r>
              <a:rPr lang="ja-JP" altLang="en-US" sz="2400" dirty="0">
                <a:latin typeface="ＭＳ Ｐゴシック" pitchFamily="50" charset="-128"/>
                <a:ea typeface="ＭＳ Ｐゴシック" pitchFamily="50" charset="-128"/>
              </a:rPr>
              <a:t>古典的な企業観・・・企業は</a:t>
            </a:r>
            <a:r>
              <a:rPr lang="ja-JP" altLang="en-US" sz="2400" dirty="0">
                <a:solidFill>
                  <a:srgbClr val="FF0000"/>
                </a:solidFill>
                <a:latin typeface="ＭＳ Ｐゴシック" pitchFamily="50" charset="-128"/>
                <a:ea typeface="ＭＳ Ｐゴシック" pitchFamily="50" charset="-128"/>
              </a:rPr>
              <a:t>利潤を最大</a:t>
            </a:r>
            <a:r>
              <a:rPr lang="ja-JP" altLang="en-US" sz="2400" dirty="0">
                <a:latin typeface="ＭＳ Ｐゴシック" pitchFamily="50" charset="-128"/>
                <a:ea typeface="ＭＳ Ｐゴシック" pitchFamily="50" charset="-128"/>
              </a:rPr>
              <a:t>にするように行動する．</a:t>
            </a:r>
            <a:endParaRPr lang="en-US" altLang="ja-JP" sz="24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企業は生産活動を行い，財・サービスを生産・販売し，</a:t>
            </a:r>
            <a:r>
              <a:rPr lang="ja-JP" altLang="en-US" sz="2100" dirty="0">
                <a:solidFill>
                  <a:srgbClr val="FF0000"/>
                </a:solidFill>
                <a:latin typeface="ＭＳ Ｐゴシック" pitchFamily="50" charset="-128"/>
                <a:ea typeface="ＭＳ Ｐゴシック" pitchFamily="50" charset="-128"/>
              </a:rPr>
              <a:t>収入</a:t>
            </a:r>
            <a:r>
              <a:rPr lang="ja-JP" altLang="en-US" sz="2100" dirty="0">
                <a:latin typeface="ＭＳ Ｐゴシック" pitchFamily="50" charset="-128"/>
                <a:ea typeface="ＭＳ Ｐゴシック" pitchFamily="50" charset="-128"/>
              </a:rPr>
              <a:t>を得る．</a:t>
            </a:r>
            <a:endParaRPr lang="en-US" altLang="ja-JP" sz="21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生産活動には人手（労働サービス）や機械設備（資本）など，</a:t>
            </a:r>
            <a:r>
              <a:rPr lang="ja-JP" altLang="en-US" sz="2100" dirty="0">
                <a:solidFill>
                  <a:srgbClr val="FF0000"/>
                </a:solidFill>
                <a:latin typeface="ＭＳ Ｐゴシック" pitchFamily="50" charset="-128"/>
                <a:ea typeface="ＭＳ Ｐゴシック" pitchFamily="50" charset="-128"/>
              </a:rPr>
              <a:t>生産要素</a:t>
            </a:r>
            <a:r>
              <a:rPr lang="ja-JP" altLang="en-US" sz="2100" dirty="0">
                <a:latin typeface="ＭＳ Ｐゴシック" pitchFamily="50" charset="-128"/>
                <a:ea typeface="ＭＳ Ｐゴシック" pitchFamily="50" charset="-128"/>
              </a:rPr>
              <a:t>が必要．</a:t>
            </a:r>
            <a:endParaRPr lang="en-US" altLang="ja-JP" sz="21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生産要素の利用には</a:t>
            </a:r>
            <a:r>
              <a:rPr lang="ja-JP" altLang="en-US" sz="2100" dirty="0">
                <a:solidFill>
                  <a:srgbClr val="FF0000"/>
                </a:solidFill>
                <a:latin typeface="ＭＳ Ｐゴシック" pitchFamily="50" charset="-128"/>
                <a:ea typeface="ＭＳ Ｐゴシック" pitchFamily="50" charset="-128"/>
              </a:rPr>
              <a:t>費用（機会費用を含む）</a:t>
            </a:r>
            <a:r>
              <a:rPr lang="ja-JP" altLang="en-US" sz="2100" dirty="0">
                <a:latin typeface="ＭＳ Ｐゴシック" pitchFamily="50" charset="-128"/>
                <a:ea typeface="ＭＳ Ｐゴシック" pitchFamily="50" charset="-128"/>
              </a:rPr>
              <a:t>がかかる．</a:t>
            </a:r>
            <a:endParaRPr lang="en-US" altLang="ja-JP" sz="21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生産要素を利用するための価格（賃金など）を</a:t>
            </a:r>
            <a:r>
              <a:rPr lang="ja-JP" altLang="en-US" sz="2100" dirty="0">
                <a:solidFill>
                  <a:srgbClr val="FF0000"/>
                </a:solidFill>
                <a:latin typeface="ＭＳ Ｐゴシック" pitchFamily="50" charset="-128"/>
                <a:ea typeface="ＭＳ Ｐゴシック" pitchFamily="50" charset="-128"/>
              </a:rPr>
              <a:t>生産要素価格</a:t>
            </a:r>
            <a:r>
              <a:rPr lang="ja-JP" altLang="en-US" sz="2100" dirty="0">
                <a:latin typeface="ＭＳ Ｐゴシック" pitchFamily="50" charset="-128"/>
                <a:ea typeface="ＭＳ Ｐゴシック" pitchFamily="50" charset="-128"/>
              </a:rPr>
              <a:t>という．</a:t>
            </a:r>
            <a:endParaRPr lang="en-US" altLang="ja-JP" sz="21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完全競争市場を仮定（財の価格も生産要素価格も所与とする）</a:t>
            </a:r>
            <a:endParaRPr lang="en-US" altLang="ja-JP" sz="21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400" dirty="0">
                <a:solidFill>
                  <a:srgbClr val="0070C0"/>
                </a:solidFill>
                <a:latin typeface="ＭＳ Ｐゴシック" pitchFamily="50" charset="-128"/>
                <a:ea typeface="ＭＳ Ｐゴシック" pitchFamily="50" charset="-128"/>
              </a:rPr>
              <a:t>利潤＝収入－費用</a:t>
            </a:r>
            <a:endParaRPr lang="en-US" altLang="ja-JP" sz="2400" dirty="0">
              <a:solidFill>
                <a:srgbClr val="0070C0"/>
              </a:solidFill>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費用＝生産要素価格</a:t>
            </a:r>
            <a:r>
              <a:rPr lang="en-US" altLang="ja-JP" sz="2100" dirty="0">
                <a:latin typeface="ＭＳ Ｐゴシック" pitchFamily="50" charset="-128"/>
                <a:ea typeface="ＭＳ Ｐゴシック" pitchFamily="50" charset="-128"/>
              </a:rPr>
              <a:t>×</a:t>
            </a:r>
            <a:r>
              <a:rPr lang="ja-JP" altLang="en-US" sz="2100" dirty="0">
                <a:latin typeface="ＭＳ Ｐゴシック" pitchFamily="50" charset="-128"/>
                <a:ea typeface="ＭＳ Ｐゴシック" pitchFamily="50" charset="-128"/>
              </a:rPr>
              <a:t>生産要素投入量</a:t>
            </a:r>
            <a:endParaRPr lang="en-US" altLang="ja-JP" sz="21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収入＝価格</a:t>
            </a:r>
            <a:r>
              <a:rPr lang="en-US" altLang="ja-JP" sz="2100" dirty="0">
                <a:latin typeface="ＭＳ Ｐゴシック" pitchFamily="50" charset="-128"/>
                <a:ea typeface="ＭＳ Ｐゴシック" pitchFamily="50" charset="-128"/>
              </a:rPr>
              <a:t>×</a:t>
            </a:r>
            <a:r>
              <a:rPr lang="ja-JP" altLang="en-US" sz="2100" dirty="0">
                <a:latin typeface="ＭＳ Ｐゴシック" pitchFamily="50" charset="-128"/>
                <a:ea typeface="ＭＳ Ｐゴシック" pitchFamily="50" charset="-128"/>
              </a:rPr>
              <a:t>販売量</a:t>
            </a:r>
            <a:endParaRPr lang="en-US" altLang="ja-JP" sz="2100" dirty="0">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endParaRPr>
          </a:p>
          <a:p>
            <a:pPr lvl="2" algn="just"/>
            <a:r>
              <a:rPr lang="ja-JP" altLang="en-US" sz="1800" dirty="0">
                <a:latin typeface="ＭＳ Ｐゴシック" pitchFamily="50" charset="-128"/>
                <a:ea typeface="ＭＳ Ｐゴシック" pitchFamily="50" charset="-128"/>
              </a:rPr>
              <a:t>実際には「生産量＝販売量＋在庫（売れ残り）」だが，単純化のために</a:t>
            </a:r>
            <a:endParaRPr lang="en-US" altLang="ja-JP" sz="1800" dirty="0">
              <a:latin typeface="ＭＳ Ｐゴシック" pitchFamily="50" charset="-128"/>
              <a:ea typeface="ＭＳ Ｐゴシック" pitchFamily="50" charset="-128"/>
            </a:endParaRPr>
          </a:p>
          <a:p>
            <a:pPr marL="594360" lvl="2" indent="0" algn="just">
              <a:buNone/>
            </a:pPr>
            <a:r>
              <a:rPr lang="en-US" altLang="ja-JP" sz="1800" dirty="0">
                <a:latin typeface="ＭＳ Ｐゴシック" pitchFamily="50" charset="-128"/>
                <a:ea typeface="ＭＳ Ｐゴシック" pitchFamily="50" charset="-128"/>
              </a:rPr>
              <a:t>   </a:t>
            </a:r>
            <a:r>
              <a:rPr lang="ja-JP" altLang="en-US" sz="1800" dirty="0">
                <a:latin typeface="ＭＳ Ｐゴシック" pitchFamily="50" charset="-128"/>
                <a:ea typeface="ＭＳ Ｐゴシック" pitchFamily="50" charset="-128"/>
              </a:rPr>
              <a:t>「</a:t>
            </a:r>
            <a:r>
              <a:rPr lang="ja-JP" altLang="en-US" sz="1800" dirty="0">
                <a:solidFill>
                  <a:srgbClr val="0070C0"/>
                </a:solidFill>
                <a:latin typeface="ＭＳ Ｐゴシック" pitchFamily="50" charset="-128"/>
                <a:ea typeface="ＭＳ Ｐゴシック" pitchFamily="50" charset="-128"/>
              </a:rPr>
              <a:t>販売量＝生産量</a:t>
            </a:r>
            <a:r>
              <a:rPr lang="ja-JP" altLang="en-US" sz="1800" dirty="0">
                <a:latin typeface="ＭＳ Ｐゴシック" pitchFamily="50" charset="-128"/>
                <a:ea typeface="ＭＳ Ｐゴシック" pitchFamily="50" charset="-128"/>
              </a:rPr>
              <a:t>」とする．</a:t>
            </a:r>
            <a:endParaRPr lang="en-US" altLang="ja-JP" sz="1800" dirty="0">
              <a:latin typeface="ＭＳ Ｐゴシック" pitchFamily="50" charset="-128"/>
              <a:ea typeface="ＭＳ Ｐゴシック" pitchFamily="50" charset="-128"/>
            </a:endParaRPr>
          </a:p>
          <a:p>
            <a:pPr lvl="2" algn="just"/>
            <a:endParaRPr lang="en-US" altLang="ja-JP" sz="18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3</a:t>
            </a:fld>
            <a:endParaRPr kumimoji="1" lang="ja-JP" altLang="en-US"/>
          </a:p>
        </p:txBody>
      </p:sp>
      <p:sp>
        <p:nvSpPr>
          <p:cNvPr id="5" name="日付プレースホルダー 4">
            <a:extLst>
              <a:ext uri="{FF2B5EF4-FFF2-40B4-BE49-F238E27FC236}">
                <a16:creationId xmlns:a16="http://schemas.microsoft.com/office/drawing/2014/main" id="{223A81A0-9B84-49B0-904F-8D599243C2BE}"/>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60911260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2" end="2"/>
                                            </p:txEl>
                                          </p:spTgt>
                                        </p:tgtEl>
                                        <p:attrNameLst>
                                          <p:attrName>style.visibility</p:attrName>
                                        </p:attrNameLst>
                                      </p:cBhvr>
                                      <p:to>
                                        <p:strVal val="visible"/>
                                      </p:to>
                                    </p:set>
                                    <p:animEffect transition="in" filter="fade">
                                      <p:cBhvr>
                                        <p:cTn id="10" dur="500"/>
                                        <p:tgtEl>
                                          <p:spTgt spid="166917">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6917">
                                            <p:txEl>
                                              <p:pRg st="3" end="3"/>
                                            </p:txEl>
                                          </p:spTgt>
                                        </p:tgtEl>
                                        <p:attrNameLst>
                                          <p:attrName>style.visibility</p:attrName>
                                        </p:attrNameLst>
                                      </p:cBhvr>
                                      <p:to>
                                        <p:strVal val="visible"/>
                                      </p:to>
                                    </p:set>
                                    <p:animEffect transition="in" filter="fade">
                                      <p:cBhvr>
                                        <p:cTn id="15" dur="500"/>
                                        <p:tgtEl>
                                          <p:spTgt spid="166917">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6917">
                                            <p:txEl>
                                              <p:pRg st="4" end="4"/>
                                            </p:txEl>
                                          </p:spTgt>
                                        </p:tgtEl>
                                        <p:attrNameLst>
                                          <p:attrName>style.visibility</p:attrName>
                                        </p:attrNameLst>
                                      </p:cBhvr>
                                      <p:to>
                                        <p:strVal val="visible"/>
                                      </p:to>
                                    </p:set>
                                    <p:animEffect transition="in" filter="fade">
                                      <p:cBhvr>
                                        <p:cTn id="18" dur="500"/>
                                        <p:tgtEl>
                                          <p:spTgt spid="166917">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6917">
                                            <p:txEl>
                                              <p:pRg st="5" end="5"/>
                                            </p:txEl>
                                          </p:spTgt>
                                        </p:tgtEl>
                                        <p:attrNameLst>
                                          <p:attrName>style.visibility</p:attrName>
                                        </p:attrNameLst>
                                      </p:cBhvr>
                                      <p:to>
                                        <p:strVal val="visible"/>
                                      </p:to>
                                    </p:set>
                                    <p:animEffect transition="in" filter="fade">
                                      <p:cBhvr>
                                        <p:cTn id="23" dur="500"/>
                                        <p:tgtEl>
                                          <p:spTgt spid="166917">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66917">
                                            <p:txEl>
                                              <p:pRg st="6" end="6"/>
                                            </p:txEl>
                                          </p:spTgt>
                                        </p:tgtEl>
                                        <p:attrNameLst>
                                          <p:attrName>style.visibility</p:attrName>
                                        </p:attrNameLst>
                                      </p:cBhvr>
                                      <p:to>
                                        <p:strVal val="visible"/>
                                      </p:to>
                                    </p:set>
                                    <p:animEffect transition="in" filter="fade">
                                      <p:cBhvr>
                                        <p:cTn id="28" dur="500"/>
                                        <p:tgtEl>
                                          <p:spTgt spid="166917">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66917">
                                            <p:txEl>
                                              <p:pRg st="8" end="8"/>
                                            </p:txEl>
                                          </p:spTgt>
                                        </p:tgtEl>
                                        <p:attrNameLst>
                                          <p:attrName>style.visibility</p:attrName>
                                        </p:attrNameLst>
                                      </p:cBhvr>
                                      <p:to>
                                        <p:strVal val="visible"/>
                                      </p:to>
                                    </p:set>
                                    <p:animEffect transition="in" filter="fade">
                                      <p:cBhvr>
                                        <p:cTn id="33" dur="500"/>
                                        <p:tgtEl>
                                          <p:spTgt spid="166917">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6917">
                                            <p:txEl>
                                              <p:pRg st="10" end="10"/>
                                            </p:txEl>
                                          </p:spTgt>
                                        </p:tgtEl>
                                        <p:attrNameLst>
                                          <p:attrName>style.visibility</p:attrName>
                                        </p:attrNameLst>
                                      </p:cBhvr>
                                      <p:to>
                                        <p:strVal val="visible"/>
                                      </p:to>
                                    </p:set>
                                    <p:animEffect transition="in" filter="fade">
                                      <p:cBhvr>
                                        <p:cTn id="36" dur="500"/>
                                        <p:tgtEl>
                                          <p:spTgt spid="166917">
                                            <p:txEl>
                                              <p:pRg st="10" end="1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6917">
                                            <p:txEl>
                                              <p:pRg st="11" end="11"/>
                                            </p:txEl>
                                          </p:spTgt>
                                        </p:tgtEl>
                                        <p:attrNameLst>
                                          <p:attrName>style.visibility</p:attrName>
                                        </p:attrNameLst>
                                      </p:cBhvr>
                                      <p:to>
                                        <p:strVal val="visible"/>
                                      </p:to>
                                    </p:set>
                                    <p:animEffect transition="in" filter="fade">
                                      <p:cBhvr>
                                        <p:cTn id="39" dur="500"/>
                                        <p:tgtEl>
                                          <p:spTgt spid="166917">
                                            <p:txEl>
                                              <p:pRg st="11" end="11"/>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6917">
                                            <p:txEl>
                                              <p:pRg st="13" end="13"/>
                                            </p:txEl>
                                          </p:spTgt>
                                        </p:tgtEl>
                                        <p:attrNameLst>
                                          <p:attrName>style.visibility</p:attrName>
                                        </p:attrNameLst>
                                      </p:cBhvr>
                                      <p:to>
                                        <p:strVal val="visible"/>
                                      </p:to>
                                    </p:set>
                                    <p:animEffect transition="in" filter="fade">
                                      <p:cBhvr>
                                        <p:cTn id="42" dur="500"/>
                                        <p:tgtEl>
                                          <p:spTgt spid="166917">
                                            <p:txEl>
                                              <p:pRg st="13" end="13"/>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66917">
                                            <p:txEl>
                                              <p:pRg st="14" end="14"/>
                                            </p:txEl>
                                          </p:spTgt>
                                        </p:tgtEl>
                                        <p:attrNameLst>
                                          <p:attrName>style.visibility</p:attrName>
                                        </p:attrNameLst>
                                      </p:cBhvr>
                                      <p:to>
                                        <p:strVal val="visible"/>
                                      </p:to>
                                    </p:set>
                                    <p:animEffect transition="in" filter="fade">
                                      <p:cBhvr>
                                        <p:cTn id="45" dur="500"/>
                                        <p:tgtEl>
                                          <p:spTgt spid="166917">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en-US" altLang="ja-JP" dirty="0">
                <a:solidFill>
                  <a:srgbClr val="0070C0"/>
                </a:solidFill>
              </a:rPr>
              <a:t>1.1 </a:t>
            </a:r>
            <a:r>
              <a:rPr lang="ja-JP" altLang="en-US" dirty="0">
                <a:solidFill>
                  <a:srgbClr val="0070C0"/>
                </a:solidFill>
              </a:rPr>
              <a:t>生産関数</a:t>
            </a:r>
            <a:endParaRPr lang="en-US" altLang="en-US" dirty="0">
              <a:solidFill>
                <a:srgbClr val="0070C0"/>
              </a:solidFill>
            </a:endParaRPr>
          </a:p>
        </p:txBody>
      </p:sp>
      <p:sp>
        <p:nvSpPr>
          <p:cNvPr id="166917" name="Rectangle 5"/>
          <p:cNvSpPr>
            <a:spLocks noGrp="1" noChangeArrowheads="1"/>
          </p:cNvSpPr>
          <p:nvPr>
            <p:ph idx="1"/>
          </p:nvPr>
        </p:nvSpPr>
        <p:spPr>
          <a:xfrm>
            <a:off x="539552" y="1412776"/>
            <a:ext cx="8352928" cy="4786346"/>
          </a:xfrm>
        </p:spPr>
        <p:txBody>
          <a:bodyPr>
            <a:normAutofit/>
          </a:bodyPr>
          <a:lstStyle/>
          <a:p>
            <a:pPr algn="just"/>
            <a:r>
              <a:rPr lang="ja-JP" altLang="en-US" sz="2400" dirty="0">
                <a:latin typeface="ＭＳ Ｐゴシック" pitchFamily="50" charset="-128"/>
                <a:ea typeface="ＭＳ Ｐゴシック" pitchFamily="50" charset="-128"/>
              </a:rPr>
              <a:t>生産要素の量と生産物の量の間には関係がある．</a:t>
            </a:r>
            <a:endParaRPr lang="en-US" altLang="ja-JP" sz="2400" dirty="0">
              <a:latin typeface="ＭＳ Ｐゴシック" pitchFamily="50" charset="-128"/>
              <a:ea typeface="ＭＳ Ｐゴシック" pitchFamily="50" charset="-128"/>
            </a:endParaRPr>
          </a:p>
          <a:p>
            <a:pPr marL="0" indent="0" algn="just">
              <a:buNone/>
            </a:pP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これを</a:t>
            </a:r>
            <a:r>
              <a:rPr lang="ja-JP" altLang="en-US" sz="2400" dirty="0">
                <a:solidFill>
                  <a:srgbClr val="FF0000"/>
                </a:solidFill>
                <a:latin typeface="ＭＳ Ｐゴシック" pitchFamily="50" charset="-128"/>
                <a:ea typeface="ＭＳ Ｐゴシック" pitchFamily="50" charset="-128"/>
              </a:rPr>
              <a:t>生産関数</a:t>
            </a:r>
            <a:r>
              <a:rPr lang="ja-JP" altLang="en-US" sz="2400" dirty="0">
                <a:latin typeface="ＭＳ Ｐゴシック" pitchFamily="50" charset="-128"/>
                <a:ea typeface="ＭＳ Ｐゴシック" pitchFamily="50" charset="-128"/>
              </a:rPr>
              <a:t>という．</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生産関数の性質</a:t>
            </a:r>
            <a:endParaRPr lang="en-US" altLang="ja-JP" sz="24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marL="457200" indent="-457200" algn="just">
              <a:buFont typeface="+mj-lt"/>
              <a:buAutoNum type="arabicPeriod"/>
            </a:pPr>
            <a:r>
              <a:rPr lang="ja-JP" altLang="en-US" sz="2400" dirty="0">
                <a:latin typeface="ＭＳ Ｐゴシック" pitchFamily="50" charset="-128"/>
                <a:ea typeface="ＭＳ Ｐゴシック" pitchFamily="50" charset="-128"/>
              </a:rPr>
              <a:t>生産要素投入量が増えると，生産量は増える．</a:t>
            </a:r>
            <a:endParaRPr lang="en-US" altLang="ja-JP" sz="2400" dirty="0">
              <a:latin typeface="ＭＳ Ｐゴシック" pitchFamily="50" charset="-128"/>
              <a:ea typeface="ＭＳ Ｐゴシック" pitchFamily="50" charset="-128"/>
            </a:endParaRPr>
          </a:p>
          <a:p>
            <a:pPr marL="457200" indent="-457200" algn="just">
              <a:buFont typeface="+mj-lt"/>
              <a:buAutoNum type="arabicPeriod"/>
            </a:pPr>
            <a:endParaRPr lang="en-US" altLang="ja-JP" sz="800" dirty="0">
              <a:latin typeface="ＭＳ Ｐゴシック" pitchFamily="50" charset="-128"/>
              <a:ea typeface="ＭＳ Ｐゴシック" pitchFamily="50" charset="-128"/>
            </a:endParaRPr>
          </a:p>
          <a:p>
            <a:pPr marL="457200" indent="-457200" algn="just">
              <a:buFont typeface="+mj-lt"/>
              <a:buAutoNum type="arabicPeriod"/>
            </a:pPr>
            <a:r>
              <a:rPr lang="ja-JP" altLang="en-US" sz="2400" dirty="0">
                <a:latin typeface="ＭＳ Ｐゴシック" pitchFamily="50" charset="-128"/>
                <a:ea typeface="ＭＳ Ｐゴシック" pitchFamily="50" charset="-128"/>
              </a:rPr>
              <a:t>生産要素投入を増やすほど，生産要素の追加的投入から得られる生産量の増加分は低下する．（</a:t>
            </a:r>
            <a:r>
              <a:rPr lang="ja-JP" altLang="en-US" sz="2400" dirty="0">
                <a:solidFill>
                  <a:srgbClr val="0070C0"/>
                </a:solidFill>
                <a:latin typeface="ＭＳ Ｐゴシック" pitchFamily="50" charset="-128"/>
                <a:ea typeface="ＭＳ Ｐゴシック" pitchFamily="50" charset="-128"/>
              </a:rPr>
              <a:t>限界生産性の逓減</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marL="457200" indent="-457200" algn="just">
              <a:buFont typeface="+mj-lt"/>
              <a:buAutoNum type="arabicPeriod"/>
            </a:pPr>
            <a:endParaRPr lang="en-US" altLang="ja-JP" sz="800" dirty="0">
              <a:latin typeface="ＭＳ Ｐゴシック" pitchFamily="50" charset="-128"/>
              <a:ea typeface="ＭＳ Ｐゴシック" pitchFamily="50" charset="-128"/>
            </a:endParaRPr>
          </a:p>
          <a:p>
            <a:pPr marL="457200" indent="-457200" algn="just">
              <a:buFont typeface="+mj-lt"/>
              <a:buAutoNum type="arabicPeriod"/>
            </a:pPr>
            <a:r>
              <a:rPr lang="ja-JP" altLang="en-US" sz="2400" dirty="0">
                <a:solidFill>
                  <a:srgbClr val="00B050"/>
                </a:solidFill>
                <a:latin typeface="ＭＳ Ｐゴシック" pitchFamily="50" charset="-128"/>
                <a:ea typeface="ＭＳ Ｐゴシック" pitchFamily="50" charset="-128"/>
              </a:rPr>
              <a:t>生産性が高い</a:t>
            </a:r>
            <a:r>
              <a:rPr lang="ja-JP" altLang="en-US" sz="2400" dirty="0">
                <a:latin typeface="ＭＳ Ｐゴシック" pitchFamily="50" charset="-128"/>
                <a:ea typeface="ＭＳ Ｐゴシック" pitchFamily="50" charset="-128"/>
              </a:rPr>
              <a:t>ほど，一定の生産要素投入量のもとでの</a:t>
            </a:r>
            <a:r>
              <a:rPr lang="ja-JP" altLang="en-US" sz="2400" dirty="0">
                <a:solidFill>
                  <a:srgbClr val="00B050"/>
                </a:solidFill>
                <a:latin typeface="ＭＳ Ｐゴシック" pitchFamily="50" charset="-128"/>
                <a:ea typeface="ＭＳ Ｐゴシック" pitchFamily="50" charset="-128"/>
              </a:rPr>
              <a:t>生産量が増加</a:t>
            </a:r>
            <a:r>
              <a:rPr lang="ja-JP" altLang="en-US" sz="2400" dirty="0">
                <a:latin typeface="ＭＳ Ｐゴシック" pitchFamily="50" charset="-128"/>
                <a:ea typeface="ＭＳ Ｐゴシック" pitchFamily="50" charset="-128"/>
              </a:rPr>
              <a:t>する．</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4</a:t>
            </a:fld>
            <a:endParaRPr kumimoji="1" lang="ja-JP" altLang="en-US"/>
          </a:p>
        </p:txBody>
      </p:sp>
      <p:sp>
        <p:nvSpPr>
          <p:cNvPr id="5" name="日付プレースホルダー 4">
            <a:extLst>
              <a:ext uri="{FF2B5EF4-FFF2-40B4-BE49-F238E27FC236}">
                <a16:creationId xmlns:a16="http://schemas.microsoft.com/office/drawing/2014/main" id="{FB9A4B4B-4D18-480E-BDDB-C140682335BD}"/>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69440214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1" end="1"/>
                                            </p:txEl>
                                          </p:spTgt>
                                        </p:tgtEl>
                                        <p:attrNameLst>
                                          <p:attrName>style.visibility</p:attrName>
                                        </p:attrNameLst>
                                      </p:cBhvr>
                                      <p:to>
                                        <p:strVal val="visible"/>
                                      </p:to>
                                    </p:set>
                                    <p:animEffect transition="in" filter="fade">
                                      <p:cBhvr>
                                        <p:cTn id="10" dur="500"/>
                                        <p:tgtEl>
                                          <p:spTgt spid="16691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6917">
                                            <p:txEl>
                                              <p:pRg st="3" end="3"/>
                                            </p:txEl>
                                          </p:spTgt>
                                        </p:tgtEl>
                                        <p:attrNameLst>
                                          <p:attrName>style.visibility</p:attrName>
                                        </p:attrNameLst>
                                      </p:cBhvr>
                                      <p:to>
                                        <p:strVal val="visible"/>
                                      </p:to>
                                    </p:set>
                                    <p:animEffect transition="in" filter="fade">
                                      <p:cBhvr>
                                        <p:cTn id="15" dur="500"/>
                                        <p:tgtEl>
                                          <p:spTgt spid="166917">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66917">
                                            <p:txEl>
                                              <p:pRg st="5" end="5"/>
                                            </p:txEl>
                                          </p:spTgt>
                                        </p:tgtEl>
                                        <p:attrNameLst>
                                          <p:attrName>style.visibility</p:attrName>
                                        </p:attrNameLst>
                                      </p:cBhvr>
                                      <p:to>
                                        <p:strVal val="visible"/>
                                      </p:to>
                                    </p:set>
                                    <p:animEffect transition="in" filter="fade">
                                      <p:cBhvr>
                                        <p:cTn id="20" dur="500"/>
                                        <p:tgtEl>
                                          <p:spTgt spid="166917">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66917">
                                            <p:txEl>
                                              <p:pRg st="7" end="7"/>
                                            </p:txEl>
                                          </p:spTgt>
                                        </p:tgtEl>
                                        <p:attrNameLst>
                                          <p:attrName>style.visibility</p:attrName>
                                        </p:attrNameLst>
                                      </p:cBhvr>
                                      <p:to>
                                        <p:strVal val="visible"/>
                                      </p:to>
                                    </p:set>
                                    <p:animEffect transition="in" filter="fade">
                                      <p:cBhvr>
                                        <p:cTn id="25" dur="500"/>
                                        <p:tgtEl>
                                          <p:spTgt spid="166917">
                                            <p:txEl>
                                              <p:pRg st="7" end="7"/>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66917">
                                            <p:txEl>
                                              <p:pRg st="9" end="9"/>
                                            </p:txEl>
                                          </p:spTgt>
                                        </p:tgtEl>
                                        <p:attrNameLst>
                                          <p:attrName>style.visibility</p:attrName>
                                        </p:attrNameLst>
                                      </p:cBhvr>
                                      <p:to>
                                        <p:strVal val="visible"/>
                                      </p:to>
                                    </p:set>
                                    <p:animEffect transition="in" filter="fade">
                                      <p:cBhvr>
                                        <p:cTn id="30" dur="500"/>
                                        <p:tgtEl>
                                          <p:spTgt spid="16691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en-US" altLang="ja-JP" dirty="0">
                <a:solidFill>
                  <a:srgbClr val="0070C0"/>
                </a:solidFill>
              </a:rPr>
              <a:t>1.1 </a:t>
            </a:r>
            <a:r>
              <a:rPr lang="ja-JP" altLang="en-US" dirty="0">
                <a:solidFill>
                  <a:srgbClr val="0070C0"/>
                </a:solidFill>
              </a:rPr>
              <a:t>生産関数</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539552" y="1268760"/>
                <a:ext cx="8352928" cy="4786346"/>
              </a:xfrm>
            </p:spPr>
            <p:txBody>
              <a:bodyPr>
                <a:normAutofit/>
              </a:bodyPr>
              <a:lstStyle/>
              <a:p>
                <a:pPr algn="just"/>
                <a:r>
                  <a:rPr lang="ja-JP" altLang="en-US" sz="2400" dirty="0">
                    <a:latin typeface="ＭＳ Ｐゴシック" pitchFamily="50" charset="-128"/>
                    <a:ea typeface="ＭＳ Ｐゴシック" pitchFamily="50" charset="-128"/>
                  </a:rPr>
                  <a:t>具体的な関数形の例</a:t>
                </a:r>
                <a:endParaRPr lang="en-US" altLang="ja-JP" sz="2400" dirty="0">
                  <a:latin typeface="ＭＳ Ｐゴシック" pitchFamily="50" charset="-128"/>
                  <a:ea typeface="ＭＳ Ｐゴシック" pitchFamily="50" charset="-128"/>
                </a:endParaRPr>
              </a:p>
              <a:p>
                <a:pPr marL="0" indent="0" algn="just">
                  <a:buNone/>
                </a:pPr>
                <a14:m>
                  <m:oMathPara xmlns:m="http://schemas.openxmlformats.org/officeDocument/2006/math">
                    <m:oMathParaPr>
                      <m:jc m:val="centerGroup"/>
                    </m:oMathParaPr>
                    <m:oMath xmlns:m="http://schemas.openxmlformats.org/officeDocument/2006/math">
                      <m:r>
                        <a:rPr lang="en-US" altLang="ja-JP" sz="2400" b="0" i="1" smtClean="0">
                          <a:latin typeface="Cambria Math"/>
                          <a:ea typeface="ＭＳ Ｐゴシック" pitchFamily="50" charset="-128"/>
                        </a:rPr>
                        <m:t>𝑦</m:t>
                      </m:r>
                      <m:r>
                        <a:rPr lang="en-US" altLang="ja-JP" sz="2400" b="0" i="1" smtClean="0">
                          <a:latin typeface="Cambria Math"/>
                          <a:ea typeface="ＭＳ Ｐゴシック" pitchFamily="50" charset="-128"/>
                        </a:rPr>
                        <m:t>=</m:t>
                      </m:r>
                      <m:rad>
                        <m:radPr>
                          <m:degHide m:val="on"/>
                          <m:ctrlPr>
                            <a:rPr lang="en-US" altLang="ja-JP" sz="2400" b="0" i="1" smtClean="0">
                              <a:latin typeface="Cambria Math" panose="02040503050406030204" pitchFamily="18" charset="0"/>
                              <a:ea typeface="ＭＳ Ｐゴシック" pitchFamily="50" charset="-128"/>
                            </a:rPr>
                          </m:ctrlPr>
                        </m:radPr>
                        <m:deg/>
                        <m:e>
                          <m:r>
                            <a:rPr lang="en-US" altLang="ja-JP" sz="2400" b="0" i="1" smtClean="0">
                              <a:latin typeface="Cambria Math"/>
                              <a:ea typeface="ＭＳ Ｐゴシック" pitchFamily="50" charset="-128"/>
                            </a:rPr>
                            <m:t>2</m:t>
                          </m:r>
                          <m:r>
                            <a:rPr lang="en-US" altLang="ja-JP" sz="2400" b="0" i="1" smtClean="0">
                              <a:latin typeface="Cambria Math"/>
                              <a:ea typeface="ＭＳ Ｐゴシック" pitchFamily="50" charset="-128"/>
                            </a:rPr>
                            <m:t>𝐻𝑙</m:t>
                          </m:r>
                        </m:e>
                      </m:rad>
                    </m:oMath>
                  </m:oMathPara>
                </a14:m>
                <a:endParaRPr lang="en-US" altLang="ja-JP" sz="2400" dirty="0">
                  <a:latin typeface="ＭＳ Ｐゴシック" pitchFamily="50" charset="-128"/>
                  <a:ea typeface="ＭＳ Ｐゴシック" pitchFamily="50" charset="-128"/>
                </a:endParaRPr>
              </a:p>
              <a:p>
                <a:pPr lvl="1" algn="just"/>
                <a:r>
                  <a:rPr lang="en-US" altLang="ja-JP" sz="2100" i="1" dirty="0">
                    <a:latin typeface="Times New Roman" panose="02020603050405020304" pitchFamily="18" charset="0"/>
                    <a:ea typeface="ＭＳ Ｐゴシック" pitchFamily="50" charset="-128"/>
                    <a:cs typeface="Times New Roman" panose="02020603050405020304" pitchFamily="18" charset="0"/>
                  </a:rPr>
                  <a:t>y</a:t>
                </a:r>
                <a:r>
                  <a:rPr lang="ja-JP" altLang="en-US" sz="2100" dirty="0">
                    <a:latin typeface="ＭＳ Ｐゴシック" pitchFamily="50" charset="-128"/>
                    <a:ea typeface="ＭＳ Ｐゴシック" pitchFamily="50" charset="-128"/>
                  </a:rPr>
                  <a:t>；生産量</a:t>
                </a:r>
                <a:endParaRPr lang="en-US" altLang="ja-JP" sz="2100" dirty="0">
                  <a:latin typeface="ＭＳ Ｐゴシック" pitchFamily="50" charset="-128"/>
                  <a:ea typeface="ＭＳ Ｐゴシック" pitchFamily="50" charset="-128"/>
                </a:endParaRPr>
              </a:p>
              <a:p>
                <a:pPr lvl="1" algn="just"/>
                <a:r>
                  <a:rPr lang="en-US" altLang="ja-JP" sz="2100" i="1" dirty="0">
                    <a:latin typeface="Times New Roman" panose="02020603050405020304" pitchFamily="18" charset="0"/>
                    <a:ea typeface="ＭＳ Ｐゴシック" pitchFamily="50" charset="-128"/>
                    <a:cs typeface="Times New Roman" panose="02020603050405020304" pitchFamily="18" charset="0"/>
                  </a:rPr>
                  <a:t>l</a:t>
                </a:r>
                <a:r>
                  <a:rPr lang="ja-JP" altLang="en-US" sz="2100" dirty="0">
                    <a:latin typeface="ＭＳ Ｐゴシック" pitchFamily="50" charset="-128"/>
                    <a:ea typeface="ＭＳ Ｐゴシック" pitchFamily="50" charset="-128"/>
                  </a:rPr>
                  <a:t>；生産要素投入量</a:t>
                </a:r>
                <a:endParaRPr lang="en-US" altLang="ja-JP" sz="2100" dirty="0">
                  <a:latin typeface="ＭＳ Ｐゴシック" pitchFamily="50" charset="-128"/>
                  <a:ea typeface="ＭＳ Ｐゴシック" pitchFamily="50" charset="-128"/>
                </a:endParaRPr>
              </a:p>
              <a:p>
                <a:pPr lvl="1" algn="just"/>
                <a:r>
                  <a:rPr lang="en-US" altLang="ja-JP" sz="2100" i="1" dirty="0">
                    <a:latin typeface="Times New Roman" panose="02020603050405020304" pitchFamily="18" charset="0"/>
                    <a:ea typeface="ＭＳ Ｐゴシック" pitchFamily="50" charset="-128"/>
                    <a:cs typeface="Times New Roman" panose="02020603050405020304" pitchFamily="18" charset="0"/>
                  </a:rPr>
                  <a:t>H</a:t>
                </a:r>
                <a:r>
                  <a:rPr lang="ja-JP" altLang="en-US" sz="2100" dirty="0">
                    <a:latin typeface="ＭＳ Ｐゴシック" pitchFamily="50" charset="-128"/>
                    <a:ea typeface="ＭＳ Ｐゴシック" pitchFamily="50" charset="-128"/>
                  </a:rPr>
                  <a:t>；生産性を表すパラメータ</a:t>
                </a:r>
                <a:endParaRPr lang="en-US" altLang="ja-JP" sz="21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２は後で計算を楽にするための工夫（特に意味はない）．</a:t>
                </a:r>
                <a:endParaRPr lang="en-US" altLang="ja-JP" sz="21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数値例（</a:t>
                </a:r>
                <a14:m>
                  <m:oMath xmlns:m="http://schemas.openxmlformats.org/officeDocument/2006/math">
                    <m:r>
                      <a:rPr lang="en-US" altLang="ja-JP" sz="2400" b="0" i="1" smtClean="0">
                        <a:latin typeface="Cambria Math"/>
                        <a:ea typeface="ＭＳ Ｐゴシック" pitchFamily="50" charset="-128"/>
                      </a:rPr>
                      <m:t>𝐻</m:t>
                    </m:r>
                    <m:r>
                      <a:rPr lang="en-US" altLang="ja-JP" sz="2400" b="0" i="1" smtClean="0">
                        <a:latin typeface="Cambria Math"/>
                        <a:ea typeface="ＭＳ Ｐゴシック" pitchFamily="50" charset="-128"/>
                      </a:rPr>
                      <m:t>=</m:t>
                    </m:r>
                    <m:f>
                      <m:fPr>
                        <m:ctrlPr>
                          <a:rPr lang="en-US" altLang="ja-JP" sz="2400" b="0" i="1" smtClean="0">
                            <a:latin typeface="Cambria Math" panose="02040503050406030204" pitchFamily="18" charset="0"/>
                            <a:ea typeface="ＭＳ Ｐゴシック" pitchFamily="50" charset="-128"/>
                          </a:rPr>
                        </m:ctrlPr>
                      </m:fPr>
                      <m:num>
                        <m:r>
                          <a:rPr lang="en-US" altLang="ja-JP" sz="2400" b="0" i="1" smtClean="0">
                            <a:latin typeface="Cambria Math"/>
                            <a:ea typeface="ＭＳ Ｐゴシック" pitchFamily="50" charset="-128"/>
                          </a:rPr>
                          <m:t>1</m:t>
                        </m:r>
                      </m:num>
                      <m:den>
                        <m:r>
                          <a:rPr lang="en-US" altLang="ja-JP" sz="2400" b="0" i="1" smtClean="0">
                            <a:latin typeface="Cambria Math"/>
                            <a:ea typeface="ＭＳ Ｐゴシック" pitchFamily="50" charset="-128"/>
                          </a:rPr>
                          <m:t>2</m:t>
                        </m:r>
                      </m:den>
                    </m:f>
                  </m:oMath>
                </a14:m>
                <a:r>
                  <a:rPr lang="ja-JP" altLang="en-US" sz="2400" dirty="0">
                    <a:latin typeface="ＭＳ Ｐゴシック" pitchFamily="50" charset="-128"/>
                    <a:ea typeface="ＭＳ Ｐゴシック" pitchFamily="50" charset="-128"/>
                  </a:rPr>
                  <a:t>で，</a:t>
                </a:r>
                <a14:m>
                  <m:oMath xmlns:m="http://schemas.openxmlformats.org/officeDocument/2006/math">
                    <m:r>
                      <a:rPr lang="en-US" altLang="ja-JP" sz="2400" b="0" i="1" smtClean="0">
                        <a:latin typeface="Cambria Math"/>
                        <a:ea typeface="ＭＳ Ｐゴシック" pitchFamily="50" charset="-128"/>
                      </a:rPr>
                      <m:t>𝑦</m:t>
                    </m:r>
                    <m:r>
                      <a:rPr lang="en-US" altLang="ja-JP" sz="2400" b="0" i="1" smtClean="0">
                        <a:latin typeface="Cambria Math"/>
                        <a:ea typeface="ＭＳ Ｐゴシック" pitchFamily="50" charset="-128"/>
                      </a:rPr>
                      <m:t>=</m:t>
                    </m:r>
                    <m:rad>
                      <m:radPr>
                        <m:degHide m:val="on"/>
                        <m:ctrlPr>
                          <a:rPr lang="en-US" altLang="ja-JP" sz="2400" b="0" i="1" smtClean="0">
                            <a:latin typeface="Cambria Math" panose="02040503050406030204" pitchFamily="18" charset="0"/>
                            <a:ea typeface="ＭＳ Ｐゴシック" pitchFamily="50" charset="-128"/>
                          </a:rPr>
                        </m:ctrlPr>
                      </m:radPr>
                      <m:deg/>
                      <m:e>
                        <m:r>
                          <a:rPr lang="en-US" altLang="ja-JP" sz="2400" b="0" i="1" smtClean="0">
                            <a:latin typeface="Cambria Math"/>
                            <a:ea typeface="ＭＳ Ｐゴシック" pitchFamily="50" charset="-128"/>
                          </a:rPr>
                          <m:t>𝑙</m:t>
                        </m:r>
                      </m:e>
                    </m:rad>
                  </m:oMath>
                </a14:m>
                <a:r>
                  <a:rPr lang="ja-JP" altLang="en-US" sz="2400" dirty="0">
                    <a:latin typeface="ＭＳ Ｐゴシック" pitchFamily="50" charset="-128"/>
                    <a:ea typeface="ＭＳ Ｐゴシック" pitchFamily="50" charset="-128"/>
                  </a:rPr>
                  <a:t> の場合）</a:t>
                </a:r>
                <a:endParaRPr lang="en-US" altLang="ja-JP" sz="24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539552" y="1268760"/>
                <a:ext cx="8352928" cy="4786346"/>
              </a:xfrm>
              <a:blipFill rotWithShape="1">
                <a:blip r:embed="rId3"/>
                <a:stretch>
                  <a:fillRect l="-511" t="-1019"/>
                </a:stretch>
              </a:blipFill>
            </p:spPr>
            <p:txBody>
              <a:bodyPr/>
              <a:lstStyle/>
              <a:p>
                <a:r>
                  <a:rPr lang="ja-JP" altLang="en-US">
                    <a:noFill/>
                  </a:rPr>
                  <a:t> </a:t>
                </a:r>
              </a:p>
            </p:txBody>
          </p:sp>
        </mc:Fallback>
      </mc:AlternateContent>
      <p:graphicFrame>
        <p:nvGraphicFramePr>
          <p:cNvPr id="3" name="表 2"/>
          <p:cNvGraphicFramePr>
            <a:graphicFrameLocks noGrp="1"/>
          </p:cNvGraphicFramePr>
          <p:nvPr>
            <p:extLst>
              <p:ext uri="{D42A27DB-BD31-4B8C-83A1-F6EECF244321}">
                <p14:modId xmlns:p14="http://schemas.microsoft.com/office/powerpoint/2010/main" val="790231307"/>
              </p:ext>
            </p:extLst>
          </p:nvPr>
        </p:nvGraphicFramePr>
        <p:xfrm>
          <a:off x="1403648" y="4725144"/>
          <a:ext cx="6096000" cy="914400"/>
        </p:xfrm>
        <a:graphic>
          <a:graphicData uri="http://schemas.openxmlformats.org/drawingml/2006/table">
            <a:tbl>
              <a:tblPr firstRow="1" bandRow="1">
                <a:tableStyleId>{5C22544A-7EE6-4342-B048-85BDC9FD1C3A}</a:tableStyleId>
              </a:tblPr>
              <a:tblGrid>
                <a:gridCol w="3528392">
                  <a:extLst>
                    <a:ext uri="{9D8B030D-6E8A-4147-A177-3AD203B41FA5}">
                      <a16:colId xmlns:a16="http://schemas.microsoft.com/office/drawing/2014/main" val="20000"/>
                    </a:ext>
                  </a:extLst>
                </a:gridCol>
                <a:gridCol w="648072">
                  <a:extLst>
                    <a:ext uri="{9D8B030D-6E8A-4147-A177-3AD203B41FA5}">
                      <a16:colId xmlns:a16="http://schemas.microsoft.com/office/drawing/2014/main" val="20001"/>
                    </a:ext>
                  </a:extLst>
                </a:gridCol>
                <a:gridCol w="648072">
                  <a:extLst>
                    <a:ext uri="{9D8B030D-6E8A-4147-A177-3AD203B41FA5}">
                      <a16:colId xmlns:a16="http://schemas.microsoft.com/office/drawing/2014/main" val="20002"/>
                    </a:ext>
                  </a:extLst>
                </a:gridCol>
                <a:gridCol w="576064">
                  <a:extLst>
                    <a:ext uri="{9D8B030D-6E8A-4147-A177-3AD203B41FA5}">
                      <a16:colId xmlns:a16="http://schemas.microsoft.com/office/drawing/2014/main" val="20003"/>
                    </a:ext>
                  </a:extLst>
                </a:gridCol>
                <a:gridCol w="695400">
                  <a:extLst>
                    <a:ext uri="{9D8B030D-6E8A-4147-A177-3AD203B41FA5}">
                      <a16:colId xmlns:a16="http://schemas.microsoft.com/office/drawing/2014/main" val="20004"/>
                    </a:ext>
                  </a:extLst>
                </a:gridCol>
              </a:tblGrid>
              <a:tr h="370840">
                <a:tc>
                  <a:txBody>
                    <a:bodyPr/>
                    <a:lstStyle/>
                    <a:p>
                      <a:r>
                        <a:rPr kumimoji="1" lang="ja-JP" altLang="en-US" sz="2400" dirty="0"/>
                        <a:t>生産要素投入量 ； </a:t>
                      </a:r>
                      <a:r>
                        <a:rPr kumimoji="1" lang="en-US" altLang="ja-JP" sz="2400" i="1" baseline="0" dirty="0">
                          <a:latin typeface="Times New Roman" panose="02020603050405020304" pitchFamily="18" charset="0"/>
                          <a:cs typeface="Times New Roman" panose="02020603050405020304" pitchFamily="18" charset="0"/>
                        </a:rPr>
                        <a:t>l</a:t>
                      </a:r>
                      <a:endParaRPr kumimoji="1" lang="en-US" altLang="ja-JP" sz="2400" i="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2400" dirty="0">
                          <a:latin typeface="Times New Roman" panose="02020603050405020304" pitchFamily="18" charset="0"/>
                          <a:cs typeface="Times New Roman" panose="02020603050405020304" pitchFamily="18" charset="0"/>
                        </a:rPr>
                        <a:t>1</a:t>
                      </a:r>
                      <a:endParaRPr kumimoji="1" lang="ja-JP" altLang="en-US" sz="2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2400" dirty="0">
                          <a:latin typeface="Times New Roman" panose="02020603050405020304" pitchFamily="18" charset="0"/>
                          <a:cs typeface="Times New Roman" panose="02020603050405020304" pitchFamily="18" charset="0"/>
                        </a:rPr>
                        <a:t>4</a:t>
                      </a:r>
                      <a:endParaRPr kumimoji="1" lang="ja-JP" altLang="en-US" sz="2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2400" dirty="0">
                          <a:latin typeface="Times New Roman" panose="02020603050405020304" pitchFamily="18" charset="0"/>
                          <a:cs typeface="Times New Roman" panose="02020603050405020304" pitchFamily="18" charset="0"/>
                        </a:rPr>
                        <a:t>9</a:t>
                      </a:r>
                      <a:endParaRPr kumimoji="1" lang="ja-JP" altLang="en-US" sz="2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2400" dirty="0">
                          <a:latin typeface="Times New Roman" panose="02020603050405020304" pitchFamily="18" charset="0"/>
                          <a:cs typeface="Times New Roman" panose="02020603050405020304" pitchFamily="18" charset="0"/>
                        </a:rPr>
                        <a:t>16</a:t>
                      </a:r>
                      <a:endParaRPr kumimoji="1" lang="ja-JP" altLang="en-US" sz="2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400" dirty="0"/>
                        <a:t>生産量 ； </a:t>
                      </a:r>
                      <a:r>
                        <a:rPr kumimoji="1" lang="en-US" altLang="ja-JP" sz="2400" i="1" baseline="0" dirty="0">
                          <a:latin typeface="Times New Roman" panose="02020603050405020304" pitchFamily="18" charset="0"/>
                          <a:cs typeface="Times New Roman" panose="02020603050405020304" pitchFamily="18" charset="0"/>
                        </a:rPr>
                        <a:t>y</a:t>
                      </a:r>
                      <a:endParaRPr kumimoji="1" lang="ja-JP" altLang="en-US" sz="2400" dirty="0"/>
                    </a:p>
                  </a:txBody>
                  <a:tcPr/>
                </a:tc>
                <a:tc>
                  <a:txBody>
                    <a:bodyPr/>
                    <a:lstStyle/>
                    <a:p>
                      <a:pPr algn="ctr"/>
                      <a:r>
                        <a:rPr kumimoji="1" lang="en-US" altLang="ja-JP" sz="2400" dirty="0">
                          <a:latin typeface="Times New Roman" panose="02020603050405020304" pitchFamily="18" charset="0"/>
                          <a:cs typeface="Times New Roman" panose="02020603050405020304" pitchFamily="18" charset="0"/>
                        </a:rPr>
                        <a:t>1</a:t>
                      </a:r>
                      <a:endParaRPr kumimoji="1" lang="ja-JP" altLang="en-US" sz="2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2400" dirty="0">
                          <a:latin typeface="Times New Roman" panose="02020603050405020304" pitchFamily="18" charset="0"/>
                          <a:cs typeface="Times New Roman" panose="02020603050405020304" pitchFamily="18" charset="0"/>
                        </a:rPr>
                        <a:t>2</a:t>
                      </a:r>
                      <a:endParaRPr kumimoji="1" lang="ja-JP" altLang="en-US" sz="2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2400" dirty="0">
                          <a:latin typeface="Times New Roman" panose="02020603050405020304" pitchFamily="18" charset="0"/>
                          <a:cs typeface="Times New Roman" panose="02020603050405020304" pitchFamily="18" charset="0"/>
                        </a:rPr>
                        <a:t>3</a:t>
                      </a:r>
                      <a:endParaRPr kumimoji="1" lang="ja-JP" altLang="en-US" sz="2400"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2400" dirty="0">
                          <a:latin typeface="Times New Roman" panose="02020603050405020304" pitchFamily="18" charset="0"/>
                          <a:cs typeface="Times New Roman" panose="02020603050405020304" pitchFamily="18" charset="0"/>
                        </a:rPr>
                        <a:t>4</a:t>
                      </a:r>
                      <a:endParaRPr kumimoji="1" lang="ja-JP" altLang="en-US" sz="24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1"/>
                  </a:ext>
                </a:extLst>
              </a:tr>
            </a:tbl>
          </a:graphicData>
        </a:graphic>
      </p:graphicFrame>
      <p:sp>
        <p:nvSpPr>
          <p:cNvPr id="4" name="環状矢印 3"/>
          <p:cNvSpPr/>
          <p:nvPr/>
        </p:nvSpPr>
        <p:spPr>
          <a:xfrm>
            <a:off x="5292080" y="4509120"/>
            <a:ext cx="576064" cy="623086"/>
          </a:xfrm>
          <a:prstGeom prst="circularArrow">
            <a:avLst>
              <a:gd name="adj1" fmla="val 12500"/>
              <a:gd name="adj2" fmla="val 1142319"/>
              <a:gd name="adj3" fmla="val 20457681"/>
              <a:gd name="adj4" fmla="val 10800000"/>
              <a:gd name="adj5" fmla="val 2001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環状矢印 6"/>
          <p:cNvSpPr/>
          <p:nvPr/>
        </p:nvSpPr>
        <p:spPr>
          <a:xfrm>
            <a:off x="5940152" y="4509120"/>
            <a:ext cx="576064" cy="623086"/>
          </a:xfrm>
          <a:prstGeom prst="circularArrow">
            <a:avLst>
              <a:gd name="adj1" fmla="val 12500"/>
              <a:gd name="adj2" fmla="val 1142319"/>
              <a:gd name="adj3" fmla="val 20457681"/>
              <a:gd name="adj4" fmla="val 10800000"/>
              <a:gd name="adj5" fmla="val 2001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環状矢印 8"/>
          <p:cNvSpPr/>
          <p:nvPr/>
        </p:nvSpPr>
        <p:spPr>
          <a:xfrm>
            <a:off x="6668616" y="4509120"/>
            <a:ext cx="576064" cy="623086"/>
          </a:xfrm>
          <a:prstGeom prst="circularArrow">
            <a:avLst>
              <a:gd name="adj1" fmla="val 12500"/>
              <a:gd name="adj2" fmla="val 1142319"/>
              <a:gd name="adj3" fmla="val 20457681"/>
              <a:gd name="adj4" fmla="val 10800000"/>
              <a:gd name="adj5" fmla="val 2001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 name="テキスト ボックス 4"/>
          <p:cNvSpPr txBox="1"/>
          <p:nvPr/>
        </p:nvSpPr>
        <p:spPr>
          <a:xfrm>
            <a:off x="5364088" y="4221088"/>
            <a:ext cx="576064" cy="400110"/>
          </a:xfrm>
          <a:prstGeom prst="rect">
            <a:avLst/>
          </a:prstGeom>
          <a:noFill/>
        </p:spPr>
        <p:txBody>
          <a:bodyPr wrap="square" rtlCol="0">
            <a:spAutoFit/>
          </a:bodyPr>
          <a:lstStyle/>
          <a:p>
            <a:r>
              <a:rPr kumimoji="1" lang="en-US" altLang="ja-JP" sz="2000" dirty="0">
                <a:solidFill>
                  <a:srgbClr val="FF0000"/>
                </a:solidFill>
                <a:latin typeface="Times New Roman" panose="02020603050405020304" pitchFamily="18" charset="0"/>
                <a:cs typeface="Times New Roman" panose="02020603050405020304" pitchFamily="18" charset="0"/>
              </a:rPr>
              <a:t>+3</a:t>
            </a:r>
            <a:endParaRPr kumimoji="1" lang="ja-JP" altLang="en-US" sz="2000" dirty="0">
              <a:solidFill>
                <a:srgbClr val="FF0000"/>
              </a:solidFill>
              <a:latin typeface="Times New Roman" panose="02020603050405020304" pitchFamily="18" charset="0"/>
              <a:cs typeface="Times New Roman" panose="02020603050405020304" pitchFamily="18" charset="0"/>
            </a:endParaRPr>
          </a:p>
        </p:txBody>
      </p:sp>
      <p:sp>
        <p:nvSpPr>
          <p:cNvPr id="11" name="テキスト ボックス 10"/>
          <p:cNvSpPr txBox="1"/>
          <p:nvPr/>
        </p:nvSpPr>
        <p:spPr>
          <a:xfrm>
            <a:off x="6084168" y="4221088"/>
            <a:ext cx="576064" cy="400110"/>
          </a:xfrm>
          <a:prstGeom prst="rect">
            <a:avLst/>
          </a:prstGeom>
          <a:noFill/>
        </p:spPr>
        <p:txBody>
          <a:bodyPr wrap="square" rtlCol="0">
            <a:spAutoFit/>
          </a:bodyPr>
          <a:lstStyle/>
          <a:p>
            <a:r>
              <a:rPr kumimoji="1" lang="en-US" altLang="ja-JP" sz="2000" dirty="0">
                <a:solidFill>
                  <a:srgbClr val="FF0000"/>
                </a:solidFill>
                <a:latin typeface="Times New Roman" panose="02020603050405020304" pitchFamily="18" charset="0"/>
                <a:cs typeface="Times New Roman" panose="02020603050405020304" pitchFamily="18" charset="0"/>
              </a:rPr>
              <a:t>+5</a:t>
            </a:r>
            <a:endParaRPr kumimoji="1" lang="ja-JP" altLang="en-US" sz="2000" dirty="0">
              <a:solidFill>
                <a:srgbClr val="FF0000"/>
              </a:solidFill>
              <a:latin typeface="Times New Roman" panose="02020603050405020304" pitchFamily="18" charset="0"/>
              <a:cs typeface="Times New Roman" panose="02020603050405020304" pitchFamily="18" charset="0"/>
            </a:endParaRPr>
          </a:p>
        </p:txBody>
      </p:sp>
      <p:sp>
        <p:nvSpPr>
          <p:cNvPr id="12" name="テキスト ボックス 11"/>
          <p:cNvSpPr txBox="1"/>
          <p:nvPr/>
        </p:nvSpPr>
        <p:spPr>
          <a:xfrm>
            <a:off x="6732240" y="4221088"/>
            <a:ext cx="576064" cy="400110"/>
          </a:xfrm>
          <a:prstGeom prst="rect">
            <a:avLst/>
          </a:prstGeom>
          <a:noFill/>
        </p:spPr>
        <p:txBody>
          <a:bodyPr wrap="square" rtlCol="0">
            <a:spAutoFit/>
          </a:bodyPr>
          <a:lstStyle/>
          <a:p>
            <a:r>
              <a:rPr kumimoji="1" lang="en-US" altLang="ja-JP" sz="2000" dirty="0">
                <a:solidFill>
                  <a:srgbClr val="FF0000"/>
                </a:solidFill>
                <a:latin typeface="Times New Roman" panose="02020603050405020304" pitchFamily="18" charset="0"/>
                <a:cs typeface="Times New Roman" panose="02020603050405020304" pitchFamily="18" charset="0"/>
              </a:rPr>
              <a:t>+7</a:t>
            </a:r>
            <a:endParaRPr kumimoji="1" lang="ja-JP" altLang="en-US" sz="2000" dirty="0">
              <a:solidFill>
                <a:srgbClr val="FF0000"/>
              </a:solidFill>
              <a:latin typeface="Times New Roman" panose="02020603050405020304" pitchFamily="18" charset="0"/>
              <a:cs typeface="Times New Roman" panose="02020603050405020304" pitchFamily="18" charset="0"/>
            </a:endParaRPr>
          </a:p>
        </p:txBody>
      </p:sp>
      <p:sp>
        <p:nvSpPr>
          <p:cNvPr id="13" name="環状矢印 12"/>
          <p:cNvSpPr/>
          <p:nvPr/>
        </p:nvSpPr>
        <p:spPr>
          <a:xfrm flipV="1">
            <a:off x="5292080" y="5301208"/>
            <a:ext cx="576064" cy="520658"/>
          </a:xfrm>
          <a:prstGeom prst="circularArrow">
            <a:avLst>
              <a:gd name="adj1" fmla="val 12500"/>
              <a:gd name="adj2" fmla="val 1142319"/>
              <a:gd name="adj3" fmla="val 20457681"/>
              <a:gd name="adj4" fmla="val 10800000"/>
              <a:gd name="adj5" fmla="val 20016"/>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ボックス 13"/>
          <p:cNvSpPr txBox="1"/>
          <p:nvPr/>
        </p:nvSpPr>
        <p:spPr>
          <a:xfrm>
            <a:off x="5436096" y="5821866"/>
            <a:ext cx="576064" cy="400110"/>
          </a:xfrm>
          <a:prstGeom prst="rect">
            <a:avLst/>
          </a:prstGeom>
          <a:noFill/>
        </p:spPr>
        <p:txBody>
          <a:bodyPr wrap="square" rtlCol="0">
            <a:spAutoFit/>
          </a:bodyPr>
          <a:lstStyle/>
          <a:p>
            <a:r>
              <a:rPr lang="en-US" altLang="ja-JP" sz="2000" dirty="0">
                <a:solidFill>
                  <a:srgbClr val="00B050"/>
                </a:solidFill>
                <a:latin typeface="Times New Roman" panose="02020603050405020304" pitchFamily="18" charset="0"/>
                <a:cs typeface="Times New Roman" panose="02020603050405020304" pitchFamily="18" charset="0"/>
              </a:rPr>
              <a:t>+1</a:t>
            </a:r>
            <a:endParaRPr kumimoji="1" lang="ja-JP" altLang="en-US" sz="2000" dirty="0">
              <a:solidFill>
                <a:srgbClr val="00B050"/>
              </a:solidFill>
              <a:latin typeface="Times New Roman" panose="02020603050405020304" pitchFamily="18" charset="0"/>
              <a:cs typeface="Times New Roman" panose="02020603050405020304" pitchFamily="18" charset="0"/>
            </a:endParaRPr>
          </a:p>
        </p:txBody>
      </p:sp>
      <p:sp>
        <p:nvSpPr>
          <p:cNvPr id="15" name="環状矢印 14"/>
          <p:cNvSpPr/>
          <p:nvPr/>
        </p:nvSpPr>
        <p:spPr>
          <a:xfrm flipV="1">
            <a:off x="6008423" y="5304165"/>
            <a:ext cx="576064" cy="520658"/>
          </a:xfrm>
          <a:prstGeom prst="circularArrow">
            <a:avLst>
              <a:gd name="adj1" fmla="val 12500"/>
              <a:gd name="adj2" fmla="val 1142319"/>
              <a:gd name="adj3" fmla="val 20457681"/>
              <a:gd name="adj4" fmla="val 10800000"/>
              <a:gd name="adj5" fmla="val 20016"/>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環状矢印 15"/>
          <p:cNvSpPr/>
          <p:nvPr/>
        </p:nvSpPr>
        <p:spPr>
          <a:xfrm flipV="1">
            <a:off x="6660232" y="5304165"/>
            <a:ext cx="576064" cy="520658"/>
          </a:xfrm>
          <a:prstGeom prst="circularArrow">
            <a:avLst>
              <a:gd name="adj1" fmla="val 12500"/>
              <a:gd name="adj2" fmla="val 1142319"/>
              <a:gd name="adj3" fmla="val 20457681"/>
              <a:gd name="adj4" fmla="val 10800000"/>
              <a:gd name="adj5" fmla="val 20016"/>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テキスト ボックス 16"/>
          <p:cNvSpPr txBox="1"/>
          <p:nvPr/>
        </p:nvSpPr>
        <p:spPr>
          <a:xfrm>
            <a:off x="6084168" y="5821866"/>
            <a:ext cx="576064" cy="400110"/>
          </a:xfrm>
          <a:prstGeom prst="rect">
            <a:avLst/>
          </a:prstGeom>
          <a:noFill/>
        </p:spPr>
        <p:txBody>
          <a:bodyPr wrap="square" rtlCol="0">
            <a:spAutoFit/>
          </a:bodyPr>
          <a:lstStyle/>
          <a:p>
            <a:r>
              <a:rPr lang="en-US" altLang="ja-JP" sz="2000" dirty="0">
                <a:solidFill>
                  <a:srgbClr val="00B050"/>
                </a:solidFill>
                <a:latin typeface="Times New Roman" panose="02020603050405020304" pitchFamily="18" charset="0"/>
                <a:cs typeface="Times New Roman" panose="02020603050405020304" pitchFamily="18" charset="0"/>
              </a:rPr>
              <a:t>+1</a:t>
            </a:r>
            <a:endParaRPr kumimoji="1" lang="ja-JP" altLang="en-US" sz="2000" dirty="0">
              <a:solidFill>
                <a:srgbClr val="00B050"/>
              </a:solidFill>
              <a:latin typeface="Times New Roman" panose="02020603050405020304" pitchFamily="18" charset="0"/>
              <a:cs typeface="Times New Roman" panose="02020603050405020304" pitchFamily="18" charset="0"/>
            </a:endParaRPr>
          </a:p>
        </p:txBody>
      </p:sp>
      <p:sp>
        <p:nvSpPr>
          <p:cNvPr id="18" name="テキスト ボックス 17"/>
          <p:cNvSpPr txBox="1"/>
          <p:nvPr/>
        </p:nvSpPr>
        <p:spPr>
          <a:xfrm>
            <a:off x="6732240" y="5824823"/>
            <a:ext cx="576064" cy="400110"/>
          </a:xfrm>
          <a:prstGeom prst="rect">
            <a:avLst/>
          </a:prstGeom>
          <a:noFill/>
        </p:spPr>
        <p:txBody>
          <a:bodyPr wrap="square" rtlCol="0">
            <a:spAutoFit/>
          </a:bodyPr>
          <a:lstStyle/>
          <a:p>
            <a:r>
              <a:rPr lang="en-US" altLang="ja-JP" sz="2000" dirty="0">
                <a:solidFill>
                  <a:srgbClr val="00B050"/>
                </a:solidFill>
                <a:latin typeface="Times New Roman" panose="02020603050405020304" pitchFamily="18" charset="0"/>
                <a:cs typeface="Times New Roman" panose="02020603050405020304" pitchFamily="18" charset="0"/>
              </a:rPr>
              <a:t>+1</a:t>
            </a:r>
            <a:endParaRPr kumimoji="1" lang="ja-JP" altLang="en-US" sz="2000" dirty="0">
              <a:solidFill>
                <a:srgbClr val="00B050"/>
              </a:solidFill>
              <a:latin typeface="Times New Roman" panose="02020603050405020304" pitchFamily="18" charset="0"/>
              <a:cs typeface="Times New Roman" panose="02020603050405020304" pitchFamily="18" charset="0"/>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5</a:t>
            </a:fld>
            <a:endParaRPr kumimoji="1" lang="ja-JP" altLang="en-US"/>
          </a:p>
        </p:txBody>
      </p:sp>
      <p:sp>
        <p:nvSpPr>
          <p:cNvPr id="10" name="日付プレースホルダー 9">
            <a:extLst>
              <a:ext uri="{FF2B5EF4-FFF2-40B4-BE49-F238E27FC236}">
                <a16:creationId xmlns:a16="http://schemas.microsoft.com/office/drawing/2014/main" id="{97F992A1-49AA-45E5-BB0B-6AF4289E34C1}"/>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792931722"/>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9" grpId="0" animBg="1"/>
      <p:bldP spid="5" grpId="0"/>
      <p:bldP spid="11" grpId="0"/>
      <p:bldP spid="12" grpId="0"/>
      <p:bldP spid="13" grpId="0" animBg="1"/>
      <p:bldP spid="14" grpId="0"/>
      <p:bldP spid="15" grpId="0" animBg="1"/>
      <p:bldP spid="16" grpId="0" animBg="1"/>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en-US" altLang="ja-JP" dirty="0">
                <a:solidFill>
                  <a:srgbClr val="0070C0"/>
                </a:solidFill>
              </a:rPr>
              <a:t>1.2 </a:t>
            </a:r>
            <a:r>
              <a:rPr lang="ja-JP" altLang="en-US" dirty="0">
                <a:solidFill>
                  <a:srgbClr val="0070C0"/>
                </a:solidFill>
              </a:rPr>
              <a:t>費用関数</a:t>
            </a:r>
            <a:endParaRPr lang="en-US" altLang="en-US" dirty="0">
              <a:solidFill>
                <a:srgbClr val="0070C0"/>
              </a:solidFill>
            </a:endParaRPr>
          </a:p>
        </p:txBody>
      </p:sp>
      <p:sp>
        <p:nvSpPr>
          <p:cNvPr id="166917" name="Rectangle 5"/>
          <p:cNvSpPr>
            <a:spLocks noGrp="1" noChangeArrowheads="1"/>
          </p:cNvSpPr>
          <p:nvPr>
            <p:ph idx="1"/>
          </p:nvPr>
        </p:nvSpPr>
        <p:spPr>
          <a:xfrm>
            <a:off x="539552" y="1268760"/>
            <a:ext cx="8352928" cy="4930362"/>
          </a:xfrm>
        </p:spPr>
        <p:txBody>
          <a:bodyPr>
            <a:normAutofit/>
          </a:bodyPr>
          <a:lstStyle/>
          <a:p>
            <a:pPr algn="just"/>
            <a:r>
              <a:rPr lang="ja-JP" altLang="en-US" sz="2400" dirty="0">
                <a:latin typeface="ＭＳ Ｐゴシック" pitchFamily="50" charset="-128"/>
                <a:ea typeface="ＭＳ Ｐゴシック" pitchFamily="50" charset="-128"/>
              </a:rPr>
              <a:t>生産量と，それを達成するために必要な生産要素投入量の関係を</a:t>
            </a:r>
            <a:r>
              <a:rPr lang="ja-JP" altLang="en-US" sz="2400" dirty="0">
                <a:solidFill>
                  <a:srgbClr val="FF0000"/>
                </a:solidFill>
                <a:latin typeface="ＭＳ Ｐゴシック" pitchFamily="50" charset="-128"/>
                <a:ea typeface="ＭＳ Ｐゴシック" pitchFamily="50" charset="-128"/>
              </a:rPr>
              <a:t>費用関数</a:t>
            </a:r>
            <a:r>
              <a:rPr lang="ja-JP" altLang="en-US" sz="2400" dirty="0">
                <a:latin typeface="ＭＳ Ｐゴシック" pitchFamily="50" charset="-128"/>
                <a:ea typeface="ＭＳ Ｐゴシック" pitchFamily="50" charset="-128"/>
              </a:rPr>
              <a:t>という．</a:t>
            </a:r>
            <a:endParaRPr lang="en-US" altLang="ja-JP" sz="24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生産関数が生産要素投入量の増加関数であったように，費用関数は生産量の増加関数．（たくさん作るほど，たくさん費用がかかる．）</a:t>
            </a:r>
            <a:endParaRPr lang="en-US" altLang="ja-JP" sz="2100" dirty="0">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費用関数の性質</a:t>
            </a:r>
            <a:endParaRPr lang="en-US" altLang="ja-JP" sz="24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marL="457200" indent="-457200" algn="just">
              <a:buFont typeface="+mj-lt"/>
              <a:buAutoNum type="arabicPeriod"/>
            </a:pPr>
            <a:r>
              <a:rPr lang="ja-JP" altLang="en-US" sz="2400" dirty="0">
                <a:solidFill>
                  <a:srgbClr val="FF0000"/>
                </a:solidFill>
                <a:latin typeface="ＭＳ Ｐゴシック" pitchFamily="50" charset="-128"/>
                <a:ea typeface="ＭＳ Ｐゴシック" pitchFamily="50" charset="-128"/>
              </a:rPr>
              <a:t>生産量を増やすには生産要素投入量も増やす必要</a:t>
            </a:r>
            <a:r>
              <a:rPr lang="ja-JP" altLang="en-US" sz="2400" dirty="0">
                <a:latin typeface="ＭＳ Ｐゴシック" pitchFamily="50" charset="-128"/>
                <a:ea typeface="ＭＳ Ｐゴシック" pitchFamily="50" charset="-128"/>
              </a:rPr>
              <a:t>がある．</a:t>
            </a:r>
            <a:endParaRPr lang="en-US" altLang="ja-JP" sz="2400" dirty="0">
              <a:latin typeface="ＭＳ Ｐゴシック" pitchFamily="50" charset="-128"/>
              <a:ea typeface="ＭＳ Ｐゴシック" pitchFamily="50" charset="-128"/>
            </a:endParaRPr>
          </a:p>
          <a:p>
            <a:pPr marL="457200" indent="-457200" algn="just">
              <a:buFont typeface="+mj-lt"/>
              <a:buAutoNum type="arabicPeriod"/>
            </a:pPr>
            <a:endParaRPr lang="en-US" altLang="ja-JP" sz="800" dirty="0">
              <a:latin typeface="ＭＳ Ｐゴシック" pitchFamily="50" charset="-128"/>
              <a:ea typeface="ＭＳ Ｐゴシック" pitchFamily="50" charset="-128"/>
            </a:endParaRPr>
          </a:p>
          <a:p>
            <a:pPr marL="457200" indent="-457200" algn="just">
              <a:buFont typeface="+mj-lt"/>
              <a:buAutoNum type="arabicPeriod"/>
            </a:pPr>
            <a:r>
              <a:rPr lang="ja-JP" altLang="en-US" sz="2400" dirty="0">
                <a:latin typeface="ＭＳ Ｐゴシック" pitchFamily="50" charset="-128"/>
                <a:ea typeface="ＭＳ Ｐゴシック" pitchFamily="50" charset="-128"/>
              </a:rPr>
              <a:t>生産量を増やせば増やすほど追加的な増産に必要な生産要素投入量の増分は大きくなる．（</a:t>
            </a:r>
            <a:r>
              <a:rPr lang="ja-JP" altLang="en-US" sz="2400" dirty="0">
                <a:solidFill>
                  <a:srgbClr val="0070C0"/>
                </a:solidFill>
                <a:latin typeface="ＭＳ Ｐゴシック" pitchFamily="50" charset="-128"/>
                <a:ea typeface="ＭＳ Ｐゴシック" pitchFamily="50" charset="-128"/>
              </a:rPr>
              <a:t>限界費用の逓増</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marL="457200" indent="-457200" algn="just">
              <a:buFont typeface="+mj-lt"/>
              <a:buAutoNum type="arabicPeriod"/>
            </a:pPr>
            <a:endParaRPr lang="en-US" altLang="ja-JP" sz="800" dirty="0">
              <a:latin typeface="ＭＳ Ｐゴシック" pitchFamily="50" charset="-128"/>
              <a:ea typeface="ＭＳ Ｐゴシック" pitchFamily="50" charset="-128"/>
            </a:endParaRPr>
          </a:p>
          <a:p>
            <a:pPr marL="457200" indent="-457200" algn="just">
              <a:buFont typeface="+mj-lt"/>
              <a:buAutoNum type="arabicPeriod"/>
            </a:pPr>
            <a:r>
              <a:rPr lang="ja-JP" altLang="en-US" sz="2400" dirty="0">
                <a:solidFill>
                  <a:srgbClr val="00B050"/>
                </a:solidFill>
                <a:latin typeface="ＭＳ Ｐゴシック" pitchFamily="50" charset="-128"/>
                <a:ea typeface="ＭＳ Ｐゴシック" pitchFamily="50" charset="-128"/>
              </a:rPr>
              <a:t>生産性が高いほど</a:t>
            </a:r>
            <a:r>
              <a:rPr lang="ja-JP" altLang="en-US" sz="2400" dirty="0">
                <a:latin typeface="ＭＳ Ｐゴシック" pitchFamily="50" charset="-128"/>
                <a:ea typeface="ＭＳ Ｐゴシック" pitchFamily="50" charset="-128"/>
              </a:rPr>
              <a:t>，一定の生産量を達成するために必要な</a:t>
            </a:r>
            <a:r>
              <a:rPr lang="ja-JP" altLang="en-US" sz="2400" dirty="0">
                <a:solidFill>
                  <a:srgbClr val="00B050"/>
                </a:solidFill>
                <a:latin typeface="ＭＳ Ｐゴシック" pitchFamily="50" charset="-128"/>
                <a:ea typeface="ＭＳ Ｐゴシック" pitchFamily="50" charset="-128"/>
              </a:rPr>
              <a:t>生産要素投入量は少なくて済む</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6</a:t>
            </a:fld>
            <a:endParaRPr kumimoji="1" lang="ja-JP" altLang="en-US"/>
          </a:p>
        </p:txBody>
      </p:sp>
      <p:sp>
        <p:nvSpPr>
          <p:cNvPr id="5" name="日付プレースホルダー 4">
            <a:extLst>
              <a:ext uri="{FF2B5EF4-FFF2-40B4-BE49-F238E27FC236}">
                <a16:creationId xmlns:a16="http://schemas.microsoft.com/office/drawing/2014/main" id="{692C27F5-F557-42C2-8AB6-ADEAA4D7FDCF}"/>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201501954"/>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1" end="1"/>
                                            </p:txEl>
                                          </p:spTgt>
                                        </p:tgtEl>
                                        <p:attrNameLst>
                                          <p:attrName>style.visibility</p:attrName>
                                        </p:attrNameLst>
                                      </p:cBhvr>
                                      <p:to>
                                        <p:strVal val="visible"/>
                                      </p:to>
                                    </p:set>
                                    <p:animEffect transition="in" filter="fade">
                                      <p:cBhvr>
                                        <p:cTn id="10" dur="500"/>
                                        <p:tgtEl>
                                          <p:spTgt spid="16691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6917">
                                            <p:txEl>
                                              <p:pRg st="3" end="3"/>
                                            </p:txEl>
                                          </p:spTgt>
                                        </p:tgtEl>
                                        <p:attrNameLst>
                                          <p:attrName>style.visibility</p:attrName>
                                        </p:attrNameLst>
                                      </p:cBhvr>
                                      <p:to>
                                        <p:strVal val="visible"/>
                                      </p:to>
                                    </p:set>
                                    <p:animEffect transition="in" filter="fade">
                                      <p:cBhvr>
                                        <p:cTn id="15" dur="500"/>
                                        <p:tgtEl>
                                          <p:spTgt spid="166917">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66917">
                                            <p:txEl>
                                              <p:pRg st="5" end="5"/>
                                            </p:txEl>
                                          </p:spTgt>
                                        </p:tgtEl>
                                        <p:attrNameLst>
                                          <p:attrName>style.visibility</p:attrName>
                                        </p:attrNameLst>
                                      </p:cBhvr>
                                      <p:to>
                                        <p:strVal val="visible"/>
                                      </p:to>
                                    </p:set>
                                    <p:animEffect transition="in" filter="fade">
                                      <p:cBhvr>
                                        <p:cTn id="20" dur="500"/>
                                        <p:tgtEl>
                                          <p:spTgt spid="166917">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66917">
                                            <p:txEl>
                                              <p:pRg st="7" end="7"/>
                                            </p:txEl>
                                          </p:spTgt>
                                        </p:tgtEl>
                                        <p:attrNameLst>
                                          <p:attrName>style.visibility</p:attrName>
                                        </p:attrNameLst>
                                      </p:cBhvr>
                                      <p:to>
                                        <p:strVal val="visible"/>
                                      </p:to>
                                    </p:set>
                                    <p:animEffect transition="in" filter="fade">
                                      <p:cBhvr>
                                        <p:cTn id="25" dur="500"/>
                                        <p:tgtEl>
                                          <p:spTgt spid="166917">
                                            <p:txEl>
                                              <p:pRg st="7" end="7"/>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66917">
                                            <p:txEl>
                                              <p:pRg st="9" end="9"/>
                                            </p:txEl>
                                          </p:spTgt>
                                        </p:tgtEl>
                                        <p:attrNameLst>
                                          <p:attrName>style.visibility</p:attrName>
                                        </p:attrNameLst>
                                      </p:cBhvr>
                                      <p:to>
                                        <p:strVal val="visible"/>
                                      </p:to>
                                    </p:set>
                                    <p:animEffect transition="in" filter="fade">
                                      <p:cBhvr>
                                        <p:cTn id="30" dur="500"/>
                                        <p:tgtEl>
                                          <p:spTgt spid="16691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en-US" altLang="ja-JP" dirty="0">
                <a:solidFill>
                  <a:srgbClr val="0070C0"/>
                </a:solidFill>
              </a:rPr>
              <a:t>1.2 </a:t>
            </a:r>
            <a:r>
              <a:rPr lang="ja-JP" altLang="en-US" dirty="0">
                <a:solidFill>
                  <a:srgbClr val="0070C0"/>
                </a:solidFill>
              </a:rPr>
              <a:t>費用関数</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539552" y="1268760"/>
                <a:ext cx="8352928" cy="4786346"/>
              </a:xfrm>
            </p:spPr>
            <p:txBody>
              <a:bodyPr>
                <a:normAutofit fontScale="92500"/>
              </a:bodyPr>
              <a:lstStyle/>
              <a:p>
                <a:pPr algn="just"/>
                <a:r>
                  <a:rPr lang="ja-JP" altLang="en-US" dirty="0">
                    <a:latin typeface="ＭＳ Ｐゴシック" pitchFamily="50" charset="-128"/>
                    <a:ea typeface="ＭＳ Ｐゴシック" pitchFamily="50" charset="-128"/>
                  </a:rPr>
                  <a:t>具体的な関数形の例</a:t>
                </a:r>
                <a:endParaRPr lang="en-US" altLang="ja-JP" dirty="0">
                  <a:latin typeface="ＭＳ Ｐゴシック" pitchFamily="50" charset="-128"/>
                  <a:ea typeface="ＭＳ Ｐゴシック" pitchFamily="50" charset="-128"/>
                </a:endParaRPr>
              </a:p>
              <a:p>
                <a:pPr algn="just"/>
                <a:r>
                  <a:rPr lang="ja-JP" altLang="en-US" dirty="0">
                    <a:latin typeface="ＭＳ Ｐゴシック" pitchFamily="50" charset="-128"/>
                    <a:ea typeface="ＭＳ Ｐゴシック" pitchFamily="50" charset="-128"/>
                  </a:rPr>
                  <a:t>生産関数 </a:t>
                </a:r>
                <a14:m>
                  <m:oMath xmlns:m="http://schemas.openxmlformats.org/officeDocument/2006/math">
                    <m:r>
                      <a:rPr lang="en-US" altLang="ja-JP" b="0" i="1" smtClean="0">
                        <a:latin typeface="Cambria Math"/>
                        <a:ea typeface="ＭＳ Ｐゴシック" pitchFamily="50" charset="-128"/>
                      </a:rPr>
                      <m:t>𝑦</m:t>
                    </m:r>
                    <m:r>
                      <a:rPr lang="en-US" altLang="ja-JP" b="0" i="1" smtClean="0">
                        <a:latin typeface="Cambria Math"/>
                        <a:ea typeface="ＭＳ Ｐゴシック" pitchFamily="50" charset="-128"/>
                      </a:rPr>
                      <m:t>=</m:t>
                    </m:r>
                    <m:rad>
                      <m:radPr>
                        <m:degHide m:val="on"/>
                        <m:ctrlPr>
                          <a:rPr lang="en-US" altLang="ja-JP" b="0" i="1" smtClean="0">
                            <a:latin typeface="Cambria Math" panose="02040503050406030204" pitchFamily="18" charset="0"/>
                            <a:ea typeface="ＭＳ Ｐゴシック" pitchFamily="50" charset="-128"/>
                          </a:rPr>
                        </m:ctrlPr>
                      </m:radPr>
                      <m:deg/>
                      <m:e>
                        <m:r>
                          <a:rPr lang="en-US" altLang="ja-JP" b="0" i="1" smtClean="0">
                            <a:latin typeface="Cambria Math"/>
                            <a:ea typeface="ＭＳ Ｐゴシック" pitchFamily="50" charset="-128"/>
                          </a:rPr>
                          <m:t>2</m:t>
                        </m:r>
                        <m:r>
                          <a:rPr lang="en-US" altLang="ja-JP" b="0" i="1" smtClean="0">
                            <a:latin typeface="Cambria Math"/>
                            <a:ea typeface="ＭＳ Ｐゴシック" pitchFamily="50" charset="-128"/>
                          </a:rPr>
                          <m:t>𝐻𝑙</m:t>
                        </m:r>
                      </m:e>
                    </m:rad>
                  </m:oMath>
                </a14:m>
                <a:r>
                  <a:rPr lang="ja-JP" altLang="en-US" dirty="0">
                    <a:latin typeface="ＭＳ Ｐゴシック" pitchFamily="50" charset="-128"/>
                    <a:ea typeface="ＭＳ Ｐゴシック" pitchFamily="50" charset="-128"/>
                  </a:rPr>
                  <a:t> より </a:t>
                </a:r>
                <a14:m>
                  <m:oMath xmlns:m="http://schemas.openxmlformats.org/officeDocument/2006/math">
                    <m:sSup>
                      <m:sSupPr>
                        <m:ctrlPr>
                          <a:rPr lang="en-US" altLang="ja-JP" b="0" i="1" smtClean="0">
                            <a:latin typeface="Cambria Math" panose="02040503050406030204" pitchFamily="18" charset="0"/>
                            <a:ea typeface="ＭＳ Ｐゴシック" pitchFamily="50" charset="-128"/>
                          </a:rPr>
                        </m:ctrlPr>
                      </m:sSupPr>
                      <m:e>
                        <m:r>
                          <a:rPr lang="en-US" altLang="ja-JP" i="1">
                            <a:latin typeface="Cambria Math"/>
                            <a:ea typeface="ＭＳ Ｐゴシック" pitchFamily="50" charset="-128"/>
                          </a:rPr>
                          <m:t>𝑦</m:t>
                        </m:r>
                      </m:e>
                      <m:sup>
                        <m:r>
                          <a:rPr lang="en-US" altLang="ja-JP" b="0" i="1" smtClean="0">
                            <a:latin typeface="Cambria Math"/>
                            <a:ea typeface="ＭＳ Ｐゴシック" pitchFamily="50" charset="-128"/>
                          </a:rPr>
                          <m:t>2</m:t>
                        </m:r>
                      </m:sup>
                    </m:sSup>
                    <m:r>
                      <a:rPr lang="en-US" altLang="ja-JP" i="1">
                        <a:latin typeface="Cambria Math"/>
                        <a:ea typeface="ＭＳ Ｐゴシック" pitchFamily="50" charset="-128"/>
                      </a:rPr>
                      <m:t>=</m:t>
                    </m:r>
                    <m:r>
                      <a:rPr lang="en-US" altLang="ja-JP" b="0" i="1" smtClean="0">
                        <a:latin typeface="Cambria Math"/>
                        <a:ea typeface="ＭＳ Ｐゴシック" pitchFamily="50" charset="-128"/>
                      </a:rPr>
                      <m:t>2</m:t>
                    </m:r>
                    <m:r>
                      <a:rPr lang="en-US" altLang="ja-JP" b="0" i="1" smtClean="0">
                        <a:latin typeface="Cambria Math"/>
                        <a:ea typeface="ＭＳ Ｐゴシック" pitchFamily="50" charset="-128"/>
                      </a:rPr>
                      <m:t>𝐻𝑙</m:t>
                    </m:r>
                  </m:oMath>
                </a14:m>
                <a:r>
                  <a:rPr lang="en-US" altLang="ja-JP" dirty="0">
                    <a:latin typeface="ＭＳ Ｐゴシック" pitchFamily="50" charset="-128"/>
                    <a:ea typeface="ＭＳ Ｐゴシック" pitchFamily="50" charset="-128"/>
                  </a:rPr>
                  <a:t> </a:t>
                </a:r>
                <a:r>
                  <a:rPr lang="ja-JP" altLang="en-US" dirty="0">
                    <a:latin typeface="ＭＳ Ｐゴシック" pitchFamily="50" charset="-128"/>
                    <a:ea typeface="ＭＳ Ｐゴシック" pitchFamily="50" charset="-128"/>
                  </a:rPr>
                  <a:t>なので，</a:t>
                </a:r>
                <a:r>
                  <a:rPr lang="en-US" altLang="ja-JP" dirty="0">
                    <a:latin typeface="ＭＳ Ｐゴシック" pitchFamily="50" charset="-128"/>
                    <a:ea typeface="ＭＳ Ｐゴシック" pitchFamily="50" charset="-128"/>
                  </a:rPr>
                  <a:t> </a:t>
                </a:r>
              </a:p>
              <a:p>
                <a:pPr marL="0" indent="0" algn="just">
                  <a:buNone/>
                </a:pPr>
                <a14:m>
                  <m:oMathPara xmlns:m="http://schemas.openxmlformats.org/officeDocument/2006/math">
                    <m:oMathParaPr>
                      <m:jc m:val="centerGroup"/>
                    </m:oMathParaPr>
                    <m:oMath xmlns:m="http://schemas.openxmlformats.org/officeDocument/2006/math">
                      <m:r>
                        <a:rPr lang="en-US" altLang="ja-JP" b="0" i="1" smtClean="0">
                          <a:latin typeface="Cambria Math"/>
                          <a:ea typeface="ＭＳ Ｐゴシック" pitchFamily="50" charset="-128"/>
                        </a:rPr>
                        <m:t>𝑙</m:t>
                      </m:r>
                      <m:r>
                        <a:rPr lang="en-US" altLang="ja-JP" b="0" i="1" smtClean="0">
                          <a:latin typeface="Cambria Math"/>
                          <a:ea typeface="ＭＳ Ｐゴシック" pitchFamily="50" charset="-128"/>
                        </a:rPr>
                        <m:t>=</m:t>
                      </m:r>
                      <m:f>
                        <m:fPr>
                          <m:ctrlPr>
                            <a:rPr lang="en-US" altLang="ja-JP" b="0" i="1" smtClean="0">
                              <a:latin typeface="Cambria Math" panose="02040503050406030204" pitchFamily="18" charset="0"/>
                              <a:ea typeface="ＭＳ Ｐゴシック" pitchFamily="50" charset="-128"/>
                            </a:rPr>
                          </m:ctrlPr>
                        </m:fPr>
                        <m:num>
                          <m:r>
                            <a:rPr lang="en-US" altLang="ja-JP" b="0" i="1" smtClean="0">
                              <a:latin typeface="Cambria Math"/>
                              <a:ea typeface="ＭＳ Ｐゴシック" pitchFamily="50" charset="-128"/>
                            </a:rPr>
                            <m:t>1</m:t>
                          </m:r>
                        </m:num>
                        <m:den>
                          <m:r>
                            <a:rPr lang="en-US" altLang="ja-JP" b="0" i="1" smtClean="0">
                              <a:latin typeface="Cambria Math"/>
                              <a:ea typeface="ＭＳ Ｐゴシック" pitchFamily="50" charset="-128"/>
                            </a:rPr>
                            <m:t>2</m:t>
                          </m:r>
                          <m:r>
                            <a:rPr lang="en-US" altLang="ja-JP" b="0" i="1" smtClean="0">
                              <a:latin typeface="Cambria Math"/>
                              <a:ea typeface="ＭＳ Ｐゴシック" pitchFamily="50" charset="-128"/>
                            </a:rPr>
                            <m:t>𝐻</m:t>
                          </m:r>
                        </m:den>
                      </m:f>
                      <m:sSup>
                        <m:sSupPr>
                          <m:ctrlPr>
                            <a:rPr lang="en-US" altLang="ja-JP" b="0" i="1" smtClean="0">
                              <a:latin typeface="Cambria Math" panose="02040503050406030204" pitchFamily="18" charset="0"/>
                              <a:ea typeface="ＭＳ Ｐゴシック" pitchFamily="50" charset="-128"/>
                            </a:rPr>
                          </m:ctrlPr>
                        </m:sSupPr>
                        <m:e>
                          <m:r>
                            <a:rPr lang="en-US" altLang="ja-JP" b="0" i="1" smtClean="0">
                              <a:latin typeface="Cambria Math"/>
                              <a:ea typeface="ＭＳ Ｐゴシック" pitchFamily="50" charset="-128"/>
                            </a:rPr>
                            <m:t>𝑦</m:t>
                          </m:r>
                        </m:e>
                        <m:sup>
                          <m:r>
                            <a:rPr lang="en-US" altLang="ja-JP" b="0" i="1" smtClean="0">
                              <a:latin typeface="Cambria Math"/>
                              <a:ea typeface="ＭＳ Ｐゴシック" pitchFamily="50" charset="-128"/>
                            </a:rPr>
                            <m:t>2</m:t>
                          </m:r>
                        </m:sup>
                      </m:sSup>
                    </m:oMath>
                  </m:oMathPara>
                </a14:m>
                <a:endParaRPr lang="en-US" altLang="ja-JP" dirty="0">
                  <a:latin typeface="ＭＳ Ｐゴシック" pitchFamily="50" charset="-128"/>
                  <a:ea typeface="ＭＳ Ｐゴシック" pitchFamily="50" charset="-128"/>
                </a:endParaRPr>
              </a:p>
              <a:p>
                <a:pPr marL="0" indent="0" algn="just">
                  <a:buNone/>
                </a:pPr>
                <a:endParaRPr lang="en-US" altLang="ja-JP" sz="2400" dirty="0">
                  <a:latin typeface="ＭＳ Ｐゴシック" pitchFamily="50" charset="-128"/>
                  <a:ea typeface="ＭＳ Ｐゴシック" pitchFamily="50" charset="-128"/>
                </a:endParaRPr>
              </a:p>
              <a:p>
                <a:pPr lvl="1" algn="just"/>
                <a:r>
                  <a:rPr lang="ja-JP" altLang="en-US" sz="2200" dirty="0">
                    <a:latin typeface="Cambria Math"/>
                    <a:ea typeface="ＭＳ Ｐゴシック" pitchFamily="50" charset="-128"/>
                  </a:rPr>
                  <a:t>２次関数なので，生産量 </a:t>
                </a:r>
                <a:r>
                  <a:rPr lang="en-US" altLang="ja-JP" sz="2200" i="1" dirty="0">
                    <a:latin typeface="Times New Roman" panose="02020603050405020304" pitchFamily="18" charset="0"/>
                    <a:ea typeface="ＭＳ Ｐゴシック" pitchFamily="50" charset="-128"/>
                    <a:cs typeface="Times New Roman" panose="02020603050405020304" pitchFamily="18" charset="0"/>
                  </a:rPr>
                  <a:t>y </a:t>
                </a:r>
                <a:r>
                  <a:rPr lang="ja-JP" altLang="en-US" sz="2200" dirty="0">
                    <a:latin typeface="Cambria Math"/>
                    <a:ea typeface="ＭＳ Ｐゴシック" pitchFamily="50" charset="-128"/>
                  </a:rPr>
                  <a:t>が増加するほど生産要素投入量 </a:t>
                </a:r>
                <a:r>
                  <a:rPr lang="en-US" altLang="ja-JP" sz="2200" i="1" dirty="0">
                    <a:latin typeface="Times New Roman" panose="02020603050405020304" pitchFamily="18" charset="0"/>
                    <a:ea typeface="ＭＳ Ｐゴシック" pitchFamily="50" charset="-128"/>
                    <a:cs typeface="Times New Roman" panose="02020603050405020304" pitchFamily="18" charset="0"/>
                  </a:rPr>
                  <a:t>l </a:t>
                </a:r>
                <a:r>
                  <a:rPr lang="ja-JP" altLang="en-US" sz="2200" dirty="0">
                    <a:latin typeface="Cambria Math"/>
                    <a:ea typeface="ＭＳ Ｐゴシック" pitchFamily="50" charset="-128"/>
                  </a:rPr>
                  <a:t>も増加．</a:t>
                </a:r>
                <a:endParaRPr lang="en-US" altLang="ja-JP" sz="2200" dirty="0">
                  <a:latin typeface="Cambria Math"/>
                  <a:ea typeface="ＭＳ Ｐゴシック" pitchFamily="50" charset="-128"/>
                </a:endParaRPr>
              </a:p>
              <a:p>
                <a:pPr algn="just"/>
                <a:endParaRPr lang="en-US" altLang="ja-JP" sz="800" i="1" dirty="0">
                  <a:latin typeface="Cambria Math"/>
                  <a:ea typeface="ＭＳ Ｐゴシック" pitchFamily="50" charset="-128"/>
                </a:endParaRPr>
              </a:p>
              <a:p>
                <a:pPr algn="just"/>
                <a:r>
                  <a:rPr lang="ja-JP" altLang="en-US" dirty="0">
                    <a:ea typeface="ＭＳ Ｐゴシック" pitchFamily="50" charset="-128"/>
                  </a:rPr>
                  <a:t>生産要素価格を </a:t>
                </a:r>
                <a14:m>
                  <m:oMath xmlns:m="http://schemas.openxmlformats.org/officeDocument/2006/math">
                    <m:r>
                      <a:rPr lang="en-US" altLang="ja-JP" i="1">
                        <a:latin typeface="Cambria Math"/>
                      </a:rPr>
                      <m:t>𝑊</m:t>
                    </m:r>
                  </m:oMath>
                </a14:m>
                <a:r>
                  <a:rPr lang="ja-JP" altLang="en-US" dirty="0">
                    <a:ea typeface="ＭＳ Ｐゴシック" pitchFamily="50" charset="-128"/>
                  </a:rPr>
                  <a:t>とすると，</a:t>
                </a:r>
                <a14:m>
                  <m:oMath xmlns:m="http://schemas.openxmlformats.org/officeDocument/2006/math">
                    <m:r>
                      <a:rPr lang="en-US" altLang="ja-JP" i="1">
                        <a:latin typeface="Cambria Math"/>
                      </a:rPr>
                      <m:t>𝑊𝑙</m:t>
                    </m:r>
                    <m:r>
                      <a:rPr lang="en-US" altLang="ja-JP" i="1">
                        <a:latin typeface="Cambria Math"/>
                      </a:rPr>
                      <m:t>=</m:t>
                    </m:r>
                    <m:f>
                      <m:fPr>
                        <m:ctrlPr>
                          <a:rPr lang="en-US" altLang="ja-JP" i="1">
                            <a:latin typeface="Cambria Math" panose="02040503050406030204" pitchFamily="18" charset="0"/>
                          </a:rPr>
                        </m:ctrlPr>
                      </m:fPr>
                      <m:num>
                        <m:r>
                          <a:rPr lang="en-US" altLang="ja-JP" i="1">
                            <a:latin typeface="Cambria Math"/>
                          </a:rPr>
                          <m:t>𝑊</m:t>
                        </m:r>
                      </m:num>
                      <m:den>
                        <m:r>
                          <a:rPr lang="en-US" altLang="ja-JP" i="1">
                            <a:latin typeface="Cambria Math"/>
                          </a:rPr>
                          <m:t>2</m:t>
                        </m:r>
                        <m:r>
                          <a:rPr lang="en-US" altLang="ja-JP" i="1">
                            <a:latin typeface="Cambria Math"/>
                          </a:rPr>
                          <m:t>𝐻</m:t>
                        </m:r>
                      </m:den>
                    </m:f>
                    <m:sSup>
                      <m:sSupPr>
                        <m:ctrlPr>
                          <a:rPr lang="en-US" altLang="ja-JP" i="1">
                            <a:latin typeface="Cambria Math" panose="02040503050406030204" pitchFamily="18" charset="0"/>
                          </a:rPr>
                        </m:ctrlPr>
                      </m:sSupPr>
                      <m:e>
                        <m:r>
                          <a:rPr lang="en-US" altLang="ja-JP" i="1">
                            <a:latin typeface="Cambria Math"/>
                          </a:rPr>
                          <m:t>𝑦</m:t>
                        </m:r>
                      </m:e>
                      <m:sup>
                        <m:r>
                          <a:rPr lang="en-US" altLang="ja-JP" i="1">
                            <a:latin typeface="Cambria Math"/>
                          </a:rPr>
                          <m:t>2</m:t>
                        </m:r>
                      </m:sup>
                    </m:sSup>
                    <m:r>
                      <a:rPr lang="ja-JP" altLang="en-US" i="1">
                        <a:latin typeface="Cambria Math" panose="02040503050406030204" pitchFamily="18" charset="0"/>
                      </a:rPr>
                      <m:t>．</m:t>
                    </m:r>
                  </m:oMath>
                </a14:m>
                <a:endParaRPr lang="en-US" altLang="ja-JP" i="1" dirty="0">
                  <a:latin typeface="Cambria Math" panose="02040503050406030204" pitchFamily="18" charset="0"/>
                </a:endParaRPr>
              </a:p>
              <a:p>
                <a:pPr algn="just"/>
                <a14:m>
                  <m:oMath xmlns:m="http://schemas.openxmlformats.org/officeDocument/2006/math">
                    <m:r>
                      <a:rPr lang="en-US" altLang="ja-JP" i="1">
                        <a:latin typeface="Cambria Math"/>
                      </a:rPr>
                      <m:t>𝑊𝑙</m:t>
                    </m:r>
                  </m:oMath>
                </a14:m>
                <a:r>
                  <a:rPr lang="ja-JP" altLang="en-US" dirty="0">
                    <a:ea typeface="ＭＳ Ｐゴシック" pitchFamily="50" charset="-128"/>
                  </a:rPr>
                  <a:t>を</a:t>
                </a:r>
                <a14:m>
                  <m:oMath xmlns:m="http://schemas.openxmlformats.org/officeDocument/2006/math">
                    <m:r>
                      <a:rPr lang="en-US" altLang="ja-JP" b="0" i="1" smtClean="0">
                        <a:latin typeface="Cambria Math" panose="02040503050406030204" pitchFamily="18" charset="0"/>
                      </a:rPr>
                      <m:t>𝑇𝐶</m:t>
                    </m:r>
                  </m:oMath>
                </a14:m>
                <a:r>
                  <a:rPr lang="ja-JP" altLang="en-US" dirty="0">
                    <a:ea typeface="ＭＳ Ｐゴシック" pitchFamily="50" charset="-128"/>
                  </a:rPr>
                  <a:t>と書き直すと，費用関数は</a:t>
                </a:r>
                <a:endParaRPr lang="en-US" altLang="ja-JP" dirty="0">
                  <a:ea typeface="ＭＳ Ｐゴシック" pitchFamily="50" charset="-128"/>
                </a:endParaRPr>
              </a:p>
              <a:p>
                <a:pPr algn="just"/>
                <a:endParaRPr lang="en-US" altLang="ja-JP" dirty="0">
                  <a:ea typeface="ＭＳ Ｐゴシック" pitchFamily="50" charset="-128"/>
                </a:endParaRPr>
              </a:p>
              <a:p>
                <a:pPr marL="0" indent="0" algn="just">
                  <a:buNone/>
                </a:pPr>
                <a14:m>
                  <m:oMathPara xmlns:m="http://schemas.openxmlformats.org/officeDocument/2006/math">
                    <m:oMathParaPr>
                      <m:jc m:val="centerGroup"/>
                    </m:oMathParaPr>
                    <m:oMath xmlns:m="http://schemas.openxmlformats.org/officeDocument/2006/math">
                      <m:r>
                        <a:rPr lang="en-US" altLang="ja-JP" b="0" i="1" smtClean="0">
                          <a:latin typeface="Cambria Math" panose="02040503050406030204" pitchFamily="18" charset="0"/>
                          <a:ea typeface="ＭＳ Ｐゴシック" pitchFamily="50" charset="-128"/>
                        </a:rPr>
                        <m:t>𝑇𝐶</m:t>
                      </m:r>
                      <m:r>
                        <a:rPr lang="en-US" altLang="ja-JP" i="1">
                          <a:latin typeface="Cambria Math"/>
                          <a:ea typeface="ＭＳ Ｐゴシック" pitchFamily="50" charset="-128"/>
                        </a:rPr>
                        <m:t>=</m:t>
                      </m:r>
                      <m:f>
                        <m:fPr>
                          <m:ctrlPr>
                            <a:rPr lang="en-US" altLang="ja-JP" i="1">
                              <a:latin typeface="Cambria Math" panose="02040503050406030204" pitchFamily="18" charset="0"/>
                              <a:ea typeface="ＭＳ Ｐゴシック" pitchFamily="50" charset="-128"/>
                            </a:rPr>
                          </m:ctrlPr>
                        </m:fPr>
                        <m:num>
                          <m:r>
                            <a:rPr lang="en-US" altLang="ja-JP" b="0" i="1" smtClean="0">
                              <a:latin typeface="Cambria Math"/>
                              <a:ea typeface="ＭＳ Ｐゴシック" pitchFamily="50" charset="-128"/>
                            </a:rPr>
                            <m:t>𝑊</m:t>
                          </m:r>
                        </m:num>
                        <m:den>
                          <m:r>
                            <a:rPr lang="en-US" altLang="ja-JP" i="1">
                              <a:latin typeface="Cambria Math"/>
                              <a:ea typeface="ＭＳ Ｐゴシック" pitchFamily="50" charset="-128"/>
                            </a:rPr>
                            <m:t>2</m:t>
                          </m:r>
                          <m:r>
                            <a:rPr lang="en-US" altLang="ja-JP" i="1">
                              <a:latin typeface="Cambria Math"/>
                              <a:ea typeface="ＭＳ Ｐゴシック" pitchFamily="50" charset="-128"/>
                            </a:rPr>
                            <m:t>𝐻</m:t>
                          </m:r>
                        </m:den>
                      </m:f>
                      <m:sSup>
                        <m:sSupPr>
                          <m:ctrlPr>
                            <a:rPr lang="en-US" altLang="ja-JP" i="1">
                              <a:latin typeface="Cambria Math" panose="02040503050406030204" pitchFamily="18" charset="0"/>
                              <a:ea typeface="ＭＳ Ｐゴシック" pitchFamily="50" charset="-128"/>
                            </a:rPr>
                          </m:ctrlPr>
                        </m:sSupPr>
                        <m:e>
                          <m:r>
                            <a:rPr lang="en-US" altLang="ja-JP" i="1">
                              <a:latin typeface="Cambria Math"/>
                              <a:ea typeface="ＭＳ Ｐゴシック" pitchFamily="50" charset="-128"/>
                            </a:rPr>
                            <m:t>𝑦</m:t>
                          </m:r>
                        </m:e>
                        <m:sup>
                          <m:r>
                            <a:rPr lang="en-US" altLang="ja-JP" i="1">
                              <a:latin typeface="Cambria Math"/>
                              <a:ea typeface="ＭＳ Ｐゴシック" pitchFamily="50" charset="-128"/>
                            </a:rPr>
                            <m:t>2</m:t>
                          </m:r>
                        </m:sup>
                      </m:sSup>
                    </m:oMath>
                  </m:oMathPara>
                </a14:m>
                <a:endParaRPr lang="en-US" altLang="ja-JP"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539552" y="1268760"/>
                <a:ext cx="8352928" cy="4786346"/>
              </a:xfrm>
              <a:blipFill>
                <a:blip r:embed="rId3"/>
                <a:stretch>
                  <a:fillRect l="-511" t="-1019"/>
                </a:stretch>
              </a:blipFill>
            </p:spPr>
            <p:txBody>
              <a:bodyPr/>
              <a:lstStyle/>
              <a:p>
                <a:r>
                  <a:rPr lang="ja-JP" altLang="en-US">
                    <a:noFill/>
                  </a:rPr>
                  <a:t> </a:t>
                </a:r>
              </a:p>
            </p:txBody>
          </p:sp>
        </mc:Fallback>
      </mc:AlternateContent>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7</a:t>
            </a:fld>
            <a:endParaRPr kumimoji="1" lang="ja-JP" altLang="en-US"/>
          </a:p>
        </p:txBody>
      </p:sp>
      <p:sp>
        <p:nvSpPr>
          <p:cNvPr id="5" name="日付プレースホルダー 4">
            <a:extLst>
              <a:ext uri="{FF2B5EF4-FFF2-40B4-BE49-F238E27FC236}">
                <a16:creationId xmlns:a16="http://schemas.microsoft.com/office/drawing/2014/main" id="{672895FD-73EE-4613-92FE-94E0BA641F9E}"/>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633100148"/>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6" end="6"/>
                                            </p:txEl>
                                          </p:spTgt>
                                        </p:tgtEl>
                                        <p:attrNameLst>
                                          <p:attrName>style.visibility</p:attrName>
                                        </p:attrNameLst>
                                      </p:cBhvr>
                                      <p:to>
                                        <p:strVal val="visible"/>
                                      </p:to>
                                    </p:set>
                                    <p:animEffect transition="in" filter="fade">
                                      <p:cBhvr>
                                        <p:cTn id="7" dur="500"/>
                                        <p:tgtEl>
                                          <p:spTgt spid="166917">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7" end="7"/>
                                            </p:txEl>
                                          </p:spTgt>
                                        </p:tgtEl>
                                        <p:attrNameLst>
                                          <p:attrName>style.visibility</p:attrName>
                                        </p:attrNameLst>
                                      </p:cBhvr>
                                      <p:to>
                                        <p:strVal val="visible"/>
                                      </p:to>
                                    </p:set>
                                    <p:animEffect transition="in" filter="fade">
                                      <p:cBhvr>
                                        <p:cTn id="12" dur="500"/>
                                        <p:tgtEl>
                                          <p:spTgt spid="166917">
                                            <p:txEl>
                                              <p:pRg st="7" end="7"/>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66917">
                                            <p:txEl>
                                              <p:pRg st="9" end="9"/>
                                            </p:txEl>
                                          </p:spTgt>
                                        </p:tgtEl>
                                        <p:attrNameLst>
                                          <p:attrName>style.visibility</p:attrName>
                                        </p:attrNameLst>
                                      </p:cBhvr>
                                      <p:to>
                                        <p:strVal val="visible"/>
                                      </p:to>
                                    </p:set>
                                    <p:animEffect transition="in" filter="fade">
                                      <p:cBhvr>
                                        <p:cTn id="15" dur="500"/>
                                        <p:tgtEl>
                                          <p:spTgt spid="16691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normAutofit/>
          </a:bodyPr>
          <a:lstStyle/>
          <a:p>
            <a:r>
              <a:rPr lang="en-US" altLang="ja-JP" dirty="0"/>
              <a:t>2. </a:t>
            </a:r>
            <a:r>
              <a:rPr lang="ja-JP" altLang="en-US" dirty="0"/>
              <a:t>供給関数</a:t>
            </a:r>
            <a:endParaRPr kumimoji="1" lang="ja-JP" altLang="en-US" dirty="0"/>
          </a:p>
        </p:txBody>
      </p:sp>
      <p:sp>
        <p:nvSpPr>
          <p:cNvPr id="6" name="サブタイトル 5"/>
          <p:cNvSpPr>
            <a:spLocks noGrp="1"/>
          </p:cNvSpPr>
          <p:nvPr>
            <p:ph type="subTitle" idx="1"/>
          </p:nvPr>
        </p:nvSpPr>
        <p:spPr/>
        <p:txBody>
          <a:bodyPr/>
          <a:lstStyle/>
          <a:p>
            <a:endParaRPr kumimoji="1" lang="ja-JP" altLang="en-US"/>
          </a:p>
        </p:txBody>
      </p:sp>
      <p:sp>
        <p:nvSpPr>
          <p:cNvPr id="3" name="日付プレースホルダー 2">
            <a:extLst>
              <a:ext uri="{FF2B5EF4-FFF2-40B4-BE49-F238E27FC236}">
                <a16:creationId xmlns:a16="http://schemas.microsoft.com/office/drawing/2014/main" id="{76E1EB08-25E0-45CA-97A8-D2000AD940CB}"/>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674029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en-US" altLang="ja-JP" dirty="0">
                <a:solidFill>
                  <a:srgbClr val="0070C0"/>
                </a:solidFill>
              </a:rPr>
              <a:t>2.1 </a:t>
            </a:r>
            <a:r>
              <a:rPr lang="ja-JP" altLang="en-US" dirty="0">
                <a:solidFill>
                  <a:srgbClr val="0070C0"/>
                </a:solidFill>
              </a:rPr>
              <a:t>生産関数と費用関数の関係</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539552" y="1268760"/>
                <a:ext cx="8352928" cy="4786346"/>
              </a:xfrm>
            </p:spPr>
            <p:txBody>
              <a:bodyPr>
                <a:normAutofit lnSpcReduction="10000"/>
              </a:bodyPr>
              <a:lstStyle/>
              <a:p>
                <a:pPr algn="just"/>
                <a14:m>
                  <m:oMath xmlns:m="http://schemas.openxmlformats.org/officeDocument/2006/math">
                    <m:r>
                      <a:rPr lang="en-US" altLang="ja-JP" sz="2400" i="1" smtClean="0">
                        <a:latin typeface="Cambria Math"/>
                        <a:ea typeface="ＭＳ Ｐゴシック" pitchFamily="50" charset="-128"/>
                      </a:rPr>
                      <m:t>𝑦</m:t>
                    </m:r>
                    <m:r>
                      <a:rPr lang="en-US" altLang="ja-JP" sz="2400" i="1" smtClean="0">
                        <a:latin typeface="Cambria Math"/>
                        <a:ea typeface="ＭＳ Ｐゴシック" pitchFamily="50" charset="-128"/>
                      </a:rPr>
                      <m:t>=</m:t>
                    </m:r>
                    <m:rad>
                      <m:radPr>
                        <m:degHide m:val="on"/>
                        <m:ctrlPr>
                          <a:rPr lang="en-US" altLang="ja-JP" sz="2400" i="1">
                            <a:latin typeface="Cambria Math" panose="02040503050406030204" pitchFamily="18" charset="0"/>
                            <a:ea typeface="ＭＳ Ｐゴシック" pitchFamily="50" charset="-128"/>
                          </a:rPr>
                        </m:ctrlPr>
                      </m:radPr>
                      <m:deg/>
                      <m:e>
                        <m:r>
                          <a:rPr lang="en-US" altLang="ja-JP" sz="2400" i="1">
                            <a:latin typeface="Cambria Math"/>
                            <a:ea typeface="ＭＳ Ｐゴシック" pitchFamily="50" charset="-128"/>
                          </a:rPr>
                          <m:t>𝑙</m:t>
                        </m:r>
                      </m:e>
                    </m:rad>
                  </m:oMath>
                </a14:m>
                <a:r>
                  <a:rPr lang="ja-JP" altLang="en-US" sz="2400" dirty="0">
                    <a:latin typeface="ＭＳ Ｐゴシック" pitchFamily="50" charset="-128"/>
                    <a:ea typeface="ＭＳ Ｐゴシック" pitchFamily="50" charset="-128"/>
                  </a:rPr>
                  <a:t> のケースで生産関数と費用関数の関係を考える．</a:t>
                </a:r>
                <a:endParaRPr lang="en-US" altLang="ja-JP" sz="2400" dirty="0">
                  <a:latin typeface="ＭＳ Ｐゴシック" pitchFamily="50" charset="-128"/>
                  <a:ea typeface="ＭＳ Ｐゴシック" pitchFamily="50" charset="-128"/>
                </a:endParaRPr>
              </a:p>
              <a:p>
                <a:pPr algn="just"/>
                <a:r>
                  <a:rPr lang="ja-JP" altLang="en-US" sz="2400" dirty="0"/>
                  <a:t>生産性を表すパラメータを</a:t>
                </a:r>
                <a14:m>
                  <m:oMath xmlns:m="http://schemas.openxmlformats.org/officeDocument/2006/math">
                    <m:r>
                      <a:rPr lang="en-US" altLang="ja-JP" sz="2400" i="1">
                        <a:latin typeface="Cambria Math"/>
                      </a:rPr>
                      <m:t>𝐻</m:t>
                    </m:r>
                    <m:r>
                      <a:rPr lang="en-US" altLang="ja-JP" sz="2400" i="1">
                        <a:latin typeface="Cambria Math"/>
                      </a:rPr>
                      <m:t>=</m:t>
                    </m:r>
                    <m:f>
                      <m:fPr>
                        <m:ctrlPr>
                          <a:rPr lang="en-US" altLang="ja-JP" sz="2400" i="1">
                            <a:latin typeface="Cambria Math" panose="02040503050406030204" pitchFamily="18" charset="0"/>
                          </a:rPr>
                        </m:ctrlPr>
                      </m:fPr>
                      <m:num>
                        <m:r>
                          <a:rPr lang="en-US" altLang="ja-JP" sz="2400" i="1">
                            <a:latin typeface="Cambria Math"/>
                          </a:rPr>
                          <m:t>1</m:t>
                        </m:r>
                      </m:num>
                      <m:den>
                        <m:r>
                          <a:rPr lang="en-US" altLang="ja-JP" sz="2400" i="1">
                            <a:latin typeface="Cambria Math"/>
                          </a:rPr>
                          <m:t>2</m:t>
                        </m:r>
                      </m:den>
                    </m:f>
                  </m:oMath>
                </a14:m>
                <a:r>
                  <a:rPr lang="ja-JP" altLang="en-US" sz="2400" dirty="0">
                    <a:latin typeface="ＭＳ Ｐゴシック" pitchFamily="50" charset="-128"/>
                  </a:rPr>
                  <a:t>，生産要素価格を</a:t>
                </a:r>
                <a14:m>
                  <m:oMath xmlns:m="http://schemas.openxmlformats.org/officeDocument/2006/math">
                    <m:r>
                      <a:rPr lang="en-US" altLang="ja-JP" sz="2400" i="1">
                        <a:latin typeface="Cambria Math"/>
                      </a:rPr>
                      <m:t>𝑊</m:t>
                    </m:r>
                    <m:r>
                      <a:rPr lang="en-US" altLang="ja-JP" sz="2400" i="1">
                        <a:latin typeface="Cambria Math"/>
                      </a:rPr>
                      <m:t>=1</m:t>
                    </m:r>
                  </m:oMath>
                </a14:m>
                <a:r>
                  <a:rPr lang="ja-JP" altLang="en-US" sz="2400" dirty="0">
                    <a:latin typeface="ＭＳ Ｐゴシック" pitchFamily="50" charset="-128"/>
                  </a:rPr>
                  <a:t> とすると，費用関数は</a:t>
                </a:r>
                <a:endParaRPr lang="en-US" altLang="ja-JP" sz="800" dirty="0">
                  <a:latin typeface="ＭＳ Ｐゴシック" pitchFamily="50" charset="-128"/>
                  <a:ea typeface="ＭＳ Ｐゴシック" pitchFamily="50" charset="-128"/>
                </a:endParaRPr>
              </a:p>
              <a:p>
                <a:pPr marL="0" indent="0" algn="just">
                  <a:buNone/>
                </a:pPr>
                <a14:m>
                  <m:oMathPara xmlns:m="http://schemas.openxmlformats.org/officeDocument/2006/math">
                    <m:oMathParaPr>
                      <m:jc m:val="centerGroup"/>
                    </m:oMathParaPr>
                    <m:oMath xmlns:m="http://schemas.openxmlformats.org/officeDocument/2006/math">
                      <m:r>
                        <a:rPr lang="en-US" altLang="ja-JP" sz="2400" b="0" i="1" smtClean="0">
                          <a:latin typeface="Cambria Math" panose="02040503050406030204" pitchFamily="18" charset="0"/>
                          <a:ea typeface="ＭＳ Ｐゴシック" pitchFamily="50" charset="-128"/>
                        </a:rPr>
                        <m:t>𝑇𝐶</m:t>
                      </m:r>
                      <m:r>
                        <a:rPr lang="en-US" altLang="ja-JP" sz="2400" b="0" i="1" smtClean="0">
                          <a:latin typeface="Cambria Math"/>
                          <a:ea typeface="ＭＳ Ｐゴシック" pitchFamily="50" charset="-128"/>
                        </a:rPr>
                        <m:t>=</m:t>
                      </m:r>
                      <m:f>
                        <m:fPr>
                          <m:ctrlPr>
                            <a:rPr lang="en-US" altLang="ja-JP" sz="2400" i="1">
                              <a:latin typeface="Cambria Math" panose="02040503050406030204" pitchFamily="18" charset="0"/>
                            </a:rPr>
                          </m:ctrlPr>
                        </m:fPr>
                        <m:num>
                          <m:r>
                            <a:rPr lang="en-US" altLang="ja-JP" sz="2400" i="1">
                              <a:latin typeface="Cambria Math"/>
                            </a:rPr>
                            <m:t>𝑊</m:t>
                          </m:r>
                        </m:num>
                        <m:den>
                          <m:r>
                            <a:rPr lang="en-US" altLang="ja-JP" sz="2400" i="1">
                              <a:latin typeface="Cambria Math"/>
                            </a:rPr>
                            <m:t>2</m:t>
                          </m:r>
                          <m:r>
                            <a:rPr lang="en-US" altLang="ja-JP" sz="2400" i="1">
                              <a:latin typeface="Cambria Math"/>
                            </a:rPr>
                            <m:t>𝐻</m:t>
                          </m:r>
                        </m:den>
                      </m:f>
                      <m:sSup>
                        <m:sSupPr>
                          <m:ctrlPr>
                            <a:rPr lang="en-US" altLang="ja-JP" sz="2400" i="1">
                              <a:latin typeface="Cambria Math" panose="02040503050406030204" pitchFamily="18" charset="0"/>
                            </a:rPr>
                          </m:ctrlPr>
                        </m:sSupPr>
                        <m:e>
                          <m:r>
                            <a:rPr lang="en-US" altLang="ja-JP" sz="2400" i="1">
                              <a:latin typeface="Cambria Math"/>
                            </a:rPr>
                            <m:t>𝑦</m:t>
                          </m:r>
                        </m:e>
                        <m:sup>
                          <m:r>
                            <a:rPr lang="en-US" altLang="ja-JP" sz="2400" i="1">
                              <a:latin typeface="Cambria Math"/>
                            </a:rPr>
                            <m:t>2</m:t>
                          </m:r>
                        </m:sup>
                      </m:sSup>
                      <m:r>
                        <a:rPr lang="en-US" altLang="ja-JP" sz="2400" b="0" i="1" smtClean="0">
                          <a:latin typeface="Cambria Math" panose="02040503050406030204" pitchFamily="18" charset="0"/>
                        </a:rPr>
                        <m:t>=</m:t>
                      </m:r>
                      <m:sSup>
                        <m:sSupPr>
                          <m:ctrlPr>
                            <a:rPr lang="en-US" altLang="ja-JP" sz="2400" i="1">
                              <a:latin typeface="Cambria Math" panose="02040503050406030204" pitchFamily="18" charset="0"/>
                            </a:rPr>
                          </m:ctrlPr>
                        </m:sSupPr>
                        <m:e>
                          <m:r>
                            <a:rPr lang="en-US" altLang="ja-JP" sz="2400" i="1">
                              <a:latin typeface="Cambria Math"/>
                            </a:rPr>
                            <m:t>𝑦</m:t>
                          </m:r>
                        </m:e>
                        <m:sup>
                          <m:r>
                            <a:rPr lang="en-US" altLang="ja-JP" sz="2400" i="1">
                              <a:latin typeface="Cambria Math"/>
                            </a:rPr>
                            <m:t>2</m:t>
                          </m:r>
                        </m:sup>
                      </m:sSup>
                    </m:oMath>
                  </m:oMathPara>
                </a14:m>
                <a:endParaRPr lang="en-US" altLang="ja-JP" sz="24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生産関数</a:t>
                </a:r>
                <a14:m>
                  <m:oMath xmlns:m="http://schemas.openxmlformats.org/officeDocument/2006/math">
                    <m:r>
                      <a:rPr lang="en-US" altLang="ja-JP" sz="2400" i="1">
                        <a:latin typeface="Cambria Math"/>
                        <a:ea typeface="ＭＳ Ｐゴシック" pitchFamily="50" charset="-128"/>
                      </a:rPr>
                      <m:t>𝑦</m:t>
                    </m:r>
                    <m:r>
                      <a:rPr lang="en-US" altLang="ja-JP" sz="2400" i="1">
                        <a:latin typeface="Cambria Math"/>
                        <a:ea typeface="ＭＳ Ｐゴシック" pitchFamily="50" charset="-128"/>
                      </a:rPr>
                      <m:t>=</m:t>
                    </m:r>
                    <m:rad>
                      <m:radPr>
                        <m:degHide m:val="on"/>
                        <m:ctrlPr>
                          <a:rPr lang="en-US" altLang="ja-JP" sz="2400" i="1">
                            <a:latin typeface="Cambria Math" panose="02040503050406030204" pitchFamily="18" charset="0"/>
                            <a:ea typeface="ＭＳ Ｐゴシック" pitchFamily="50" charset="-128"/>
                          </a:rPr>
                        </m:ctrlPr>
                      </m:radPr>
                      <m:deg/>
                      <m:e>
                        <m:r>
                          <a:rPr lang="en-US" altLang="ja-JP" sz="2400" i="1">
                            <a:latin typeface="Cambria Math"/>
                            <a:ea typeface="ＭＳ Ｐゴシック" pitchFamily="50" charset="-128"/>
                          </a:rPr>
                          <m:t>𝑙</m:t>
                        </m:r>
                      </m:e>
                    </m:rad>
                    <m:r>
                      <a:rPr lang="en-US" altLang="ja-JP" sz="2400" b="0" i="1" smtClean="0">
                        <a:latin typeface="Cambria Math"/>
                        <a:ea typeface="ＭＳ Ｐゴシック" pitchFamily="50" charset="-128"/>
                      </a:rPr>
                      <m:t> </m:t>
                    </m:r>
                  </m:oMath>
                </a14:m>
                <a:r>
                  <a:rPr lang="ja-JP" altLang="en-US" sz="2400" dirty="0">
                    <a:latin typeface="ＭＳ Ｐゴシック" pitchFamily="50" charset="-128"/>
                    <a:ea typeface="ＭＳ Ｐゴシック" pitchFamily="50" charset="-128"/>
                  </a:rPr>
                  <a:t>は右下図のように示せる．</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lvl="1" algn="just"/>
                <a:r>
                  <a:rPr lang="en-US" altLang="ja-JP" sz="2100" i="1" dirty="0">
                    <a:latin typeface="Times New Roman" panose="02020603050405020304" pitchFamily="18" charset="0"/>
                    <a:ea typeface="ＭＳ Ｐゴシック" pitchFamily="50" charset="-128"/>
                    <a:cs typeface="Times New Roman" panose="02020603050405020304" pitchFamily="18" charset="0"/>
                  </a:rPr>
                  <a:t>l </a:t>
                </a:r>
                <a:r>
                  <a:rPr lang="ja-JP" altLang="en-US" sz="2100" dirty="0">
                    <a:latin typeface="ＭＳ Ｐゴシック" pitchFamily="50" charset="-128"/>
                    <a:ea typeface="ＭＳ Ｐゴシック" pitchFamily="50" charset="-128"/>
                  </a:rPr>
                  <a:t>を</a:t>
                </a:r>
                <a:r>
                  <a:rPr lang="en-US" altLang="ja-JP" sz="2100" dirty="0">
                    <a:latin typeface="ＭＳ Ｐゴシック" pitchFamily="50" charset="-128"/>
                    <a:ea typeface="ＭＳ Ｐゴシック" pitchFamily="50" charset="-128"/>
                  </a:rPr>
                  <a:t>1</a:t>
                </a:r>
                <a:r>
                  <a:rPr lang="ja-JP" altLang="en-US" sz="2100" dirty="0">
                    <a:latin typeface="ＭＳ Ｐゴシック" pitchFamily="50" charset="-128"/>
                    <a:ea typeface="ＭＳ Ｐゴシック" pitchFamily="50" charset="-128"/>
                  </a:rPr>
                  <a:t>から</a:t>
                </a:r>
                <a:r>
                  <a:rPr lang="en-US" altLang="ja-JP" sz="2100" dirty="0">
                    <a:latin typeface="ＭＳ Ｐゴシック" pitchFamily="50" charset="-128"/>
                    <a:ea typeface="ＭＳ Ｐゴシック" pitchFamily="50" charset="-128"/>
                  </a:rPr>
                  <a:t>4</a:t>
                </a:r>
                <a:r>
                  <a:rPr lang="ja-JP" altLang="en-US" sz="2100" dirty="0">
                    <a:latin typeface="ＭＳ Ｐゴシック" pitchFamily="50" charset="-128"/>
                    <a:ea typeface="ＭＳ Ｐゴシック" pitchFamily="50" charset="-128"/>
                  </a:rPr>
                  <a:t>に</a:t>
                </a:r>
                <a:r>
                  <a:rPr lang="en-US" altLang="ja-JP" sz="2100" dirty="0">
                    <a:latin typeface="ＭＳ Ｐゴシック" pitchFamily="50" charset="-128"/>
                    <a:ea typeface="ＭＳ Ｐゴシック" pitchFamily="50" charset="-128"/>
                  </a:rPr>
                  <a:t>3</a:t>
                </a:r>
                <a:r>
                  <a:rPr lang="ja-JP" altLang="en-US" sz="2100" dirty="0">
                    <a:latin typeface="ＭＳ Ｐゴシック" pitchFamily="50" charset="-128"/>
                    <a:ea typeface="ＭＳ Ｐゴシック" pitchFamily="50" charset="-128"/>
                  </a:rPr>
                  <a:t>増やすと，</a:t>
                </a:r>
                <a:endParaRPr lang="en-US" altLang="ja-JP" sz="2100" dirty="0">
                  <a:latin typeface="ＭＳ Ｐゴシック" pitchFamily="50" charset="-128"/>
                  <a:ea typeface="ＭＳ Ｐゴシック" pitchFamily="50" charset="-128"/>
                </a:endParaRPr>
              </a:p>
              <a:p>
                <a:pPr marL="274320" lvl="1" indent="0" algn="just">
                  <a:buNone/>
                </a:pPr>
                <a:r>
                  <a:rPr lang="ja-JP" altLang="en-US" sz="2100" dirty="0">
                    <a:latin typeface="ＭＳ Ｐゴシック" pitchFamily="50" charset="-128"/>
                    <a:ea typeface="ＭＳ Ｐゴシック" pitchFamily="50" charset="-128"/>
                  </a:rPr>
                  <a:t>　 </a:t>
                </a:r>
                <a:r>
                  <a:rPr lang="en-US" altLang="ja-JP" sz="2100" i="1" dirty="0">
                    <a:latin typeface="Times New Roman" panose="02020603050405020304" pitchFamily="18" charset="0"/>
                    <a:ea typeface="ＭＳ Ｐゴシック" pitchFamily="50" charset="-128"/>
                    <a:cs typeface="Times New Roman" panose="02020603050405020304" pitchFamily="18" charset="0"/>
                  </a:rPr>
                  <a:t>y </a:t>
                </a:r>
                <a:r>
                  <a:rPr lang="ja-JP" altLang="en-US" sz="2100" dirty="0">
                    <a:latin typeface="ＭＳ Ｐゴシック" pitchFamily="50" charset="-128"/>
                    <a:ea typeface="ＭＳ Ｐゴシック" pitchFamily="50" charset="-128"/>
                  </a:rPr>
                  <a:t>は</a:t>
                </a:r>
                <a:r>
                  <a:rPr lang="en-US" altLang="ja-JP" sz="2100" dirty="0">
                    <a:latin typeface="ＭＳ Ｐゴシック" pitchFamily="50" charset="-128"/>
                    <a:ea typeface="ＭＳ Ｐゴシック" pitchFamily="50" charset="-128"/>
                  </a:rPr>
                  <a:t>1</a:t>
                </a:r>
                <a:r>
                  <a:rPr lang="ja-JP" altLang="en-US" sz="2100" dirty="0">
                    <a:latin typeface="ＭＳ Ｐゴシック" pitchFamily="50" charset="-128"/>
                    <a:ea typeface="ＭＳ Ｐゴシック" pitchFamily="50" charset="-128"/>
                  </a:rPr>
                  <a:t>から</a:t>
                </a:r>
                <a:r>
                  <a:rPr lang="en-US" altLang="ja-JP" sz="2100" dirty="0">
                    <a:latin typeface="ＭＳ Ｐゴシック" pitchFamily="50" charset="-128"/>
                    <a:ea typeface="ＭＳ Ｐゴシック" pitchFamily="50" charset="-128"/>
                  </a:rPr>
                  <a:t>2</a:t>
                </a:r>
                <a:r>
                  <a:rPr lang="ja-JP" altLang="en-US" sz="2100" dirty="0">
                    <a:latin typeface="ＭＳ Ｐゴシック" pitchFamily="50" charset="-128"/>
                    <a:ea typeface="ＭＳ Ｐゴシック" pitchFamily="50" charset="-128"/>
                  </a:rPr>
                  <a:t>へ増加．</a:t>
                </a:r>
                <a:endParaRPr lang="en-US" altLang="ja-JP" sz="2100" dirty="0">
                  <a:latin typeface="ＭＳ Ｐゴシック" pitchFamily="50" charset="-128"/>
                  <a:ea typeface="ＭＳ Ｐゴシック" pitchFamily="50" charset="-128"/>
                </a:endParaRPr>
              </a:p>
              <a:p>
                <a:pPr marL="274320" lvl="1" indent="0" algn="just">
                  <a:buNone/>
                </a:pPr>
                <a:endParaRPr lang="en-US" altLang="ja-JP" sz="800" dirty="0">
                  <a:latin typeface="ＭＳ Ｐゴシック" pitchFamily="50" charset="-128"/>
                  <a:ea typeface="ＭＳ Ｐゴシック" pitchFamily="50" charset="-128"/>
                </a:endParaRPr>
              </a:p>
              <a:p>
                <a:pPr lvl="1" algn="just"/>
                <a:r>
                  <a:rPr lang="en-US" altLang="ja-JP" sz="2100" i="1" dirty="0">
                    <a:latin typeface="Times New Roman" panose="02020603050405020304" pitchFamily="18" charset="0"/>
                    <a:ea typeface="ＭＳ Ｐゴシック" pitchFamily="50" charset="-128"/>
                    <a:cs typeface="Times New Roman" panose="02020603050405020304" pitchFamily="18" charset="0"/>
                  </a:rPr>
                  <a:t>l </a:t>
                </a:r>
                <a:r>
                  <a:rPr lang="ja-JP" altLang="en-US" sz="2100" dirty="0">
                    <a:latin typeface="ＭＳ Ｐゴシック" pitchFamily="50" charset="-128"/>
                    <a:ea typeface="ＭＳ Ｐゴシック" pitchFamily="50" charset="-128"/>
                  </a:rPr>
                  <a:t>を</a:t>
                </a:r>
                <a:r>
                  <a:rPr lang="en-US" altLang="ja-JP" sz="2100" dirty="0">
                    <a:latin typeface="ＭＳ Ｐゴシック" pitchFamily="50" charset="-128"/>
                    <a:ea typeface="ＭＳ Ｐゴシック" pitchFamily="50" charset="-128"/>
                  </a:rPr>
                  <a:t>4</a:t>
                </a:r>
                <a:r>
                  <a:rPr lang="ja-JP" altLang="en-US" sz="2100" dirty="0">
                    <a:latin typeface="ＭＳ Ｐゴシック" pitchFamily="50" charset="-128"/>
                    <a:ea typeface="ＭＳ Ｐゴシック" pitchFamily="50" charset="-128"/>
                  </a:rPr>
                  <a:t>から</a:t>
                </a:r>
                <a:r>
                  <a:rPr lang="en-US" altLang="ja-JP" sz="2100" dirty="0">
                    <a:latin typeface="ＭＳ Ｐゴシック" pitchFamily="50" charset="-128"/>
                    <a:ea typeface="ＭＳ Ｐゴシック" pitchFamily="50" charset="-128"/>
                  </a:rPr>
                  <a:t>9</a:t>
                </a:r>
                <a:r>
                  <a:rPr lang="ja-JP" altLang="en-US" sz="2100" dirty="0">
                    <a:latin typeface="ＭＳ Ｐゴシック" pitchFamily="50" charset="-128"/>
                    <a:ea typeface="ＭＳ Ｐゴシック" pitchFamily="50" charset="-128"/>
                  </a:rPr>
                  <a:t>に</a:t>
                </a:r>
                <a:r>
                  <a:rPr lang="en-US" altLang="ja-JP" sz="2100" dirty="0">
                    <a:latin typeface="ＭＳ Ｐゴシック" pitchFamily="50" charset="-128"/>
                    <a:ea typeface="ＭＳ Ｐゴシック" pitchFamily="50" charset="-128"/>
                  </a:rPr>
                  <a:t>5</a:t>
                </a:r>
                <a:r>
                  <a:rPr lang="ja-JP" altLang="en-US" sz="2100" dirty="0">
                    <a:latin typeface="ＭＳ Ｐゴシック" pitchFamily="50" charset="-128"/>
                    <a:ea typeface="ＭＳ Ｐゴシック" pitchFamily="50" charset="-128"/>
                  </a:rPr>
                  <a:t>増やすと，</a:t>
                </a:r>
                <a:endParaRPr lang="en-US" altLang="ja-JP" sz="2100" dirty="0">
                  <a:latin typeface="ＭＳ Ｐゴシック" pitchFamily="50" charset="-128"/>
                  <a:ea typeface="ＭＳ Ｐゴシック" pitchFamily="50" charset="-128"/>
                </a:endParaRPr>
              </a:p>
              <a:p>
                <a:pPr marL="274320" lvl="1" indent="0" algn="just">
                  <a:buNone/>
                </a:pPr>
                <a:r>
                  <a:rPr lang="ja-JP" altLang="en-US" sz="2100" dirty="0">
                    <a:latin typeface="ＭＳ Ｐゴシック" pitchFamily="50" charset="-128"/>
                    <a:ea typeface="ＭＳ Ｐゴシック" pitchFamily="50" charset="-128"/>
                  </a:rPr>
                  <a:t>　 </a:t>
                </a:r>
                <a:r>
                  <a:rPr lang="en-US" altLang="ja-JP" sz="2100" i="1" dirty="0">
                    <a:latin typeface="Times New Roman" panose="02020603050405020304" pitchFamily="18" charset="0"/>
                    <a:ea typeface="ＭＳ Ｐゴシック" pitchFamily="50" charset="-128"/>
                    <a:cs typeface="Times New Roman" panose="02020603050405020304" pitchFamily="18" charset="0"/>
                  </a:rPr>
                  <a:t>y </a:t>
                </a:r>
                <a:r>
                  <a:rPr lang="ja-JP" altLang="en-US" sz="2100" dirty="0">
                    <a:latin typeface="ＭＳ Ｐゴシック" pitchFamily="50" charset="-128"/>
                    <a:ea typeface="ＭＳ Ｐゴシック" pitchFamily="50" charset="-128"/>
                  </a:rPr>
                  <a:t>は</a:t>
                </a:r>
                <a:r>
                  <a:rPr lang="en-US" altLang="ja-JP" sz="2100" dirty="0">
                    <a:latin typeface="ＭＳ Ｐゴシック" pitchFamily="50" charset="-128"/>
                    <a:ea typeface="ＭＳ Ｐゴシック" pitchFamily="50" charset="-128"/>
                  </a:rPr>
                  <a:t>2</a:t>
                </a:r>
                <a:r>
                  <a:rPr lang="ja-JP" altLang="en-US" sz="2100" dirty="0">
                    <a:latin typeface="ＭＳ Ｐゴシック" pitchFamily="50" charset="-128"/>
                    <a:ea typeface="ＭＳ Ｐゴシック" pitchFamily="50" charset="-128"/>
                  </a:rPr>
                  <a:t>から</a:t>
                </a:r>
                <a:r>
                  <a:rPr lang="en-US" altLang="ja-JP" sz="2100" dirty="0">
                    <a:latin typeface="ＭＳ Ｐゴシック" pitchFamily="50" charset="-128"/>
                    <a:ea typeface="ＭＳ Ｐゴシック" pitchFamily="50" charset="-128"/>
                  </a:rPr>
                  <a:t>3</a:t>
                </a:r>
                <a:r>
                  <a:rPr lang="ja-JP" altLang="en-US" sz="2100" dirty="0">
                    <a:latin typeface="ＭＳ Ｐゴシック" pitchFamily="50" charset="-128"/>
                    <a:ea typeface="ＭＳ Ｐゴシック" pitchFamily="50" charset="-128"/>
                  </a:rPr>
                  <a:t>へ増加．</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539552" y="1268760"/>
                <a:ext cx="8352928" cy="4786346"/>
              </a:xfrm>
              <a:blipFill>
                <a:blip r:embed="rId3"/>
                <a:stretch>
                  <a:fillRect l="-511" t="-1401" r="-1095"/>
                </a:stretch>
              </a:blipFill>
            </p:spPr>
            <p:txBody>
              <a:bodyPr/>
              <a:lstStyle/>
              <a:p>
                <a:r>
                  <a:rPr lang="ja-JP" altLang="en-US">
                    <a:noFill/>
                  </a:rPr>
                  <a:t> </a:t>
                </a:r>
              </a:p>
            </p:txBody>
          </p:sp>
        </mc:Fallback>
      </mc:AlternateContent>
      <p:graphicFrame>
        <p:nvGraphicFramePr>
          <p:cNvPr id="7" name="グラフ 6"/>
          <p:cNvGraphicFramePr/>
          <p:nvPr>
            <p:extLst>
              <p:ext uri="{D42A27DB-BD31-4B8C-83A1-F6EECF244321}">
                <p14:modId xmlns:p14="http://schemas.microsoft.com/office/powerpoint/2010/main" val="3080604967"/>
              </p:ext>
            </p:extLst>
          </p:nvPr>
        </p:nvGraphicFramePr>
        <p:xfrm>
          <a:off x="4711365" y="3770926"/>
          <a:ext cx="3962400" cy="2590800"/>
        </p:xfrm>
        <a:graphic>
          <a:graphicData uri="http://schemas.openxmlformats.org/drawingml/2006/chart">
            <c:chart xmlns:c="http://schemas.openxmlformats.org/drawingml/2006/chart" xmlns:r="http://schemas.openxmlformats.org/officeDocument/2006/relationships" r:id="rId4"/>
          </a:graphicData>
        </a:graphic>
      </p:graphicFrame>
      <p:grpSp>
        <p:nvGrpSpPr>
          <p:cNvPr id="5" name="グループ化 4"/>
          <p:cNvGrpSpPr/>
          <p:nvPr/>
        </p:nvGrpSpPr>
        <p:grpSpPr>
          <a:xfrm>
            <a:off x="5319068" y="4703075"/>
            <a:ext cx="1076325" cy="971551"/>
            <a:chOff x="5057775" y="4593962"/>
            <a:chExt cx="1076325" cy="953559"/>
          </a:xfrm>
        </p:grpSpPr>
        <p:grpSp>
          <p:nvGrpSpPr>
            <p:cNvPr id="8" name="グループ化 7"/>
            <p:cNvGrpSpPr/>
            <p:nvPr/>
          </p:nvGrpSpPr>
          <p:grpSpPr>
            <a:xfrm>
              <a:off x="5057775" y="4593962"/>
              <a:ext cx="1076325" cy="629707"/>
              <a:chOff x="628650" y="985839"/>
              <a:chExt cx="1076325" cy="666749"/>
            </a:xfrm>
          </p:grpSpPr>
          <p:cxnSp>
            <p:nvCxnSpPr>
              <p:cNvPr id="15" name="直線コネクタ 14"/>
              <p:cNvCxnSpPr/>
              <p:nvPr/>
            </p:nvCxnSpPr>
            <p:spPr>
              <a:xfrm>
                <a:off x="628650" y="1500190"/>
                <a:ext cx="107632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646931" y="985839"/>
                <a:ext cx="991369" cy="50958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円弧 16"/>
              <p:cNvSpPr/>
              <p:nvPr/>
            </p:nvSpPr>
            <p:spPr>
              <a:xfrm>
                <a:off x="847725" y="1338263"/>
                <a:ext cx="190500" cy="314325"/>
              </a:xfrm>
              <a:prstGeom prst="arc">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t"/>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l"/>
                <a:endParaRPr kumimoji="1" lang="ja-JP" altLang="en-US" sz="1100"/>
              </a:p>
            </p:txBody>
          </p:sp>
        </p:grpSp>
        <mc:AlternateContent xmlns:mc="http://schemas.openxmlformats.org/markup-compatibility/2006" xmlns:a14="http://schemas.microsoft.com/office/drawing/2010/main">
          <mc:Choice Requires="a14">
            <p:sp>
              <p:nvSpPr>
                <p:cNvPr id="9" name="テキスト ボックス 6"/>
                <p:cNvSpPr txBox="1"/>
                <p:nvPr/>
              </p:nvSpPr>
              <p:spPr>
                <a:xfrm>
                  <a:off x="5181215" y="5079738"/>
                  <a:ext cx="781050" cy="467783"/>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f>
                          <m:fPr>
                            <m:ctrlPr>
                              <a:rPr kumimoji="1" lang="en-US" altLang="ja-JP" sz="1400" i="1">
                                <a:latin typeface="Cambria Math" panose="02040503050406030204" pitchFamily="18" charset="0"/>
                              </a:rPr>
                            </m:ctrlPr>
                          </m:fPr>
                          <m:num>
                            <m:r>
                              <a:rPr kumimoji="1" lang="en-US" altLang="ja-JP" sz="1400" b="0" i="1">
                                <a:latin typeface="Cambria Math"/>
                              </a:rPr>
                              <m:t>1</m:t>
                            </m:r>
                          </m:num>
                          <m:den>
                            <m:r>
                              <a:rPr kumimoji="1" lang="en-US" altLang="ja-JP" sz="1400" b="0" i="1">
                                <a:latin typeface="Cambria Math"/>
                              </a:rPr>
                              <m:t>3</m:t>
                            </m:r>
                          </m:den>
                        </m:f>
                      </m:oMath>
                    </m:oMathPara>
                  </a14:m>
                  <a:endParaRPr kumimoji="1" lang="ja-JP" altLang="en-US" sz="1400" dirty="0"/>
                </a:p>
              </p:txBody>
            </p:sp>
          </mc:Choice>
          <mc:Fallback xmlns="">
            <p:sp>
              <p:nvSpPr>
                <p:cNvPr id="9" name="テキスト ボックス 6"/>
                <p:cNvSpPr txBox="1">
                  <a:spLocks noRot="1" noChangeAspect="1" noMove="1" noResize="1" noEditPoints="1" noAdjustHandles="1" noChangeArrowheads="1" noChangeShapeType="1" noTextEdit="1"/>
                </p:cNvSpPr>
                <p:nvPr/>
              </p:nvSpPr>
              <p:spPr>
                <a:xfrm>
                  <a:off x="5181215" y="5079738"/>
                  <a:ext cx="781050" cy="467783"/>
                </a:xfrm>
                <a:prstGeom prst="rect">
                  <a:avLst/>
                </a:prstGeom>
                <a:blipFill rotWithShape="1">
                  <a:blip r:embed="rId5"/>
                  <a:stretch>
                    <a:fillRect b="-5128"/>
                  </a:stretch>
                </a:blipFill>
                <a:ln w="9525" cmpd="sng">
                  <a:noFill/>
                </a:ln>
              </p:spPr>
              <p:txBody>
                <a:bodyPr/>
                <a:lstStyle/>
                <a:p>
                  <a:r>
                    <a:rPr lang="ja-JP" altLang="en-US">
                      <a:noFill/>
                    </a:rPr>
                    <a:t> </a:t>
                  </a:r>
                </a:p>
              </p:txBody>
            </p:sp>
          </mc:Fallback>
        </mc:AlternateContent>
      </p:grpSp>
      <p:grpSp>
        <p:nvGrpSpPr>
          <p:cNvPr id="10" name="グループ化 9"/>
          <p:cNvGrpSpPr/>
          <p:nvPr/>
        </p:nvGrpSpPr>
        <p:grpSpPr>
          <a:xfrm>
            <a:off x="6395393" y="4209339"/>
            <a:ext cx="1781175" cy="836613"/>
            <a:chOff x="1647825" y="452438"/>
            <a:chExt cx="1781175" cy="885825"/>
          </a:xfrm>
        </p:grpSpPr>
        <p:cxnSp>
          <p:nvCxnSpPr>
            <p:cNvPr id="11" name="直線コネクタ 10"/>
            <p:cNvCxnSpPr/>
            <p:nvPr/>
          </p:nvCxnSpPr>
          <p:spPr>
            <a:xfrm flipV="1">
              <a:off x="1647825" y="966788"/>
              <a:ext cx="1781175" cy="2"/>
            </a:xfrm>
            <a:prstGeom prst="line">
              <a:avLst/>
            </a:prstGeom>
            <a:ln w="254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V="1">
              <a:off x="1657350" y="452438"/>
              <a:ext cx="1771650" cy="514350"/>
            </a:xfrm>
            <a:prstGeom prst="line">
              <a:avLst/>
            </a:prstGeom>
            <a:ln w="2540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13" name="円弧 12"/>
            <p:cNvSpPr/>
            <p:nvPr/>
          </p:nvSpPr>
          <p:spPr>
            <a:xfrm>
              <a:off x="1981200" y="862013"/>
              <a:ext cx="180975" cy="257175"/>
            </a:xfrm>
            <a:prstGeom prst="arc">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t"/>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l"/>
              <a:endParaRPr kumimoji="1" lang="ja-JP" altLang="en-US" sz="1100"/>
            </a:p>
          </p:txBody>
        </p:sp>
        <mc:AlternateContent xmlns:mc="http://schemas.openxmlformats.org/markup-compatibility/2006" xmlns:a14="http://schemas.microsoft.com/office/drawing/2010/main">
          <mc:Choice Requires="a14">
            <p:sp>
              <p:nvSpPr>
                <p:cNvPr id="14" name="テキスト ボックス 11"/>
                <p:cNvSpPr txBox="1"/>
                <p:nvPr/>
              </p:nvSpPr>
              <p:spPr>
                <a:xfrm>
                  <a:off x="1934828" y="995363"/>
                  <a:ext cx="657225" cy="342900"/>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f>
                          <m:fPr>
                            <m:ctrlPr>
                              <a:rPr kumimoji="1" lang="en-US" altLang="ja-JP" sz="1400" i="1" smtClean="0">
                                <a:latin typeface="Cambria Math" panose="02040503050406030204" pitchFamily="18" charset="0"/>
                              </a:rPr>
                            </m:ctrlPr>
                          </m:fPr>
                          <m:num>
                            <m:r>
                              <a:rPr kumimoji="1" lang="en-US" altLang="ja-JP" sz="1400" b="0" i="1">
                                <a:latin typeface="Cambria Math"/>
                              </a:rPr>
                              <m:t>1</m:t>
                            </m:r>
                          </m:num>
                          <m:den>
                            <m:r>
                              <a:rPr kumimoji="1" lang="en-US" altLang="ja-JP" sz="1400" b="0" i="1">
                                <a:latin typeface="Cambria Math"/>
                              </a:rPr>
                              <m:t>5</m:t>
                            </m:r>
                          </m:den>
                        </m:f>
                      </m:oMath>
                    </m:oMathPara>
                  </a14:m>
                  <a:endParaRPr kumimoji="1" lang="ja-JP" altLang="en-US" sz="1400" dirty="0"/>
                </a:p>
              </p:txBody>
            </p:sp>
          </mc:Choice>
          <mc:Fallback xmlns="">
            <p:sp>
              <p:nvSpPr>
                <p:cNvPr id="14" name="テキスト ボックス 11"/>
                <p:cNvSpPr txBox="1">
                  <a:spLocks noRot="1" noChangeAspect="1" noMove="1" noResize="1" noEditPoints="1" noAdjustHandles="1" noChangeArrowheads="1" noChangeShapeType="1" noTextEdit="1"/>
                </p:cNvSpPr>
                <p:nvPr/>
              </p:nvSpPr>
              <p:spPr>
                <a:xfrm>
                  <a:off x="1934828" y="995363"/>
                  <a:ext cx="657225" cy="342900"/>
                </a:xfrm>
                <a:prstGeom prst="rect">
                  <a:avLst/>
                </a:prstGeom>
                <a:blipFill rotWithShape="1">
                  <a:blip r:embed="rId6"/>
                  <a:stretch>
                    <a:fillRect b="-56604"/>
                  </a:stretch>
                </a:blipFill>
                <a:ln w="9525" cmpd="sng">
                  <a:noFill/>
                </a:ln>
              </p:spPr>
              <p:txBody>
                <a:bodyPr/>
                <a:lstStyle/>
                <a:p>
                  <a:r>
                    <a:rPr lang="ja-JP" altLang="en-US">
                      <a:noFill/>
                    </a:rPr>
                    <a:t> </a:t>
                  </a:r>
                </a:p>
              </p:txBody>
            </p:sp>
          </mc:Fallback>
        </mc:AlternateContent>
      </p:gr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9</a:t>
            </a:fld>
            <a:endParaRPr kumimoji="1" lang="ja-JP" altLang="en-US"/>
          </a:p>
        </p:txBody>
      </p:sp>
      <p:sp>
        <p:nvSpPr>
          <p:cNvPr id="6" name="日付プレースホルダー 5">
            <a:extLst>
              <a:ext uri="{FF2B5EF4-FFF2-40B4-BE49-F238E27FC236}">
                <a16:creationId xmlns:a16="http://schemas.microsoft.com/office/drawing/2014/main" id="{C1EEFD24-5C41-460F-8C33-D7E804FA4FA0}"/>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50529622"/>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1" end="1"/>
                                            </p:txEl>
                                          </p:spTgt>
                                        </p:tgtEl>
                                        <p:attrNameLst>
                                          <p:attrName>style.visibility</p:attrName>
                                        </p:attrNameLst>
                                      </p:cBhvr>
                                      <p:to>
                                        <p:strVal val="visible"/>
                                      </p:to>
                                    </p:set>
                                    <p:animEffect transition="in" filter="fade">
                                      <p:cBhvr>
                                        <p:cTn id="7" dur="500"/>
                                        <p:tgtEl>
                                          <p:spTgt spid="166917">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6917">
                                            <p:txEl>
                                              <p:pRg st="2" end="2"/>
                                            </p:txEl>
                                          </p:spTgt>
                                        </p:tgtEl>
                                        <p:attrNameLst>
                                          <p:attrName>style.visibility</p:attrName>
                                        </p:attrNameLst>
                                      </p:cBhvr>
                                      <p:to>
                                        <p:strVal val="visible"/>
                                      </p:to>
                                    </p:set>
                                    <p:animEffect transition="in" filter="fade">
                                      <p:cBhvr>
                                        <p:cTn id="10" dur="500"/>
                                        <p:tgtEl>
                                          <p:spTgt spid="166917">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6917">
                                            <p:txEl>
                                              <p:pRg st="4" end="4"/>
                                            </p:txEl>
                                          </p:spTgt>
                                        </p:tgtEl>
                                        <p:attrNameLst>
                                          <p:attrName>style.visibility</p:attrName>
                                        </p:attrNameLst>
                                      </p:cBhvr>
                                      <p:to>
                                        <p:strVal val="visible"/>
                                      </p:to>
                                    </p:set>
                                    <p:animEffect transition="in" filter="fade">
                                      <p:cBhvr>
                                        <p:cTn id="15" dur="500"/>
                                        <p:tgtEl>
                                          <p:spTgt spid="166917">
                                            <p:txEl>
                                              <p:pRg st="4" end="4"/>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66917">
                                            <p:txEl>
                                              <p:pRg st="6" end="6"/>
                                            </p:txEl>
                                          </p:spTgt>
                                        </p:tgtEl>
                                        <p:attrNameLst>
                                          <p:attrName>style.visibility</p:attrName>
                                        </p:attrNameLst>
                                      </p:cBhvr>
                                      <p:to>
                                        <p:strVal val="visible"/>
                                      </p:to>
                                    </p:set>
                                    <p:animEffect transition="in" filter="fade">
                                      <p:cBhvr>
                                        <p:cTn id="23" dur="500"/>
                                        <p:tgtEl>
                                          <p:spTgt spid="166917">
                                            <p:txEl>
                                              <p:pRg st="6" end="6"/>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66917">
                                            <p:txEl>
                                              <p:pRg st="7" end="7"/>
                                            </p:txEl>
                                          </p:spTgt>
                                        </p:tgtEl>
                                        <p:attrNameLst>
                                          <p:attrName>style.visibility</p:attrName>
                                        </p:attrNameLst>
                                      </p:cBhvr>
                                      <p:to>
                                        <p:strVal val="visible"/>
                                      </p:to>
                                    </p:set>
                                    <p:animEffect transition="in" filter="fade">
                                      <p:cBhvr>
                                        <p:cTn id="26" dur="500"/>
                                        <p:tgtEl>
                                          <p:spTgt spid="166917">
                                            <p:txEl>
                                              <p:pRg st="7" end="7"/>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66917">
                                            <p:txEl>
                                              <p:pRg st="9" end="9"/>
                                            </p:txEl>
                                          </p:spTgt>
                                        </p:tgtEl>
                                        <p:attrNameLst>
                                          <p:attrName>style.visibility</p:attrName>
                                        </p:attrNameLst>
                                      </p:cBhvr>
                                      <p:to>
                                        <p:strVal val="visible"/>
                                      </p:to>
                                    </p:set>
                                    <p:animEffect transition="in" filter="fade">
                                      <p:cBhvr>
                                        <p:cTn id="34" dur="500"/>
                                        <p:tgtEl>
                                          <p:spTgt spid="166917">
                                            <p:txEl>
                                              <p:pRg st="9" end="9"/>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66917">
                                            <p:txEl>
                                              <p:pRg st="10" end="10"/>
                                            </p:txEl>
                                          </p:spTgt>
                                        </p:tgtEl>
                                        <p:attrNameLst>
                                          <p:attrName>style.visibility</p:attrName>
                                        </p:attrNameLst>
                                      </p:cBhvr>
                                      <p:to>
                                        <p:strVal val="visible"/>
                                      </p:to>
                                    </p:set>
                                    <p:animEffect transition="in" filter="fade">
                                      <p:cBhvr>
                                        <p:cTn id="37" dur="500"/>
                                        <p:tgtEl>
                                          <p:spTgt spid="166917">
                                            <p:txEl>
                                              <p:pRg st="10" end="1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ス">
  <a:themeElements>
    <a:clrScheme name="アース">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アース">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アース">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9570</TotalTime>
  <Words>1622</Words>
  <Application>Microsoft Office PowerPoint</Application>
  <PresentationFormat>画面に合わせる (4:3)</PresentationFormat>
  <Paragraphs>314</Paragraphs>
  <Slides>23</Slides>
  <Notes>18</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23</vt:i4>
      </vt:variant>
    </vt:vector>
  </HeadingPairs>
  <TitlesOfParts>
    <vt:vector size="36" baseType="lpstr">
      <vt:lpstr>HG明朝E</vt:lpstr>
      <vt:lpstr>ＭＳ Ｐゴシック</vt:lpstr>
      <vt:lpstr>ＭＳ Ｐ明朝</vt:lpstr>
      <vt:lpstr>ＭＳ 明朝</vt:lpstr>
      <vt:lpstr>Bookman Old Style</vt:lpstr>
      <vt:lpstr>Calibri</vt:lpstr>
      <vt:lpstr>Cambria Math</vt:lpstr>
      <vt:lpstr>Century</vt:lpstr>
      <vt:lpstr>Gill Sans MT</vt:lpstr>
      <vt:lpstr>Times New Roman</vt:lpstr>
      <vt:lpstr>Wingdings</vt:lpstr>
      <vt:lpstr>Wingdings 3</vt:lpstr>
      <vt:lpstr>アース</vt:lpstr>
      <vt:lpstr>第6章 生産者理論 </vt:lpstr>
      <vt:lpstr>1. 生産者行動</vt:lpstr>
      <vt:lpstr>● 1．生産者行動</vt:lpstr>
      <vt:lpstr>●〇 1.1 生産関数</vt:lpstr>
      <vt:lpstr>〇● 1.1 生産関数</vt:lpstr>
      <vt:lpstr>●〇 1.2 費用関数</vt:lpstr>
      <vt:lpstr>〇● 1.2 費用関数</vt:lpstr>
      <vt:lpstr>2. 供給関数</vt:lpstr>
      <vt:lpstr>●〇 2.1 生産関数と費用関数の関係</vt:lpstr>
      <vt:lpstr>〇● 2.1 生産関数と費用関数の関係</vt:lpstr>
      <vt:lpstr>●〇〇 2.2 生産者の利潤最大化問題</vt:lpstr>
      <vt:lpstr>〇●〇 2.2 生産者の利潤最大化問題</vt:lpstr>
      <vt:lpstr>〇〇● 2.2 生産者の利潤最大化問題</vt:lpstr>
      <vt:lpstr>●〇〇 2.3 供給曲線の導出</vt:lpstr>
      <vt:lpstr>〇●〇 2.3 供給曲線の導出</vt:lpstr>
      <vt:lpstr>〇〇● 2.3 供給曲線の導出</vt:lpstr>
      <vt:lpstr>3. 供給曲線と生産者余剰</vt:lpstr>
      <vt:lpstr>● 供給曲線と生産者余剰</vt:lpstr>
      <vt:lpstr>● 数値例</vt:lpstr>
      <vt:lpstr>4. 経済環境の変化と供給曲線</vt:lpstr>
      <vt:lpstr>● 4.1 環境の変化が企業の行動に与える影響</vt:lpstr>
      <vt:lpstr>●〇 4.2 費用の増加</vt:lpstr>
      <vt:lpstr>〇● 4.2 費用の増加</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経済学通論1　第1回目</dc:title>
  <dc:creator>kajitani</dc:creator>
  <cp:lastModifiedBy>kajitani shinya</cp:lastModifiedBy>
  <cp:revision>326</cp:revision>
  <dcterms:created xsi:type="dcterms:W3CDTF">2010-03-26T05:42:20Z</dcterms:created>
  <dcterms:modified xsi:type="dcterms:W3CDTF">2018-06-19T09:16:57Z</dcterms:modified>
</cp:coreProperties>
</file>