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26"/>
  </p:notesMasterIdLst>
  <p:sldIdLst>
    <p:sldId id="359" r:id="rId2"/>
    <p:sldId id="355" r:id="rId3"/>
    <p:sldId id="360" r:id="rId4"/>
    <p:sldId id="362" r:id="rId5"/>
    <p:sldId id="374" r:id="rId6"/>
    <p:sldId id="364" r:id="rId7"/>
    <p:sldId id="363" r:id="rId8"/>
    <p:sldId id="366" r:id="rId9"/>
    <p:sldId id="367" r:id="rId10"/>
    <p:sldId id="369" r:id="rId11"/>
    <p:sldId id="368" r:id="rId12"/>
    <p:sldId id="361" r:id="rId13"/>
    <p:sldId id="370" r:id="rId14"/>
    <p:sldId id="371" r:id="rId15"/>
    <p:sldId id="372" r:id="rId16"/>
    <p:sldId id="373" r:id="rId17"/>
    <p:sldId id="375" r:id="rId18"/>
    <p:sldId id="376" r:id="rId19"/>
    <p:sldId id="377" r:id="rId20"/>
    <p:sldId id="378" r:id="rId21"/>
    <p:sldId id="379" r:id="rId22"/>
    <p:sldId id="380" r:id="rId23"/>
    <p:sldId id="381" r:id="rId24"/>
    <p:sldId id="382" r:id="rId2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39" autoAdjust="0"/>
  </p:normalViewPr>
  <p:slideViewPr>
    <p:cSldViewPr>
      <p:cViewPr varScale="1">
        <p:scale>
          <a:sx n="96" d="100"/>
          <a:sy n="96" d="100"/>
        </p:scale>
        <p:origin x="994" y="62"/>
      </p:cViewPr>
      <p:guideLst>
        <p:guide orient="horz" pos="2160"/>
        <p:guide pos="2880"/>
      </p:guideLst>
    </p:cSldViewPr>
  </p:slideViewPr>
  <p:outlineViewPr>
    <p:cViewPr>
      <p:scale>
        <a:sx n="33" d="100"/>
        <a:sy n="33" d="100"/>
      </p:scale>
      <p:origin x="0" y="353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B0AA56-1315-4636-B1D1-723DF76C3113}" type="datetimeFigureOut">
              <a:rPr kumimoji="1" lang="ja-JP" altLang="en-US" smtClean="0"/>
              <a:pPr/>
              <a:t>2018/6/19</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58E600-ADA9-4392-B5E7-4421D6511C2B}" type="slidenum">
              <a:rPr kumimoji="1" lang="ja-JP" altLang="en-US" smtClean="0"/>
              <a:pPr/>
              <a:t>‹#›</a:t>
            </a:fld>
            <a:endParaRPr kumimoji="1" lang="ja-JP" altLang="en-US"/>
          </a:p>
        </p:txBody>
      </p:sp>
    </p:spTree>
    <p:extLst>
      <p:ext uri="{BB962C8B-B14F-4D97-AF65-F5344CB8AC3E}">
        <p14:creationId xmlns:p14="http://schemas.microsoft.com/office/powerpoint/2010/main" val="82312524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3</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14</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16</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17</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18</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19</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20</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21</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22</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23</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24</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4</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5</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7</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8</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9</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10</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11</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8D38A05-35D4-44B5-B599-85269FD3A113}" type="slidenum">
              <a:rPr lang="en-US" altLang="en-US"/>
              <a:pPr/>
              <a:t>13</a:t>
            </a:fld>
            <a:endParaRPr lang="en-US" altLang="en-US"/>
          </a:p>
        </p:txBody>
      </p:sp>
      <p:sp>
        <p:nvSpPr>
          <p:cNvPr id="167938" name="Rectangle 2"/>
          <p:cNvSpPr>
            <a:spLocks noGrp="1" noRot="1" noChangeAspect="1" noChangeArrowheads="1"/>
          </p:cNvSpPr>
          <p:nvPr>
            <p:ph type="sldImg"/>
          </p:nvPr>
        </p:nvSpPr>
        <p:spPr bwMode="auto">
          <a:xfrm>
            <a:off x="1150938" y="692150"/>
            <a:ext cx="4556125" cy="3416300"/>
          </a:xfrm>
          <a:prstGeom prst="rect">
            <a:avLst/>
          </a:prstGeom>
          <a:solidFill>
            <a:srgbClr val="FFFFFF"/>
          </a:solidFill>
          <a:ln w="12700" cap="flat">
            <a:solidFill>
              <a:srgbClr val="000000"/>
            </a:solidFill>
            <a:miter lim="800000"/>
            <a:headEnd/>
            <a:tailEnd/>
          </a:ln>
        </p:spPr>
      </p:sp>
      <p:sp>
        <p:nvSpPr>
          <p:cNvPr id="167939" name="Rectangle 3"/>
          <p:cNvSpPr>
            <a:spLocks noGrp="1" noChangeAspect="1" noChangeArrowheads="1"/>
          </p:cNvSpPr>
          <p:nvPr>
            <p:ph type="body" idx="1"/>
          </p:nvPr>
        </p:nvSpPr>
        <p:spPr bwMode="auto">
          <a:xfrm>
            <a:off x="914400" y="4343400"/>
            <a:ext cx="5029200" cy="4114800"/>
          </a:xfrm>
          <a:prstGeom prst="rect">
            <a:avLst/>
          </a:prstGeom>
          <a:noFill/>
          <a:ln cap="flat">
            <a:miter lim="800000"/>
            <a:headEnd/>
            <a:tailEnd/>
          </a:ln>
        </p:spPr>
        <p:txBody>
          <a:bodyPr lIns="92075" tIns="46038" rIns="92075" bIns="46038"/>
          <a:lstStyle/>
          <a:p>
            <a:pPr>
              <a:spcBef>
                <a:spcPct val="0"/>
              </a:spcBef>
            </a:pPr>
            <a:endParaRPr lang="en-US" altLang="en-US" sz="24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8" name="タイトル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ja-JP" altLang="en-US"/>
              <a:t>マスター タイトルの書式設定</a:t>
            </a:r>
            <a:endParaRPr kumimoji="0" lang="en-US"/>
          </a:p>
        </p:txBody>
      </p:sp>
      <p:sp>
        <p:nvSpPr>
          <p:cNvPr id="9" name="サブタイトル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a:t>マスター サブタイトルの書式設定</a:t>
            </a:r>
            <a:endParaRPr kumimoji="0" lang="en-US"/>
          </a:p>
        </p:txBody>
      </p:sp>
      <p:sp>
        <p:nvSpPr>
          <p:cNvPr id="28" name="日付プレースホルダー 27"/>
          <p:cNvSpPr>
            <a:spLocks noGrp="1"/>
          </p:cNvSpPr>
          <p:nvPr>
            <p:ph type="dt" sz="half" idx="10"/>
          </p:nvPr>
        </p:nvSpPr>
        <p:spPr>
          <a:xfrm>
            <a:off x="6400800" y="6355080"/>
            <a:ext cx="2286000" cy="365760"/>
          </a:xfrm>
        </p:spPr>
        <p:txBody>
          <a:bodyPr/>
          <a:lstStyle>
            <a:lvl1pPr algn="r">
              <a:defRPr sz="1400"/>
            </a:lvl1pPr>
          </a:lstStyle>
          <a:p>
            <a:r>
              <a:rPr kumimoji="1" lang="en-US" altLang="ja-JP"/>
              <a:t>ver. 2</a:t>
            </a:r>
            <a:endParaRPr kumimoji="1" lang="ja-JP" altLang="en-US" dirty="0"/>
          </a:p>
        </p:txBody>
      </p:sp>
      <p:sp>
        <p:nvSpPr>
          <p:cNvPr id="17" name="フッター プレースホルダー 16"/>
          <p:cNvSpPr>
            <a:spLocks noGrp="1"/>
          </p:cNvSpPr>
          <p:nvPr>
            <p:ph type="ftr" sz="quarter" idx="11"/>
          </p:nvPr>
        </p:nvSpPr>
        <p:spPr>
          <a:xfrm>
            <a:off x="2898648" y="6355080"/>
            <a:ext cx="3474720" cy="365760"/>
          </a:xfrm>
        </p:spPr>
        <p:txBody>
          <a:bodyPr/>
          <a:lstStyle/>
          <a:p>
            <a:r>
              <a:rPr kumimoji="1" lang="ja-JP" altLang="en-US" dirty="0"/>
              <a:t>梶谷真也・鈴木史馬</a:t>
            </a:r>
            <a:r>
              <a:rPr kumimoji="1" lang="en-US" altLang="ja-JP" dirty="0"/>
              <a:t>『</a:t>
            </a:r>
            <a:r>
              <a:rPr kumimoji="1" lang="ja-JP" altLang="en-US" dirty="0"/>
              <a:t>しっかり基礎からミクロ経済学－</a:t>
            </a:r>
            <a:r>
              <a:rPr kumimoji="1" lang="en-US" altLang="ja-JP" dirty="0"/>
              <a:t>LQ</a:t>
            </a:r>
            <a:r>
              <a:rPr kumimoji="1" lang="ja-JP" altLang="en-US" dirty="0"/>
              <a:t>アプローチ</a:t>
            </a:r>
            <a:r>
              <a:rPr kumimoji="1" lang="en-US" altLang="ja-JP" dirty="0"/>
              <a:t>』</a:t>
            </a:r>
            <a:r>
              <a:rPr kumimoji="1" lang="ja-JP" altLang="en-US" dirty="0"/>
              <a:t>（日本評論社）</a:t>
            </a:r>
          </a:p>
        </p:txBody>
      </p:sp>
      <p:sp>
        <p:nvSpPr>
          <p:cNvPr id="29" name="スライド番号プレースホルダー 28"/>
          <p:cNvSpPr>
            <a:spLocks noGrp="1"/>
          </p:cNvSpPr>
          <p:nvPr>
            <p:ph type="sldNum" sz="quarter" idx="12"/>
          </p:nvPr>
        </p:nvSpPr>
        <p:spPr>
          <a:xfrm>
            <a:off x="1216152" y="6355080"/>
            <a:ext cx="1219200" cy="365760"/>
          </a:xfrm>
        </p:spPr>
        <p:txBody>
          <a:bodyPr/>
          <a:lstStyle/>
          <a:p>
            <a:fld id="{91B48CE8-BB9A-434A-95B2-7E9F0103B171}" type="slidenum">
              <a:rPr kumimoji="1" lang="ja-JP" altLang="en-US" smtClean="0"/>
              <a:pPr/>
              <a:t>‹#›</a:t>
            </a:fld>
            <a:endParaRPr kumimoji="1" lang="ja-JP" altLang="en-US"/>
          </a:p>
        </p:txBody>
      </p:sp>
      <p:sp>
        <p:nvSpPr>
          <p:cNvPr id="21" name="正方形/長方形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正方形/長方形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正方形/長方形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正方形/長方形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7" name="直線コネクタ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二等辺三角形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直線コネクタ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4" name="日付プレースホルダー 3"/>
          <p:cNvSpPr>
            <a:spLocks noGrp="1"/>
          </p:cNvSpPr>
          <p:nvPr>
            <p:ph type="dt" sz="half" idx="10"/>
          </p:nvPr>
        </p:nvSpPr>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8" name="コンテンツ プレースホルダー 7"/>
          <p:cNvSpPr>
            <a:spLocks noGrp="1"/>
          </p:cNvSpPr>
          <p:nvPr>
            <p:ph sz="quarter" idx="1"/>
          </p:nvPr>
        </p:nvSpPr>
        <p:spPr>
          <a:xfrm>
            <a:off x="457200" y="1219200"/>
            <a:ext cx="8229600"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ja-JP" altLang="en-US"/>
              <a:t>マスター タイトルの書式設定</a:t>
            </a:r>
            <a:endParaRPr kumimoji="0" lang="en-US"/>
          </a:p>
        </p:txBody>
      </p:sp>
      <p:sp>
        <p:nvSpPr>
          <p:cNvPr id="3" name="テキスト プレースホルダー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a:t>マスター テキストの書式設定</a:t>
            </a:r>
          </a:p>
        </p:txBody>
      </p:sp>
      <p:sp>
        <p:nvSpPr>
          <p:cNvPr id="4" name="日付プレースホルダー 3"/>
          <p:cNvSpPr>
            <a:spLocks noGrp="1"/>
          </p:cNvSpPr>
          <p:nvPr>
            <p:ph type="dt" sz="half" idx="10"/>
          </p:nvPr>
        </p:nvSpPr>
        <p:spPr>
          <a:xfrm>
            <a:off x="6400800" y="6355080"/>
            <a:ext cx="2286000" cy="365760"/>
          </a:xfrm>
        </p:spPr>
        <p:txBody>
          <a:bodyPr/>
          <a:lstStyle/>
          <a:p>
            <a:r>
              <a:rPr kumimoji="1" lang="en-US" altLang="ja-JP"/>
              <a:t>ver. 2</a:t>
            </a:r>
            <a:endParaRPr kumimoji="1" lang="ja-JP" altLang="en-US"/>
          </a:p>
        </p:txBody>
      </p:sp>
      <p:sp>
        <p:nvSpPr>
          <p:cNvPr id="5" name="フッター プレースホルダー 4"/>
          <p:cNvSpPr>
            <a:spLocks noGrp="1"/>
          </p:cNvSpPr>
          <p:nvPr>
            <p:ph type="ftr" sz="quarter" idx="11"/>
          </p:nvPr>
        </p:nvSpPr>
        <p:spPr>
          <a:xfrm>
            <a:off x="2898648" y="6355080"/>
            <a:ext cx="3474720" cy="365760"/>
          </a:xfrm>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6" name="スライド番号プレースホルダー 5"/>
          <p:cNvSpPr>
            <a:spLocks noGrp="1"/>
          </p:cNvSpPr>
          <p:nvPr>
            <p:ph type="sldNum" sz="quarter" idx="12"/>
          </p:nvPr>
        </p:nvSpPr>
        <p:spPr>
          <a:xfrm>
            <a:off x="1069848" y="6355080"/>
            <a:ext cx="1520952" cy="365760"/>
          </a:xfrm>
        </p:spPr>
        <p:txBody>
          <a:bodyPr/>
          <a:lstStyle/>
          <a:p>
            <a:fld id="{91B48CE8-BB9A-434A-95B2-7E9F0103B171}" type="slidenum">
              <a:rPr kumimoji="1" lang="ja-JP" altLang="en-US" smtClean="0"/>
              <a:pPr/>
              <a:t>‹#›</a:t>
            </a:fld>
            <a:endParaRPr kumimoji="1" lang="ja-JP" altLang="en-US"/>
          </a:p>
        </p:txBody>
      </p:sp>
      <p:sp>
        <p:nvSpPr>
          <p:cNvPr id="7" name="正方形/長方形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正方形/長方形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lstStyle/>
          <a:p>
            <a:r>
              <a:rPr kumimoji="0" lang="ja-JP" altLang="en-US"/>
              <a:t>マスター タイトルの書式設定</a:t>
            </a:r>
            <a:endParaRPr kumimoji="0" lang="en-US"/>
          </a:p>
        </p:txBody>
      </p:sp>
      <p:sp>
        <p:nvSpPr>
          <p:cNvPr id="5" name="日付プレースホルダー 4"/>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スライド番号プレースホルダー 6"/>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9" name="コンテンツ プレースホルダー 8"/>
          <p:cNvSpPr>
            <a:spLocks noGrp="1"/>
          </p:cNvSpPr>
          <p:nvPr>
            <p:ph sz="quarter" idx="1"/>
          </p:nvPr>
        </p:nvSpPr>
        <p:spPr>
          <a:xfrm>
            <a:off x="457200" y="1219200"/>
            <a:ext cx="4041648"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1" name="コンテンツ プレースホルダー 10"/>
          <p:cNvSpPr>
            <a:spLocks noGrp="1"/>
          </p:cNvSpPr>
          <p:nvPr>
            <p:ph sz="quarter" idx="2"/>
          </p:nvPr>
        </p:nvSpPr>
        <p:spPr>
          <a:xfrm>
            <a:off x="4632198" y="1216152"/>
            <a:ext cx="4041648" cy="493776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nchor="ctr"/>
          <a:lstStyle>
            <a:lvl1pPr>
              <a:defRPr/>
            </a:lvl1pPr>
          </a:lstStyle>
          <a:p>
            <a:r>
              <a:rPr kumimoji="0" lang="ja-JP" altLang="en-US"/>
              <a:t>マスター タイトルの書式設定</a:t>
            </a:r>
            <a:endParaRPr kumimoji="0" lang="en-US"/>
          </a:p>
        </p:txBody>
      </p:sp>
      <p:sp>
        <p:nvSpPr>
          <p:cNvPr id="3" name="テキスト プレースホルダー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a:t>マスター テキストの書式設定</a:t>
            </a:r>
          </a:p>
        </p:txBody>
      </p:sp>
      <p:sp>
        <p:nvSpPr>
          <p:cNvPr id="4" name="テキスト プレースホルダー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a:t>マスター テキストの書式設定</a:t>
            </a:r>
          </a:p>
        </p:txBody>
      </p:sp>
      <p:sp>
        <p:nvSpPr>
          <p:cNvPr id="7" name="日付プレースホルダー 6"/>
          <p:cNvSpPr>
            <a:spLocks noGrp="1"/>
          </p:cNvSpPr>
          <p:nvPr>
            <p:ph type="dt" sz="half" idx="10"/>
          </p:nvPr>
        </p:nvSpPr>
        <p:spPr/>
        <p:txBody>
          <a:bodyPr/>
          <a:lstStyle/>
          <a:p>
            <a:r>
              <a:rPr kumimoji="1" lang="en-US" altLang="ja-JP"/>
              <a:t>ver. 2</a:t>
            </a:r>
            <a:endParaRPr kumimoji="1" lang="ja-JP" altLang="en-US"/>
          </a:p>
        </p:txBody>
      </p:sp>
      <p:sp>
        <p:nvSpPr>
          <p:cNvPr id="8" name="フッター プレースホルダー 7"/>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9" name="スライド番号プレースホルダー 8"/>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11" name="コンテンツ プレースホルダー 10"/>
          <p:cNvSpPr>
            <a:spLocks noGrp="1"/>
          </p:cNvSpPr>
          <p:nvPr>
            <p:ph sz="quarter" idx="2"/>
          </p:nvPr>
        </p:nvSpPr>
        <p:spPr>
          <a:xfrm>
            <a:off x="457200" y="2133600"/>
            <a:ext cx="4038600" cy="4038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13" name="コンテンツ プレースホルダー 12"/>
          <p:cNvSpPr>
            <a:spLocks noGrp="1"/>
          </p:cNvSpPr>
          <p:nvPr>
            <p:ph sz="quarter" idx="4"/>
          </p:nvPr>
        </p:nvSpPr>
        <p:spPr>
          <a:xfrm>
            <a:off x="4648200" y="2133600"/>
            <a:ext cx="4038600" cy="40386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lstStyle/>
          <a:p>
            <a:r>
              <a:rPr kumimoji="0" lang="ja-JP" altLang="en-US"/>
              <a:t>マスター タイトルの書式設定</a:t>
            </a:r>
            <a:endParaRPr kumimoji="0" lang="en-US"/>
          </a:p>
        </p:txBody>
      </p:sp>
      <p:sp>
        <p:nvSpPr>
          <p:cNvPr id="3" name="日付プレースホルダー 2"/>
          <p:cNvSpPr>
            <a:spLocks noGrp="1"/>
          </p:cNvSpPr>
          <p:nvPr>
            <p:ph type="dt" sz="half" idx="10"/>
          </p:nvPr>
        </p:nvSpPr>
        <p:spPr/>
        <p:txBody>
          <a:bodyPr/>
          <a:lstStyle/>
          <a:p>
            <a:r>
              <a:rPr kumimoji="1" lang="en-US" altLang="ja-JP"/>
              <a:t>ver. 2</a:t>
            </a:r>
            <a:endParaRPr kumimoji="1" lang="ja-JP" altLang="en-US"/>
          </a:p>
        </p:txBody>
      </p:sp>
      <p:sp>
        <p:nvSpPr>
          <p:cNvPr id="4" name="フッター プレースホルダー 3"/>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5" name="スライド番号プレースホルダー 4"/>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6" name="二等辺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kumimoji="1" lang="en-US" altLang="ja-JP"/>
              <a:t>ver. 2</a:t>
            </a:r>
            <a:endParaRPr kumimoji="1" lang="ja-JP" altLang="en-US"/>
          </a:p>
        </p:txBody>
      </p:sp>
      <p:sp>
        <p:nvSpPr>
          <p:cNvPr id="3" name="フッター プレースホルダー 2"/>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4" name="スライド番号プレースホルダー 3"/>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5" name="直線コネクタ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二等辺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ja-JP" altLang="en-US"/>
              <a:t>マスター タイトルの書式設定</a:t>
            </a:r>
            <a:endParaRPr kumimoji="0" lang="en-US"/>
          </a:p>
        </p:txBody>
      </p:sp>
      <p:sp>
        <p:nvSpPr>
          <p:cNvPr id="3" name="テキスト プレースホルダー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スライド番号プレースホルダー 6"/>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8" name="直線コネクタ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直線コネクタ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二等辺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コンテンツ プレースホルダー 11"/>
          <p:cNvSpPr>
            <a:spLocks noGrp="1"/>
          </p:cNvSpPr>
          <p:nvPr>
            <p:ph sz="quarter" idx="1"/>
          </p:nvPr>
        </p:nvSpPr>
        <p:spPr>
          <a:xfrm>
            <a:off x="304800" y="304800"/>
            <a:ext cx="5715000" cy="5715000"/>
          </a:xfrm>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ja-JP" altLang="en-US"/>
              <a:t>マスター タイトルの書式設定</a:t>
            </a:r>
            <a:endParaRPr kumimoji="0" lang="en-US"/>
          </a:p>
        </p:txBody>
      </p:sp>
      <p:sp>
        <p:nvSpPr>
          <p:cNvPr id="3" name="図プレースホルダー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ja-JP" altLang="en-US"/>
              <a:t>アイコンをクリックして図を追加</a:t>
            </a:r>
            <a:endParaRPr kumimoji="0" lang="en-US" dirty="0"/>
          </a:p>
        </p:txBody>
      </p:sp>
      <p:sp>
        <p:nvSpPr>
          <p:cNvPr id="4" name="テキスト プレースホルダー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en-US" altLang="ja-JP"/>
              <a:t>ver. 2</a:t>
            </a:r>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7" name="スライド番号プレースホルダー 6"/>
          <p:cNvSpPr>
            <a:spLocks noGrp="1"/>
          </p:cNvSpPr>
          <p:nvPr>
            <p:ph type="sldNum" sz="quarter" idx="12"/>
          </p:nvPr>
        </p:nvSpPr>
        <p:spPr/>
        <p:txBody>
          <a:bodyPr/>
          <a:lstStyle/>
          <a:p>
            <a:fld id="{91B48CE8-BB9A-434A-95B2-7E9F0103B171}" type="slidenum">
              <a:rPr kumimoji="1" lang="ja-JP" altLang="en-US" smtClean="0"/>
              <a:pPr/>
              <a:t>‹#›</a:t>
            </a:fld>
            <a:endParaRPr kumimoji="1" lang="ja-JP" altLang="en-US"/>
          </a:p>
        </p:txBody>
      </p:sp>
      <p:sp>
        <p:nvSpPr>
          <p:cNvPr id="8" name="直線コネクタ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二等辺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タイトル プレースホルダー 21"/>
          <p:cNvSpPr>
            <a:spLocks noGrp="1"/>
          </p:cNvSpPr>
          <p:nvPr>
            <p:ph type="title"/>
          </p:nvPr>
        </p:nvSpPr>
        <p:spPr>
          <a:xfrm>
            <a:off x="457200" y="152400"/>
            <a:ext cx="8229600" cy="990600"/>
          </a:xfrm>
          <a:prstGeom prst="rect">
            <a:avLst/>
          </a:prstGeom>
        </p:spPr>
        <p:txBody>
          <a:bodyPr vert="horz" anchor="b" anchorCtr="0">
            <a:normAutofit/>
          </a:bodyPr>
          <a:lstStyle/>
          <a:p>
            <a:r>
              <a:rPr kumimoji="0" lang="ja-JP" altLang="en-US"/>
              <a:t>マスター タイトルの書式設定</a:t>
            </a:r>
            <a:endParaRPr kumimoji="0" lang="en-US"/>
          </a:p>
        </p:txBody>
      </p:sp>
      <p:sp>
        <p:nvSpPr>
          <p:cNvPr id="13" name="テキスト プレースホルダー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ja-JP" altLang="en-US" dirty="0"/>
              <a:t>マスター テキストの書式設定</a:t>
            </a:r>
          </a:p>
          <a:p>
            <a:pPr lvl="1" eaLnBrk="1" latinLnBrk="0" hangingPunct="1"/>
            <a:r>
              <a:rPr kumimoji="0" lang="ja-JP" altLang="en-US" dirty="0"/>
              <a:t>第 </a:t>
            </a:r>
            <a:r>
              <a:rPr kumimoji="0" lang="en-US" altLang="ja-JP" dirty="0"/>
              <a:t>2 </a:t>
            </a:r>
            <a:r>
              <a:rPr kumimoji="0" lang="ja-JP" altLang="en-US" dirty="0"/>
              <a:t>レベル</a:t>
            </a:r>
          </a:p>
          <a:p>
            <a:pPr lvl="2" eaLnBrk="1" latinLnBrk="0" hangingPunct="1"/>
            <a:r>
              <a:rPr kumimoji="0" lang="ja-JP" altLang="en-US" dirty="0"/>
              <a:t>第 </a:t>
            </a:r>
            <a:r>
              <a:rPr kumimoji="0" lang="en-US" altLang="ja-JP" dirty="0"/>
              <a:t>3 </a:t>
            </a:r>
            <a:r>
              <a:rPr kumimoji="0" lang="ja-JP" altLang="en-US" dirty="0"/>
              <a:t>レベル</a:t>
            </a:r>
          </a:p>
          <a:p>
            <a:pPr lvl="3" eaLnBrk="1" latinLnBrk="0" hangingPunct="1"/>
            <a:r>
              <a:rPr kumimoji="0" lang="ja-JP" altLang="en-US" dirty="0"/>
              <a:t>第 </a:t>
            </a:r>
            <a:r>
              <a:rPr kumimoji="0" lang="en-US" altLang="ja-JP" dirty="0"/>
              <a:t>4 </a:t>
            </a:r>
            <a:r>
              <a:rPr kumimoji="0" lang="ja-JP" altLang="en-US" dirty="0"/>
              <a:t>レベル</a:t>
            </a:r>
          </a:p>
          <a:p>
            <a:pPr lvl="4" eaLnBrk="1" latinLnBrk="0" hangingPunct="1"/>
            <a:r>
              <a:rPr kumimoji="0" lang="ja-JP" altLang="en-US" dirty="0"/>
              <a:t>第 </a:t>
            </a:r>
            <a:r>
              <a:rPr kumimoji="0" lang="en-US" altLang="ja-JP" dirty="0"/>
              <a:t>5 </a:t>
            </a:r>
            <a:r>
              <a:rPr kumimoji="0" lang="ja-JP" altLang="en-US" dirty="0"/>
              <a:t>レベル</a:t>
            </a:r>
            <a:endParaRPr kumimoji="0" lang="en-US" dirty="0"/>
          </a:p>
        </p:txBody>
      </p:sp>
      <p:sp>
        <p:nvSpPr>
          <p:cNvPr id="14" name="日付プレースホルダー 13"/>
          <p:cNvSpPr>
            <a:spLocks noGrp="1"/>
          </p:cNvSpPr>
          <p:nvPr>
            <p:ph type="dt" sz="half" idx="2"/>
          </p:nvPr>
        </p:nvSpPr>
        <p:spPr>
          <a:xfrm>
            <a:off x="6400800" y="6356350"/>
            <a:ext cx="2289048" cy="365760"/>
          </a:xfrm>
          <a:prstGeom prst="rect">
            <a:avLst/>
          </a:prstGeom>
        </p:spPr>
        <p:txBody>
          <a:bodyPr vert="horz"/>
          <a:lstStyle>
            <a:lvl1pPr algn="r" eaLnBrk="1" latinLnBrk="0" hangingPunct="1">
              <a:defRPr kumimoji="0" sz="1400">
                <a:solidFill>
                  <a:schemeClr val="tx2"/>
                </a:solidFill>
              </a:defRPr>
            </a:lvl1pPr>
          </a:lstStyle>
          <a:p>
            <a:r>
              <a:rPr kumimoji="1" lang="en-US" altLang="ja-JP"/>
              <a:t>ver. 2</a:t>
            </a:r>
            <a:endParaRPr kumimoji="1" lang="ja-JP" altLang="en-US" dirty="0"/>
          </a:p>
        </p:txBody>
      </p:sp>
      <p:sp>
        <p:nvSpPr>
          <p:cNvPr id="3" name="フッター プレースホルダー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r>
              <a:rPr kumimoji="1" lang="ja-JP" altLang="en-US"/>
              <a:t>梶谷真也・鈴木史馬</a:t>
            </a:r>
            <a:r>
              <a:rPr kumimoji="1" lang="en-US" altLang="ja-JP"/>
              <a:t>『</a:t>
            </a:r>
            <a:r>
              <a:rPr kumimoji="1" lang="ja-JP" altLang="en-US"/>
              <a:t>しっかり基礎からミクロ経済学－</a:t>
            </a:r>
            <a:r>
              <a:rPr kumimoji="1" lang="en-US" altLang="ja-JP"/>
              <a:t>LQ</a:t>
            </a:r>
            <a:r>
              <a:rPr kumimoji="1" lang="ja-JP" altLang="en-US"/>
              <a:t>アプローチ</a:t>
            </a:r>
            <a:r>
              <a:rPr kumimoji="1" lang="en-US" altLang="ja-JP"/>
              <a:t>』</a:t>
            </a:r>
            <a:r>
              <a:rPr kumimoji="1" lang="ja-JP" altLang="en-US"/>
              <a:t>（日本評論社）</a:t>
            </a:r>
          </a:p>
        </p:txBody>
      </p:sp>
      <p:sp>
        <p:nvSpPr>
          <p:cNvPr id="23" name="スライド番号プレースホルダー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91B48CE8-BB9A-434A-95B2-7E9F0103B171}" type="slidenum">
              <a:rPr kumimoji="1" lang="ja-JP" altLang="en-US" smtClean="0"/>
              <a:pPr/>
              <a:t>‹#›</a:t>
            </a:fld>
            <a:endParaRPr kumimoji="1" lang="ja-JP" altLang="en-US"/>
          </a:p>
        </p:txBody>
      </p:sp>
      <p:sp>
        <p:nvSpPr>
          <p:cNvPr id="28" name="直線コネクタ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直線コネクタ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二等辺三角形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hdr="0" ftr="0"/>
  <p:txStyles>
    <p:titleStyle>
      <a:lvl1pPr algn="l" rtl="0" eaLnBrk="1" latinLnBrk="0" hangingPunct="1">
        <a:spcBef>
          <a:spcPct val="0"/>
        </a:spcBef>
        <a:buNone/>
        <a:defRPr kumimoji="1"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1"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1"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1"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1"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1"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1"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1"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1"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1" lang="en-US" sz="1200" kern="1200" smtClean="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Grp="1" noChangeArrowheads="1"/>
          </p:cNvSpPr>
          <p:nvPr>
            <p:ph type="ctrTitle"/>
          </p:nvPr>
        </p:nvSpPr>
        <p:spPr/>
        <p:txBody>
          <a:bodyPr>
            <a:normAutofit fontScale="90000"/>
          </a:bodyPr>
          <a:lstStyle/>
          <a:p>
            <a:r>
              <a:rPr lang="ja-JP" altLang="en-US" sz="3600" dirty="0"/>
              <a:t>第</a:t>
            </a:r>
            <a:r>
              <a:rPr lang="en-US" altLang="ja-JP" sz="3600" dirty="0"/>
              <a:t>4</a:t>
            </a:r>
            <a:r>
              <a:rPr lang="ja-JP" altLang="en-US" sz="3600" dirty="0"/>
              <a:t>章 需要曲線と供給曲線</a:t>
            </a:r>
            <a:br>
              <a:rPr lang="en-US" altLang="en-US" dirty="0"/>
            </a:br>
            <a:endParaRPr lang="en-US" altLang="en-US" dirty="0"/>
          </a:p>
        </p:txBody>
      </p:sp>
      <p:sp>
        <p:nvSpPr>
          <p:cNvPr id="274435" name="Rectangle 3"/>
          <p:cNvSpPr>
            <a:spLocks noGrp="1" noChangeArrowheads="1"/>
          </p:cNvSpPr>
          <p:nvPr>
            <p:ph type="subTitle" idx="1"/>
          </p:nvPr>
        </p:nvSpPr>
        <p:spPr/>
        <p:txBody>
          <a:bodyPr>
            <a:normAutofit fontScale="62500" lnSpcReduction="20000"/>
          </a:bodyPr>
          <a:lstStyle/>
          <a:p>
            <a:r>
              <a:rPr lang="ja-JP" altLang="en-US" sz="2400" dirty="0"/>
              <a:t>梶谷真也・鈴木史馬</a:t>
            </a:r>
            <a:r>
              <a:rPr lang="en-US" altLang="ja-JP" sz="2400" dirty="0"/>
              <a:t>『</a:t>
            </a:r>
            <a:r>
              <a:rPr lang="ja-JP" altLang="en-US" sz="2400" dirty="0"/>
              <a:t>しっかり基礎からミクロ経済学</a:t>
            </a:r>
          </a:p>
          <a:p>
            <a:r>
              <a:rPr lang="ja-JP" altLang="en-US" sz="2400" dirty="0"/>
              <a:t>－</a:t>
            </a:r>
            <a:r>
              <a:rPr lang="en-US" altLang="ja-JP" sz="2400" dirty="0"/>
              <a:t>LQ</a:t>
            </a:r>
            <a:r>
              <a:rPr lang="ja-JP" altLang="en-US" sz="2400" dirty="0"/>
              <a:t>アプローチ</a:t>
            </a:r>
            <a:r>
              <a:rPr lang="en-US" altLang="ja-JP" sz="2400" dirty="0"/>
              <a:t>』</a:t>
            </a:r>
            <a:r>
              <a:rPr lang="ja-JP" altLang="en-US" sz="2400" dirty="0"/>
              <a:t>（日本評論社）</a:t>
            </a:r>
          </a:p>
        </p:txBody>
      </p:sp>
      <p:sp>
        <p:nvSpPr>
          <p:cNvPr id="2" name="日付プレースホルダー 1">
            <a:extLst>
              <a:ext uri="{FF2B5EF4-FFF2-40B4-BE49-F238E27FC236}">
                <a16:creationId xmlns:a16="http://schemas.microsoft.com/office/drawing/2014/main" id="{FE5C312F-0E88-4240-BF35-B935E6223BBD}"/>
              </a:ext>
            </a:extLst>
          </p:cNvPr>
          <p:cNvSpPr>
            <a:spLocks noGrp="1"/>
          </p:cNvSpPr>
          <p:nvPr>
            <p:ph type="dt" sz="half" idx="10"/>
          </p:nvPr>
        </p:nvSpPr>
        <p:spPr/>
        <p:txBody>
          <a:bodyPr/>
          <a:lstStyle/>
          <a:p>
            <a:r>
              <a:rPr kumimoji="1" lang="en-US" altLang="ja-JP"/>
              <a:t>ver. 2</a:t>
            </a:r>
            <a:endParaRPr kumimoji="1" lang="ja-JP" altLang="en-US" dirty="0"/>
          </a:p>
        </p:txBody>
      </p:sp>
    </p:spTree>
    <p:extLst>
      <p:ext uri="{BB962C8B-B14F-4D97-AF65-F5344CB8AC3E}">
        <p14:creationId xmlns:p14="http://schemas.microsoft.com/office/powerpoint/2010/main" val="9200161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a:t>
            </a:r>
            <a:br>
              <a:rPr lang="en-US" altLang="ja-JP" dirty="0">
                <a:solidFill>
                  <a:srgbClr val="0070C0"/>
                </a:solidFill>
              </a:rPr>
            </a:br>
            <a:r>
              <a:rPr lang="en-US" altLang="ja-JP" dirty="0">
                <a:solidFill>
                  <a:srgbClr val="0070C0"/>
                </a:solidFill>
              </a:rPr>
              <a:t>2.2 </a:t>
            </a:r>
            <a:r>
              <a:rPr lang="ja-JP" altLang="en-US" dirty="0">
                <a:solidFill>
                  <a:srgbClr val="0070C0"/>
                </a:solidFill>
              </a:rPr>
              <a:t>需要関数と需要曲線</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467544" y="1340768"/>
                <a:ext cx="8280920" cy="4896544"/>
              </a:xfrm>
            </p:spPr>
            <p:txBody>
              <a:bodyPr>
                <a:normAutofit/>
              </a:bodyPr>
              <a:lstStyle/>
              <a:p>
                <a:pPr algn="just"/>
                <a:r>
                  <a:rPr lang="ja-JP" altLang="en-US" sz="2400" dirty="0">
                    <a:latin typeface="ＭＳ Ｐゴシック" pitchFamily="50" charset="-128"/>
                    <a:ea typeface="ＭＳ Ｐゴシック" pitchFamily="50" charset="-128"/>
                  </a:rPr>
                  <a:t>需要表（表</a:t>
                </a:r>
                <a:r>
                  <a:rPr lang="en-US" altLang="ja-JP" sz="2400" dirty="0">
                    <a:latin typeface="ＭＳ Ｐゴシック" pitchFamily="50" charset="-128"/>
                    <a:ea typeface="ＭＳ Ｐゴシック" pitchFamily="50" charset="-128"/>
                  </a:rPr>
                  <a:t>4.1</a:t>
                </a:r>
                <a:r>
                  <a:rPr lang="ja-JP" altLang="en-US" sz="2400" dirty="0">
                    <a:latin typeface="ＭＳ Ｐゴシック" pitchFamily="50" charset="-128"/>
                    <a:ea typeface="ＭＳ Ｐゴシック" pitchFamily="50" charset="-128"/>
                  </a:rPr>
                  <a:t>）であれば以下のように書ける．</a:t>
                </a:r>
                <a:endParaRPr lang="en-US" altLang="ja-JP" sz="2400" dirty="0">
                  <a:latin typeface="ＭＳ Ｐゴシック" pitchFamily="50" charset="-128"/>
                  <a:ea typeface="ＭＳ Ｐゴシック" pitchFamily="50" charset="-128"/>
                </a:endParaRPr>
              </a:p>
              <a:p>
                <a:pPr marL="0" indent="0" algn="just">
                  <a:buNone/>
                </a:pPr>
                <a:endParaRPr lang="en-US" altLang="ja-JP" sz="2400" dirty="0">
                  <a:solidFill>
                    <a:schemeClr val="tx1"/>
                  </a:solidFill>
                  <a:latin typeface="ＭＳ Ｐゴシック" pitchFamily="50" charset="-128"/>
                  <a:ea typeface="ＭＳ Ｐゴシック" pitchFamily="50" charset="-128"/>
                </a:endParaRPr>
              </a:p>
              <a:p>
                <a:pPr marL="0" indent="0" algn="just">
                  <a:buNone/>
                </a:pPr>
                <a:r>
                  <a:rPr lang="en-US" altLang="ja-JP" sz="2400" dirty="0">
                    <a:latin typeface="ＭＳ Ｐゴシック" pitchFamily="50" charset="-128"/>
                    <a:ea typeface="ＭＳ Ｐゴシック" pitchFamily="50" charset="-128"/>
                  </a:rPr>
                  <a:t>	</a:t>
                </a:r>
                <a14:m>
                  <m:oMath xmlns:m="http://schemas.openxmlformats.org/officeDocument/2006/math">
                    <m:r>
                      <a:rPr lang="en-US" altLang="ja-JP" sz="2400" b="0" i="1" smtClean="0">
                        <a:latin typeface="Cambria Math"/>
                        <a:ea typeface="ＭＳ Ｐゴシック" pitchFamily="50" charset="-128"/>
                      </a:rPr>
                      <m:t>𝐷</m:t>
                    </m:r>
                    <m:r>
                      <a:rPr lang="en-US" altLang="ja-JP" sz="2400" b="0" i="1" smtClean="0">
                        <a:latin typeface="Cambria Math"/>
                        <a:ea typeface="ＭＳ Ｐゴシック" pitchFamily="50" charset="-128"/>
                      </a:rPr>
                      <m:t>=4−</m:t>
                    </m:r>
                    <m:f>
                      <m:fPr>
                        <m:ctrlPr>
                          <a:rPr lang="en-US" altLang="ja-JP" sz="2400" b="0" i="1" smtClean="0">
                            <a:latin typeface="Cambria Math" panose="02040503050406030204" pitchFamily="18" charset="0"/>
                            <a:ea typeface="ＭＳ Ｐゴシック" pitchFamily="50" charset="-128"/>
                          </a:rPr>
                        </m:ctrlPr>
                      </m:fPr>
                      <m:num>
                        <m:r>
                          <a:rPr lang="en-US" altLang="ja-JP" sz="2400" b="0" i="1" smtClean="0">
                            <a:latin typeface="Cambria Math"/>
                            <a:ea typeface="ＭＳ Ｐゴシック" pitchFamily="50" charset="-128"/>
                          </a:rPr>
                          <m:t>1</m:t>
                        </m:r>
                      </m:num>
                      <m:den>
                        <m:r>
                          <a:rPr lang="en-US" altLang="ja-JP" sz="2400" b="0" i="1" smtClean="0">
                            <a:latin typeface="Cambria Math"/>
                            <a:ea typeface="ＭＳ Ｐゴシック" pitchFamily="50" charset="-128"/>
                          </a:rPr>
                          <m:t>50</m:t>
                        </m:r>
                      </m:den>
                    </m:f>
                    <m:r>
                      <a:rPr lang="en-US" altLang="ja-JP" sz="2400" b="0" i="1" smtClean="0">
                        <a:latin typeface="Cambria Math"/>
                        <a:ea typeface="ＭＳ Ｐゴシック" pitchFamily="50" charset="-128"/>
                      </a:rPr>
                      <m:t>𝑃</m:t>
                    </m:r>
                  </m:oMath>
                </a14:m>
                <a:endParaRPr lang="en-US" altLang="ja-JP" sz="2400" dirty="0">
                  <a:solidFill>
                    <a:schemeClr val="tx1"/>
                  </a:solidFill>
                  <a:latin typeface="ＭＳ Ｐゴシック" pitchFamily="50" charset="-128"/>
                  <a:ea typeface="ＭＳ Ｐゴシック" pitchFamily="50" charset="-128"/>
                </a:endParaRPr>
              </a:p>
              <a:p>
                <a:pPr lvl="1" algn="just"/>
                <a:endParaRPr lang="en-US" altLang="ja-JP" sz="21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価格が５０円下がるごとに需要量が１個増える．</a:t>
                </a:r>
                <a:endParaRPr lang="en-US" altLang="ja-JP" sz="2000" i="1" dirty="0">
                  <a:latin typeface="Cambria Math"/>
                  <a:ea typeface="ＭＳ Ｐゴシック" pitchFamily="50" charset="-128"/>
                </a:endParaRPr>
              </a:p>
              <a:p>
                <a:pPr marL="274320" lvl="1" indent="0" algn="just">
                  <a:buNone/>
                </a:pPr>
                <a14:m>
                  <m:oMathPara xmlns:m="http://schemas.openxmlformats.org/officeDocument/2006/math">
                    <m:oMathParaPr>
                      <m:jc m:val="centerGroup"/>
                    </m:oMathParaPr>
                    <m:oMath xmlns:m="http://schemas.openxmlformats.org/officeDocument/2006/math">
                      <m:r>
                        <a:rPr lang="en-US" altLang="ja-JP" sz="2000" i="1">
                          <a:latin typeface="Cambria Math"/>
                          <a:ea typeface="ＭＳ Ｐゴシック" pitchFamily="50" charset="-128"/>
                        </a:rPr>
                        <m:t>𝐷</m:t>
                      </m:r>
                      <m:r>
                        <a:rPr lang="en-US" altLang="ja-JP" sz="2000" i="1">
                          <a:latin typeface="Cambria Math"/>
                          <a:ea typeface="ＭＳ Ｐゴシック" pitchFamily="50" charset="-128"/>
                        </a:rPr>
                        <m:t>=4−</m:t>
                      </m:r>
                      <m:f>
                        <m:fPr>
                          <m:ctrlPr>
                            <a:rPr lang="en-US" altLang="ja-JP" sz="2000" i="1">
                              <a:latin typeface="Cambria Math" panose="02040503050406030204" pitchFamily="18" charset="0"/>
                              <a:ea typeface="ＭＳ Ｐゴシック" pitchFamily="50" charset="-128"/>
                            </a:rPr>
                          </m:ctrlPr>
                        </m:fPr>
                        <m:num>
                          <m:r>
                            <a:rPr lang="en-US" altLang="ja-JP" sz="2000" i="1">
                              <a:latin typeface="Cambria Math"/>
                              <a:ea typeface="ＭＳ Ｐゴシック" pitchFamily="50" charset="-128"/>
                            </a:rPr>
                            <m:t>1</m:t>
                          </m:r>
                        </m:num>
                        <m:den>
                          <m:r>
                            <a:rPr lang="en-US" altLang="ja-JP" sz="2000" i="1">
                              <a:latin typeface="Cambria Math"/>
                              <a:ea typeface="ＭＳ Ｐゴシック" pitchFamily="50" charset="-128"/>
                            </a:rPr>
                            <m:t>50</m:t>
                          </m:r>
                        </m:den>
                      </m:f>
                      <m:r>
                        <a:rPr lang="en-US" altLang="ja-JP" sz="2000" i="1" smtClean="0">
                          <a:latin typeface="Cambria Math"/>
                          <a:ea typeface="Cambria Math"/>
                        </a:rPr>
                        <m:t>×</m:t>
                      </m:r>
                      <m:d>
                        <m:dPr>
                          <m:ctrlPr>
                            <a:rPr lang="en-US" altLang="ja-JP" sz="2000" i="1" smtClean="0">
                              <a:latin typeface="Cambria Math" panose="02040503050406030204" pitchFamily="18" charset="0"/>
                              <a:ea typeface="Cambria Math"/>
                            </a:rPr>
                          </m:ctrlPr>
                        </m:dPr>
                        <m:e>
                          <m:r>
                            <a:rPr lang="ja-JP" altLang="en-US" sz="2000" i="1" smtClean="0">
                              <a:solidFill>
                                <a:srgbClr val="FF0000"/>
                              </a:solidFill>
                              <a:latin typeface="Cambria Math"/>
                              <a:ea typeface="Cambria Math"/>
                            </a:rPr>
                            <m:t>－</m:t>
                          </m:r>
                          <m:r>
                            <a:rPr lang="en-US" altLang="ja-JP" sz="2000" i="1">
                              <a:solidFill>
                                <a:srgbClr val="FF0000"/>
                              </a:solidFill>
                              <a:latin typeface="Cambria Math"/>
                              <a:ea typeface="Cambria Math"/>
                            </a:rPr>
                            <m:t>50</m:t>
                          </m:r>
                        </m:e>
                      </m:d>
                      <m:r>
                        <a:rPr lang="en-US" altLang="ja-JP" sz="2000" b="0" i="1" smtClean="0">
                          <a:latin typeface="Cambria Math"/>
                          <a:ea typeface="Cambria Math"/>
                        </a:rPr>
                        <m:t>=4</m:t>
                      </m:r>
                      <m:r>
                        <a:rPr lang="en-US" altLang="ja-JP" sz="2000" b="0" i="1" smtClean="0">
                          <a:solidFill>
                            <a:srgbClr val="FF0000"/>
                          </a:solidFill>
                          <a:latin typeface="Cambria Math"/>
                          <a:ea typeface="Cambria Math"/>
                        </a:rPr>
                        <m:t>+1</m:t>
                      </m:r>
                    </m:oMath>
                  </m:oMathPara>
                </a14:m>
                <a:endParaRPr lang="en-US" altLang="ja-JP" sz="2100" dirty="0">
                  <a:solidFill>
                    <a:srgbClr val="FF0000"/>
                  </a:solidFill>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algn="just"/>
                <a:r>
                  <a:rPr lang="ja-JP" altLang="en-US" sz="2400" dirty="0">
                    <a:solidFill>
                      <a:srgbClr val="FF0000"/>
                    </a:solidFill>
                    <a:latin typeface="ＭＳ Ｐゴシック" pitchFamily="50" charset="-128"/>
                    <a:ea typeface="ＭＳ Ｐゴシック" pitchFamily="50" charset="-128"/>
                  </a:rPr>
                  <a:t>価格が下落すると需要量が増加するという関係を需要法則という．</a:t>
                </a:r>
                <a:endParaRPr lang="en-US" altLang="ja-JP" sz="2400" dirty="0">
                  <a:solidFill>
                    <a:srgbClr val="FF0000"/>
                  </a:solidFill>
                  <a:latin typeface="ＭＳ Ｐゴシック" pitchFamily="50" charset="-128"/>
                  <a:ea typeface="ＭＳ Ｐゴシック" pitchFamily="50" charset="-128"/>
                </a:endParaRPr>
              </a:p>
              <a:p>
                <a:pPr algn="just"/>
                <a:endParaRPr lang="en-US" altLang="ja-JP" sz="2400" dirty="0">
                  <a:solidFill>
                    <a:schemeClr val="tx1"/>
                  </a:solidFill>
                  <a:latin typeface="ＭＳ Ｐゴシック" pitchFamily="50" charset="-128"/>
                  <a:ea typeface="ＭＳ Ｐゴシック" pitchFamily="50" charset="-128"/>
                </a:endParaRPr>
              </a:p>
              <a:p>
                <a:pPr algn="just"/>
                <a:endParaRPr lang="en-US" altLang="ja-JP" sz="2400" dirty="0">
                  <a:solidFill>
                    <a:schemeClr val="tx1"/>
                  </a:solidFill>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467544" y="1340768"/>
                <a:ext cx="8280920" cy="4896544"/>
              </a:xfrm>
              <a:blipFill rotWithShape="1">
                <a:blip r:embed="rId3"/>
                <a:stretch>
                  <a:fillRect l="-515" t="-996" r="-1105"/>
                </a:stretch>
              </a:blipFill>
            </p:spPr>
            <p:txBody>
              <a:bodyPr/>
              <a:lstStyle/>
              <a:p>
                <a:r>
                  <a:rPr lang="ja-JP" altLang="en-US">
                    <a:noFill/>
                  </a:rPr>
                  <a:t> </a:t>
                </a:r>
              </a:p>
            </p:txBody>
          </p:sp>
        </mc:Fallback>
      </mc:AlternateContent>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10</a:t>
            </a:fld>
            <a:endParaRPr kumimoji="1" lang="ja-JP" altLang="en-US"/>
          </a:p>
        </p:txBody>
      </p:sp>
      <p:sp>
        <p:nvSpPr>
          <p:cNvPr id="4" name="日付プレースホルダー 3">
            <a:extLst>
              <a:ext uri="{FF2B5EF4-FFF2-40B4-BE49-F238E27FC236}">
                <a16:creationId xmlns:a16="http://schemas.microsoft.com/office/drawing/2014/main" id="{025CBF87-CC56-40F4-B52A-2023B44C3DB7}"/>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403134890"/>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6917">
                                            <p:txEl>
                                              <p:pRg st="2" end="2"/>
                                            </p:txEl>
                                          </p:spTgt>
                                        </p:tgtEl>
                                        <p:attrNameLst>
                                          <p:attrName>style.visibility</p:attrName>
                                        </p:attrNameLst>
                                      </p:cBhvr>
                                      <p:to>
                                        <p:strVal val="visible"/>
                                      </p:to>
                                    </p:set>
                                    <p:animEffect transition="in" filter="fade">
                                      <p:cBhvr>
                                        <p:cTn id="12" dur="500"/>
                                        <p:tgtEl>
                                          <p:spTgt spid="166917">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66917">
                                            <p:txEl>
                                              <p:pRg st="4" end="4"/>
                                            </p:txEl>
                                          </p:spTgt>
                                        </p:tgtEl>
                                        <p:attrNameLst>
                                          <p:attrName>style.visibility</p:attrName>
                                        </p:attrNameLst>
                                      </p:cBhvr>
                                      <p:to>
                                        <p:strVal val="visible"/>
                                      </p:to>
                                    </p:set>
                                    <p:animEffect transition="in" filter="fade">
                                      <p:cBhvr>
                                        <p:cTn id="15" dur="500"/>
                                        <p:tgtEl>
                                          <p:spTgt spid="166917">
                                            <p:txEl>
                                              <p:pRg st="4" end="4"/>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6917">
                                            <p:txEl>
                                              <p:pRg st="5" end="5"/>
                                            </p:txEl>
                                          </p:spTgt>
                                        </p:tgtEl>
                                        <p:attrNameLst>
                                          <p:attrName>style.visibility</p:attrName>
                                        </p:attrNameLst>
                                      </p:cBhvr>
                                      <p:to>
                                        <p:strVal val="visible"/>
                                      </p:to>
                                    </p:set>
                                    <p:animEffect transition="in" filter="fade">
                                      <p:cBhvr>
                                        <p:cTn id="18" dur="500"/>
                                        <p:tgtEl>
                                          <p:spTgt spid="166917">
                                            <p:txEl>
                                              <p:pRg st="5" end="5"/>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66917">
                                            <p:txEl>
                                              <p:pRg st="7" end="7"/>
                                            </p:txEl>
                                          </p:spTgt>
                                        </p:tgtEl>
                                        <p:attrNameLst>
                                          <p:attrName>style.visibility</p:attrName>
                                        </p:attrNameLst>
                                      </p:cBhvr>
                                      <p:to>
                                        <p:strVal val="visible"/>
                                      </p:to>
                                    </p:set>
                                    <p:animEffect transition="in" filter="fade">
                                      <p:cBhvr>
                                        <p:cTn id="23" dur="500"/>
                                        <p:tgtEl>
                                          <p:spTgt spid="16691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a:t>
            </a:r>
            <a:br>
              <a:rPr lang="en-US" altLang="ja-JP" dirty="0">
                <a:solidFill>
                  <a:srgbClr val="0070C0"/>
                </a:solidFill>
              </a:rPr>
            </a:br>
            <a:r>
              <a:rPr lang="en-US" altLang="ja-JP" dirty="0">
                <a:solidFill>
                  <a:srgbClr val="0070C0"/>
                </a:solidFill>
              </a:rPr>
              <a:t>2.2 </a:t>
            </a:r>
            <a:r>
              <a:rPr lang="ja-JP" altLang="en-US" dirty="0">
                <a:solidFill>
                  <a:srgbClr val="0070C0"/>
                </a:solidFill>
              </a:rPr>
              <a:t>需要関数と需要曲線</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467544" y="1340768"/>
                <a:ext cx="8280920" cy="4896544"/>
              </a:xfrm>
            </p:spPr>
            <p:txBody>
              <a:bodyPr>
                <a:normAutofit/>
              </a:bodyPr>
              <a:lstStyle/>
              <a:p>
                <a:pPr algn="just"/>
                <a:r>
                  <a:rPr lang="ja-JP" altLang="en-US" sz="2400" dirty="0">
                    <a:latin typeface="ＭＳ Ｐゴシック" pitchFamily="50" charset="-128"/>
                    <a:ea typeface="ＭＳ Ｐゴシック" pitchFamily="50" charset="-128"/>
                  </a:rPr>
                  <a:t>ある価格が与えられた時に，どれだけの財・サービスを需要するという関係を示した式を</a:t>
                </a:r>
                <a:r>
                  <a:rPr lang="ja-JP" altLang="en-US" sz="2400" dirty="0">
                    <a:solidFill>
                      <a:srgbClr val="FF0000"/>
                    </a:solidFill>
                    <a:latin typeface="ＭＳ Ｐゴシック" pitchFamily="50" charset="-128"/>
                    <a:ea typeface="ＭＳ Ｐゴシック" pitchFamily="50" charset="-128"/>
                  </a:rPr>
                  <a:t>需要関数</a:t>
                </a:r>
                <a:r>
                  <a:rPr lang="ja-JP" altLang="en-US" sz="2400" dirty="0">
                    <a:latin typeface="ＭＳ Ｐゴシック" pitchFamily="50" charset="-128"/>
                    <a:ea typeface="ＭＳ Ｐゴシック" pitchFamily="50" charset="-128"/>
                  </a:rPr>
                  <a:t>という．</a:t>
                </a:r>
                <a:endParaRPr lang="en-US" altLang="ja-JP" sz="24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例えば，次のような単純な１次関数で表現できる．</a:t>
                </a:r>
                <a:endParaRPr lang="en-US" altLang="ja-JP" sz="2400" dirty="0">
                  <a:latin typeface="ＭＳ Ｐゴシック" pitchFamily="50" charset="-128"/>
                  <a:ea typeface="ＭＳ Ｐゴシック" pitchFamily="50" charset="-128"/>
                </a:endParaRPr>
              </a:p>
              <a:p>
                <a:pPr marL="0" indent="0" algn="just">
                  <a:buNone/>
                </a:pPr>
                <a:endParaRPr lang="en-US" altLang="ja-JP" sz="800" dirty="0">
                  <a:solidFill>
                    <a:schemeClr val="tx1"/>
                  </a:solidFill>
                  <a:latin typeface="ＭＳ Ｐゴシック" pitchFamily="50" charset="-128"/>
                  <a:ea typeface="ＭＳ Ｐゴシック" pitchFamily="50" charset="-128"/>
                </a:endParaRPr>
              </a:p>
              <a:p>
                <a:pPr marL="0" indent="0" algn="just">
                  <a:buNone/>
                </a:pPr>
                <a:r>
                  <a:rPr lang="en-US" altLang="ja-JP" sz="2400" dirty="0">
                    <a:latin typeface="ＭＳ Ｐゴシック" pitchFamily="50" charset="-128"/>
                    <a:ea typeface="ＭＳ Ｐゴシック" pitchFamily="50" charset="-128"/>
                  </a:rPr>
                  <a:t>	</a:t>
                </a:r>
                <a14:m>
                  <m:oMath xmlns:m="http://schemas.openxmlformats.org/officeDocument/2006/math">
                    <m:r>
                      <a:rPr lang="en-US" altLang="ja-JP" sz="2400" b="0" i="1" smtClean="0">
                        <a:latin typeface="Cambria Math"/>
                        <a:ea typeface="ＭＳ Ｐゴシック" pitchFamily="50" charset="-128"/>
                      </a:rPr>
                      <m:t>𝐷</m:t>
                    </m:r>
                    <m:r>
                      <a:rPr lang="en-US" altLang="ja-JP" sz="2400" b="0" i="1" smtClean="0">
                        <a:latin typeface="Cambria Math"/>
                        <a:ea typeface="ＭＳ Ｐゴシック" pitchFamily="50" charset="-128"/>
                      </a:rPr>
                      <m:t>=</m:t>
                    </m:r>
                    <m:r>
                      <a:rPr lang="en-US" altLang="ja-JP" sz="2400" b="0" i="1" smtClean="0">
                        <a:latin typeface="Cambria Math"/>
                        <a:ea typeface="ＭＳ Ｐゴシック" pitchFamily="50" charset="-128"/>
                      </a:rPr>
                      <m:t>𝐵</m:t>
                    </m:r>
                    <m:r>
                      <a:rPr lang="en-US" altLang="ja-JP" sz="2400" b="0" i="1" smtClean="0">
                        <a:latin typeface="Cambria Math"/>
                        <a:ea typeface="ＭＳ Ｐゴシック" pitchFamily="50" charset="-128"/>
                      </a:rPr>
                      <m:t>−</m:t>
                    </m:r>
                    <m:r>
                      <a:rPr lang="en-US" altLang="ja-JP" sz="2400" b="0" i="1" smtClean="0">
                        <a:latin typeface="Cambria Math"/>
                        <a:ea typeface="ＭＳ Ｐゴシック" pitchFamily="50" charset="-128"/>
                      </a:rPr>
                      <m:t>𝐴𝑃</m:t>
                    </m:r>
                  </m:oMath>
                </a14:m>
                <a:endParaRPr lang="en-US" altLang="ja-JP" sz="2400" dirty="0">
                  <a:solidFill>
                    <a:schemeClr val="tx1"/>
                  </a:solidFill>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lvl="1" algn="just"/>
                <a:r>
                  <a:rPr lang="en-US" altLang="ja-JP" sz="2100" i="1" dirty="0">
                    <a:latin typeface="Times New Roman" panose="02020603050405020304" pitchFamily="18" charset="0"/>
                    <a:ea typeface="ＭＳ Ｐゴシック" pitchFamily="50" charset="-128"/>
                    <a:cs typeface="Times New Roman" panose="02020603050405020304" pitchFamily="18" charset="0"/>
                  </a:rPr>
                  <a:t>D</a:t>
                </a:r>
                <a:r>
                  <a:rPr lang="ja-JP" altLang="en-US" sz="2100" dirty="0">
                    <a:latin typeface="ＭＳ Ｐゴシック" pitchFamily="50" charset="-128"/>
                    <a:ea typeface="ＭＳ Ｐゴシック" pitchFamily="50" charset="-128"/>
                  </a:rPr>
                  <a:t>は需要量，</a:t>
                </a:r>
                <a:r>
                  <a:rPr lang="en-US" altLang="ja-JP" sz="2100" i="1" dirty="0">
                    <a:latin typeface="Times New Roman" panose="02020603050405020304" pitchFamily="18" charset="0"/>
                    <a:ea typeface="ＭＳ Ｐゴシック" pitchFamily="50" charset="-128"/>
                    <a:cs typeface="Times New Roman" panose="02020603050405020304" pitchFamily="18" charset="0"/>
                  </a:rPr>
                  <a:t>P</a:t>
                </a:r>
                <a:r>
                  <a:rPr lang="ja-JP" altLang="en-US" sz="2100" dirty="0">
                    <a:latin typeface="ＭＳ Ｐゴシック" pitchFamily="50" charset="-128"/>
                    <a:ea typeface="ＭＳ Ｐゴシック" pitchFamily="50" charset="-128"/>
                  </a:rPr>
                  <a:t>は価格，</a:t>
                </a:r>
                <a:endParaRPr lang="en-US" altLang="ja-JP" sz="2100" dirty="0">
                  <a:latin typeface="ＭＳ Ｐゴシック" pitchFamily="50" charset="-128"/>
                  <a:ea typeface="ＭＳ Ｐゴシック" pitchFamily="50" charset="-128"/>
                </a:endParaRPr>
              </a:p>
              <a:p>
                <a:pPr lvl="1" algn="just"/>
                <a:r>
                  <a:rPr lang="en-US" altLang="ja-JP" sz="2100" i="1" dirty="0">
                    <a:latin typeface="Times New Roman" panose="02020603050405020304" pitchFamily="18" charset="0"/>
                    <a:ea typeface="ＭＳ Ｐゴシック" pitchFamily="50" charset="-128"/>
                    <a:cs typeface="Times New Roman" panose="02020603050405020304" pitchFamily="18" charset="0"/>
                  </a:rPr>
                  <a:t>B</a:t>
                </a:r>
                <a:r>
                  <a:rPr lang="ja-JP" altLang="en-US" sz="2100" dirty="0">
                    <a:latin typeface="ＭＳ Ｐゴシック" pitchFamily="50" charset="-128"/>
                    <a:ea typeface="ＭＳ Ｐゴシック" pitchFamily="50" charset="-128"/>
                  </a:rPr>
                  <a:t>は価格が０円（または限りなく０に近いくらい安い）時にどれだけその財・サービスが需要されるかを表す未知の定数（パラメータ）．</a:t>
                </a:r>
                <a:endParaRPr lang="en-US" altLang="ja-JP" sz="2100" dirty="0">
                  <a:latin typeface="ＭＳ Ｐゴシック" pitchFamily="50" charset="-128"/>
                  <a:ea typeface="ＭＳ Ｐゴシック" pitchFamily="50" charset="-128"/>
                </a:endParaRPr>
              </a:p>
              <a:p>
                <a:pPr lvl="1" algn="just"/>
                <a:r>
                  <a:rPr lang="en-US" altLang="ja-JP" sz="2100" i="1" dirty="0">
                    <a:latin typeface="Times New Roman" panose="02020603050405020304" pitchFamily="18" charset="0"/>
                    <a:ea typeface="ＭＳ Ｐゴシック" pitchFamily="50" charset="-128"/>
                    <a:cs typeface="Times New Roman" panose="02020603050405020304" pitchFamily="18" charset="0"/>
                  </a:rPr>
                  <a:t>A</a:t>
                </a:r>
                <a:r>
                  <a:rPr lang="ja-JP" altLang="en-US" sz="2100" dirty="0">
                    <a:latin typeface="ＭＳ Ｐゴシック" pitchFamily="50" charset="-128"/>
                    <a:ea typeface="ＭＳ Ｐゴシック" pitchFamily="50" charset="-128"/>
                  </a:rPr>
                  <a:t>は価格が１円変化した時に需要量がどれだけ変化するかを表すパラメータ．</a:t>
                </a:r>
                <a:endParaRPr lang="en-US" altLang="ja-JP" sz="21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467544" y="1340768"/>
                <a:ext cx="8280920" cy="4896544"/>
              </a:xfrm>
              <a:blipFill rotWithShape="1">
                <a:blip r:embed="rId3"/>
                <a:stretch>
                  <a:fillRect l="-515" t="-996" r="-1105"/>
                </a:stretch>
              </a:blipFill>
            </p:spPr>
            <p:txBody>
              <a:bodyPr/>
              <a:lstStyle/>
              <a:p>
                <a:r>
                  <a:rPr lang="ja-JP" altLang="en-US">
                    <a:noFill/>
                  </a:rPr>
                  <a:t> </a:t>
                </a:r>
              </a:p>
            </p:txBody>
          </p:sp>
        </mc:Fallback>
      </mc:AlternateContent>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11</a:t>
            </a:fld>
            <a:endParaRPr kumimoji="1" lang="ja-JP" altLang="en-US"/>
          </a:p>
        </p:txBody>
      </p:sp>
      <p:sp>
        <p:nvSpPr>
          <p:cNvPr id="4" name="日付プレースホルダー 3">
            <a:extLst>
              <a:ext uri="{FF2B5EF4-FFF2-40B4-BE49-F238E27FC236}">
                <a16:creationId xmlns:a16="http://schemas.microsoft.com/office/drawing/2014/main" id="{0B00341C-E25D-415B-B112-E0D2D7A72DB4}"/>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50153389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6917">
                                            <p:txEl>
                                              <p:pRg st="2" end="2"/>
                                            </p:txEl>
                                          </p:spTgt>
                                        </p:tgtEl>
                                        <p:attrNameLst>
                                          <p:attrName>style.visibility</p:attrName>
                                        </p:attrNameLst>
                                      </p:cBhvr>
                                      <p:to>
                                        <p:strVal val="visible"/>
                                      </p:to>
                                    </p:set>
                                    <p:animEffect transition="in" filter="fade">
                                      <p:cBhvr>
                                        <p:cTn id="12" dur="500"/>
                                        <p:tgtEl>
                                          <p:spTgt spid="16691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6917">
                                            <p:txEl>
                                              <p:pRg st="4" end="4"/>
                                            </p:txEl>
                                          </p:spTgt>
                                        </p:tgtEl>
                                        <p:attrNameLst>
                                          <p:attrName>style.visibility</p:attrName>
                                        </p:attrNameLst>
                                      </p:cBhvr>
                                      <p:to>
                                        <p:strVal val="visible"/>
                                      </p:to>
                                    </p:set>
                                    <p:animEffect transition="in" filter="fade">
                                      <p:cBhvr>
                                        <p:cTn id="17" dur="500"/>
                                        <p:tgtEl>
                                          <p:spTgt spid="166917">
                                            <p:txEl>
                                              <p:pRg st="4" end="4"/>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66917">
                                            <p:txEl>
                                              <p:pRg st="6" end="6"/>
                                            </p:txEl>
                                          </p:spTgt>
                                        </p:tgtEl>
                                        <p:attrNameLst>
                                          <p:attrName>style.visibility</p:attrName>
                                        </p:attrNameLst>
                                      </p:cBhvr>
                                      <p:to>
                                        <p:strVal val="visible"/>
                                      </p:to>
                                    </p:set>
                                    <p:animEffect transition="in" filter="fade">
                                      <p:cBhvr>
                                        <p:cTn id="20" dur="500"/>
                                        <p:tgtEl>
                                          <p:spTgt spid="166917">
                                            <p:txEl>
                                              <p:pRg st="6" end="6"/>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66917">
                                            <p:txEl>
                                              <p:pRg st="7" end="7"/>
                                            </p:txEl>
                                          </p:spTgt>
                                        </p:tgtEl>
                                        <p:attrNameLst>
                                          <p:attrName>style.visibility</p:attrName>
                                        </p:attrNameLst>
                                      </p:cBhvr>
                                      <p:to>
                                        <p:strVal val="visible"/>
                                      </p:to>
                                    </p:set>
                                    <p:animEffect transition="in" filter="fade">
                                      <p:cBhvr>
                                        <p:cTn id="23" dur="500"/>
                                        <p:tgtEl>
                                          <p:spTgt spid="166917">
                                            <p:txEl>
                                              <p:pRg st="7" end="7"/>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66917">
                                            <p:txEl>
                                              <p:pRg st="8" end="8"/>
                                            </p:txEl>
                                          </p:spTgt>
                                        </p:tgtEl>
                                        <p:attrNameLst>
                                          <p:attrName>style.visibility</p:attrName>
                                        </p:attrNameLst>
                                      </p:cBhvr>
                                      <p:to>
                                        <p:strVal val="visible"/>
                                      </p:to>
                                    </p:set>
                                    <p:animEffect transition="in" filter="fade">
                                      <p:cBhvr>
                                        <p:cTn id="26" dur="500"/>
                                        <p:tgtEl>
                                          <p:spTgt spid="16691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solidFill>
                  <a:srgbClr val="0070C0"/>
                </a:solidFill>
              </a:rPr>
              <a:t>〇〇●〇〇</a:t>
            </a:r>
            <a:br>
              <a:rPr lang="en-US" altLang="ja-JP" dirty="0">
                <a:solidFill>
                  <a:srgbClr val="0070C0"/>
                </a:solidFill>
              </a:rPr>
            </a:br>
            <a:r>
              <a:rPr lang="en-US" altLang="ja-JP" dirty="0">
                <a:solidFill>
                  <a:srgbClr val="0070C0"/>
                </a:solidFill>
              </a:rPr>
              <a:t>2.2 </a:t>
            </a:r>
            <a:r>
              <a:rPr lang="ja-JP" altLang="en-US" dirty="0">
                <a:solidFill>
                  <a:srgbClr val="0070C0"/>
                </a:solidFill>
              </a:rPr>
              <a:t>需要関数と需要曲線</a:t>
            </a:r>
            <a:endParaRPr kumimoji="1" lang="ja-JP" altLang="en-US" dirty="0"/>
          </a:p>
        </p:txBody>
      </p:sp>
      <mc:AlternateContent xmlns:mc="http://schemas.openxmlformats.org/markup-compatibility/2006" xmlns:a14="http://schemas.microsoft.com/office/drawing/2010/main">
        <mc:Choice Requires="a14">
          <p:sp>
            <p:nvSpPr>
              <p:cNvPr id="4" name="コンテンツ プレースホルダー 3"/>
              <p:cNvSpPr>
                <a:spLocks noGrp="1"/>
              </p:cNvSpPr>
              <p:nvPr>
                <p:ph sz="quarter" idx="1"/>
              </p:nvPr>
            </p:nvSpPr>
            <p:spPr/>
            <p:txBody>
              <a:bodyPr>
                <a:normAutofit/>
              </a:bodyPr>
              <a:lstStyle/>
              <a:p>
                <a:r>
                  <a:rPr lang="ja-JP" altLang="en-US" sz="2400" dirty="0">
                    <a:ea typeface="ＭＳ Ｐゴシック" pitchFamily="50" charset="-128"/>
                  </a:rPr>
                  <a:t>需要関数</a:t>
                </a:r>
                <a14:m>
                  <m:oMath xmlns:m="http://schemas.openxmlformats.org/officeDocument/2006/math">
                    <m:r>
                      <a:rPr lang="en-US" altLang="ja-JP" sz="2400" i="1">
                        <a:latin typeface="Cambria Math"/>
                        <a:ea typeface="ＭＳ Ｐゴシック" pitchFamily="50" charset="-128"/>
                      </a:rPr>
                      <m:t>𝐷</m:t>
                    </m:r>
                    <m:r>
                      <a:rPr lang="en-US" altLang="ja-JP" sz="2400" i="1">
                        <a:latin typeface="Cambria Math"/>
                        <a:ea typeface="ＭＳ Ｐゴシック" pitchFamily="50" charset="-128"/>
                      </a:rPr>
                      <m:t>=</m:t>
                    </m:r>
                    <m:r>
                      <a:rPr lang="en-US" altLang="ja-JP" sz="2400" i="1">
                        <a:latin typeface="Cambria Math"/>
                        <a:ea typeface="ＭＳ Ｐゴシック" pitchFamily="50" charset="-128"/>
                      </a:rPr>
                      <m:t>𝐵</m:t>
                    </m:r>
                    <m:r>
                      <a:rPr lang="en-US" altLang="ja-JP" sz="2400" i="1">
                        <a:latin typeface="Cambria Math"/>
                        <a:ea typeface="ＭＳ Ｐゴシック" pitchFamily="50" charset="-128"/>
                      </a:rPr>
                      <m:t>−</m:t>
                    </m:r>
                    <m:r>
                      <a:rPr lang="en-US" altLang="ja-JP" sz="2400" i="1">
                        <a:latin typeface="Cambria Math"/>
                        <a:ea typeface="ＭＳ Ｐゴシック" pitchFamily="50" charset="-128"/>
                      </a:rPr>
                      <m:t>𝐴𝑃</m:t>
                    </m:r>
                  </m:oMath>
                </a14:m>
                <a:r>
                  <a:rPr lang="ja-JP" altLang="en-US" sz="2400" dirty="0">
                    <a:latin typeface="ＭＳ Ｐゴシック" pitchFamily="50" charset="-128"/>
                    <a:ea typeface="ＭＳ Ｐゴシック" pitchFamily="50" charset="-128"/>
                  </a:rPr>
                  <a:t>　は次のように書き換えられる．</a:t>
                </a:r>
                <a:endParaRPr lang="en-US" altLang="ja-JP" sz="2400" dirty="0">
                  <a:latin typeface="ＭＳ Ｐゴシック" pitchFamily="50" charset="-128"/>
                  <a:ea typeface="ＭＳ Ｐゴシック" pitchFamily="50" charset="-128"/>
                </a:endParaRPr>
              </a:p>
              <a:p>
                <a:pPr marL="0" indent="0">
                  <a:buNone/>
                </a:pPr>
                <a:endParaRPr lang="en-US" altLang="ja-JP" sz="800" dirty="0">
                  <a:latin typeface="ＭＳ Ｐゴシック" pitchFamily="50" charset="-128"/>
                  <a:ea typeface="ＭＳ Ｐゴシック" pitchFamily="50" charset="-128"/>
                </a:endParaRPr>
              </a:p>
              <a:p>
                <a:pPr marL="0" indent="0">
                  <a:buNone/>
                </a:pPr>
                <a:r>
                  <a:rPr lang="en-US" altLang="ja-JP" sz="2400" dirty="0">
                    <a:latin typeface="ＭＳ Ｐゴシック" pitchFamily="50" charset="-128"/>
                    <a:ea typeface="ＭＳ Ｐゴシック" pitchFamily="50" charset="-128"/>
                  </a:rPr>
                  <a:t>	</a:t>
                </a:r>
                <a14:m>
                  <m:oMath xmlns:m="http://schemas.openxmlformats.org/officeDocument/2006/math">
                    <m:r>
                      <a:rPr lang="en-US" altLang="ja-JP" sz="2400" b="0" i="1" smtClean="0">
                        <a:latin typeface="Cambria Math"/>
                        <a:ea typeface="ＭＳ Ｐゴシック" pitchFamily="50" charset="-128"/>
                      </a:rPr>
                      <m:t>𝑃</m:t>
                    </m:r>
                    <m:r>
                      <a:rPr lang="en-US" altLang="ja-JP" sz="2400" b="0" i="1" smtClean="0">
                        <a:latin typeface="Cambria Math"/>
                        <a:ea typeface="ＭＳ Ｐゴシック" pitchFamily="50" charset="-128"/>
                      </a:rPr>
                      <m:t>=</m:t>
                    </m:r>
                    <m:f>
                      <m:fPr>
                        <m:ctrlPr>
                          <a:rPr lang="en-US" altLang="ja-JP" sz="2400" b="0" i="1" smtClean="0">
                            <a:latin typeface="Cambria Math" panose="02040503050406030204" pitchFamily="18" charset="0"/>
                            <a:ea typeface="ＭＳ Ｐゴシック" pitchFamily="50" charset="-128"/>
                          </a:rPr>
                        </m:ctrlPr>
                      </m:fPr>
                      <m:num>
                        <m:r>
                          <a:rPr lang="en-US" altLang="ja-JP" sz="2400" b="0" i="1" smtClean="0">
                            <a:latin typeface="Cambria Math"/>
                            <a:ea typeface="ＭＳ Ｐゴシック" pitchFamily="50" charset="-128"/>
                          </a:rPr>
                          <m:t>𝐵</m:t>
                        </m:r>
                      </m:num>
                      <m:den>
                        <m:r>
                          <a:rPr lang="en-US" altLang="ja-JP" sz="2400" b="0" i="1" smtClean="0">
                            <a:latin typeface="Cambria Math"/>
                            <a:ea typeface="ＭＳ Ｐゴシック" pitchFamily="50" charset="-128"/>
                          </a:rPr>
                          <m:t>𝐴</m:t>
                        </m:r>
                      </m:den>
                    </m:f>
                    <m:r>
                      <a:rPr lang="en-US" altLang="ja-JP" sz="2400" b="0" i="1" smtClean="0">
                        <a:latin typeface="Cambria Math"/>
                        <a:ea typeface="ＭＳ Ｐゴシック" pitchFamily="50" charset="-128"/>
                      </a:rPr>
                      <m:t>−</m:t>
                    </m:r>
                    <m:f>
                      <m:fPr>
                        <m:ctrlPr>
                          <a:rPr lang="en-US" altLang="ja-JP" sz="2400" b="0" i="1" smtClean="0">
                            <a:latin typeface="Cambria Math" panose="02040503050406030204" pitchFamily="18" charset="0"/>
                            <a:ea typeface="ＭＳ Ｐゴシック" pitchFamily="50" charset="-128"/>
                          </a:rPr>
                        </m:ctrlPr>
                      </m:fPr>
                      <m:num>
                        <m:r>
                          <a:rPr lang="en-US" altLang="ja-JP" sz="2400" b="0" i="1" smtClean="0">
                            <a:latin typeface="Cambria Math"/>
                            <a:ea typeface="ＭＳ Ｐゴシック" pitchFamily="50" charset="-128"/>
                          </a:rPr>
                          <m:t>1</m:t>
                        </m:r>
                      </m:num>
                      <m:den>
                        <m:r>
                          <a:rPr lang="en-US" altLang="ja-JP" sz="2400" b="0" i="1" smtClean="0">
                            <a:latin typeface="Cambria Math"/>
                            <a:ea typeface="ＭＳ Ｐゴシック" pitchFamily="50" charset="-128"/>
                          </a:rPr>
                          <m:t>𝐴</m:t>
                        </m:r>
                      </m:den>
                    </m:f>
                    <m:r>
                      <a:rPr lang="en-US" altLang="ja-JP" sz="2400" b="0" i="1" smtClean="0">
                        <a:latin typeface="Cambria Math"/>
                        <a:ea typeface="ＭＳ Ｐゴシック" pitchFamily="50" charset="-128"/>
                      </a:rPr>
                      <m:t>𝐷</m:t>
                    </m:r>
                  </m:oMath>
                </a14:m>
                <a:endParaRPr kumimoji="1" lang="en-US" altLang="ja-JP" sz="2400" dirty="0"/>
              </a:p>
              <a:p>
                <a:pPr lvl="1"/>
                <a:endParaRPr lang="en-US" altLang="ja-JP" sz="800" dirty="0"/>
              </a:p>
              <a:p>
                <a:pPr lvl="1"/>
                <a:r>
                  <a:rPr lang="ja-JP" altLang="en-US" sz="2400" dirty="0"/>
                  <a:t>これを</a:t>
                </a:r>
                <a:r>
                  <a:rPr lang="ja-JP" altLang="en-US" sz="2400" dirty="0">
                    <a:solidFill>
                      <a:srgbClr val="0070C0"/>
                    </a:solidFill>
                  </a:rPr>
                  <a:t>逆需要関数</a:t>
                </a:r>
                <a:r>
                  <a:rPr lang="ja-JP" altLang="en-US" sz="2400" dirty="0"/>
                  <a:t>という．</a:t>
                </a:r>
                <a:endParaRPr lang="en-US" altLang="ja-JP" sz="2400" dirty="0"/>
              </a:p>
              <a:p>
                <a:pPr lvl="1"/>
                <a:endParaRPr lang="en-US" altLang="ja-JP" sz="2100" dirty="0"/>
              </a:p>
              <a:p>
                <a:r>
                  <a:rPr lang="ja-JP" altLang="en-US" sz="2400" dirty="0"/>
                  <a:t>需要表（表</a:t>
                </a:r>
                <a:r>
                  <a:rPr lang="en-US" altLang="ja-JP" sz="2400" dirty="0"/>
                  <a:t>4.1</a:t>
                </a:r>
                <a:r>
                  <a:rPr lang="ja-JP" altLang="en-US" sz="2400" dirty="0"/>
                  <a:t>）の場合，</a:t>
                </a:r>
                <a:endParaRPr lang="en-US" altLang="ja-JP" sz="2400" dirty="0"/>
              </a:p>
              <a:p>
                <a:pPr marL="0" indent="0">
                  <a:buNone/>
                </a:pPr>
                <a:endParaRPr lang="en-US" altLang="ja-JP" sz="800" dirty="0">
                  <a:ea typeface="ＭＳ Ｐゴシック" pitchFamily="50" charset="-128"/>
                </a:endParaRPr>
              </a:p>
              <a:p>
                <a:pPr marL="0" indent="0">
                  <a:buNone/>
                </a:pPr>
                <a:r>
                  <a:rPr lang="en-US" altLang="ja-JP" sz="2400" dirty="0">
                    <a:ea typeface="ＭＳ Ｐゴシック" pitchFamily="50" charset="-128"/>
                  </a:rPr>
                  <a:t>	</a:t>
                </a:r>
                <a14:m>
                  <m:oMath xmlns:m="http://schemas.openxmlformats.org/officeDocument/2006/math">
                    <m:r>
                      <a:rPr lang="en-US" altLang="ja-JP" sz="2400" i="1">
                        <a:latin typeface="Cambria Math"/>
                        <a:ea typeface="ＭＳ Ｐゴシック" pitchFamily="50" charset="-128"/>
                      </a:rPr>
                      <m:t>𝑃</m:t>
                    </m:r>
                    <m:r>
                      <a:rPr lang="en-US" altLang="ja-JP" sz="2400" i="1">
                        <a:latin typeface="Cambria Math"/>
                        <a:ea typeface="ＭＳ Ｐゴシック" pitchFamily="50" charset="-128"/>
                      </a:rPr>
                      <m:t>=200−50</m:t>
                    </m:r>
                    <m:r>
                      <a:rPr lang="en-US" altLang="ja-JP" sz="2400" i="1">
                        <a:latin typeface="Cambria Math"/>
                        <a:ea typeface="ＭＳ Ｐゴシック" pitchFamily="50" charset="-128"/>
                      </a:rPr>
                      <m:t>𝐷</m:t>
                    </m:r>
                  </m:oMath>
                </a14:m>
                <a:endParaRPr lang="en-US" altLang="ja-JP" sz="2400" dirty="0"/>
              </a:p>
              <a:p>
                <a:pPr marL="0" indent="0">
                  <a:buNone/>
                </a:pPr>
                <a:endParaRPr kumimoji="1" lang="en-US" altLang="ja-JP" sz="2400" dirty="0"/>
              </a:p>
              <a:p>
                <a:r>
                  <a:rPr lang="ja-JP" altLang="en-US" sz="2400" dirty="0"/>
                  <a:t>逆需要関数を横軸を需要量</a:t>
                </a:r>
                <a:r>
                  <a:rPr lang="en-US" altLang="ja-JP" sz="2400" i="1" dirty="0">
                    <a:latin typeface="Times New Roman" panose="02020603050405020304" pitchFamily="18" charset="0"/>
                    <a:cs typeface="Times New Roman" panose="02020603050405020304" pitchFamily="18" charset="0"/>
                  </a:rPr>
                  <a:t>D</a:t>
                </a:r>
                <a:r>
                  <a:rPr lang="ja-JP" altLang="en-US" sz="2400" dirty="0" err="1"/>
                  <a:t>，</a:t>
                </a:r>
                <a:r>
                  <a:rPr lang="ja-JP" altLang="en-US" sz="2400" dirty="0"/>
                  <a:t>縦軸を価格</a:t>
                </a:r>
                <a:r>
                  <a:rPr lang="en-US" altLang="ja-JP" sz="2400" i="1" dirty="0">
                    <a:latin typeface="Times New Roman" panose="02020603050405020304" pitchFamily="18" charset="0"/>
                    <a:cs typeface="Times New Roman" panose="02020603050405020304" pitchFamily="18" charset="0"/>
                  </a:rPr>
                  <a:t>P</a:t>
                </a:r>
                <a:r>
                  <a:rPr lang="ja-JP" altLang="en-US" sz="2400" dirty="0"/>
                  <a:t>とする平面上に図示したものを</a:t>
                </a:r>
                <a:r>
                  <a:rPr lang="ja-JP" altLang="en-US" sz="2400" dirty="0">
                    <a:solidFill>
                      <a:srgbClr val="FF0000"/>
                    </a:solidFill>
                  </a:rPr>
                  <a:t>需要曲線</a:t>
                </a:r>
                <a:r>
                  <a:rPr lang="ja-JP" altLang="en-US" sz="2400" dirty="0"/>
                  <a:t>と呼ぶ．</a:t>
                </a:r>
                <a:endParaRPr kumimoji="1" lang="ja-JP" altLang="en-US" sz="2400" dirty="0"/>
              </a:p>
            </p:txBody>
          </p:sp>
        </mc:Choice>
        <mc:Fallback xmlns="">
          <p:sp>
            <p:nvSpPr>
              <p:cNvPr id="4" name="コンテンツ プレースホルダー 3"/>
              <p:cNvSpPr>
                <a:spLocks noGrp="1" noRot="1" noChangeAspect="1" noMove="1" noResize="1" noEditPoints="1" noAdjustHandles="1" noChangeArrowheads="1" noChangeShapeType="1" noTextEdit="1"/>
              </p:cNvSpPr>
              <p:nvPr>
                <p:ph sz="quarter" idx="1"/>
              </p:nvPr>
            </p:nvSpPr>
            <p:spPr>
              <a:blipFill rotWithShape="1">
                <a:blip r:embed="rId2"/>
                <a:stretch>
                  <a:fillRect l="-444" t="-1358"/>
                </a:stretch>
              </a:blipFill>
            </p:spPr>
            <p:txBody>
              <a:bodyPr/>
              <a:lstStyle/>
              <a:p>
                <a:r>
                  <a:rPr lang="ja-JP" altLang="en-US">
                    <a:noFill/>
                  </a:rPr>
                  <a:t> </a:t>
                </a:r>
              </a:p>
            </p:txBody>
          </p:sp>
        </mc:Fallback>
      </mc:AlternateContent>
      <p:grpSp>
        <p:nvGrpSpPr>
          <p:cNvPr id="6" name="キャンバス 1"/>
          <p:cNvGrpSpPr/>
          <p:nvPr/>
        </p:nvGrpSpPr>
        <p:grpSpPr>
          <a:xfrm>
            <a:off x="4349718" y="1705950"/>
            <a:ext cx="4653915" cy="3149600"/>
            <a:chOff x="0" y="0"/>
            <a:chExt cx="4653915" cy="3149600"/>
          </a:xfrm>
        </p:grpSpPr>
        <p:sp>
          <p:nvSpPr>
            <p:cNvPr id="7" name="正方形/長方形 6"/>
            <p:cNvSpPr/>
            <p:nvPr/>
          </p:nvSpPr>
          <p:spPr>
            <a:xfrm>
              <a:off x="0" y="0"/>
              <a:ext cx="4653915" cy="3149600"/>
            </a:xfrm>
            <a:prstGeom prst="rect">
              <a:avLst/>
            </a:prstGeom>
          </p:spPr>
        </p:sp>
        <p:sp>
          <p:nvSpPr>
            <p:cNvPr id="8" name="テキスト ボックス 24"/>
            <p:cNvSpPr txBox="1"/>
            <p:nvPr/>
          </p:nvSpPr>
          <p:spPr>
            <a:xfrm>
              <a:off x="135544" y="44450"/>
              <a:ext cx="1771492"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400" i="1" kern="100" dirty="0">
                  <a:effectLst/>
                  <a:latin typeface="Times New Roman"/>
                  <a:ea typeface="ＭＳ 明朝"/>
                  <a:cs typeface="Times New Roman"/>
                </a:rPr>
                <a:t>P</a:t>
              </a:r>
              <a:r>
                <a:rPr lang="en-US" sz="1400" kern="100" dirty="0">
                  <a:effectLst/>
                  <a:ea typeface="ＭＳ 明朝"/>
                  <a:cs typeface="Times New Roman"/>
                </a:rPr>
                <a:t>; </a:t>
              </a:r>
              <a:r>
                <a:rPr lang="ja-JP" sz="1400" kern="100" dirty="0">
                  <a:effectLst/>
                  <a:ea typeface="ＭＳ 明朝"/>
                  <a:cs typeface="Times New Roman"/>
                </a:rPr>
                <a:t>価格，留保価格</a:t>
              </a:r>
            </a:p>
          </p:txBody>
        </p:sp>
        <p:sp>
          <p:nvSpPr>
            <p:cNvPr id="9" name="テキスト ボックス 24"/>
            <p:cNvSpPr txBox="1"/>
            <p:nvPr/>
          </p:nvSpPr>
          <p:spPr>
            <a:xfrm>
              <a:off x="287786" y="681650"/>
              <a:ext cx="47405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200</a:t>
              </a:r>
              <a:endParaRPr lang="ja-JP" sz="1200">
                <a:effectLst/>
                <a:latin typeface="ＭＳ Ｐゴシック"/>
                <a:cs typeface="ＭＳ Ｐゴシック"/>
              </a:endParaRPr>
            </a:p>
          </p:txBody>
        </p:sp>
        <p:cxnSp>
          <p:nvCxnSpPr>
            <p:cNvPr id="10" name="直線矢印コネクタ 9"/>
            <p:cNvCxnSpPr/>
            <p:nvPr/>
          </p:nvCxnSpPr>
          <p:spPr>
            <a:xfrm>
              <a:off x="761836" y="2711450"/>
              <a:ext cx="2882900"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p:nvPr/>
          </p:nvCxnSpPr>
          <p:spPr>
            <a:xfrm flipV="1">
              <a:off x="761836" y="289900"/>
              <a:ext cx="0" cy="242155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a:off x="761836" y="838200"/>
              <a:ext cx="2571750" cy="187325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テキスト ボックス 24"/>
            <p:cNvSpPr txBox="1"/>
            <p:nvPr/>
          </p:nvSpPr>
          <p:spPr>
            <a:xfrm>
              <a:off x="3523747" y="2704760"/>
              <a:ext cx="1130168"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400" i="1" dirty="0">
                  <a:effectLst/>
                  <a:latin typeface="Times New Roman"/>
                  <a:ea typeface="ＭＳ 明朝"/>
                  <a:cs typeface="ＭＳ Ｐゴシック"/>
                </a:rPr>
                <a:t>D</a:t>
              </a:r>
              <a:r>
                <a:rPr lang="en-US" sz="1400" dirty="0">
                  <a:effectLst/>
                  <a:latin typeface="ＭＳ 明朝"/>
                  <a:cs typeface="Times New Roman"/>
                </a:rPr>
                <a:t>; </a:t>
              </a:r>
              <a:r>
                <a:rPr lang="ja-JP" sz="1400" dirty="0">
                  <a:effectLst/>
                  <a:latin typeface="ＭＳ Ｐゴシック"/>
                  <a:ea typeface="ＭＳ 明朝"/>
                  <a:cs typeface="Times New Roman"/>
                </a:rPr>
                <a:t>需要量</a:t>
              </a:r>
              <a:endParaRPr lang="ja-JP" sz="1400" dirty="0">
                <a:effectLst/>
                <a:latin typeface="ＭＳ Ｐゴシック"/>
                <a:cs typeface="ＭＳ Ｐゴシック"/>
              </a:endParaRPr>
            </a:p>
          </p:txBody>
        </p:sp>
        <p:sp>
          <p:nvSpPr>
            <p:cNvPr id="14" name="テキスト ボックス 24"/>
            <p:cNvSpPr txBox="1"/>
            <p:nvPr/>
          </p:nvSpPr>
          <p:spPr>
            <a:xfrm>
              <a:off x="1265686" y="2704760"/>
              <a:ext cx="30895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1</a:t>
              </a:r>
              <a:endParaRPr lang="ja-JP" sz="1200">
                <a:effectLst/>
                <a:latin typeface="ＭＳ Ｐゴシック"/>
                <a:cs typeface="ＭＳ Ｐゴシック"/>
              </a:endParaRPr>
            </a:p>
          </p:txBody>
        </p:sp>
        <p:sp>
          <p:nvSpPr>
            <p:cNvPr id="15" name="テキスト ボックス 24"/>
            <p:cNvSpPr txBox="1"/>
            <p:nvPr/>
          </p:nvSpPr>
          <p:spPr>
            <a:xfrm>
              <a:off x="1907036" y="2713649"/>
              <a:ext cx="30861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2</a:t>
              </a:r>
              <a:endParaRPr lang="ja-JP" sz="1200">
                <a:effectLst/>
                <a:latin typeface="ＭＳ Ｐゴシック"/>
                <a:cs typeface="ＭＳ Ｐゴシック"/>
              </a:endParaRPr>
            </a:p>
          </p:txBody>
        </p:sp>
        <p:sp>
          <p:nvSpPr>
            <p:cNvPr id="16" name="テキスト ボックス 24"/>
            <p:cNvSpPr txBox="1"/>
            <p:nvPr/>
          </p:nvSpPr>
          <p:spPr>
            <a:xfrm>
              <a:off x="2561086" y="2700950"/>
              <a:ext cx="30861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3</a:t>
              </a:r>
              <a:endParaRPr lang="ja-JP" sz="1200">
                <a:effectLst/>
                <a:latin typeface="ＭＳ Ｐゴシック"/>
                <a:cs typeface="ＭＳ Ｐゴシック"/>
              </a:endParaRPr>
            </a:p>
          </p:txBody>
        </p:sp>
        <p:cxnSp>
          <p:nvCxnSpPr>
            <p:cNvPr id="17" name="直線コネクタ 16"/>
            <p:cNvCxnSpPr>
              <a:endCxn id="18" idx="3"/>
            </p:cNvCxnSpPr>
            <p:nvPr/>
          </p:nvCxnSpPr>
          <p:spPr>
            <a:xfrm flipH="1">
              <a:off x="761836" y="1310300"/>
              <a:ext cx="62865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 name="テキスト ボックス 24"/>
            <p:cNvSpPr txBox="1"/>
            <p:nvPr/>
          </p:nvSpPr>
          <p:spPr>
            <a:xfrm>
              <a:off x="288126" y="1157900"/>
              <a:ext cx="47371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150</a:t>
              </a:r>
              <a:endParaRPr lang="ja-JP" sz="1200">
                <a:effectLst/>
                <a:latin typeface="ＭＳ Ｐゴシック"/>
                <a:cs typeface="ＭＳ Ｐゴシック"/>
              </a:endParaRPr>
            </a:p>
          </p:txBody>
        </p:sp>
        <p:sp>
          <p:nvSpPr>
            <p:cNvPr id="19" name="テキスト ボックス 24"/>
            <p:cNvSpPr txBox="1"/>
            <p:nvPr/>
          </p:nvSpPr>
          <p:spPr>
            <a:xfrm>
              <a:off x="288126" y="1591900"/>
              <a:ext cx="47371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100</a:t>
              </a:r>
              <a:endParaRPr lang="ja-JP" sz="1200">
                <a:effectLst/>
                <a:latin typeface="ＭＳ Ｐゴシック"/>
                <a:cs typeface="ＭＳ Ｐゴシック"/>
              </a:endParaRPr>
            </a:p>
          </p:txBody>
        </p:sp>
        <p:sp>
          <p:nvSpPr>
            <p:cNvPr id="20" name="テキスト ボックス 24"/>
            <p:cNvSpPr txBox="1"/>
            <p:nvPr/>
          </p:nvSpPr>
          <p:spPr>
            <a:xfrm>
              <a:off x="332236" y="2104050"/>
              <a:ext cx="47371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50</a:t>
              </a:r>
              <a:endParaRPr lang="ja-JP" sz="1200">
                <a:effectLst/>
                <a:latin typeface="ＭＳ Ｐゴシック"/>
                <a:cs typeface="ＭＳ Ｐゴシック"/>
              </a:endParaRPr>
            </a:p>
          </p:txBody>
        </p:sp>
        <p:sp>
          <p:nvSpPr>
            <p:cNvPr id="21" name="テキスト ボックス 24"/>
            <p:cNvSpPr txBox="1"/>
            <p:nvPr/>
          </p:nvSpPr>
          <p:spPr>
            <a:xfrm>
              <a:off x="3215136" y="2688250"/>
              <a:ext cx="30861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4</a:t>
              </a:r>
              <a:endParaRPr lang="ja-JP" sz="1200">
                <a:effectLst/>
                <a:latin typeface="ＭＳ Ｐゴシック"/>
                <a:cs typeface="ＭＳ Ｐゴシック"/>
              </a:endParaRPr>
            </a:p>
          </p:txBody>
        </p:sp>
        <p:cxnSp>
          <p:nvCxnSpPr>
            <p:cNvPr id="22" name="直線コネクタ 21"/>
            <p:cNvCxnSpPr>
              <a:endCxn id="19" idx="3"/>
            </p:cNvCxnSpPr>
            <p:nvPr/>
          </p:nvCxnSpPr>
          <p:spPr>
            <a:xfrm flipH="1">
              <a:off x="761836" y="1744300"/>
              <a:ext cx="12595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flipH="1">
              <a:off x="762588" y="2248830"/>
              <a:ext cx="191668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a:stCxn id="14" idx="0"/>
            </p:cNvCxnSpPr>
            <p:nvPr/>
          </p:nvCxnSpPr>
          <p:spPr>
            <a:xfrm flipH="1" flipV="1">
              <a:off x="1419874" y="1310300"/>
              <a:ext cx="287" cy="139446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flipV="1">
              <a:off x="2020759" y="1744301"/>
              <a:ext cx="1" cy="96045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flipV="1">
              <a:off x="2671941" y="2248830"/>
              <a:ext cx="7327" cy="46482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7" name="円/楕円 26"/>
            <p:cNvSpPr/>
            <p:nvPr/>
          </p:nvSpPr>
          <p:spPr>
            <a:xfrm>
              <a:off x="1983784" y="1715342"/>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8" name="円/楕円 27"/>
            <p:cNvSpPr/>
            <p:nvPr/>
          </p:nvSpPr>
          <p:spPr>
            <a:xfrm>
              <a:off x="2666849" y="2229735"/>
              <a:ext cx="45085" cy="450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9" name="円/楕円 28"/>
            <p:cNvSpPr/>
            <p:nvPr/>
          </p:nvSpPr>
          <p:spPr>
            <a:xfrm>
              <a:off x="1390180" y="1290275"/>
              <a:ext cx="45085" cy="450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0" name="円/楕円 29"/>
            <p:cNvSpPr/>
            <p:nvPr/>
          </p:nvSpPr>
          <p:spPr>
            <a:xfrm>
              <a:off x="742065" y="809625"/>
              <a:ext cx="45085" cy="450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1" name="円/楕円 30"/>
            <p:cNvSpPr/>
            <p:nvPr/>
          </p:nvSpPr>
          <p:spPr>
            <a:xfrm>
              <a:off x="3305612" y="2684100"/>
              <a:ext cx="44450" cy="450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2" name="テキスト ボックス 24"/>
            <p:cNvSpPr txBox="1"/>
            <p:nvPr/>
          </p:nvSpPr>
          <p:spPr>
            <a:xfrm>
              <a:off x="406453" y="2709137"/>
              <a:ext cx="30861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0</a:t>
              </a:r>
              <a:endParaRPr lang="ja-JP" sz="1200">
                <a:effectLst/>
                <a:latin typeface="ＭＳ Ｐゴシック"/>
                <a:cs typeface="ＭＳ Ｐゴシック"/>
              </a:endParaRPr>
            </a:p>
          </p:txBody>
        </p:sp>
      </p:grpSp>
      <p:sp>
        <p:nvSpPr>
          <p:cNvPr id="3" name="スライド番号プレースホルダー 2"/>
          <p:cNvSpPr>
            <a:spLocks noGrp="1"/>
          </p:cNvSpPr>
          <p:nvPr>
            <p:ph type="sldNum" sz="quarter" idx="12"/>
          </p:nvPr>
        </p:nvSpPr>
        <p:spPr/>
        <p:txBody>
          <a:bodyPr/>
          <a:lstStyle/>
          <a:p>
            <a:fld id="{91B48CE8-BB9A-434A-95B2-7E9F0103B171}" type="slidenum">
              <a:rPr kumimoji="1" lang="ja-JP" altLang="en-US" smtClean="0"/>
              <a:pPr/>
              <a:t>12</a:t>
            </a:fld>
            <a:endParaRPr kumimoji="1" lang="ja-JP" altLang="en-US"/>
          </a:p>
        </p:txBody>
      </p:sp>
      <p:sp>
        <p:nvSpPr>
          <p:cNvPr id="33" name="日付プレースホルダー 32">
            <a:extLst>
              <a:ext uri="{FF2B5EF4-FFF2-40B4-BE49-F238E27FC236}">
                <a16:creationId xmlns:a16="http://schemas.microsoft.com/office/drawing/2014/main" id="{C92DD307-0BD3-46E3-B059-5BE9E18725B9}"/>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561353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animEffect transition="in" filter="fade">
                                      <p:cBhvr>
                                        <p:cTn id="7" dur="500"/>
                                        <p:tgtEl>
                                          <p:spTgt spid="4">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6" end="6"/>
                                            </p:txEl>
                                          </p:spTgt>
                                        </p:tgtEl>
                                        <p:attrNameLst>
                                          <p:attrName>style.visibility</p:attrName>
                                        </p:attrNameLst>
                                      </p:cBhvr>
                                      <p:to>
                                        <p:strVal val="visible"/>
                                      </p:to>
                                    </p:set>
                                    <p:animEffect transition="in" filter="fade">
                                      <p:cBhvr>
                                        <p:cTn id="12" dur="500"/>
                                        <p:tgtEl>
                                          <p:spTgt spid="4">
                                            <p:txEl>
                                              <p:pRg st="6" end="6"/>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4">
                                            <p:txEl>
                                              <p:pRg st="8" end="8"/>
                                            </p:txEl>
                                          </p:spTgt>
                                        </p:tgtEl>
                                        <p:attrNameLst>
                                          <p:attrName>style.visibility</p:attrName>
                                        </p:attrNameLst>
                                      </p:cBhvr>
                                      <p:to>
                                        <p:strVal val="visible"/>
                                      </p:to>
                                    </p:set>
                                    <p:animEffect transition="in" filter="fade">
                                      <p:cBhvr>
                                        <p:cTn id="15" dur="500"/>
                                        <p:tgtEl>
                                          <p:spTgt spid="4">
                                            <p:txEl>
                                              <p:pRg st="8" end="8"/>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4">
                                            <p:txEl>
                                              <p:pRg st="10" end="10"/>
                                            </p:txEl>
                                          </p:spTgt>
                                        </p:tgtEl>
                                        <p:attrNameLst>
                                          <p:attrName>style.visibility</p:attrName>
                                        </p:attrNameLst>
                                      </p:cBhvr>
                                      <p:to>
                                        <p:strVal val="visible"/>
                                      </p:to>
                                    </p:set>
                                    <p:animEffect transition="in" filter="fade">
                                      <p:cBhvr>
                                        <p:cTn id="20" dur="500"/>
                                        <p:tgtEl>
                                          <p:spTgt spid="4">
                                            <p:txEl>
                                              <p:pRg st="10" end="1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a:t>
            </a:r>
            <a:br>
              <a:rPr lang="en-US" altLang="ja-JP" dirty="0">
                <a:solidFill>
                  <a:srgbClr val="0070C0"/>
                </a:solidFill>
              </a:rPr>
            </a:br>
            <a:r>
              <a:rPr lang="en-US" altLang="ja-JP" dirty="0">
                <a:solidFill>
                  <a:srgbClr val="0070C0"/>
                </a:solidFill>
              </a:rPr>
              <a:t>2.2 </a:t>
            </a:r>
            <a:r>
              <a:rPr lang="ja-JP" altLang="en-US" dirty="0">
                <a:solidFill>
                  <a:srgbClr val="0070C0"/>
                </a:solidFill>
              </a:rPr>
              <a:t>需要関数と需要曲線</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467544" y="1340768"/>
                <a:ext cx="8280920" cy="4896544"/>
              </a:xfrm>
            </p:spPr>
            <p:txBody>
              <a:bodyPr>
                <a:normAutofit fontScale="92500"/>
              </a:bodyPr>
              <a:lstStyle/>
              <a:p>
                <a:pPr algn="just"/>
                <a:r>
                  <a:rPr lang="ja-JP" altLang="en-US" sz="2400" dirty="0">
                    <a:solidFill>
                      <a:schemeClr val="tx1"/>
                    </a:solidFill>
                    <a:latin typeface="ＭＳ Ｐゴシック" pitchFamily="50" charset="-128"/>
                    <a:ea typeface="ＭＳ Ｐゴシック" pitchFamily="50" charset="-128"/>
                  </a:rPr>
                  <a:t>ある価格のもとでの財・サービスの需要量が上昇，またはある財・サービスに対する消費者の留保価格が上昇したとする．</a:t>
                </a:r>
                <a:endParaRPr lang="en-US" altLang="ja-JP" sz="2400" dirty="0">
                  <a:solidFill>
                    <a:schemeClr val="tx1"/>
                  </a:solidFill>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情報番組などで何かの食料品が健康に良いと報道され，その食料品を高い価格を出してでも購入しようとする人が増える状況．</a:t>
                </a:r>
                <a:endParaRPr lang="en-US" altLang="ja-JP" sz="2100" dirty="0">
                  <a:latin typeface="ＭＳ Ｐゴシック" pitchFamily="50" charset="-128"/>
                  <a:ea typeface="ＭＳ Ｐゴシック" pitchFamily="50" charset="-128"/>
                </a:endParaRPr>
              </a:p>
              <a:p>
                <a:pPr algn="just"/>
                <a:endParaRPr lang="en-US" altLang="ja-JP" sz="800" dirty="0">
                  <a:solidFill>
                    <a:schemeClr val="tx1"/>
                  </a:solidFill>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これまでの需要表（表</a:t>
                </a:r>
                <a:r>
                  <a:rPr lang="en-US" altLang="ja-JP" sz="2400" dirty="0">
                    <a:latin typeface="ＭＳ Ｐゴシック" pitchFamily="50" charset="-128"/>
                    <a:ea typeface="ＭＳ Ｐゴシック" pitchFamily="50" charset="-128"/>
                  </a:rPr>
                  <a:t>4.2</a:t>
                </a:r>
                <a:r>
                  <a:rPr lang="ja-JP" altLang="en-US" sz="2400" dirty="0">
                    <a:latin typeface="ＭＳ Ｐゴシック" pitchFamily="50" charset="-128"/>
                    <a:ea typeface="ＭＳ Ｐゴシック" pitchFamily="50" charset="-128"/>
                  </a:rPr>
                  <a:t>）から表</a:t>
                </a:r>
                <a:r>
                  <a:rPr lang="en-US" altLang="ja-JP" sz="2400" dirty="0">
                    <a:latin typeface="ＭＳ Ｐゴシック" pitchFamily="50" charset="-128"/>
                    <a:ea typeface="ＭＳ Ｐゴシック" pitchFamily="50" charset="-128"/>
                  </a:rPr>
                  <a:t>4.3</a:t>
                </a:r>
                <a:r>
                  <a:rPr lang="ja-JP" altLang="en-US" sz="2400" dirty="0" err="1">
                    <a:latin typeface="ＭＳ Ｐゴシック" pitchFamily="50" charset="-128"/>
                    <a:ea typeface="ＭＳ Ｐゴシック" pitchFamily="50" charset="-128"/>
                  </a:rPr>
                  <a:t>への</a:t>
                </a:r>
                <a:r>
                  <a:rPr lang="ja-JP" altLang="en-US" sz="2400" dirty="0">
                    <a:latin typeface="ＭＳ Ｐゴシック" pitchFamily="50" charset="-128"/>
                    <a:ea typeface="ＭＳ Ｐゴシック" pitchFamily="50" charset="-128"/>
                  </a:rPr>
                  <a:t>変化があるとする．</a:t>
                </a:r>
                <a:endParaRPr lang="en-US" altLang="ja-JP" sz="2400" dirty="0">
                  <a:solidFill>
                    <a:schemeClr val="tx1"/>
                  </a:solidFill>
                  <a:latin typeface="ＭＳ Ｐゴシック" pitchFamily="50" charset="-128"/>
                  <a:ea typeface="ＭＳ Ｐゴシック" pitchFamily="50" charset="-128"/>
                </a:endParaRPr>
              </a:p>
              <a:p>
                <a:pPr algn="just"/>
                <a:endParaRPr lang="en-US" altLang="ja-JP" sz="800" i="1" dirty="0">
                  <a:latin typeface="Cambria Math"/>
                  <a:ea typeface="ＭＳ Ｐゴシック" pitchFamily="50" charset="-128"/>
                </a:endParaRPr>
              </a:p>
              <a:p>
                <a:pPr algn="just"/>
                <a:r>
                  <a:rPr lang="ja-JP" altLang="en-US" sz="2400" dirty="0">
                    <a:latin typeface="Cambria Math"/>
                    <a:ea typeface="ＭＳ Ｐゴシック" pitchFamily="50" charset="-128"/>
                  </a:rPr>
                  <a:t>逆需要関数が</a:t>
                </a:r>
                <a:endParaRPr lang="en-US" altLang="ja-JP" sz="2400" dirty="0">
                  <a:latin typeface="Cambria Math"/>
                  <a:ea typeface="ＭＳ Ｐゴシック" pitchFamily="50" charset="-128"/>
                </a:endParaRPr>
              </a:p>
              <a:p>
                <a:pPr marL="0" indent="0" algn="just">
                  <a:buNone/>
                </a:pPr>
                <a:r>
                  <a:rPr lang="en-US" altLang="ja-JP" sz="2400" dirty="0">
                    <a:ea typeface="ＭＳ Ｐゴシック" pitchFamily="50" charset="-128"/>
                  </a:rPr>
                  <a:t>	</a:t>
                </a:r>
                <a14:m>
                  <m:oMath xmlns:m="http://schemas.openxmlformats.org/officeDocument/2006/math">
                    <m:r>
                      <a:rPr lang="en-US" altLang="ja-JP" sz="2400" i="1">
                        <a:latin typeface="Cambria Math"/>
                        <a:ea typeface="ＭＳ Ｐゴシック" pitchFamily="50" charset="-128"/>
                      </a:rPr>
                      <m:t>𝑃</m:t>
                    </m:r>
                    <m:r>
                      <a:rPr lang="en-US" altLang="ja-JP" sz="2400" i="1">
                        <a:latin typeface="Cambria Math"/>
                        <a:ea typeface="ＭＳ Ｐゴシック" pitchFamily="50" charset="-128"/>
                      </a:rPr>
                      <m:t>=200−50</m:t>
                    </m:r>
                    <m:r>
                      <a:rPr lang="en-US" altLang="ja-JP" sz="2400" i="1">
                        <a:latin typeface="Cambria Math"/>
                        <a:ea typeface="ＭＳ Ｐゴシック" pitchFamily="50" charset="-128"/>
                      </a:rPr>
                      <m:t>𝐷</m:t>
                    </m:r>
                  </m:oMath>
                </a14:m>
                <a:endParaRPr lang="en-US" altLang="ja-JP" sz="2400" dirty="0"/>
              </a:p>
              <a:p>
                <a:pPr marL="0" indent="0" algn="just">
                  <a:buNone/>
                </a:pPr>
                <a:r>
                  <a:rPr lang="ja-JP" altLang="en-US" sz="2400" dirty="0">
                    <a:solidFill>
                      <a:schemeClr val="tx1"/>
                    </a:solidFill>
                    <a:latin typeface="ＭＳ Ｐゴシック" pitchFamily="50" charset="-128"/>
                    <a:ea typeface="ＭＳ Ｐゴシック" pitchFamily="50" charset="-128"/>
                  </a:rPr>
                  <a:t>　から以下のように変化．</a:t>
                </a:r>
                <a:endParaRPr lang="en-US" altLang="ja-JP" sz="2400" dirty="0">
                  <a:solidFill>
                    <a:schemeClr val="tx1"/>
                  </a:solidFill>
                  <a:latin typeface="ＭＳ Ｐゴシック" pitchFamily="50" charset="-128"/>
                  <a:ea typeface="ＭＳ Ｐゴシック" pitchFamily="50" charset="-128"/>
                </a:endParaRPr>
              </a:p>
              <a:p>
                <a:pPr marL="0" indent="0" algn="just">
                  <a:buNone/>
                </a:pPr>
                <a:r>
                  <a:rPr lang="en-US" altLang="ja-JP" sz="2400" dirty="0">
                    <a:ea typeface="ＭＳ Ｐゴシック" pitchFamily="50" charset="-128"/>
                  </a:rPr>
                  <a:t>	</a:t>
                </a:r>
                <a14:m>
                  <m:oMath xmlns:m="http://schemas.openxmlformats.org/officeDocument/2006/math">
                    <m:r>
                      <a:rPr lang="en-US" altLang="ja-JP" sz="2400" i="1">
                        <a:latin typeface="Cambria Math"/>
                        <a:ea typeface="ＭＳ Ｐゴシック" pitchFamily="50" charset="-128"/>
                      </a:rPr>
                      <m:t>𝑃</m:t>
                    </m:r>
                    <m:r>
                      <a:rPr lang="en-US" altLang="ja-JP" sz="2400" i="1">
                        <a:latin typeface="Cambria Math"/>
                        <a:ea typeface="ＭＳ Ｐゴシック" pitchFamily="50" charset="-128"/>
                      </a:rPr>
                      <m:t>=250−50</m:t>
                    </m:r>
                    <m:r>
                      <a:rPr lang="en-US" altLang="ja-JP" sz="2400" i="1">
                        <a:latin typeface="Cambria Math"/>
                        <a:ea typeface="ＭＳ Ｐゴシック" pitchFamily="50" charset="-128"/>
                      </a:rPr>
                      <m:t>𝐷</m:t>
                    </m:r>
                  </m:oMath>
                </a14:m>
                <a:endParaRPr lang="en-US" altLang="ja-JP" sz="2400" dirty="0"/>
              </a:p>
              <a:p>
                <a:pPr marL="0" indent="0" algn="just">
                  <a:buNone/>
                </a:pPr>
                <a:endParaRPr lang="en-US" altLang="ja-JP" sz="2400" dirty="0">
                  <a:solidFill>
                    <a:schemeClr val="tx1"/>
                  </a:solidFill>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467544" y="1340768"/>
                <a:ext cx="8280920" cy="4896544"/>
              </a:xfrm>
              <a:blipFill rotWithShape="1">
                <a:blip r:embed="rId3"/>
                <a:stretch>
                  <a:fillRect l="-368" t="-872" r="-957"/>
                </a:stretch>
              </a:blipFill>
            </p:spPr>
            <p:txBody>
              <a:bodyPr/>
              <a:lstStyle/>
              <a:p>
                <a:r>
                  <a:rPr lang="ja-JP" altLang="en-US">
                    <a:noFill/>
                  </a:rPr>
                  <a:t> </a:t>
                </a:r>
              </a:p>
            </p:txBody>
          </p:sp>
        </mc:Fallback>
      </mc:AlternateContent>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9952" y="3742965"/>
            <a:ext cx="4865737" cy="22166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13</a:t>
            </a:fld>
            <a:endParaRPr kumimoji="1" lang="ja-JP" altLang="en-US"/>
          </a:p>
        </p:txBody>
      </p:sp>
      <p:sp>
        <p:nvSpPr>
          <p:cNvPr id="4" name="日付プレースホルダー 3">
            <a:extLst>
              <a:ext uri="{FF2B5EF4-FFF2-40B4-BE49-F238E27FC236}">
                <a16:creationId xmlns:a16="http://schemas.microsoft.com/office/drawing/2014/main" id="{4BE16573-197A-40E2-B863-B4F4F194A0D8}"/>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205733326"/>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1" end="1"/>
                                            </p:txEl>
                                          </p:spTgt>
                                        </p:tgtEl>
                                        <p:attrNameLst>
                                          <p:attrName>style.visibility</p:attrName>
                                        </p:attrNameLst>
                                      </p:cBhvr>
                                      <p:to>
                                        <p:strVal val="visible"/>
                                      </p:to>
                                    </p:set>
                                    <p:animEffect transition="in" filter="fade">
                                      <p:cBhvr>
                                        <p:cTn id="10" dur="500"/>
                                        <p:tgtEl>
                                          <p:spTgt spid="166917">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6917">
                                            <p:txEl>
                                              <p:pRg st="3" end="3"/>
                                            </p:txEl>
                                          </p:spTgt>
                                        </p:tgtEl>
                                        <p:attrNameLst>
                                          <p:attrName>style.visibility</p:attrName>
                                        </p:attrNameLst>
                                      </p:cBhvr>
                                      <p:to>
                                        <p:strVal val="visible"/>
                                      </p:to>
                                    </p:set>
                                    <p:animEffect transition="in" filter="fade">
                                      <p:cBhvr>
                                        <p:cTn id="15" dur="500"/>
                                        <p:tgtEl>
                                          <p:spTgt spid="166917">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026"/>
                                        </p:tgtEl>
                                        <p:attrNameLst>
                                          <p:attrName>style.visibility</p:attrName>
                                        </p:attrNameLst>
                                      </p:cBhvr>
                                      <p:to>
                                        <p:strVal val="visible"/>
                                      </p:to>
                                    </p:set>
                                    <p:animEffect transition="in" filter="fade">
                                      <p:cBhvr>
                                        <p:cTn id="18" dur="500"/>
                                        <p:tgtEl>
                                          <p:spTgt spid="102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66917">
                                            <p:txEl>
                                              <p:pRg st="5" end="5"/>
                                            </p:txEl>
                                          </p:spTgt>
                                        </p:tgtEl>
                                        <p:attrNameLst>
                                          <p:attrName>style.visibility</p:attrName>
                                        </p:attrNameLst>
                                      </p:cBhvr>
                                      <p:to>
                                        <p:strVal val="visible"/>
                                      </p:to>
                                    </p:set>
                                    <p:animEffect transition="in" filter="fade">
                                      <p:cBhvr>
                                        <p:cTn id="23" dur="500"/>
                                        <p:tgtEl>
                                          <p:spTgt spid="166917">
                                            <p:txEl>
                                              <p:pRg st="5" end="5"/>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66917">
                                            <p:txEl>
                                              <p:pRg st="6" end="6"/>
                                            </p:txEl>
                                          </p:spTgt>
                                        </p:tgtEl>
                                        <p:attrNameLst>
                                          <p:attrName>style.visibility</p:attrName>
                                        </p:attrNameLst>
                                      </p:cBhvr>
                                      <p:to>
                                        <p:strVal val="visible"/>
                                      </p:to>
                                    </p:set>
                                    <p:animEffect transition="in" filter="fade">
                                      <p:cBhvr>
                                        <p:cTn id="26" dur="500"/>
                                        <p:tgtEl>
                                          <p:spTgt spid="166917">
                                            <p:txEl>
                                              <p:pRg st="6" end="6"/>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66917">
                                            <p:txEl>
                                              <p:pRg st="7" end="7"/>
                                            </p:txEl>
                                          </p:spTgt>
                                        </p:tgtEl>
                                        <p:attrNameLst>
                                          <p:attrName>style.visibility</p:attrName>
                                        </p:attrNameLst>
                                      </p:cBhvr>
                                      <p:to>
                                        <p:strVal val="visible"/>
                                      </p:to>
                                    </p:set>
                                    <p:animEffect transition="in" filter="fade">
                                      <p:cBhvr>
                                        <p:cTn id="29" dur="500"/>
                                        <p:tgtEl>
                                          <p:spTgt spid="166917">
                                            <p:txEl>
                                              <p:pRg st="7" end="7"/>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66917">
                                            <p:txEl>
                                              <p:pRg st="8" end="8"/>
                                            </p:txEl>
                                          </p:spTgt>
                                        </p:tgtEl>
                                        <p:attrNameLst>
                                          <p:attrName>style.visibility</p:attrName>
                                        </p:attrNameLst>
                                      </p:cBhvr>
                                      <p:to>
                                        <p:strVal val="visible"/>
                                      </p:to>
                                    </p:set>
                                    <p:animEffect transition="in" filter="fade">
                                      <p:cBhvr>
                                        <p:cTn id="32" dur="500"/>
                                        <p:tgtEl>
                                          <p:spTgt spid="16691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〇〇〇〇●</a:t>
            </a:r>
            <a:br>
              <a:rPr lang="en-US" altLang="ja-JP" dirty="0">
                <a:solidFill>
                  <a:srgbClr val="0070C0"/>
                </a:solidFill>
              </a:rPr>
            </a:br>
            <a:r>
              <a:rPr lang="en-US" altLang="ja-JP" dirty="0">
                <a:solidFill>
                  <a:srgbClr val="0070C0"/>
                </a:solidFill>
              </a:rPr>
              <a:t>2.2 </a:t>
            </a:r>
            <a:r>
              <a:rPr lang="ja-JP" altLang="en-US" dirty="0">
                <a:solidFill>
                  <a:srgbClr val="0070C0"/>
                </a:solidFill>
              </a:rPr>
              <a:t>需要関数と需要曲線</a:t>
            </a:r>
            <a:endParaRPr lang="en-US" altLang="en-US" dirty="0">
              <a:solidFill>
                <a:srgbClr val="0070C0"/>
              </a:solidFill>
            </a:endParaRPr>
          </a:p>
        </p:txBody>
      </p:sp>
      <p:sp>
        <p:nvSpPr>
          <p:cNvPr id="166917" name="Rectangle 5"/>
          <p:cNvSpPr>
            <a:spLocks noGrp="1" noChangeArrowheads="1"/>
          </p:cNvSpPr>
          <p:nvPr>
            <p:ph idx="1"/>
          </p:nvPr>
        </p:nvSpPr>
        <p:spPr>
          <a:xfrm>
            <a:off x="251520" y="1340768"/>
            <a:ext cx="8496944" cy="4896544"/>
          </a:xfrm>
        </p:spPr>
        <p:txBody>
          <a:bodyPr>
            <a:normAutofit/>
          </a:bodyPr>
          <a:lstStyle/>
          <a:p>
            <a:pPr algn="just"/>
            <a:r>
              <a:rPr lang="ja-JP" altLang="en-US" sz="2400" dirty="0">
                <a:latin typeface="ＭＳ Ｐゴシック" pitchFamily="50" charset="-128"/>
                <a:ea typeface="ＭＳ Ｐゴシック" pitchFamily="50" charset="-128"/>
              </a:rPr>
              <a:t>このような変化を「</a:t>
            </a:r>
            <a:r>
              <a:rPr lang="ja-JP" altLang="en-US" sz="2400" dirty="0">
                <a:solidFill>
                  <a:srgbClr val="FF0000"/>
                </a:solidFill>
                <a:latin typeface="ＭＳ Ｐゴシック" pitchFamily="50" charset="-128"/>
                <a:ea typeface="ＭＳ Ｐゴシック" pitchFamily="50" charset="-128"/>
              </a:rPr>
              <a:t>需要曲線のシフト</a:t>
            </a:r>
            <a:r>
              <a:rPr lang="ja-JP" altLang="en-US" sz="2400" dirty="0">
                <a:latin typeface="ＭＳ Ｐゴシック" pitchFamily="50" charset="-128"/>
                <a:ea typeface="ＭＳ Ｐゴシック" pitchFamily="50" charset="-128"/>
              </a:rPr>
              <a:t>」と呼ぶ．</a:t>
            </a:r>
            <a:endParaRPr lang="en-US" altLang="ja-JP" sz="2400" dirty="0">
              <a:latin typeface="ＭＳ Ｐゴシック" pitchFamily="50" charset="-128"/>
              <a:ea typeface="ＭＳ Ｐゴシック" pitchFamily="50" charset="-128"/>
            </a:endParaRPr>
          </a:p>
          <a:p>
            <a:pPr marL="0" indent="0" algn="just">
              <a:buNone/>
            </a:pPr>
            <a:endParaRPr lang="en-US" altLang="ja-JP" sz="2400" dirty="0">
              <a:latin typeface="ＭＳ Ｐゴシック" pitchFamily="50" charset="-128"/>
              <a:ea typeface="ＭＳ Ｐゴシック" pitchFamily="50" charset="-128"/>
            </a:endParaRPr>
          </a:p>
          <a:p>
            <a:pPr algn="just"/>
            <a:r>
              <a:rPr lang="ja-JP" altLang="en-US" sz="2400" dirty="0">
                <a:solidFill>
                  <a:schemeClr val="tx1"/>
                </a:solidFill>
                <a:latin typeface="ＭＳ Ｐゴシック" pitchFamily="50" charset="-128"/>
                <a:ea typeface="ＭＳ Ｐゴシック" pitchFamily="50" charset="-128"/>
              </a:rPr>
              <a:t>価格が一定でも需要量</a:t>
            </a:r>
            <a:endParaRPr lang="en-US" altLang="ja-JP" sz="2400" dirty="0">
              <a:solidFill>
                <a:schemeClr val="tx1"/>
              </a:solidFill>
              <a:latin typeface="ＭＳ Ｐゴシック" pitchFamily="50" charset="-128"/>
              <a:ea typeface="ＭＳ Ｐゴシック" pitchFamily="50" charset="-128"/>
            </a:endParaRPr>
          </a:p>
          <a:p>
            <a:pPr marL="0" indent="0" algn="just">
              <a:buNone/>
            </a:pPr>
            <a:r>
              <a:rPr lang="en-US" altLang="ja-JP" sz="2400" dirty="0">
                <a:latin typeface="ＭＳ Ｐゴシック" pitchFamily="50" charset="-128"/>
                <a:ea typeface="ＭＳ Ｐゴシック" pitchFamily="50" charset="-128"/>
              </a:rPr>
              <a:t>   </a:t>
            </a:r>
            <a:r>
              <a:rPr lang="ja-JP" altLang="en-US" sz="2400" dirty="0">
                <a:solidFill>
                  <a:schemeClr val="tx1"/>
                </a:solidFill>
                <a:latin typeface="ＭＳ Ｐゴシック" pitchFamily="50" charset="-128"/>
                <a:ea typeface="ＭＳ Ｐゴシック" pitchFamily="50" charset="-128"/>
              </a:rPr>
              <a:t>が増えるなど，需要曲</a:t>
            </a:r>
            <a:endParaRPr lang="en-US" altLang="ja-JP" sz="2400" dirty="0">
              <a:latin typeface="ＭＳ Ｐゴシック" pitchFamily="50" charset="-128"/>
              <a:ea typeface="ＭＳ Ｐゴシック" pitchFamily="50" charset="-128"/>
            </a:endParaRPr>
          </a:p>
          <a:p>
            <a:pPr marL="0" indent="0" algn="just">
              <a:buNone/>
            </a:pPr>
            <a:r>
              <a:rPr lang="ja-JP" altLang="en-US" sz="2400" dirty="0">
                <a:solidFill>
                  <a:schemeClr val="tx1"/>
                </a:solidFill>
                <a:latin typeface="ＭＳ Ｐゴシック" pitchFamily="50" charset="-128"/>
                <a:ea typeface="ＭＳ Ｐゴシック" pitchFamily="50" charset="-128"/>
              </a:rPr>
              <a:t>　 線自体が動くこと．</a:t>
            </a:r>
            <a:endParaRPr lang="en-US" altLang="ja-JP" sz="2400" dirty="0">
              <a:solidFill>
                <a:schemeClr val="tx1"/>
              </a:solidFill>
              <a:latin typeface="ＭＳ Ｐゴシック" pitchFamily="50" charset="-128"/>
              <a:ea typeface="ＭＳ Ｐゴシック" pitchFamily="50" charset="-128"/>
            </a:endParaRPr>
          </a:p>
        </p:txBody>
      </p:sp>
      <p:grpSp>
        <p:nvGrpSpPr>
          <p:cNvPr id="6" name="キャンバス 86"/>
          <p:cNvGrpSpPr/>
          <p:nvPr/>
        </p:nvGrpSpPr>
        <p:grpSpPr>
          <a:xfrm>
            <a:off x="3727110" y="2628560"/>
            <a:ext cx="5251073" cy="3549650"/>
            <a:chOff x="0" y="0"/>
            <a:chExt cx="5251073" cy="3549650"/>
          </a:xfrm>
        </p:grpSpPr>
        <p:sp>
          <p:nvSpPr>
            <p:cNvPr id="7" name="正方形/長方形 6"/>
            <p:cNvSpPr/>
            <p:nvPr/>
          </p:nvSpPr>
          <p:spPr>
            <a:xfrm>
              <a:off x="0" y="0"/>
              <a:ext cx="4965700" cy="3549650"/>
            </a:xfrm>
            <a:prstGeom prst="rect">
              <a:avLst/>
            </a:prstGeom>
          </p:spPr>
        </p:sp>
        <p:cxnSp>
          <p:nvCxnSpPr>
            <p:cNvPr id="8" name="直線矢印コネクタ 7"/>
            <p:cNvCxnSpPr/>
            <p:nvPr/>
          </p:nvCxnSpPr>
          <p:spPr>
            <a:xfrm>
              <a:off x="761836" y="3111500"/>
              <a:ext cx="3467264" cy="22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flipV="1">
              <a:off x="761836" y="463550"/>
              <a:ext cx="0" cy="264795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テキスト ボックス 73"/>
            <p:cNvSpPr txBox="1"/>
            <p:nvPr/>
          </p:nvSpPr>
          <p:spPr>
            <a:xfrm>
              <a:off x="93840" y="98787"/>
              <a:ext cx="1632985"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400" i="1" kern="100" dirty="0">
                  <a:effectLst/>
                  <a:latin typeface="Times New Roman"/>
                  <a:ea typeface="ＭＳ 明朝"/>
                  <a:cs typeface="Times New Roman"/>
                </a:rPr>
                <a:t>P</a:t>
              </a:r>
              <a:r>
                <a:rPr lang="en-US" sz="1400" kern="100" dirty="0">
                  <a:effectLst/>
                  <a:ea typeface="ＭＳ 明朝"/>
                  <a:cs typeface="Times New Roman"/>
                </a:rPr>
                <a:t>; </a:t>
              </a:r>
              <a:r>
                <a:rPr lang="ja-JP" sz="1400" kern="100" dirty="0">
                  <a:effectLst/>
                  <a:ea typeface="ＭＳ 明朝"/>
                  <a:cs typeface="Times New Roman"/>
                </a:rPr>
                <a:t>価格，留保価格</a:t>
              </a:r>
            </a:p>
          </p:txBody>
        </p:sp>
        <p:sp>
          <p:nvSpPr>
            <p:cNvPr id="11" name="テキスト ボックス 24"/>
            <p:cNvSpPr txBox="1"/>
            <p:nvPr/>
          </p:nvSpPr>
          <p:spPr>
            <a:xfrm>
              <a:off x="4100748" y="3125357"/>
              <a:ext cx="1150325"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400" i="1" dirty="0">
                  <a:effectLst/>
                  <a:latin typeface="Times New Roman"/>
                  <a:ea typeface="ＭＳ 明朝"/>
                  <a:cs typeface="ＭＳ Ｐゴシック"/>
                </a:rPr>
                <a:t>D</a:t>
              </a:r>
              <a:r>
                <a:rPr lang="en-US" sz="1400" dirty="0">
                  <a:effectLst/>
                  <a:latin typeface="ＭＳ 明朝"/>
                  <a:cs typeface="Times New Roman"/>
                </a:rPr>
                <a:t>; </a:t>
              </a:r>
              <a:r>
                <a:rPr lang="ja-JP" sz="1400" dirty="0">
                  <a:effectLst/>
                  <a:latin typeface="ＭＳ Ｐゴシック"/>
                  <a:ea typeface="ＭＳ 明朝"/>
                  <a:cs typeface="Times New Roman"/>
                </a:rPr>
                <a:t>需要量</a:t>
              </a:r>
              <a:endParaRPr lang="ja-JP" sz="1400" dirty="0">
                <a:effectLst/>
                <a:latin typeface="ＭＳ Ｐゴシック"/>
                <a:cs typeface="ＭＳ Ｐゴシック"/>
              </a:endParaRPr>
            </a:p>
          </p:txBody>
        </p:sp>
        <p:sp>
          <p:nvSpPr>
            <p:cNvPr id="12" name="テキスト ボックス 24"/>
            <p:cNvSpPr txBox="1"/>
            <p:nvPr/>
          </p:nvSpPr>
          <p:spPr>
            <a:xfrm>
              <a:off x="1265686" y="3104810"/>
              <a:ext cx="30895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1</a:t>
              </a:r>
              <a:endParaRPr lang="ja-JP" sz="1200">
                <a:effectLst/>
                <a:latin typeface="ＭＳ Ｐゴシック"/>
                <a:cs typeface="ＭＳ Ｐゴシック"/>
              </a:endParaRPr>
            </a:p>
          </p:txBody>
        </p:sp>
        <p:sp>
          <p:nvSpPr>
            <p:cNvPr id="13" name="テキスト ボックス 24"/>
            <p:cNvSpPr txBox="1"/>
            <p:nvPr/>
          </p:nvSpPr>
          <p:spPr>
            <a:xfrm>
              <a:off x="1907036" y="3113700"/>
              <a:ext cx="30861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2</a:t>
              </a:r>
              <a:endParaRPr lang="ja-JP" sz="1200">
                <a:effectLst/>
                <a:latin typeface="ＭＳ Ｐゴシック"/>
                <a:cs typeface="ＭＳ Ｐゴシック"/>
              </a:endParaRPr>
            </a:p>
          </p:txBody>
        </p:sp>
        <p:sp>
          <p:nvSpPr>
            <p:cNvPr id="14" name="テキスト ボックス 24"/>
            <p:cNvSpPr txBox="1"/>
            <p:nvPr/>
          </p:nvSpPr>
          <p:spPr>
            <a:xfrm>
              <a:off x="2561086" y="3107350"/>
              <a:ext cx="30861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3</a:t>
              </a:r>
              <a:endParaRPr lang="ja-JP" sz="1200">
                <a:effectLst/>
                <a:latin typeface="ＭＳ Ｐゴシック"/>
                <a:cs typeface="ＭＳ Ｐゴシック"/>
              </a:endParaRPr>
            </a:p>
          </p:txBody>
        </p:sp>
        <p:cxnSp>
          <p:nvCxnSpPr>
            <p:cNvPr id="15" name="直線コネクタ 14"/>
            <p:cNvCxnSpPr/>
            <p:nvPr/>
          </p:nvCxnSpPr>
          <p:spPr>
            <a:xfrm flipH="1">
              <a:off x="761836" y="2170974"/>
              <a:ext cx="1929978"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H="1">
              <a:off x="761836" y="2639355"/>
              <a:ext cx="2571413" cy="127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7" name="テキスト ボックス 24"/>
            <p:cNvSpPr txBox="1"/>
            <p:nvPr/>
          </p:nvSpPr>
          <p:spPr>
            <a:xfrm>
              <a:off x="287786" y="1081700"/>
              <a:ext cx="47405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200</a:t>
              </a:r>
              <a:endParaRPr lang="ja-JP" sz="1200">
                <a:effectLst/>
                <a:latin typeface="ＭＳ Ｐゴシック"/>
                <a:cs typeface="ＭＳ Ｐゴシック"/>
              </a:endParaRPr>
            </a:p>
          </p:txBody>
        </p:sp>
        <p:sp>
          <p:nvSpPr>
            <p:cNvPr id="18" name="テキスト ボックス 24"/>
            <p:cNvSpPr txBox="1"/>
            <p:nvPr/>
          </p:nvSpPr>
          <p:spPr>
            <a:xfrm>
              <a:off x="288126" y="1557950"/>
              <a:ext cx="47371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150</a:t>
              </a:r>
              <a:endParaRPr lang="ja-JP" sz="1200">
                <a:effectLst/>
                <a:latin typeface="ＭＳ Ｐゴシック"/>
                <a:cs typeface="ＭＳ Ｐゴシック"/>
              </a:endParaRPr>
            </a:p>
          </p:txBody>
        </p:sp>
        <p:sp>
          <p:nvSpPr>
            <p:cNvPr id="19" name="テキスト ボックス 24"/>
            <p:cNvSpPr txBox="1"/>
            <p:nvPr/>
          </p:nvSpPr>
          <p:spPr>
            <a:xfrm>
              <a:off x="288126" y="1991950"/>
              <a:ext cx="47371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100</a:t>
              </a:r>
              <a:endParaRPr lang="ja-JP" sz="1200">
                <a:effectLst/>
                <a:latin typeface="ＭＳ Ｐゴシック"/>
                <a:cs typeface="ＭＳ Ｐゴシック"/>
              </a:endParaRPr>
            </a:p>
          </p:txBody>
        </p:sp>
        <p:sp>
          <p:nvSpPr>
            <p:cNvPr id="20" name="テキスト ボックス 24"/>
            <p:cNvSpPr txBox="1"/>
            <p:nvPr/>
          </p:nvSpPr>
          <p:spPr>
            <a:xfrm>
              <a:off x="332236" y="2504100"/>
              <a:ext cx="47371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50</a:t>
              </a:r>
              <a:endParaRPr lang="ja-JP" sz="1200">
                <a:effectLst/>
                <a:latin typeface="ＭＳ Ｐゴシック"/>
                <a:cs typeface="ＭＳ Ｐゴシック"/>
              </a:endParaRPr>
            </a:p>
          </p:txBody>
        </p:sp>
        <p:sp>
          <p:nvSpPr>
            <p:cNvPr id="21" name="テキスト ボックス 24"/>
            <p:cNvSpPr txBox="1"/>
            <p:nvPr/>
          </p:nvSpPr>
          <p:spPr>
            <a:xfrm>
              <a:off x="3215136" y="3101000"/>
              <a:ext cx="30861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4</a:t>
              </a:r>
              <a:endParaRPr lang="ja-JP" sz="1200">
                <a:effectLst/>
                <a:latin typeface="ＭＳ Ｐゴシック"/>
                <a:cs typeface="ＭＳ Ｐゴシック"/>
              </a:endParaRPr>
            </a:p>
          </p:txBody>
        </p:sp>
        <p:cxnSp>
          <p:nvCxnSpPr>
            <p:cNvPr id="22" name="直線コネクタ 21"/>
            <p:cNvCxnSpPr/>
            <p:nvPr/>
          </p:nvCxnSpPr>
          <p:spPr>
            <a:xfrm>
              <a:off x="750999" y="753405"/>
              <a:ext cx="3217751" cy="234539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761499" y="1240450"/>
              <a:ext cx="2571750" cy="187325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4" name="テキスト ボックス 24"/>
            <p:cNvSpPr txBox="1"/>
            <p:nvPr/>
          </p:nvSpPr>
          <p:spPr>
            <a:xfrm>
              <a:off x="3812200" y="3115900"/>
              <a:ext cx="30861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5</a:t>
              </a:r>
              <a:endParaRPr lang="ja-JP" sz="1200">
                <a:effectLst/>
                <a:latin typeface="ＭＳ Ｐゴシック"/>
                <a:cs typeface="ＭＳ Ｐゴシック"/>
              </a:endParaRPr>
            </a:p>
          </p:txBody>
        </p:sp>
        <p:sp>
          <p:nvSpPr>
            <p:cNvPr id="25" name="テキスト ボックス 24"/>
            <p:cNvSpPr txBox="1"/>
            <p:nvPr/>
          </p:nvSpPr>
          <p:spPr>
            <a:xfrm>
              <a:off x="315890" y="597172"/>
              <a:ext cx="47371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250</a:t>
              </a:r>
              <a:endParaRPr lang="ja-JP" sz="1200">
                <a:effectLst/>
                <a:latin typeface="ＭＳ Ｐゴシック"/>
                <a:cs typeface="ＭＳ Ｐゴシック"/>
              </a:endParaRPr>
            </a:p>
          </p:txBody>
        </p:sp>
        <p:cxnSp>
          <p:nvCxnSpPr>
            <p:cNvPr id="26" name="直線コネクタ 25"/>
            <p:cNvCxnSpPr/>
            <p:nvPr/>
          </p:nvCxnSpPr>
          <p:spPr>
            <a:xfrm flipH="1">
              <a:off x="762511" y="1691618"/>
              <a:ext cx="129414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flipH="1">
              <a:off x="762511" y="1240450"/>
              <a:ext cx="634325"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flipH="1">
              <a:off x="1385958" y="1240450"/>
              <a:ext cx="3776" cy="185835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flipH="1">
              <a:off x="2029297" y="1691618"/>
              <a:ext cx="3175" cy="141319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flipH="1">
              <a:off x="2678997" y="2170974"/>
              <a:ext cx="13925" cy="92782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a:off x="3330709" y="2639355"/>
              <a:ext cx="0" cy="47214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2" name="円/楕円 31"/>
            <p:cNvSpPr/>
            <p:nvPr/>
          </p:nvSpPr>
          <p:spPr>
            <a:xfrm>
              <a:off x="2005421" y="1666830"/>
              <a:ext cx="45085" cy="450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3" name="円/楕円 32"/>
            <p:cNvSpPr/>
            <p:nvPr/>
          </p:nvSpPr>
          <p:spPr>
            <a:xfrm>
              <a:off x="741985" y="753405"/>
              <a:ext cx="45085" cy="450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4" name="円/楕円 33"/>
            <p:cNvSpPr/>
            <p:nvPr/>
          </p:nvSpPr>
          <p:spPr>
            <a:xfrm>
              <a:off x="1369082" y="1201715"/>
              <a:ext cx="45085" cy="450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5" name="円/楕円 34"/>
            <p:cNvSpPr/>
            <p:nvPr/>
          </p:nvSpPr>
          <p:spPr>
            <a:xfrm>
              <a:off x="3307337" y="2614567"/>
              <a:ext cx="45085" cy="450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6" name="円/楕円 35"/>
            <p:cNvSpPr/>
            <p:nvPr/>
          </p:nvSpPr>
          <p:spPr>
            <a:xfrm>
              <a:off x="2663735" y="2606970"/>
              <a:ext cx="45085" cy="450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7" name="円/楕円 36"/>
            <p:cNvSpPr/>
            <p:nvPr/>
          </p:nvSpPr>
          <p:spPr>
            <a:xfrm>
              <a:off x="1370015" y="1658236"/>
              <a:ext cx="45085" cy="450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8" name="円/楕円 37"/>
            <p:cNvSpPr/>
            <p:nvPr/>
          </p:nvSpPr>
          <p:spPr>
            <a:xfrm>
              <a:off x="744515" y="1201715"/>
              <a:ext cx="45085" cy="450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9" name="円/楕円 38"/>
            <p:cNvSpPr/>
            <p:nvPr/>
          </p:nvSpPr>
          <p:spPr>
            <a:xfrm>
              <a:off x="2007598" y="2150949"/>
              <a:ext cx="45085" cy="450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40" name="円/楕円 39"/>
            <p:cNvSpPr/>
            <p:nvPr/>
          </p:nvSpPr>
          <p:spPr>
            <a:xfrm>
              <a:off x="3312079" y="3080272"/>
              <a:ext cx="45085" cy="450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41" name="円/楕円 40"/>
            <p:cNvSpPr/>
            <p:nvPr/>
          </p:nvSpPr>
          <p:spPr>
            <a:xfrm>
              <a:off x="2671671" y="2150949"/>
              <a:ext cx="45085" cy="450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42" name="下矢印 41"/>
            <p:cNvSpPr/>
            <p:nvPr/>
          </p:nvSpPr>
          <p:spPr>
            <a:xfrm rot="10800000">
              <a:off x="1265686" y="1331550"/>
              <a:ext cx="228600" cy="226400"/>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43" name="下矢印 42"/>
            <p:cNvSpPr/>
            <p:nvPr/>
          </p:nvSpPr>
          <p:spPr>
            <a:xfrm rot="10800000">
              <a:off x="1907036" y="1765890"/>
              <a:ext cx="228600" cy="226060"/>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en-US" sz="1050" kern="100">
                  <a:effectLst/>
                  <a:ea typeface="ＭＳ 明朝"/>
                  <a:cs typeface="Times New Roman"/>
                </a:rPr>
                <a:t> </a:t>
              </a:r>
              <a:endParaRPr lang="ja-JP" sz="1050" kern="100">
                <a:effectLst/>
                <a:ea typeface="ＭＳ 明朝"/>
                <a:cs typeface="Times New Roman"/>
              </a:endParaRPr>
            </a:p>
          </p:txBody>
        </p:sp>
        <p:sp>
          <p:nvSpPr>
            <p:cNvPr id="44" name="下矢印 43"/>
            <p:cNvSpPr/>
            <p:nvPr/>
          </p:nvSpPr>
          <p:spPr>
            <a:xfrm rot="10800000">
              <a:off x="2566850" y="2278040"/>
              <a:ext cx="228600" cy="226060"/>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en-US" sz="1050">
                  <a:effectLst/>
                  <a:latin typeface="ＭＳ Ｐゴシック"/>
                  <a:ea typeface="ＭＳ 明朝"/>
                  <a:cs typeface="Times New Roman"/>
                </a:rPr>
                <a:t> </a:t>
              </a:r>
              <a:endParaRPr lang="ja-JP" sz="1200">
                <a:effectLst/>
                <a:latin typeface="ＭＳ Ｐゴシック"/>
                <a:cs typeface="ＭＳ Ｐゴシック"/>
              </a:endParaRPr>
            </a:p>
          </p:txBody>
        </p:sp>
        <p:sp>
          <p:nvSpPr>
            <p:cNvPr id="45" name="下矢印 44"/>
            <p:cNvSpPr/>
            <p:nvPr/>
          </p:nvSpPr>
          <p:spPr>
            <a:xfrm rot="10800000">
              <a:off x="3214811" y="2749210"/>
              <a:ext cx="228600" cy="226060"/>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en-US" sz="1050">
                  <a:effectLst/>
                  <a:latin typeface="ＭＳ Ｐゴシック"/>
                  <a:ea typeface="ＭＳ 明朝"/>
                  <a:cs typeface="Times New Roman"/>
                </a:rPr>
                <a:t> </a:t>
              </a:r>
              <a:endParaRPr lang="ja-JP" sz="1200">
                <a:effectLst/>
                <a:latin typeface="ＭＳ Ｐゴシック"/>
                <a:cs typeface="ＭＳ Ｐゴシック"/>
              </a:endParaRPr>
            </a:p>
          </p:txBody>
        </p:sp>
        <p:sp>
          <p:nvSpPr>
            <p:cNvPr id="46" name="テキスト ボックス 24"/>
            <p:cNvSpPr txBox="1"/>
            <p:nvPr/>
          </p:nvSpPr>
          <p:spPr>
            <a:xfrm>
              <a:off x="382565" y="3101000"/>
              <a:ext cx="30861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0</a:t>
              </a:r>
              <a:endParaRPr lang="ja-JP" sz="1200">
                <a:effectLst/>
                <a:latin typeface="ＭＳ Ｐゴシック"/>
                <a:cs typeface="ＭＳ Ｐゴシック"/>
              </a:endParaRPr>
            </a:p>
          </p:txBody>
        </p:sp>
      </p:gr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14</a:t>
            </a:fld>
            <a:endParaRPr kumimoji="1" lang="ja-JP" altLang="en-US"/>
          </a:p>
        </p:txBody>
      </p:sp>
      <p:sp>
        <p:nvSpPr>
          <p:cNvPr id="4" name="日付プレースホルダー 3">
            <a:extLst>
              <a:ext uri="{FF2B5EF4-FFF2-40B4-BE49-F238E27FC236}">
                <a16:creationId xmlns:a16="http://schemas.microsoft.com/office/drawing/2014/main" id="{1629C0C1-CE9A-4AB3-A17F-7445A3EAA931}"/>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862798472"/>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6917">
                                            <p:txEl>
                                              <p:pRg st="2" end="2"/>
                                            </p:txEl>
                                          </p:spTgt>
                                        </p:tgtEl>
                                        <p:attrNameLst>
                                          <p:attrName>style.visibility</p:attrName>
                                        </p:attrNameLst>
                                      </p:cBhvr>
                                      <p:to>
                                        <p:strVal val="visible"/>
                                      </p:to>
                                    </p:set>
                                    <p:animEffect transition="in" filter="fade">
                                      <p:cBhvr>
                                        <p:cTn id="17" dur="500"/>
                                        <p:tgtEl>
                                          <p:spTgt spid="166917">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66917">
                                            <p:txEl>
                                              <p:pRg st="3" end="3"/>
                                            </p:txEl>
                                          </p:spTgt>
                                        </p:tgtEl>
                                        <p:attrNameLst>
                                          <p:attrName>style.visibility</p:attrName>
                                        </p:attrNameLst>
                                      </p:cBhvr>
                                      <p:to>
                                        <p:strVal val="visible"/>
                                      </p:to>
                                    </p:set>
                                    <p:animEffect transition="in" filter="fade">
                                      <p:cBhvr>
                                        <p:cTn id="20" dur="500"/>
                                        <p:tgtEl>
                                          <p:spTgt spid="166917">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66917">
                                            <p:txEl>
                                              <p:pRg st="4" end="4"/>
                                            </p:txEl>
                                          </p:spTgt>
                                        </p:tgtEl>
                                        <p:attrNameLst>
                                          <p:attrName>style.visibility</p:attrName>
                                        </p:attrNameLst>
                                      </p:cBhvr>
                                      <p:to>
                                        <p:strVal val="visible"/>
                                      </p:to>
                                    </p:set>
                                    <p:animEffect transition="in" filter="fade">
                                      <p:cBhvr>
                                        <p:cTn id="23" dur="500"/>
                                        <p:tgtEl>
                                          <p:spTgt spid="16691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normAutofit/>
          </a:bodyPr>
          <a:lstStyle/>
          <a:p>
            <a:r>
              <a:rPr lang="en-US" altLang="ja-JP" dirty="0"/>
              <a:t>3. </a:t>
            </a:r>
            <a:r>
              <a:rPr lang="ja-JP" altLang="en-US" dirty="0"/>
              <a:t>供給曲線</a:t>
            </a:r>
            <a:endParaRPr kumimoji="1" lang="ja-JP" altLang="en-US" dirty="0"/>
          </a:p>
        </p:txBody>
      </p:sp>
      <p:sp>
        <p:nvSpPr>
          <p:cNvPr id="6" name="サブタイトル 5"/>
          <p:cNvSpPr>
            <a:spLocks noGrp="1"/>
          </p:cNvSpPr>
          <p:nvPr>
            <p:ph type="subTitle" idx="1"/>
          </p:nvPr>
        </p:nvSpPr>
        <p:spPr/>
        <p:txBody>
          <a:bodyPr/>
          <a:lstStyle/>
          <a:p>
            <a:endParaRPr kumimoji="1" lang="ja-JP" altLang="en-US"/>
          </a:p>
        </p:txBody>
      </p:sp>
      <p:sp>
        <p:nvSpPr>
          <p:cNvPr id="3" name="日付プレースホルダー 2">
            <a:extLst>
              <a:ext uri="{FF2B5EF4-FFF2-40B4-BE49-F238E27FC236}">
                <a16:creationId xmlns:a16="http://schemas.microsoft.com/office/drawing/2014/main" id="{37DBF900-4071-43D9-88F4-40607A4A321E}"/>
              </a:ext>
            </a:extLst>
          </p:cNvPr>
          <p:cNvSpPr>
            <a:spLocks noGrp="1"/>
          </p:cNvSpPr>
          <p:nvPr>
            <p:ph type="dt" sz="half" idx="10"/>
          </p:nvPr>
        </p:nvSpPr>
        <p:spPr/>
        <p:txBody>
          <a:bodyPr/>
          <a:lstStyle/>
          <a:p>
            <a:r>
              <a:rPr kumimoji="1" lang="en-US" altLang="ja-JP"/>
              <a:t>ver. 2</a:t>
            </a:r>
            <a:endParaRPr kumimoji="1" lang="ja-JP" altLang="en-US" dirty="0"/>
          </a:p>
        </p:txBody>
      </p:sp>
    </p:spTree>
    <p:extLst>
      <p:ext uri="{BB962C8B-B14F-4D97-AF65-F5344CB8AC3E}">
        <p14:creationId xmlns:p14="http://schemas.microsoft.com/office/powerpoint/2010/main" val="14760542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a:t>
            </a:r>
            <a:br>
              <a:rPr lang="en-US" altLang="ja-JP" dirty="0">
                <a:solidFill>
                  <a:srgbClr val="0070C0"/>
                </a:solidFill>
              </a:rPr>
            </a:br>
            <a:r>
              <a:rPr lang="en-US" altLang="ja-JP" dirty="0">
                <a:solidFill>
                  <a:srgbClr val="0070C0"/>
                </a:solidFill>
              </a:rPr>
              <a:t>3.1 </a:t>
            </a:r>
            <a:r>
              <a:rPr lang="ja-JP" altLang="en-US" dirty="0">
                <a:solidFill>
                  <a:srgbClr val="0070C0"/>
                </a:solidFill>
              </a:rPr>
              <a:t>供給表</a:t>
            </a:r>
            <a:endParaRPr lang="en-US" altLang="en-US" dirty="0">
              <a:solidFill>
                <a:srgbClr val="0070C0"/>
              </a:solidFill>
            </a:endParaRPr>
          </a:p>
        </p:txBody>
      </p:sp>
      <p:sp>
        <p:nvSpPr>
          <p:cNvPr id="166917" name="Rectangle 5"/>
          <p:cNvSpPr>
            <a:spLocks noGrp="1" noChangeArrowheads="1"/>
          </p:cNvSpPr>
          <p:nvPr>
            <p:ph idx="1"/>
          </p:nvPr>
        </p:nvSpPr>
        <p:spPr>
          <a:xfrm>
            <a:off x="395536" y="1412776"/>
            <a:ext cx="8496944" cy="4824536"/>
          </a:xfrm>
        </p:spPr>
        <p:txBody>
          <a:bodyPr>
            <a:normAutofit/>
          </a:bodyPr>
          <a:lstStyle/>
          <a:p>
            <a:pPr algn="just"/>
            <a:r>
              <a:rPr lang="ja-JP" altLang="en-US" sz="2400" dirty="0">
                <a:latin typeface="ＭＳ Ｐゴシック" pitchFamily="50" charset="-128"/>
                <a:ea typeface="ＭＳ Ｐゴシック" pitchFamily="50" charset="-128"/>
              </a:rPr>
              <a:t>生産と供給</a:t>
            </a:r>
            <a:endParaRPr lang="en-US" altLang="ja-JP" sz="2400" dirty="0">
              <a:latin typeface="ＭＳ Ｐゴシック" pitchFamily="50" charset="-128"/>
              <a:ea typeface="ＭＳ Ｐゴシック" pitchFamily="50" charset="-128"/>
            </a:endParaRPr>
          </a:p>
          <a:p>
            <a:pPr lvl="1" algn="just"/>
            <a:r>
              <a:rPr lang="ja-JP" altLang="en-US" sz="2400" dirty="0">
                <a:solidFill>
                  <a:schemeClr val="tx1"/>
                </a:solidFill>
                <a:latin typeface="ＭＳ Ｐゴシック" pitchFamily="50" charset="-128"/>
                <a:ea typeface="ＭＳ Ｐゴシック" pitchFamily="50" charset="-128"/>
              </a:rPr>
              <a:t>市場で取引される財・サービスは誰かに</a:t>
            </a:r>
            <a:r>
              <a:rPr lang="ja-JP" altLang="en-US" sz="2400" dirty="0">
                <a:solidFill>
                  <a:srgbClr val="FF0000"/>
                </a:solidFill>
                <a:latin typeface="ＭＳ Ｐゴシック" pitchFamily="50" charset="-128"/>
                <a:ea typeface="ＭＳ Ｐゴシック" pitchFamily="50" charset="-128"/>
              </a:rPr>
              <a:t>生産</a:t>
            </a:r>
            <a:r>
              <a:rPr lang="ja-JP" altLang="en-US" sz="2400" dirty="0">
                <a:solidFill>
                  <a:schemeClr val="tx1"/>
                </a:solidFill>
                <a:latin typeface="ＭＳ Ｐゴシック" pitchFamily="50" charset="-128"/>
                <a:ea typeface="ＭＳ Ｐゴシック" pitchFamily="50" charset="-128"/>
              </a:rPr>
              <a:t>されている．</a:t>
            </a:r>
            <a:endParaRPr lang="en-US" altLang="ja-JP" sz="2400" dirty="0">
              <a:solidFill>
                <a:schemeClr val="tx1"/>
              </a:solidFill>
              <a:latin typeface="ＭＳ Ｐゴシック" pitchFamily="50" charset="-128"/>
              <a:ea typeface="ＭＳ Ｐゴシック" pitchFamily="50" charset="-128"/>
            </a:endParaRPr>
          </a:p>
          <a:p>
            <a:pPr lvl="1" algn="just"/>
            <a:r>
              <a:rPr lang="ja-JP" altLang="en-US" sz="2400" dirty="0">
                <a:solidFill>
                  <a:schemeClr val="tx1"/>
                </a:solidFill>
                <a:latin typeface="ＭＳ Ｐゴシック" pitchFamily="50" charset="-128"/>
                <a:ea typeface="ＭＳ Ｐゴシック" pitchFamily="50" charset="-128"/>
              </a:rPr>
              <a:t>生産活動を行う主体のことを</a:t>
            </a:r>
            <a:r>
              <a:rPr lang="ja-JP" altLang="en-US" sz="2400" dirty="0">
                <a:solidFill>
                  <a:srgbClr val="FF0000"/>
                </a:solidFill>
                <a:latin typeface="ＭＳ Ｐゴシック" pitchFamily="50" charset="-128"/>
                <a:ea typeface="ＭＳ Ｐゴシック" pitchFamily="50" charset="-128"/>
              </a:rPr>
              <a:t>生産者</a:t>
            </a:r>
            <a:r>
              <a:rPr lang="ja-JP" altLang="en-US" sz="2400" dirty="0">
                <a:solidFill>
                  <a:schemeClr val="tx1"/>
                </a:solidFill>
                <a:latin typeface="ＭＳ Ｐゴシック" pitchFamily="50" charset="-128"/>
                <a:ea typeface="ＭＳ Ｐゴシック" pitchFamily="50" charset="-128"/>
              </a:rPr>
              <a:t>や企業という．</a:t>
            </a:r>
            <a:endParaRPr lang="en-US" altLang="ja-JP" sz="2400" dirty="0">
              <a:solidFill>
                <a:schemeClr val="tx1"/>
              </a:solidFill>
              <a:latin typeface="ＭＳ Ｐゴシック" pitchFamily="50" charset="-128"/>
              <a:ea typeface="ＭＳ Ｐゴシック" pitchFamily="50" charset="-128"/>
            </a:endParaRPr>
          </a:p>
          <a:p>
            <a:pPr lvl="1" algn="just"/>
            <a:r>
              <a:rPr lang="ja-JP" altLang="en-US" sz="2400" dirty="0">
                <a:solidFill>
                  <a:schemeClr val="tx1"/>
                </a:solidFill>
                <a:latin typeface="ＭＳ Ｐゴシック" pitchFamily="50" charset="-128"/>
                <a:ea typeface="ＭＳ Ｐゴシック" pitchFamily="50" charset="-128"/>
              </a:rPr>
              <a:t>財・サービスの価格が与えられたときに，生産者が販売したいと考える生産量のことを</a:t>
            </a:r>
            <a:r>
              <a:rPr lang="ja-JP" altLang="en-US" sz="2400" dirty="0">
                <a:solidFill>
                  <a:srgbClr val="0070C0"/>
                </a:solidFill>
                <a:latin typeface="ＭＳ Ｐゴシック" pitchFamily="50" charset="-128"/>
                <a:ea typeface="ＭＳ Ｐゴシック" pitchFamily="50" charset="-128"/>
              </a:rPr>
              <a:t>供給量</a:t>
            </a:r>
            <a:r>
              <a:rPr lang="ja-JP" altLang="en-US" sz="2400" dirty="0">
                <a:solidFill>
                  <a:schemeClr val="tx1"/>
                </a:solidFill>
                <a:latin typeface="ＭＳ Ｐゴシック" pitchFamily="50" charset="-128"/>
                <a:ea typeface="ＭＳ Ｐゴシック" pitchFamily="50" charset="-128"/>
              </a:rPr>
              <a:t>という．</a:t>
            </a:r>
            <a:endParaRPr lang="en-US" altLang="ja-JP" sz="2400" dirty="0">
              <a:solidFill>
                <a:schemeClr val="tx1"/>
              </a:solidFill>
              <a:latin typeface="ＭＳ Ｐゴシック" pitchFamily="50" charset="-128"/>
              <a:ea typeface="ＭＳ Ｐゴシック" pitchFamily="50" charset="-128"/>
            </a:endParaRPr>
          </a:p>
          <a:p>
            <a:pPr lvl="1" algn="just"/>
            <a:endParaRPr lang="en-US" altLang="ja-JP" sz="2400" dirty="0">
              <a:solidFill>
                <a:schemeClr val="tx1"/>
              </a:solidFill>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生産者は財・サービスの価格が高くなるとその分多く生産・販売したくなる，すなわち</a:t>
            </a:r>
            <a:r>
              <a:rPr lang="ja-JP" altLang="en-US" sz="2400" dirty="0">
                <a:solidFill>
                  <a:srgbClr val="FF0000"/>
                </a:solidFill>
                <a:latin typeface="ＭＳ Ｐゴシック" pitchFamily="50" charset="-128"/>
                <a:ea typeface="ＭＳ Ｐゴシック" pitchFamily="50" charset="-128"/>
              </a:rPr>
              <a:t>価格が上昇すると供給量が増える</a:t>
            </a:r>
            <a:r>
              <a:rPr lang="ja-JP" altLang="en-US" sz="2400" dirty="0">
                <a:latin typeface="ＭＳ Ｐゴシック" pitchFamily="50" charset="-128"/>
                <a:ea typeface="ＭＳ Ｐゴシック" pitchFamily="50" charset="-128"/>
              </a:rPr>
              <a:t>．</a:t>
            </a:r>
            <a:endParaRPr lang="en-US" altLang="ja-JP" sz="2400" dirty="0">
              <a:latin typeface="ＭＳ Ｐゴシック" pitchFamily="50" charset="-128"/>
              <a:ea typeface="ＭＳ Ｐゴシック" pitchFamily="50" charset="-128"/>
            </a:endParaRPr>
          </a:p>
          <a:p>
            <a:pPr lvl="1" algn="just"/>
            <a:r>
              <a:rPr lang="ja-JP" altLang="en-US" sz="2400" dirty="0">
                <a:latin typeface="ＭＳ Ｐゴシック" pitchFamily="50" charset="-128"/>
                <a:ea typeface="ＭＳ Ｐゴシック" pitchFamily="50" charset="-128"/>
              </a:rPr>
              <a:t>生産者は生産・販売により収入を得る一方，生産・販売を行うのには費用が掛かる．</a:t>
            </a:r>
            <a:endParaRPr lang="en-US" altLang="ja-JP" sz="2400" dirty="0">
              <a:latin typeface="ＭＳ Ｐゴシック" pitchFamily="50" charset="-128"/>
              <a:ea typeface="ＭＳ Ｐゴシック" pitchFamily="50" charset="-128"/>
            </a:endParaRPr>
          </a:p>
          <a:p>
            <a:pPr lvl="1" algn="just"/>
            <a:r>
              <a:rPr lang="ja-JP" altLang="en-US" sz="2400" dirty="0">
                <a:latin typeface="ＭＳ Ｐゴシック" pitchFamily="50" charset="-128"/>
                <a:ea typeface="ＭＳ Ｐゴシック" pitchFamily="50" charset="-128"/>
              </a:rPr>
              <a:t>生産者は収入から費用を引いた利潤を大きくしたい．</a:t>
            </a:r>
            <a:endParaRPr lang="en-US" altLang="ja-JP" sz="2400" dirty="0">
              <a:latin typeface="ＭＳ Ｐゴシック" pitchFamily="50" charset="-128"/>
              <a:ea typeface="ＭＳ Ｐゴシック" pitchFamily="50" charset="-128"/>
            </a:endParaRPr>
          </a:p>
          <a:p>
            <a:pPr lvl="1" algn="just"/>
            <a:endParaRPr lang="en-US" altLang="ja-JP" sz="2100" dirty="0">
              <a:latin typeface="ＭＳ Ｐゴシック" pitchFamily="50" charset="-128"/>
              <a:ea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16</a:t>
            </a:fld>
            <a:endParaRPr kumimoji="1" lang="ja-JP" altLang="en-US"/>
          </a:p>
        </p:txBody>
      </p:sp>
      <p:sp>
        <p:nvSpPr>
          <p:cNvPr id="4" name="日付プレースホルダー 3">
            <a:extLst>
              <a:ext uri="{FF2B5EF4-FFF2-40B4-BE49-F238E27FC236}">
                <a16:creationId xmlns:a16="http://schemas.microsoft.com/office/drawing/2014/main" id="{E1B5C167-BCD9-44CE-B7FE-36B6CC292344}"/>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355060770"/>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1" end="1"/>
                                            </p:txEl>
                                          </p:spTgt>
                                        </p:tgtEl>
                                        <p:attrNameLst>
                                          <p:attrName>style.visibility</p:attrName>
                                        </p:attrNameLst>
                                      </p:cBhvr>
                                      <p:to>
                                        <p:strVal val="visible"/>
                                      </p:to>
                                    </p:set>
                                    <p:animEffect transition="in" filter="fade">
                                      <p:cBhvr>
                                        <p:cTn id="10" dur="500"/>
                                        <p:tgtEl>
                                          <p:spTgt spid="166917">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6917">
                                            <p:txEl>
                                              <p:pRg st="2" end="2"/>
                                            </p:txEl>
                                          </p:spTgt>
                                        </p:tgtEl>
                                        <p:attrNameLst>
                                          <p:attrName>style.visibility</p:attrName>
                                        </p:attrNameLst>
                                      </p:cBhvr>
                                      <p:to>
                                        <p:strVal val="visible"/>
                                      </p:to>
                                    </p:set>
                                    <p:animEffect transition="in" filter="fade">
                                      <p:cBhvr>
                                        <p:cTn id="13" dur="500"/>
                                        <p:tgtEl>
                                          <p:spTgt spid="166917">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66917">
                                            <p:txEl>
                                              <p:pRg st="3" end="3"/>
                                            </p:txEl>
                                          </p:spTgt>
                                        </p:tgtEl>
                                        <p:attrNameLst>
                                          <p:attrName>style.visibility</p:attrName>
                                        </p:attrNameLst>
                                      </p:cBhvr>
                                      <p:to>
                                        <p:strVal val="visible"/>
                                      </p:to>
                                    </p:set>
                                    <p:animEffect transition="in" filter="fade">
                                      <p:cBhvr>
                                        <p:cTn id="16" dur="500"/>
                                        <p:tgtEl>
                                          <p:spTgt spid="166917">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66917">
                                            <p:txEl>
                                              <p:pRg st="5" end="5"/>
                                            </p:txEl>
                                          </p:spTgt>
                                        </p:tgtEl>
                                        <p:attrNameLst>
                                          <p:attrName>style.visibility</p:attrName>
                                        </p:attrNameLst>
                                      </p:cBhvr>
                                      <p:to>
                                        <p:strVal val="visible"/>
                                      </p:to>
                                    </p:set>
                                    <p:animEffect transition="in" filter="fade">
                                      <p:cBhvr>
                                        <p:cTn id="21" dur="500"/>
                                        <p:tgtEl>
                                          <p:spTgt spid="166917">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66917">
                                            <p:txEl>
                                              <p:pRg st="6" end="6"/>
                                            </p:txEl>
                                          </p:spTgt>
                                        </p:tgtEl>
                                        <p:attrNameLst>
                                          <p:attrName>style.visibility</p:attrName>
                                        </p:attrNameLst>
                                      </p:cBhvr>
                                      <p:to>
                                        <p:strVal val="visible"/>
                                      </p:to>
                                    </p:set>
                                    <p:animEffect transition="in" filter="fade">
                                      <p:cBhvr>
                                        <p:cTn id="24" dur="500"/>
                                        <p:tgtEl>
                                          <p:spTgt spid="166917">
                                            <p:txEl>
                                              <p:pRg st="6" end="6"/>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66917">
                                            <p:txEl>
                                              <p:pRg st="7" end="7"/>
                                            </p:txEl>
                                          </p:spTgt>
                                        </p:tgtEl>
                                        <p:attrNameLst>
                                          <p:attrName>style.visibility</p:attrName>
                                        </p:attrNameLst>
                                      </p:cBhvr>
                                      <p:to>
                                        <p:strVal val="visible"/>
                                      </p:to>
                                    </p:set>
                                    <p:animEffect transition="in" filter="fade">
                                      <p:cBhvr>
                                        <p:cTn id="27" dur="500"/>
                                        <p:tgtEl>
                                          <p:spTgt spid="16691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a:t>
            </a:r>
            <a:br>
              <a:rPr lang="en-US" altLang="ja-JP" dirty="0">
                <a:solidFill>
                  <a:srgbClr val="0070C0"/>
                </a:solidFill>
              </a:rPr>
            </a:br>
            <a:r>
              <a:rPr lang="en-US" altLang="ja-JP" dirty="0">
                <a:solidFill>
                  <a:srgbClr val="0070C0"/>
                </a:solidFill>
              </a:rPr>
              <a:t>3.1 </a:t>
            </a:r>
            <a:r>
              <a:rPr lang="ja-JP" altLang="en-US" dirty="0">
                <a:solidFill>
                  <a:srgbClr val="0070C0"/>
                </a:solidFill>
              </a:rPr>
              <a:t>供給表</a:t>
            </a:r>
            <a:endParaRPr lang="en-US" altLang="en-US" dirty="0">
              <a:solidFill>
                <a:srgbClr val="0070C0"/>
              </a:solidFill>
            </a:endParaRPr>
          </a:p>
        </p:txBody>
      </p:sp>
      <p:sp>
        <p:nvSpPr>
          <p:cNvPr id="166917" name="Rectangle 5"/>
          <p:cNvSpPr>
            <a:spLocks noGrp="1" noChangeArrowheads="1"/>
          </p:cNvSpPr>
          <p:nvPr>
            <p:ph idx="1"/>
          </p:nvPr>
        </p:nvSpPr>
        <p:spPr>
          <a:xfrm>
            <a:off x="251520" y="1412776"/>
            <a:ext cx="8640960" cy="4896544"/>
          </a:xfrm>
        </p:spPr>
        <p:txBody>
          <a:bodyPr>
            <a:normAutofit/>
          </a:bodyPr>
          <a:lstStyle/>
          <a:p>
            <a:pPr algn="just"/>
            <a:r>
              <a:rPr lang="ja-JP" altLang="en-US" sz="2400" dirty="0">
                <a:latin typeface="ＭＳ Ｐゴシック" pitchFamily="50" charset="-128"/>
                <a:ea typeface="ＭＳ Ｐゴシック" pitchFamily="50" charset="-128"/>
              </a:rPr>
              <a:t>生産者は</a:t>
            </a:r>
            <a:r>
              <a:rPr lang="ja-JP" altLang="en-US" sz="2400" dirty="0">
                <a:solidFill>
                  <a:srgbClr val="FF0000"/>
                </a:solidFill>
                <a:latin typeface="ＭＳ Ｐゴシック" pitchFamily="50" charset="-128"/>
                <a:ea typeface="ＭＳ Ｐゴシック" pitchFamily="50" charset="-128"/>
              </a:rPr>
              <a:t>利潤</a:t>
            </a:r>
            <a:r>
              <a:rPr lang="ja-JP" altLang="en-US" sz="2400" dirty="0">
                <a:latin typeface="ＭＳ Ｐゴシック" pitchFamily="50" charset="-128"/>
                <a:ea typeface="ＭＳ Ｐゴシック" pitchFamily="50" charset="-128"/>
              </a:rPr>
              <a:t>を最大にするように生産量を決める．</a:t>
            </a:r>
            <a:endParaRPr lang="en-US" altLang="ja-JP" sz="2400" dirty="0">
              <a:latin typeface="ＭＳ Ｐゴシック" pitchFamily="50" charset="-128"/>
              <a:ea typeface="ＭＳ Ｐゴシック" pitchFamily="50" charset="-128"/>
            </a:endParaRPr>
          </a:p>
          <a:p>
            <a:pPr marL="0" indent="0" algn="just">
              <a:buNone/>
            </a:pPr>
            <a:r>
              <a:rPr lang="en-US" altLang="ja-JP" sz="800" dirty="0">
                <a:latin typeface="ＭＳ Ｐゴシック" pitchFamily="50" charset="-128"/>
                <a:ea typeface="ＭＳ Ｐゴシック" pitchFamily="50" charset="-128"/>
              </a:rPr>
              <a:t>	</a:t>
            </a:r>
          </a:p>
          <a:p>
            <a:pPr marL="0" indent="0" algn="just">
              <a:buNone/>
            </a:pPr>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利潤＝収入－費用</a:t>
            </a:r>
            <a:endParaRPr lang="en-US" altLang="ja-JP" sz="2400" dirty="0">
              <a:latin typeface="ＭＳ Ｐゴシック" pitchFamily="50" charset="-128"/>
              <a:ea typeface="ＭＳ Ｐゴシック" pitchFamily="50" charset="-128"/>
            </a:endParaRPr>
          </a:p>
          <a:p>
            <a:pPr marL="0" indent="0" algn="just">
              <a:buNone/>
            </a:pPr>
            <a:endParaRPr lang="en-US" altLang="ja-JP" sz="8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生産されたものすべてが販売されるわけではない（売れ残りは在庫）が，単純化のために以下を仮定する．</a:t>
            </a:r>
            <a:endParaRPr lang="en-US" altLang="ja-JP" sz="2400" dirty="0">
              <a:latin typeface="ＭＳ Ｐゴシック" pitchFamily="50" charset="-128"/>
              <a:ea typeface="ＭＳ Ｐゴシック" pitchFamily="50" charset="-128"/>
            </a:endParaRPr>
          </a:p>
          <a:p>
            <a:pPr marL="0" indent="0" algn="just">
              <a:buNone/>
            </a:pPr>
            <a:endParaRPr lang="en-US" altLang="ja-JP" sz="900" dirty="0">
              <a:latin typeface="ＭＳ Ｐゴシック" pitchFamily="50" charset="-128"/>
              <a:ea typeface="ＭＳ Ｐゴシック" pitchFamily="50" charset="-128"/>
            </a:endParaRPr>
          </a:p>
          <a:p>
            <a:pPr marL="0" indent="0" algn="just">
              <a:buNone/>
            </a:pPr>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販売量＝生産量</a:t>
            </a:r>
            <a:endParaRPr lang="en-US" altLang="ja-JP" sz="2100" dirty="0">
              <a:latin typeface="ＭＳ Ｐゴシック" pitchFamily="50" charset="-128"/>
              <a:ea typeface="ＭＳ Ｐゴシック" pitchFamily="50" charset="-128"/>
            </a:endParaRPr>
          </a:p>
          <a:p>
            <a:pPr algn="just"/>
            <a:endParaRPr lang="en-US" altLang="ja-JP" sz="9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すると，</a:t>
            </a:r>
            <a:r>
              <a:rPr lang="ja-JP" altLang="en-US" sz="2400" dirty="0">
                <a:solidFill>
                  <a:srgbClr val="FF0000"/>
                </a:solidFill>
                <a:latin typeface="ＭＳ Ｐゴシック" pitchFamily="50" charset="-128"/>
                <a:ea typeface="ＭＳ Ｐゴシック" pitchFamily="50" charset="-128"/>
              </a:rPr>
              <a:t>収入＝価格</a:t>
            </a:r>
            <a:r>
              <a:rPr lang="en-US" altLang="ja-JP" sz="2400" dirty="0">
                <a:solidFill>
                  <a:srgbClr val="FF0000"/>
                </a:solidFill>
                <a:latin typeface="ＭＳ Ｐゴシック" pitchFamily="50" charset="-128"/>
                <a:ea typeface="ＭＳ Ｐゴシック" pitchFamily="50" charset="-128"/>
              </a:rPr>
              <a:t>×</a:t>
            </a:r>
            <a:r>
              <a:rPr lang="ja-JP" altLang="en-US" sz="2400" dirty="0">
                <a:solidFill>
                  <a:srgbClr val="FF0000"/>
                </a:solidFill>
                <a:latin typeface="ＭＳ Ｐゴシック" pitchFamily="50" charset="-128"/>
                <a:ea typeface="ＭＳ Ｐゴシック" pitchFamily="50" charset="-128"/>
              </a:rPr>
              <a:t>生産量</a:t>
            </a:r>
            <a:r>
              <a:rPr lang="ja-JP" altLang="en-US" sz="2400" dirty="0">
                <a:latin typeface="ＭＳ Ｐゴシック" pitchFamily="50" charset="-128"/>
                <a:ea typeface="ＭＳ Ｐゴシック" pitchFamily="50" charset="-128"/>
              </a:rPr>
              <a:t>　となる．</a:t>
            </a:r>
            <a:endParaRPr lang="en-US" altLang="ja-JP" sz="2400" dirty="0">
              <a:latin typeface="ＭＳ Ｐゴシック" pitchFamily="50" charset="-128"/>
              <a:ea typeface="ＭＳ Ｐゴシック" pitchFamily="50" charset="-128"/>
            </a:endParaRPr>
          </a:p>
          <a:p>
            <a:pPr lvl="1" algn="just"/>
            <a:r>
              <a:rPr lang="ja-JP" altLang="en-US" sz="2400" dirty="0">
                <a:latin typeface="ＭＳ Ｐゴシック" pitchFamily="50" charset="-128"/>
                <a:ea typeface="ＭＳ Ｐゴシック" pitchFamily="50" charset="-128"/>
              </a:rPr>
              <a:t>生産量を</a:t>
            </a:r>
            <a:r>
              <a:rPr lang="en-US" altLang="ja-JP" sz="2400" dirty="0">
                <a:latin typeface="ＭＳ Ｐゴシック" pitchFamily="50" charset="-128"/>
                <a:ea typeface="ＭＳ Ｐゴシック" pitchFamily="50" charset="-128"/>
              </a:rPr>
              <a:t>1</a:t>
            </a:r>
            <a:r>
              <a:rPr lang="ja-JP" altLang="en-US" sz="2400" dirty="0">
                <a:latin typeface="ＭＳ Ｐゴシック" pitchFamily="50" charset="-128"/>
                <a:ea typeface="ＭＳ Ｐゴシック" pitchFamily="50" charset="-128"/>
              </a:rPr>
              <a:t>単位増やすことで費用も増加するが，価格が高いほうが生産量を</a:t>
            </a:r>
            <a:r>
              <a:rPr lang="en-US" altLang="ja-JP" sz="2400" dirty="0">
                <a:latin typeface="ＭＳ Ｐゴシック" pitchFamily="50" charset="-128"/>
                <a:ea typeface="ＭＳ Ｐゴシック" pitchFamily="50" charset="-128"/>
              </a:rPr>
              <a:t>1</a:t>
            </a:r>
            <a:r>
              <a:rPr lang="ja-JP" altLang="en-US" sz="2400" dirty="0">
                <a:latin typeface="ＭＳ Ｐゴシック" pitchFamily="50" charset="-128"/>
                <a:ea typeface="ＭＳ Ｐゴシック" pitchFamily="50" charset="-128"/>
              </a:rPr>
              <a:t>単位増やすことで得られる収入は増える．</a:t>
            </a:r>
            <a:endParaRPr lang="en-US" altLang="ja-JP" sz="2400" dirty="0">
              <a:latin typeface="ＭＳ Ｐゴシック" pitchFamily="50" charset="-128"/>
              <a:ea typeface="ＭＳ Ｐゴシック" pitchFamily="50" charset="-128"/>
            </a:endParaRPr>
          </a:p>
          <a:p>
            <a:pPr lvl="1" algn="just"/>
            <a:r>
              <a:rPr lang="ja-JP" altLang="en-US" sz="2400" dirty="0">
                <a:latin typeface="ＭＳ Ｐゴシック" pitchFamily="50" charset="-128"/>
                <a:ea typeface="ＭＳ Ｐゴシック" pitchFamily="50" charset="-128"/>
              </a:rPr>
              <a:t>価格が高くなると，生産量を増やそうとするはず．</a:t>
            </a:r>
            <a:endParaRPr lang="en-US" altLang="ja-JP" sz="2400" dirty="0">
              <a:latin typeface="ＭＳ Ｐゴシック" pitchFamily="50" charset="-128"/>
              <a:ea typeface="ＭＳ Ｐゴシック" pitchFamily="50" charset="-128"/>
            </a:endParaRPr>
          </a:p>
          <a:p>
            <a:pPr lvl="1" algn="just"/>
            <a:endParaRPr lang="en-US" altLang="ja-JP" sz="2100" dirty="0">
              <a:latin typeface="ＭＳ Ｐゴシック" pitchFamily="50" charset="-128"/>
              <a:ea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17</a:t>
            </a:fld>
            <a:endParaRPr kumimoji="1" lang="ja-JP" altLang="en-US"/>
          </a:p>
        </p:txBody>
      </p:sp>
      <p:sp>
        <p:nvSpPr>
          <p:cNvPr id="4" name="日付プレースホルダー 3">
            <a:extLst>
              <a:ext uri="{FF2B5EF4-FFF2-40B4-BE49-F238E27FC236}">
                <a16:creationId xmlns:a16="http://schemas.microsoft.com/office/drawing/2014/main" id="{995F617C-8CF4-4B55-956A-6D0176469ABC}"/>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470129134"/>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6917">
                                            <p:txEl>
                                              <p:pRg st="1" end="1"/>
                                            </p:txEl>
                                          </p:spTgt>
                                        </p:tgtEl>
                                        <p:attrNameLst>
                                          <p:attrName>style.visibility</p:attrName>
                                        </p:attrNameLst>
                                      </p:cBhvr>
                                      <p:to>
                                        <p:strVal val="visible"/>
                                      </p:to>
                                    </p:set>
                                    <p:animEffect transition="in" filter="fade">
                                      <p:cBhvr>
                                        <p:cTn id="12" dur="500"/>
                                        <p:tgtEl>
                                          <p:spTgt spid="16691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6917">
                                            <p:txEl>
                                              <p:pRg st="2" end="2"/>
                                            </p:txEl>
                                          </p:spTgt>
                                        </p:tgtEl>
                                        <p:attrNameLst>
                                          <p:attrName>style.visibility</p:attrName>
                                        </p:attrNameLst>
                                      </p:cBhvr>
                                      <p:to>
                                        <p:strVal val="visible"/>
                                      </p:to>
                                    </p:set>
                                    <p:animEffect transition="in" filter="fade">
                                      <p:cBhvr>
                                        <p:cTn id="17" dur="500"/>
                                        <p:tgtEl>
                                          <p:spTgt spid="16691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6917">
                                            <p:txEl>
                                              <p:pRg st="4" end="4"/>
                                            </p:txEl>
                                          </p:spTgt>
                                        </p:tgtEl>
                                        <p:attrNameLst>
                                          <p:attrName>style.visibility</p:attrName>
                                        </p:attrNameLst>
                                      </p:cBhvr>
                                      <p:to>
                                        <p:strVal val="visible"/>
                                      </p:to>
                                    </p:set>
                                    <p:animEffect transition="in" filter="fade">
                                      <p:cBhvr>
                                        <p:cTn id="22" dur="500"/>
                                        <p:tgtEl>
                                          <p:spTgt spid="166917">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66917">
                                            <p:txEl>
                                              <p:pRg st="6" end="6"/>
                                            </p:txEl>
                                          </p:spTgt>
                                        </p:tgtEl>
                                        <p:attrNameLst>
                                          <p:attrName>style.visibility</p:attrName>
                                        </p:attrNameLst>
                                      </p:cBhvr>
                                      <p:to>
                                        <p:strVal val="visible"/>
                                      </p:to>
                                    </p:set>
                                    <p:animEffect transition="in" filter="fade">
                                      <p:cBhvr>
                                        <p:cTn id="27" dur="500"/>
                                        <p:tgtEl>
                                          <p:spTgt spid="166917">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66917">
                                            <p:txEl>
                                              <p:pRg st="8" end="8"/>
                                            </p:txEl>
                                          </p:spTgt>
                                        </p:tgtEl>
                                        <p:attrNameLst>
                                          <p:attrName>style.visibility</p:attrName>
                                        </p:attrNameLst>
                                      </p:cBhvr>
                                      <p:to>
                                        <p:strVal val="visible"/>
                                      </p:to>
                                    </p:set>
                                    <p:animEffect transition="in" filter="fade">
                                      <p:cBhvr>
                                        <p:cTn id="32" dur="500"/>
                                        <p:tgtEl>
                                          <p:spTgt spid="166917">
                                            <p:txEl>
                                              <p:pRg st="8" end="8"/>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66917">
                                            <p:txEl>
                                              <p:pRg st="9" end="9"/>
                                            </p:txEl>
                                          </p:spTgt>
                                        </p:tgtEl>
                                        <p:attrNameLst>
                                          <p:attrName>style.visibility</p:attrName>
                                        </p:attrNameLst>
                                      </p:cBhvr>
                                      <p:to>
                                        <p:strVal val="visible"/>
                                      </p:to>
                                    </p:set>
                                    <p:animEffect transition="in" filter="fade">
                                      <p:cBhvr>
                                        <p:cTn id="35" dur="500"/>
                                        <p:tgtEl>
                                          <p:spTgt spid="166917">
                                            <p:txEl>
                                              <p:pRg st="9" end="9"/>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66917">
                                            <p:txEl>
                                              <p:pRg st="10" end="10"/>
                                            </p:txEl>
                                          </p:spTgt>
                                        </p:tgtEl>
                                        <p:attrNameLst>
                                          <p:attrName>style.visibility</p:attrName>
                                        </p:attrNameLst>
                                      </p:cBhvr>
                                      <p:to>
                                        <p:strVal val="visible"/>
                                      </p:to>
                                    </p:set>
                                    <p:animEffect transition="in" filter="fade">
                                      <p:cBhvr>
                                        <p:cTn id="38" dur="500"/>
                                        <p:tgtEl>
                                          <p:spTgt spid="16691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a:t>
            </a:r>
            <a:br>
              <a:rPr lang="en-US" altLang="ja-JP" dirty="0">
                <a:solidFill>
                  <a:srgbClr val="0070C0"/>
                </a:solidFill>
              </a:rPr>
            </a:br>
            <a:r>
              <a:rPr lang="en-US" altLang="ja-JP" dirty="0">
                <a:solidFill>
                  <a:srgbClr val="0070C0"/>
                </a:solidFill>
              </a:rPr>
              <a:t>3.1 </a:t>
            </a:r>
            <a:r>
              <a:rPr lang="ja-JP" altLang="en-US" dirty="0">
                <a:solidFill>
                  <a:srgbClr val="0070C0"/>
                </a:solidFill>
              </a:rPr>
              <a:t>供給表</a:t>
            </a:r>
            <a:endParaRPr lang="en-US" altLang="en-US" dirty="0">
              <a:solidFill>
                <a:srgbClr val="0070C0"/>
              </a:solidFill>
            </a:endParaRPr>
          </a:p>
        </p:txBody>
      </p:sp>
      <p:sp>
        <p:nvSpPr>
          <p:cNvPr id="166917" name="Rectangle 5"/>
          <p:cNvSpPr>
            <a:spLocks noGrp="1" noChangeArrowheads="1"/>
          </p:cNvSpPr>
          <p:nvPr>
            <p:ph idx="1"/>
          </p:nvPr>
        </p:nvSpPr>
        <p:spPr>
          <a:xfrm>
            <a:off x="251520" y="1484784"/>
            <a:ext cx="8640960" cy="4824536"/>
          </a:xfrm>
        </p:spPr>
        <p:txBody>
          <a:bodyPr>
            <a:normAutofit/>
          </a:bodyPr>
          <a:lstStyle/>
          <a:p>
            <a:pPr algn="just"/>
            <a:r>
              <a:rPr lang="ja-JP" altLang="en-US" sz="2400" dirty="0">
                <a:solidFill>
                  <a:srgbClr val="FF0000"/>
                </a:solidFill>
                <a:latin typeface="ＭＳ Ｐゴシック" pitchFamily="50" charset="-128"/>
                <a:ea typeface="ＭＳ Ｐゴシック" pitchFamily="50" charset="-128"/>
              </a:rPr>
              <a:t>ある価格のもとでの生産者の供給量を示したものを供給表という．</a:t>
            </a:r>
            <a:endParaRPr lang="en-US" altLang="ja-JP" sz="2400" dirty="0">
              <a:solidFill>
                <a:srgbClr val="FF0000"/>
              </a:solidFill>
              <a:latin typeface="ＭＳ Ｐゴシック" pitchFamily="50" charset="-128"/>
              <a:ea typeface="ＭＳ Ｐゴシック" pitchFamily="50" charset="-128"/>
            </a:endParaRPr>
          </a:p>
          <a:p>
            <a:pPr algn="just"/>
            <a:endParaRPr lang="en-US" altLang="ja-JP" sz="1200" dirty="0">
              <a:latin typeface="ＭＳ Ｐゴシック" pitchFamily="50" charset="-128"/>
              <a:ea typeface="ＭＳ Ｐゴシック" pitchFamily="50" charset="-128"/>
            </a:endParaRPr>
          </a:p>
          <a:p>
            <a:pPr lvl="1" algn="just"/>
            <a:r>
              <a:rPr lang="ja-JP" altLang="en-US" sz="2400" dirty="0">
                <a:latin typeface="ＭＳ Ｐゴシック" pitchFamily="50" charset="-128"/>
                <a:ea typeface="ＭＳ Ｐゴシック" pitchFamily="50" charset="-128"/>
              </a:rPr>
              <a:t>例）コンビニ等でおにぎりを何個販売するか？</a:t>
            </a:r>
            <a:endParaRPr lang="en-US" altLang="ja-JP" sz="2400" dirty="0">
              <a:latin typeface="ＭＳ Ｐゴシック" pitchFamily="50" charset="-128"/>
              <a:ea typeface="ＭＳ Ｐゴシック" pitchFamily="50" charset="-128"/>
            </a:endParaRPr>
          </a:p>
          <a:p>
            <a:pPr lvl="1" algn="just"/>
            <a:endParaRPr lang="en-US" altLang="ja-JP" sz="1200" dirty="0">
              <a:latin typeface="ＭＳ Ｐゴシック" pitchFamily="50" charset="-128"/>
              <a:ea typeface="ＭＳ Ｐゴシック" pitchFamily="50" charset="-128"/>
            </a:endParaRPr>
          </a:p>
          <a:p>
            <a:pPr lvl="1" algn="just"/>
            <a:r>
              <a:rPr lang="en-US" altLang="ja-JP" sz="2400" dirty="0">
                <a:latin typeface="ＭＳ Ｐゴシック" pitchFamily="50" charset="-128"/>
                <a:ea typeface="ＭＳ Ｐゴシック" pitchFamily="50" charset="-128"/>
              </a:rPr>
              <a:t>150</a:t>
            </a:r>
            <a:r>
              <a:rPr lang="ja-JP" altLang="en-US" sz="2400" dirty="0">
                <a:latin typeface="ＭＳ Ｐゴシック" pitchFamily="50" charset="-128"/>
                <a:ea typeface="ＭＳ Ｐゴシック" pitchFamily="50" charset="-128"/>
              </a:rPr>
              <a:t>円で売れるなら</a:t>
            </a:r>
            <a:r>
              <a:rPr lang="en-US" altLang="ja-JP" sz="2400" dirty="0">
                <a:latin typeface="ＭＳ Ｐゴシック" pitchFamily="50" charset="-128"/>
                <a:ea typeface="ＭＳ Ｐゴシック" pitchFamily="50" charset="-128"/>
              </a:rPr>
              <a:t>300</a:t>
            </a:r>
            <a:r>
              <a:rPr lang="ja-JP" altLang="en-US" sz="2400" dirty="0">
                <a:latin typeface="ＭＳ Ｐゴシック" pitchFamily="50" charset="-128"/>
                <a:ea typeface="ＭＳ Ｐゴシック" pitchFamily="50" charset="-128"/>
              </a:rPr>
              <a:t>個作りたい．</a:t>
            </a:r>
            <a:endParaRPr lang="en-US" altLang="ja-JP" sz="2400" dirty="0">
              <a:latin typeface="ＭＳ Ｐゴシック" pitchFamily="50" charset="-128"/>
              <a:ea typeface="ＭＳ Ｐゴシック" pitchFamily="50" charset="-128"/>
            </a:endParaRPr>
          </a:p>
          <a:p>
            <a:pPr lvl="2" algn="just"/>
            <a:r>
              <a:rPr lang="en-US" altLang="ja-JP" dirty="0">
                <a:latin typeface="ＭＳ Ｐゴシック" pitchFamily="50" charset="-128"/>
                <a:ea typeface="ＭＳ Ｐゴシック" pitchFamily="50" charset="-128"/>
              </a:rPr>
              <a:t>300</a:t>
            </a:r>
            <a:r>
              <a:rPr lang="ja-JP" altLang="en-US" dirty="0">
                <a:latin typeface="ＭＳ Ｐゴシック" pitchFamily="50" charset="-128"/>
                <a:ea typeface="ＭＳ Ｐゴシック" pitchFamily="50" charset="-128"/>
              </a:rPr>
              <a:t>個作る場合，</a:t>
            </a:r>
            <a:r>
              <a:rPr lang="en-US" altLang="ja-JP" dirty="0">
                <a:latin typeface="ＭＳ Ｐゴシック" pitchFamily="50" charset="-128"/>
                <a:ea typeface="ＭＳ Ｐゴシック" pitchFamily="50" charset="-128"/>
              </a:rPr>
              <a:t>1</a:t>
            </a:r>
            <a:r>
              <a:rPr lang="ja-JP" altLang="en-US" dirty="0">
                <a:latin typeface="ＭＳ Ｐゴシック" pitchFamily="50" charset="-128"/>
                <a:ea typeface="ＭＳ Ｐゴシック" pitchFamily="50" charset="-128"/>
              </a:rPr>
              <a:t>個</a:t>
            </a:r>
            <a:r>
              <a:rPr lang="en-US" altLang="ja-JP" dirty="0">
                <a:latin typeface="ＭＳ Ｐゴシック" pitchFamily="50" charset="-128"/>
                <a:ea typeface="ＭＳ Ｐゴシック" pitchFamily="50" charset="-128"/>
              </a:rPr>
              <a:t>150</a:t>
            </a:r>
            <a:r>
              <a:rPr lang="ja-JP" altLang="en-US" dirty="0">
                <a:latin typeface="ＭＳ Ｐゴシック" pitchFamily="50" charset="-128"/>
                <a:ea typeface="ＭＳ Ｐゴシック" pitchFamily="50" charset="-128"/>
              </a:rPr>
              <a:t>円以上で売りたい．</a:t>
            </a:r>
            <a:endParaRPr lang="en-US" altLang="ja-JP" dirty="0">
              <a:latin typeface="ＭＳ Ｐゴシック" pitchFamily="50" charset="-128"/>
              <a:ea typeface="ＭＳ Ｐゴシック" pitchFamily="50" charset="-128"/>
            </a:endParaRPr>
          </a:p>
          <a:p>
            <a:pPr lvl="1" algn="just"/>
            <a:r>
              <a:rPr lang="en-US" altLang="ja-JP" sz="2400" dirty="0">
                <a:latin typeface="ＭＳ Ｐゴシック" pitchFamily="50" charset="-128"/>
                <a:ea typeface="ＭＳ Ｐゴシック" pitchFamily="50" charset="-128"/>
              </a:rPr>
              <a:t>100</a:t>
            </a:r>
            <a:r>
              <a:rPr lang="ja-JP" altLang="en-US" sz="2400" dirty="0">
                <a:latin typeface="ＭＳ Ｐゴシック" pitchFamily="50" charset="-128"/>
                <a:ea typeface="ＭＳ Ｐゴシック" pitchFamily="50" charset="-128"/>
              </a:rPr>
              <a:t>円で売れるなら</a:t>
            </a:r>
            <a:r>
              <a:rPr lang="en-US" altLang="ja-JP" sz="2400" dirty="0">
                <a:latin typeface="ＭＳ Ｐゴシック" pitchFamily="50" charset="-128"/>
                <a:ea typeface="ＭＳ Ｐゴシック" pitchFamily="50" charset="-128"/>
              </a:rPr>
              <a:t>200</a:t>
            </a:r>
            <a:r>
              <a:rPr lang="ja-JP" altLang="en-US" sz="2400" dirty="0">
                <a:latin typeface="ＭＳ Ｐゴシック" pitchFamily="50" charset="-128"/>
                <a:ea typeface="ＭＳ Ｐゴシック" pitchFamily="50" charset="-128"/>
              </a:rPr>
              <a:t>個作ってもよい．</a:t>
            </a:r>
            <a:endParaRPr lang="en-US" altLang="ja-JP" sz="2400" dirty="0">
              <a:latin typeface="ＭＳ Ｐゴシック" pitchFamily="50" charset="-128"/>
              <a:ea typeface="ＭＳ Ｐゴシック" pitchFamily="50" charset="-128"/>
            </a:endParaRPr>
          </a:p>
          <a:p>
            <a:pPr lvl="2" algn="just"/>
            <a:r>
              <a:rPr lang="en-US" altLang="ja-JP" dirty="0">
                <a:latin typeface="ＭＳ Ｐゴシック" pitchFamily="50" charset="-128"/>
                <a:ea typeface="ＭＳ Ｐゴシック" pitchFamily="50" charset="-128"/>
              </a:rPr>
              <a:t>200</a:t>
            </a:r>
            <a:r>
              <a:rPr lang="ja-JP" altLang="en-US" dirty="0">
                <a:latin typeface="ＭＳ Ｐゴシック" pitchFamily="50" charset="-128"/>
                <a:ea typeface="ＭＳ Ｐゴシック" pitchFamily="50" charset="-128"/>
              </a:rPr>
              <a:t>個作る場合，</a:t>
            </a:r>
            <a:r>
              <a:rPr lang="en-US" altLang="ja-JP" dirty="0">
                <a:latin typeface="ＭＳ Ｐゴシック" pitchFamily="50" charset="-128"/>
                <a:ea typeface="ＭＳ Ｐゴシック" pitchFamily="50" charset="-128"/>
              </a:rPr>
              <a:t>1</a:t>
            </a:r>
            <a:r>
              <a:rPr lang="ja-JP" altLang="en-US" dirty="0">
                <a:latin typeface="ＭＳ Ｐゴシック" pitchFamily="50" charset="-128"/>
                <a:ea typeface="ＭＳ Ｐゴシック" pitchFamily="50" charset="-128"/>
              </a:rPr>
              <a:t>個</a:t>
            </a:r>
            <a:r>
              <a:rPr lang="en-US" altLang="ja-JP" dirty="0">
                <a:latin typeface="ＭＳ Ｐゴシック" pitchFamily="50" charset="-128"/>
                <a:ea typeface="ＭＳ Ｐゴシック" pitchFamily="50" charset="-128"/>
              </a:rPr>
              <a:t>100</a:t>
            </a:r>
            <a:r>
              <a:rPr lang="ja-JP" altLang="en-US" dirty="0">
                <a:latin typeface="ＭＳ Ｐゴシック" pitchFamily="50" charset="-128"/>
                <a:ea typeface="ＭＳ Ｐゴシック" pitchFamily="50" charset="-128"/>
              </a:rPr>
              <a:t>円以上で売りたい．</a:t>
            </a:r>
            <a:endParaRPr lang="en-US" altLang="ja-JP" dirty="0">
              <a:latin typeface="ＭＳ Ｐゴシック" pitchFamily="50" charset="-128"/>
              <a:ea typeface="ＭＳ Ｐゴシック" pitchFamily="50" charset="-128"/>
            </a:endParaRPr>
          </a:p>
          <a:p>
            <a:pPr lvl="1" algn="just"/>
            <a:r>
              <a:rPr lang="en-US" altLang="ja-JP" sz="2400" dirty="0">
                <a:latin typeface="ＭＳ Ｐゴシック" pitchFamily="50" charset="-128"/>
                <a:ea typeface="ＭＳ Ｐゴシック" pitchFamily="50" charset="-128"/>
              </a:rPr>
              <a:t>50</a:t>
            </a:r>
            <a:r>
              <a:rPr lang="ja-JP" altLang="en-US" sz="2400" dirty="0">
                <a:latin typeface="ＭＳ Ｐゴシック" pitchFamily="50" charset="-128"/>
                <a:ea typeface="ＭＳ Ｐゴシック" pitchFamily="50" charset="-128"/>
              </a:rPr>
              <a:t>円で売れるなら</a:t>
            </a:r>
            <a:r>
              <a:rPr lang="en-US" altLang="ja-JP" sz="2400" dirty="0">
                <a:latin typeface="ＭＳ Ｐゴシック" pitchFamily="50" charset="-128"/>
                <a:ea typeface="ＭＳ Ｐゴシック" pitchFamily="50" charset="-128"/>
              </a:rPr>
              <a:t>100</a:t>
            </a:r>
            <a:r>
              <a:rPr lang="ja-JP" altLang="en-US" sz="2400" dirty="0">
                <a:latin typeface="ＭＳ Ｐゴシック" pitchFamily="50" charset="-128"/>
                <a:ea typeface="ＭＳ Ｐゴシック" pitchFamily="50" charset="-128"/>
              </a:rPr>
              <a:t>個作ってもよい．</a:t>
            </a:r>
            <a:endParaRPr lang="en-US" altLang="ja-JP" sz="2400" dirty="0">
              <a:latin typeface="ＭＳ Ｐゴシック" pitchFamily="50" charset="-128"/>
              <a:ea typeface="ＭＳ Ｐゴシック" pitchFamily="50" charset="-128"/>
            </a:endParaRPr>
          </a:p>
          <a:p>
            <a:pPr lvl="2" algn="just"/>
            <a:r>
              <a:rPr lang="en-US" altLang="ja-JP" sz="1800" dirty="0">
                <a:latin typeface="ＭＳ Ｐゴシック" pitchFamily="50" charset="-128"/>
                <a:ea typeface="ＭＳ Ｐゴシック" pitchFamily="50" charset="-128"/>
              </a:rPr>
              <a:t>100</a:t>
            </a:r>
            <a:r>
              <a:rPr lang="ja-JP" altLang="en-US" sz="1800" dirty="0">
                <a:latin typeface="ＭＳ Ｐゴシック" pitchFamily="50" charset="-128"/>
                <a:ea typeface="ＭＳ Ｐゴシック" pitchFamily="50" charset="-128"/>
              </a:rPr>
              <a:t>個作る場合，</a:t>
            </a:r>
            <a:r>
              <a:rPr lang="en-US" altLang="ja-JP" sz="1800" dirty="0">
                <a:latin typeface="ＭＳ Ｐゴシック" pitchFamily="50" charset="-128"/>
                <a:ea typeface="ＭＳ Ｐゴシック" pitchFamily="50" charset="-128"/>
              </a:rPr>
              <a:t>1</a:t>
            </a:r>
            <a:r>
              <a:rPr lang="ja-JP" altLang="en-US" sz="1800" dirty="0">
                <a:latin typeface="ＭＳ Ｐゴシック" pitchFamily="50" charset="-128"/>
                <a:ea typeface="ＭＳ Ｐゴシック" pitchFamily="50" charset="-128"/>
              </a:rPr>
              <a:t>個</a:t>
            </a:r>
            <a:r>
              <a:rPr lang="en-US" altLang="ja-JP" sz="1800" dirty="0">
                <a:latin typeface="ＭＳ Ｐゴシック" pitchFamily="50" charset="-128"/>
                <a:ea typeface="ＭＳ Ｐゴシック" pitchFamily="50" charset="-128"/>
              </a:rPr>
              <a:t>50</a:t>
            </a:r>
            <a:r>
              <a:rPr lang="ja-JP" altLang="en-US" sz="1800" dirty="0">
                <a:latin typeface="ＭＳ Ｐゴシック" pitchFamily="50" charset="-128"/>
                <a:ea typeface="ＭＳ Ｐゴシック" pitchFamily="50" charset="-128"/>
              </a:rPr>
              <a:t>円以上で売りたい．</a:t>
            </a:r>
            <a:endParaRPr lang="en-US" altLang="ja-JP" sz="1800" dirty="0">
              <a:latin typeface="ＭＳ Ｐゴシック" pitchFamily="50" charset="-128"/>
              <a:ea typeface="ＭＳ Ｐゴシック" pitchFamily="50" charset="-128"/>
            </a:endParaRPr>
          </a:p>
          <a:p>
            <a:pPr lvl="1" algn="just"/>
            <a:r>
              <a:rPr lang="en-US" altLang="ja-JP" sz="2400" dirty="0">
                <a:latin typeface="ＭＳ Ｐゴシック" pitchFamily="50" charset="-128"/>
                <a:ea typeface="ＭＳ Ｐゴシック" pitchFamily="50" charset="-128"/>
              </a:rPr>
              <a:t>0</a:t>
            </a:r>
            <a:r>
              <a:rPr lang="ja-JP" altLang="en-US" sz="2400" dirty="0">
                <a:latin typeface="ＭＳ Ｐゴシック" pitchFamily="50" charset="-128"/>
                <a:ea typeface="ＭＳ Ｐゴシック" pitchFamily="50" charset="-128"/>
              </a:rPr>
              <a:t>円なら作りたくない．</a:t>
            </a:r>
            <a:endParaRPr lang="en-US" altLang="ja-JP" sz="2400" dirty="0">
              <a:latin typeface="ＭＳ Ｐゴシック" pitchFamily="50" charset="-128"/>
              <a:ea typeface="ＭＳ Ｐゴシック" pitchFamily="50" charset="-128"/>
            </a:endParaRPr>
          </a:p>
          <a:p>
            <a:pPr lvl="1" algn="just"/>
            <a:endParaRPr lang="en-US" altLang="ja-JP" sz="2400" dirty="0">
              <a:latin typeface="ＭＳ Ｐゴシック" pitchFamily="50" charset="-128"/>
              <a:ea typeface="ＭＳ Ｐゴシック" pitchFamily="50" charset="-128"/>
            </a:endParaRPr>
          </a:p>
          <a:p>
            <a:pPr algn="just"/>
            <a:endParaRPr lang="en-US" altLang="ja-JP" sz="2100" dirty="0">
              <a:latin typeface="ＭＳ Ｐゴシック" pitchFamily="50" charset="-128"/>
              <a:ea typeface="ＭＳ Ｐゴシック" pitchFamily="50" charset="-128"/>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208" y="3212976"/>
            <a:ext cx="2376264" cy="27296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18</a:t>
            </a:fld>
            <a:endParaRPr kumimoji="1" lang="ja-JP" altLang="en-US"/>
          </a:p>
        </p:txBody>
      </p:sp>
      <p:sp>
        <p:nvSpPr>
          <p:cNvPr id="4" name="日付プレースホルダー 3">
            <a:extLst>
              <a:ext uri="{FF2B5EF4-FFF2-40B4-BE49-F238E27FC236}">
                <a16:creationId xmlns:a16="http://schemas.microsoft.com/office/drawing/2014/main" id="{ACA15F4A-6564-4EF9-8C84-02C5DDF46C5E}"/>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38656385"/>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500"/>
                                        <p:tgtEl>
                                          <p:spTgt spid="102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6917">
                                            <p:txEl>
                                              <p:pRg st="2" end="2"/>
                                            </p:txEl>
                                          </p:spTgt>
                                        </p:tgtEl>
                                        <p:attrNameLst>
                                          <p:attrName>style.visibility</p:attrName>
                                        </p:attrNameLst>
                                      </p:cBhvr>
                                      <p:to>
                                        <p:strVal val="visible"/>
                                      </p:to>
                                    </p:set>
                                    <p:animEffect transition="in" filter="fade">
                                      <p:cBhvr>
                                        <p:cTn id="17" dur="500"/>
                                        <p:tgtEl>
                                          <p:spTgt spid="16691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6917">
                                            <p:txEl>
                                              <p:pRg st="4" end="4"/>
                                            </p:txEl>
                                          </p:spTgt>
                                        </p:tgtEl>
                                        <p:attrNameLst>
                                          <p:attrName>style.visibility</p:attrName>
                                        </p:attrNameLst>
                                      </p:cBhvr>
                                      <p:to>
                                        <p:strVal val="visible"/>
                                      </p:to>
                                    </p:set>
                                    <p:animEffect transition="in" filter="fade">
                                      <p:cBhvr>
                                        <p:cTn id="22" dur="500"/>
                                        <p:tgtEl>
                                          <p:spTgt spid="166917">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6917">
                                            <p:txEl>
                                              <p:pRg st="5" end="5"/>
                                            </p:txEl>
                                          </p:spTgt>
                                        </p:tgtEl>
                                        <p:attrNameLst>
                                          <p:attrName>style.visibility</p:attrName>
                                        </p:attrNameLst>
                                      </p:cBhvr>
                                      <p:to>
                                        <p:strVal val="visible"/>
                                      </p:to>
                                    </p:set>
                                    <p:animEffect transition="in" filter="fade">
                                      <p:cBhvr>
                                        <p:cTn id="25" dur="500"/>
                                        <p:tgtEl>
                                          <p:spTgt spid="166917">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66917">
                                            <p:txEl>
                                              <p:pRg st="6" end="6"/>
                                            </p:txEl>
                                          </p:spTgt>
                                        </p:tgtEl>
                                        <p:attrNameLst>
                                          <p:attrName>style.visibility</p:attrName>
                                        </p:attrNameLst>
                                      </p:cBhvr>
                                      <p:to>
                                        <p:strVal val="visible"/>
                                      </p:to>
                                    </p:set>
                                    <p:animEffect transition="in" filter="fade">
                                      <p:cBhvr>
                                        <p:cTn id="30" dur="500"/>
                                        <p:tgtEl>
                                          <p:spTgt spid="166917">
                                            <p:txEl>
                                              <p:pRg st="6" end="6"/>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66917">
                                            <p:txEl>
                                              <p:pRg st="7" end="7"/>
                                            </p:txEl>
                                          </p:spTgt>
                                        </p:tgtEl>
                                        <p:attrNameLst>
                                          <p:attrName>style.visibility</p:attrName>
                                        </p:attrNameLst>
                                      </p:cBhvr>
                                      <p:to>
                                        <p:strVal val="visible"/>
                                      </p:to>
                                    </p:set>
                                    <p:animEffect transition="in" filter="fade">
                                      <p:cBhvr>
                                        <p:cTn id="33" dur="500"/>
                                        <p:tgtEl>
                                          <p:spTgt spid="166917">
                                            <p:txEl>
                                              <p:pRg st="7" end="7"/>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66917">
                                            <p:txEl>
                                              <p:pRg st="8" end="8"/>
                                            </p:txEl>
                                          </p:spTgt>
                                        </p:tgtEl>
                                        <p:attrNameLst>
                                          <p:attrName>style.visibility</p:attrName>
                                        </p:attrNameLst>
                                      </p:cBhvr>
                                      <p:to>
                                        <p:strVal val="visible"/>
                                      </p:to>
                                    </p:set>
                                    <p:animEffect transition="in" filter="fade">
                                      <p:cBhvr>
                                        <p:cTn id="38" dur="500"/>
                                        <p:tgtEl>
                                          <p:spTgt spid="166917">
                                            <p:txEl>
                                              <p:pRg st="8" end="8"/>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66917">
                                            <p:txEl>
                                              <p:pRg st="9" end="9"/>
                                            </p:txEl>
                                          </p:spTgt>
                                        </p:tgtEl>
                                        <p:attrNameLst>
                                          <p:attrName>style.visibility</p:attrName>
                                        </p:attrNameLst>
                                      </p:cBhvr>
                                      <p:to>
                                        <p:strVal val="visible"/>
                                      </p:to>
                                    </p:set>
                                    <p:animEffect transition="in" filter="fade">
                                      <p:cBhvr>
                                        <p:cTn id="41" dur="500"/>
                                        <p:tgtEl>
                                          <p:spTgt spid="166917">
                                            <p:txEl>
                                              <p:pRg st="9" end="9"/>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66917">
                                            <p:txEl>
                                              <p:pRg st="10" end="10"/>
                                            </p:txEl>
                                          </p:spTgt>
                                        </p:tgtEl>
                                        <p:attrNameLst>
                                          <p:attrName>style.visibility</p:attrName>
                                        </p:attrNameLst>
                                      </p:cBhvr>
                                      <p:to>
                                        <p:strVal val="visible"/>
                                      </p:to>
                                    </p:set>
                                    <p:animEffect transition="in" filter="fade">
                                      <p:cBhvr>
                                        <p:cTn id="46" dur="500"/>
                                        <p:tgtEl>
                                          <p:spTgt spid="16691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a:t>
            </a:r>
            <a:br>
              <a:rPr lang="en-US" altLang="ja-JP" dirty="0">
                <a:solidFill>
                  <a:srgbClr val="0070C0"/>
                </a:solidFill>
              </a:rPr>
            </a:br>
            <a:r>
              <a:rPr lang="en-US" altLang="ja-JP" dirty="0">
                <a:solidFill>
                  <a:srgbClr val="0070C0"/>
                </a:solidFill>
              </a:rPr>
              <a:t>3.1 </a:t>
            </a:r>
            <a:r>
              <a:rPr lang="ja-JP" altLang="en-US" dirty="0">
                <a:solidFill>
                  <a:srgbClr val="0070C0"/>
                </a:solidFill>
              </a:rPr>
              <a:t>供給表</a:t>
            </a:r>
            <a:endParaRPr lang="en-US" altLang="en-US" dirty="0">
              <a:solidFill>
                <a:srgbClr val="0070C0"/>
              </a:solidFill>
            </a:endParaRPr>
          </a:p>
        </p:txBody>
      </p:sp>
      <p:sp>
        <p:nvSpPr>
          <p:cNvPr id="166917" name="Rectangle 5"/>
          <p:cNvSpPr>
            <a:spLocks noGrp="1" noChangeArrowheads="1"/>
          </p:cNvSpPr>
          <p:nvPr>
            <p:ph idx="1"/>
          </p:nvPr>
        </p:nvSpPr>
        <p:spPr>
          <a:xfrm>
            <a:off x="251520" y="1484784"/>
            <a:ext cx="8640960" cy="4392488"/>
          </a:xfrm>
        </p:spPr>
        <p:txBody>
          <a:bodyPr>
            <a:normAutofit/>
          </a:bodyPr>
          <a:lstStyle/>
          <a:p>
            <a:pPr algn="just"/>
            <a:r>
              <a:rPr lang="ja-JP" altLang="en-US" sz="2400" dirty="0">
                <a:latin typeface="ＭＳ Ｐゴシック" pitchFamily="50" charset="-128"/>
                <a:ea typeface="ＭＳ Ｐゴシック" pitchFamily="50" charset="-128"/>
              </a:rPr>
              <a:t>供給表は</a:t>
            </a:r>
            <a:r>
              <a:rPr lang="en-US" altLang="ja-JP" sz="2400" i="1" dirty="0">
                <a:latin typeface="Times New Roman" panose="02020603050405020304" pitchFamily="18" charset="0"/>
                <a:ea typeface="ＭＳ Ｐゴシック" pitchFamily="50" charset="-128"/>
                <a:cs typeface="Times New Roman" panose="02020603050405020304" pitchFamily="18" charset="0"/>
              </a:rPr>
              <a:t>S</a:t>
            </a:r>
            <a:r>
              <a:rPr lang="ja-JP" altLang="en-US" sz="2400" dirty="0">
                <a:latin typeface="ＭＳ Ｐゴシック" pitchFamily="50" charset="-128"/>
                <a:ea typeface="ＭＳ Ｐゴシック" pitchFamily="50" charset="-128"/>
              </a:rPr>
              <a:t>個目までの財・サービスの生産に対して最低限要求する価格が</a:t>
            </a:r>
            <a:r>
              <a:rPr lang="en-US" altLang="ja-JP" sz="2400" i="1" dirty="0">
                <a:latin typeface="Times New Roman" panose="02020603050405020304" pitchFamily="18" charset="0"/>
                <a:ea typeface="ＭＳ Ｐゴシック" pitchFamily="50" charset="-128"/>
                <a:cs typeface="Times New Roman" panose="02020603050405020304" pitchFamily="18" charset="0"/>
              </a:rPr>
              <a:t>P</a:t>
            </a:r>
            <a:r>
              <a:rPr lang="ja-JP" altLang="en-US" sz="2400" dirty="0">
                <a:latin typeface="ＭＳ Ｐゴシック" pitchFamily="50" charset="-128"/>
                <a:ea typeface="ＭＳ Ｐゴシック" pitchFamily="50" charset="-128"/>
              </a:rPr>
              <a:t>円であることを表す．</a:t>
            </a:r>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これは生産者にとっての</a:t>
            </a:r>
            <a:r>
              <a:rPr lang="ja-JP" altLang="en-US" sz="2400" dirty="0">
                <a:solidFill>
                  <a:srgbClr val="FF0000"/>
                </a:solidFill>
                <a:latin typeface="ＭＳ Ｐゴシック" pitchFamily="50" charset="-128"/>
                <a:ea typeface="ＭＳ Ｐゴシック" pitchFamily="50" charset="-128"/>
              </a:rPr>
              <a:t>留保価格</a:t>
            </a:r>
            <a:r>
              <a:rPr lang="ja-JP" altLang="en-US" sz="2400" dirty="0">
                <a:latin typeface="ＭＳ Ｐゴシック" pitchFamily="50" charset="-128"/>
                <a:ea typeface="ＭＳ Ｐゴシック" pitchFamily="50" charset="-128"/>
              </a:rPr>
              <a:t>となる．</a:t>
            </a:r>
            <a:endParaRPr lang="en-US" altLang="ja-JP" sz="24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表</a:t>
            </a:r>
            <a:r>
              <a:rPr lang="en-US" altLang="ja-JP" sz="2100" dirty="0">
                <a:latin typeface="ＭＳ Ｐゴシック" pitchFamily="50" charset="-128"/>
                <a:ea typeface="ＭＳ Ｐゴシック" pitchFamily="50" charset="-128"/>
              </a:rPr>
              <a:t>4.4</a:t>
            </a:r>
            <a:r>
              <a:rPr lang="ja-JP" altLang="en-US" sz="2100" dirty="0">
                <a:latin typeface="ＭＳ Ｐゴシック" pitchFamily="50" charset="-128"/>
                <a:ea typeface="ＭＳ Ｐゴシック" pitchFamily="50" charset="-128"/>
              </a:rPr>
              <a:t>で示した供給表を供給量を少ない</a:t>
            </a:r>
            <a:endParaRPr lang="en-US" altLang="ja-JP" sz="2100" dirty="0">
              <a:latin typeface="ＭＳ Ｐゴシック" pitchFamily="50" charset="-128"/>
              <a:ea typeface="ＭＳ Ｐゴシック" pitchFamily="50" charset="-128"/>
            </a:endParaRPr>
          </a:p>
          <a:p>
            <a:pPr marL="274320" lvl="1" indent="0" algn="just">
              <a:buNone/>
            </a:pPr>
            <a:r>
              <a:rPr lang="ja-JP" altLang="en-US" sz="2100" dirty="0">
                <a:latin typeface="ＭＳ Ｐゴシック" pitchFamily="50" charset="-128"/>
                <a:ea typeface="ＭＳ Ｐゴシック" pitchFamily="50" charset="-128"/>
              </a:rPr>
              <a:t>　 ほうから書き，留保価格を加える．</a:t>
            </a:r>
            <a:endParaRPr lang="en-US" altLang="ja-JP" sz="2100" dirty="0">
              <a:latin typeface="ＭＳ Ｐゴシック" pitchFamily="50" charset="-128"/>
              <a:ea typeface="ＭＳ Ｐゴシック" pitchFamily="50" charset="-128"/>
            </a:endParaRPr>
          </a:p>
          <a:p>
            <a:pPr marL="274320" lvl="1" indent="0" algn="just">
              <a:buNone/>
            </a:pPr>
            <a:endParaRPr lang="en-US" altLang="ja-JP" sz="2100" dirty="0">
              <a:latin typeface="ＭＳ Ｐゴシック" pitchFamily="50" charset="-128"/>
              <a:ea typeface="ＭＳ Ｐゴシック" pitchFamily="50" charset="-128"/>
            </a:endParaRPr>
          </a:p>
          <a:p>
            <a:pPr algn="just"/>
            <a:endParaRPr lang="en-US" altLang="ja-JP" sz="2100" dirty="0">
              <a:latin typeface="ＭＳ Ｐゴシック" pitchFamily="50" charset="-128"/>
              <a:ea typeface="ＭＳ Ｐゴシック" pitchFamily="50" charset="-128"/>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3" y="3717032"/>
            <a:ext cx="3779845" cy="22322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19</a:t>
            </a:fld>
            <a:endParaRPr kumimoji="1" lang="ja-JP" altLang="en-US"/>
          </a:p>
        </p:txBody>
      </p:sp>
      <p:sp>
        <p:nvSpPr>
          <p:cNvPr id="4" name="日付プレースホルダー 3">
            <a:extLst>
              <a:ext uri="{FF2B5EF4-FFF2-40B4-BE49-F238E27FC236}">
                <a16:creationId xmlns:a16="http://schemas.microsoft.com/office/drawing/2014/main" id="{F29A4199-B279-4F73-B1ED-ACE02215417B}"/>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1645609785"/>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6917">
                                            <p:txEl>
                                              <p:pRg st="2" end="2"/>
                                            </p:txEl>
                                          </p:spTgt>
                                        </p:tgtEl>
                                        <p:attrNameLst>
                                          <p:attrName>style.visibility</p:attrName>
                                        </p:attrNameLst>
                                      </p:cBhvr>
                                      <p:to>
                                        <p:strVal val="visible"/>
                                      </p:to>
                                    </p:set>
                                    <p:animEffect transition="in" filter="fade">
                                      <p:cBhvr>
                                        <p:cTn id="12" dur="500"/>
                                        <p:tgtEl>
                                          <p:spTgt spid="166917">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66917">
                                            <p:txEl>
                                              <p:pRg st="3" end="3"/>
                                            </p:txEl>
                                          </p:spTgt>
                                        </p:tgtEl>
                                        <p:attrNameLst>
                                          <p:attrName>style.visibility</p:attrName>
                                        </p:attrNameLst>
                                      </p:cBhvr>
                                      <p:to>
                                        <p:strVal val="visible"/>
                                      </p:to>
                                    </p:set>
                                    <p:animEffect transition="in" filter="fade">
                                      <p:cBhvr>
                                        <p:cTn id="15" dur="500"/>
                                        <p:tgtEl>
                                          <p:spTgt spid="166917">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6917">
                                            <p:txEl>
                                              <p:pRg st="4" end="4"/>
                                            </p:txEl>
                                          </p:spTgt>
                                        </p:tgtEl>
                                        <p:attrNameLst>
                                          <p:attrName>style.visibility</p:attrName>
                                        </p:attrNameLst>
                                      </p:cBhvr>
                                      <p:to>
                                        <p:strVal val="visible"/>
                                      </p:to>
                                    </p:set>
                                    <p:animEffect transition="in" filter="fade">
                                      <p:cBhvr>
                                        <p:cTn id="18" dur="500"/>
                                        <p:tgtEl>
                                          <p:spTgt spid="166917">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050"/>
                                        </p:tgtEl>
                                        <p:attrNameLst>
                                          <p:attrName>style.visibility</p:attrName>
                                        </p:attrNameLst>
                                      </p:cBhvr>
                                      <p:to>
                                        <p:strVal val="visible"/>
                                      </p:to>
                                    </p:set>
                                    <p:animEffect transition="in" filter="fade">
                                      <p:cBhvr>
                                        <p:cTn id="21"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normAutofit/>
          </a:bodyPr>
          <a:lstStyle/>
          <a:p>
            <a:r>
              <a:rPr lang="en-US" altLang="ja-JP" dirty="0"/>
              <a:t>1. </a:t>
            </a:r>
            <a:r>
              <a:rPr lang="ja-JP" altLang="en-US" dirty="0"/>
              <a:t>市場取引の分析</a:t>
            </a:r>
            <a:endParaRPr kumimoji="1" lang="ja-JP" altLang="en-US" dirty="0"/>
          </a:p>
        </p:txBody>
      </p:sp>
      <p:sp>
        <p:nvSpPr>
          <p:cNvPr id="6" name="サブタイトル 5"/>
          <p:cNvSpPr>
            <a:spLocks noGrp="1"/>
          </p:cNvSpPr>
          <p:nvPr>
            <p:ph type="subTitle" idx="1"/>
          </p:nvPr>
        </p:nvSpPr>
        <p:spPr/>
        <p:txBody>
          <a:bodyPr/>
          <a:lstStyle/>
          <a:p>
            <a:endParaRPr kumimoji="1" lang="ja-JP" altLang="en-US"/>
          </a:p>
        </p:txBody>
      </p:sp>
      <p:sp>
        <p:nvSpPr>
          <p:cNvPr id="3" name="日付プレースホルダー 2">
            <a:extLst>
              <a:ext uri="{FF2B5EF4-FFF2-40B4-BE49-F238E27FC236}">
                <a16:creationId xmlns:a16="http://schemas.microsoft.com/office/drawing/2014/main" id="{239D17B0-10AF-499C-B912-30030CA54CE6}"/>
              </a:ext>
            </a:extLst>
          </p:cNvPr>
          <p:cNvSpPr>
            <a:spLocks noGrp="1"/>
          </p:cNvSpPr>
          <p:nvPr>
            <p:ph type="dt" sz="half" idx="10"/>
          </p:nvPr>
        </p:nvSpPr>
        <p:spPr/>
        <p:txBody>
          <a:bodyPr/>
          <a:lstStyle/>
          <a:p>
            <a:r>
              <a:rPr kumimoji="1" lang="en-US" altLang="ja-JP"/>
              <a:t>ver. 2</a:t>
            </a:r>
            <a:endParaRPr kumimoji="1" lang="ja-JP" altLang="en-US" dirty="0"/>
          </a:p>
        </p:txBody>
      </p:sp>
    </p:spTree>
    <p:extLst>
      <p:ext uri="{BB962C8B-B14F-4D97-AF65-F5344CB8AC3E}">
        <p14:creationId xmlns:p14="http://schemas.microsoft.com/office/powerpoint/2010/main" val="239895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a:t>
            </a:r>
            <a:br>
              <a:rPr lang="en-US" altLang="ja-JP" dirty="0">
                <a:solidFill>
                  <a:srgbClr val="0070C0"/>
                </a:solidFill>
              </a:rPr>
            </a:br>
            <a:r>
              <a:rPr lang="en-US" altLang="ja-JP" dirty="0">
                <a:solidFill>
                  <a:srgbClr val="0070C0"/>
                </a:solidFill>
              </a:rPr>
              <a:t>3.2 </a:t>
            </a:r>
            <a:r>
              <a:rPr lang="ja-JP" altLang="en-US" dirty="0">
                <a:solidFill>
                  <a:srgbClr val="0070C0"/>
                </a:solidFill>
              </a:rPr>
              <a:t>供給関数と供給曲線</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251520" y="1340768"/>
                <a:ext cx="8424936" cy="4968552"/>
              </a:xfrm>
            </p:spPr>
            <p:txBody>
              <a:bodyPr>
                <a:normAutofit lnSpcReduction="10000"/>
              </a:bodyPr>
              <a:lstStyle/>
              <a:p>
                <a:pPr algn="just"/>
                <a:r>
                  <a:rPr lang="ja-JP" altLang="en-US" sz="2400" dirty="0">
                    <a:latin typeface="ＭＳ Ｐゴシック" pitchFamily="50" charset="-128"/>
                    <a:ea typeface="ＭＳ Ｐゴシック" pitchFamily="50" charset="-128"/>
                  </a:rPr>
                  <a:t>ある価格が与えられたときにどれだけの財・サービスを供給するかという関係を表した式を</a:t>
                </a:r>
                <a:r>
                  <a:rPr lang="ja-JP" altLang="en-US" sz="2400" dirty="0">
                    <a:solidFill>
                      <a:srgbClr val="FF0000"/>
                    </a:solidFill>
                    <a:latin typeface="ＭＳ Ｐゴシック" pitchFamily="50" charset="-128"/>
                    <a:ea typeface="ＭＳ Ｐゴシック" pitchFamily="50" charset="-128"/>
                  </a:rPr>
                  <a:t>供給関数</a:t>
                </a:r>
                <a:r>
                  <a:rPr lang="ja-JP" altLang="en-US" sz="2400" dirty="0">
                    <a:latin typeface="ＭＳ Ｐゴシック" pitchFamily="50" charset="-128"/>
                    <a:ea typeface="ＭＳ Ｐゴシック" pitchFamily="50" charset="-128"/>
                  </a:rPr>
                  <a:t>という．</a:t>
                </a:r>
                <a:endParaRPr lang="en-US" altLang="ja-JP" sz="24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供給関数を取りあえず次のような１次関数で表現するとする．</a:t>
                </a:r>
                <a:endParaRPr lang="en-US" altLang="ja-JP" sz="24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marL="0" indent="0" algn="just">
                  <a:buNone/>
                </a:pPr>
                <a14:m>
                  <m:oMathPara xmlns:m="http://schemas.openxmlformats.org/officeDocument/2006/math">
                    <m:oMathParaPr>
                      <m:jc m:val="centerGroup"/>
                    </m:oMathParaPr>
                    <m:oMath xmlns:m="http://schemas.openxmlformats.org/officeDocument/2006/math">
                      <m:r>
                        <a:rPr lang="en-US" altLang="ja-JP" sz="2400" b="0" i="1" dirty="0" smtClean="0">
                          <a:latin typeface="Cambria Math"/>
                          <a:ea typeface="ＭＳ Ｐゴシック" pitchFamily="50" charset="-128"/>
                        </a:rPr>
                        <m:t>𝑆</m:t>
                      </m:r>
                      <m:r>
                        <a:rPr lang="en-US" altLang="ja-JP" sz="2400" b="0" i="0" dirty="0" smtClean="0">
                          <a:latin typeface="Cambria Math"/>
                          <a:ea typeface="ＭＳ Ｐゴシック" pitchFamily="50" charset="-128"/>
                        </a:rPr>
                        <m:t>=</m:t>
                      </m:r>
                      <m:r>
                        <a:rPr lang="en-US" altLang="ja-JP" sz="2400" b="0" i="1" dirty="0" smtClean="0">
                          <a:latin typeface="Cambria Math"/>
                          <a:ea typeface="ＭＳ Ｐゴシック" pitchFamily="50" charset="-128"/>
                        </a:rPr>
                        <m:t>𝑁𝑃</m:t>
                      </m:r>
                    </m:oMath>
                  </m:oMathPara>
                </a14:m>
                <a:endParaRPr lang="en-US" altLang="ja-JP" sz="2400" i="1" dirty="0">
                  <a:latin typeface="ＭＳ Ｐゴシック" pitchFamily="50" charset="-128"/>
                  <a:ea typeface="ＭＳ Ｐゴシック" pitchFamily="50" charset="-128"/>
                </a:endParaRPr>
              </a:p>
              <a:p>
                <a:pPr lvl="1" algn="just"/>
                <a:endParaRPr lang="en-US" altLang="ja-JP" sz="800" dirty="0">
                  <a:latin typeface="ＭＳ Ｐゴシック" pitchFamily="50" charset="-128"/>
                  <a:ea typeface="ＭＳ Ｐゴシック" pitchFamily="50" charset="-128"/>
                </a:endParaRPr>
              </a:p>
              <a:p>
                <a:pPr lvl="1" algn="just"/>
                <a:r>
                  <a:rPr lang="en-US" altLang="ja-JP" sz="2100" i="1" dirty="0">
                    <a:latin typeface="Times New Roman" panose="02020603050405020304" pitchFamily="18" charset="0"/>
                    <a:ea typeface="ＭＳ Ｐゴシック" pitchFamily="50" charset="-128"/>
                    <a:cs typeface="Times New Roman" panose="02020603050405020304" pitchFamily="18" charset="0"/>
                  </a:rPr>
                  <a:t>S</a:t>
                </a:r>
                <a:r>
                  <a:rPr lang="ja-JP" altLang="en-US" sz="2100" dirty="0">
                    <a:latin typeface="ＭＳ Ｐゴシック" pitchFamily="50" charset="-128"/>
                    <a:ea typeface="ＭＳ Ｐゴシック" pitchFamily="50" charset="-128"/>
                  </a:rPr>
                  <a:t>は財・サービスの供給量，</a:t>
                </a:r>
                <a:r>
                  <a:rPr lang="en-US" altLang="ja-JP" sz="2100" i="1" dirty="0">
                    <a:latin typeface="Times New Roman" panose="02020603050405020304" pitchFamily="18" charset="0"/>
                    <a:ea typeface="ＭＳ Ｐゴシック" pitchFamily="50" charset="-128"/>
                    <a:cs typeface="Times New Roman" panose="02020603050405020304" pitchFamily="18" charset="0"/>
                  </a:rPr>
                  <a:t>P</a:t>
                </a:r>
                <a:r>
                  <a:rPr lang="ja-JP" altLang="en-US" sz="2100" dirty="0">
                    <a:latin typeface="ＭＳ Ｐゴシック" pitchFamily="50" charset="-128"/>
                    <a:ea typeface="ＭＳ Ｐゴシック" pitchFamily="50" charset="-128"/>
                  </a:rPr>
                  <a:t>は価格</a:t>
                </a:r>
                <a:endParaRPr lang="en-US" altLang="ja-JP" sz="2100" dirty="0">
                  <a:latin typeface="ＭＳ Ｐゴシック" pitchFamily="50" charset="-128"/>
                  <a:ea typeface="ＭＳ Ｐゴシック" pitchFamily="50" charset="-128"/>
                </a:endParaRPr>
              </a:p>
              <a:p>
                <a:pPr lvl="1" algn="just"/>
                <a:r>
                  <a:rPr lang="en-US" altLang="ja-JP" sz="2100" i="1" dirty="0">
                    <a:latin typeface="Times New Roman" panose="02020603050405020304" pitchFamily="18" charset="0"/>
                    <a:ea typeface="ＭＳ Ｐゴシック" pitchFamily="50" charset="-128"/>
                    <a:cs typeface="Times New Roman" panose="02020603050405020304" pitchFamily="18" charset="0"/>
                  </a:rPr>
                  <a:t>N</a:t>
                </a:r>
                <a:r>
                  <a:rPr lang="ja-JP" altLang="en-US" sz="2100" dirty="0">
                    <a:latin typeface="ＭＳ Ｐゴシック" pitchFamily="50" charset="-128"/>
                    <a:ea typeface="ＭＳ Ｐゴシック" pitchFamily="50" charset="-128"/>
                  </a:rPr>
                  <a:t>は価格変化に対する供給量の変化の程度を表す未知の定数（パラメータ）</a:t>
                </a:r>
                <a:endParaRPr lang="en-US" altLang="ja-JP" sz="21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表</a:t>
                </a:r>
                <a:r>
                  <a:rPr lang="en-US" altLang="ja-JP" sz="2400" dirty="0">
                    <a:latin typeface="ＭＳ Ｐゴシック" pitchFamily="50" charset="-128"/>
                    <a:ea typeface="ＭＳ Ｐゴシック" pitchFamily="50" charset="-128"/>
                  </a:rPr>
                  <a:t>4.5</a:t>
                </a:r>
                <a:r>
                  <a:rPr lang="ja-JP" altLang="en-US" sz="2400" dirty="0">
                    <a:latin typeface="ＭＳ Ｐゴシック" pitchFamily="50" charset="-128"/>
                    <a:ea typeface="ＭＳ Ｐゴシック" pitchFamily="50" charset="-128"/>
                  </a:rPr>
                  <a:t>は</a:t>
                </a:r>
                <a:r>
                  <a:rPr lang="en-US" altLang="ja-JP" sz="2400" dirty="0">
                    <a:latin typeface="ＭＳ Ｐゴシック" pitchFamily="50" charset="-128"/>
                    <a:ea typeface="ＭＳ Ｐゴシック" pitchFamily="50" charset="-128"/>
                  </a:rPr>
                  <a:t>	</a:t>
                </a:r>
                <a14:m>
                  <m:oMath xmlns:m="http://schemas.openxmlformats.org/officeDocument/2006/math">
                    <m:r>
                      <a:rPr lang="en-US" altLang="ja-JP" sz="2400" i="1" dirty="0">
                        <a:latin typeface="Cambria Math"/>
                        <a:ea typeface="ＭＳ Ｐゴシック" pitchFamily="50" charset="-128"/>
                      </a:rPr>
                      <m:t>𝑆</m:t>
                    </m:r>
                    <m:r>
                      <a:rPr lang="en-US" altLang="ja-JP" sz="2400" dirty="0">
                        <a:latin typeface="Cambria Math"/>
                        <a:ea typeface="ＭＳ Ｐゴシック" pitchFamily="50" charset="-128"/>
                      </a:rPr>
                      <m:t>=</m:t>
                    </m:r>
                    <m:r>
                      <a:rPr lang="en-US" altLang="ja-JP" sz="2400" b="0" i="1" dirty="0" smtClean="0">
                        <a:latin typeface="Cambria Math"/>
                        <a:ea typeface="ＭＳ Ｐゴシック" pitchFamily="50" charset="-128"/>
                      </a:rPr>
                      <m:t>2</m:t>
                    </m:r>
                    <m:r>
                      <a:rPr lang="en-US" altLang="ja-JP" sz="2400" i="1" dirty="0">
                        <a:latin typeface="Cambria Math"/>
                        <a:ea typeface="ＭＳ Ｐゴシック" pitchFamily="50" charset="-128"/>
                      </a:rPr>
                      <m:t>𝑃</m:t>
                    </m:r>
                  </m:oMath>
                </a14:m>
                <a:r>
                  <a:rPr lang="en-US" altLang="ja-JP" sz="2400" i="1"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という関係で表現できる．</a:t>
                </a:r>
                <a:endParaRPr lang="en-US" altLang="ja-JP" sz="2400" dirty="0">
                  <a:latin typeface="ＭＳ Ｐゴシック" pitchFamily="50" charset="-128"/>
                  <a:ea typeface="ＭＳ Ｐゴシック" pitchFamily="50" charset="-128"/>
                </a:endParaRPr>
              </a:p>
              <a:p>
                <a:pPr algn="just"/>
                <a:endParaRPr lang="en-US" altLang="ja-JP" sz="900" dirty="0">
                  <a:latin typeface="ＭＳ Ｐゴシック" pitchFamily="50" charset="-128"/>
                  <a:ea typeface="ＭＳ Ｐゴシック" pitchFamily="50" charset="-128"/>
                </a:endParaRPr>
              </a:p>
              <a:p>
                <a:pPr algn="just"/>
                <a:r>
                  <a:rPr lang="ja-JP" altLang="en-US" sz="2400" dirty="0">
                    <a:solidFill>
                      <a:srgbClr val="FF0000"/>
                    </a:solidFill>
                    <a:latin typeface="ＭＳ Ｐゴシック" pitchFamily="50" charset="-128"/>
                    <a:ea typeface="ＭＳ Ｐゴシック" pitchFamily="50" charset="-128"/>
                  </a:rPr>
                  <a:t>「価格が上昇すると供給量が増加する」という関係を，　　　　　</a:t>
                </a:r>
                <a:endParaRPr lang="en-US" altLang="ja-JP" sz="2400" dirty="0">
                  <a:solidFill>
                    <a:srgbClr val="FF0000"/>
                  </a:solidFill>
                  <a:latin typeface="ＭＳ Ｐゴシック" pitchFamily="50" charset="-128"/>
                  <a:ea typeface="ＭＳ Ｐゴシック" pitchFamily="50" charset="-128"/>
                </a:endParaRPr>
              </a:p>
              <a:p>
                <a:pPr marL="0" indent="0" algn="just">
                  <a:buNone/>
                </a:pPr>
                <a:r>
                  <a:rPr lang="ja-JP" altLang="en-US" sz="2400" dirty="0">
                    <a:solidFill>
                      <a:srgbClr val="FF0000"/>
                    </a:solidFill>
                    <a:latin typeface="ＭＳ Ｐゴシック" pitchFamily="50" charset="-128"/>
                    <a:ea typeface="ＭＳ Ｐゴシック" pitchFamily="50" charset="-128"/>
                  </a:rPr>
                  <a:t>　供給法則という．</a:t>
                </a:r>
                <a:endParaRPr lang="en-US" altLang="ja-JP" sz="2400" dirty="0">
                  <a:solidFill>
                    <a:srgbClr val="FF0000"/>
                  </a:solidFill>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251520" y="1340768"/>
                <a:ext cx="8424936" cy="4968552"/>
              </a:xfrm>
              <a:blipFill rotWithShape="1">
                <a:blip r:embed="rId3"/>
                <a:stretch>
                  <a:fillRect l="-434" t="-1718" r="-1158"/>
                </a:stretch>
              </a:blipFill>
            </p:spPr>
            <p:txBody>
              <a:bodyPr/>
              <a:lstStyle/>
              <a:p>
                <a:r>
                  <a:rPr lang="ja-JP" altLang="en-US">
                    <a:noFill/>
                  </a:rPr>
                  <a:t> </a:t>
                </a:r>
              </a:p>
            </p:txBody>
          </p:sp>
        </mc:Fallback>
      </mc:AlternateContent>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20</a:t>
            </a:fld>
            <a:endParaRPr kumimoji="1" lang="ja-JP" altLang="en-US"/>
          </a:p>
        </p:txBody>
      </p:sp>
      <p:sp>
        <p:nvSpPr>
          <p:cNvPr id="4" name="日付プレースホルダー 3">
            <a:extLst>
              <a:ext uri="{FF2B5EF4-FFF2-40B4-BE49-F238E27FC236}">
                <a16:creationId xmlns:a16="http://schemas.microsoft.com/office/drawing/2014/main" id="{51DAD003-24BE-48A6-8CCA-ED02B7FE77FA}"/>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782024990"/>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6917">
                                            <p:txEl>
                                              <p:pRg st="2" end="2"/>
                                            </p:txEl>
                                          </p:spTgt>
                                        </p:tgtEl>
                                        <p:attrNameLst>
                                          <p:attrName>style.visibility</p:attrName>
                                        </p:attrNameLst>
                                      </p:cBhvr>
                                      <p:to>
                                        <p:strVal val="visible"/>
                                      </p:to>
                                    </p:set>
                                    <p:animEffect transition="in" filter="fade">
                                      <p:cBhvr>
                                        <p:cTn id="12" dur="500"/>
                                        <p:tgtEl>
                                          <p:spTgt spid="16691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6917">
                                            <p:txEl>
                                              <p:pRg st="4" end="4"/>
                                            </p:txEl>
                                          </p:spTgt>
                                        </p:tgtEl>
                                        <p:attrNameLst>
                                          <p:attrName>style.visibility</p:attrName>
                                        </p:attrNameLst>
                                      </p:cBhvr>
                                      <p:to>
                                        <p:strVal val="visible"/>
                                      </p:to>
                                    </p:set>
                                    <p:animEffect transition="in" filter="fade">
                                      <p:cBhvr>
                                        <p:cTn id="17" dur="500"/>
                                        <p:tgtEl>
                                          <p:spTgt spid="166917">
                                            <p:txEl>
                                              <p:pRg st="4" end="4"/>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66917">
                                            <p:txEl>
                                              <p:pRg st="6" end="6"/>
                                            </p:txEl>
                                          </p:spTgt>
                                        </p:tgtEl>
                                        <p:attrNameLst>
                                          <p:attrName>style.visibility</p:attrName>
                                        </p:attrNameLst>
                                      </p:cBhvr>
                                      <p:to>
                                        <p:strVal val="visible"/>
                                      </p:to>
                                    </p:set>
                                    <p:animEffect transition="in" filter="fade">
                                      <p:cBhvr>
                                        <p:cTn id="20" dur="500"/>
                                        <p:tgtEl>
                                          <p:spTgt spid="166917">
                                            <p:txEl>
                                              <p:pRg st="6" end="6"/>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66917">
                                            <p:txEl>
                                              <p:pRg st="7" end="7"/>
                                            </p:txEl>
                                          </p:spTgt>
                                        </p:tgtEl>
                                        <p:attrNameLst>
                                          <p:attrName>style.visibility</p:attrName>
                                        </p:attrNameLst>
                                      </p:cBhvr>
                                      <p:to>
                                        <p:strVal val="visible"/>
                                      </p:to>
                                    </p:set>
                                    <p:animEffect transition="in" filter="fade">
                                      <p:cBhvr>
                                        <p:cTn id="23" dur="500"/>
                                        <p:tgtEl>
                                          <p:spTgt spid="166917">
                                            <p:txEl>
                                              <p:pRg st="7" end="7"/>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66917">
                                            <p:txEl>
                                              <p:pRg st="9" end="9"/>
                                            </p:txEl>
                                          </p:spTgt>
                                        </p:tgtEl>
                                        <p:attrNameLst>
                                          <p:attrName>style.visibility</p:attrName>
                                        </p:attrNameLst>
                                      </p:cBhvr>
                                      <p:to>
                                        <p:strVal val="visible"/>
                                      </p:to>
                                    </p:set>
                                    <p:animEffect transition="in" filter="fade">
                                      <p:cBhvr>
                                        <p:cTn id="28" dur="500"/>
                                        <p:tgtEl>
                                          <p:spTgt spid="166917">
                                            <p:txEl>
                                              <p:pRg st="9" end="9"/>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66917">
                                            <p:txEl>
                                              <p:pRg st="11" end="11"/>
                                            </p:txEl>
                                          </p:spTgt>
                                        </p:tgtEl>
                                        <p:attrNameLst>
                                          <p:attrName>style.visibility</p:attrName>
                                        </p:attrNameLst>
                                      </p:cBhvr>
                                      <p:to>
                                        <p:strVal val="visible"/>
                                      </p:to>
                                    </p:set>
                                    <p:animEffect transition="in" filter="fade">
                                      <p:cBhvr>
                                        <p:cTn id="33" dur="500"/>
                                        <p:tgtEl>
                                          <p:spTgt spid="166917">
                                            <p:txEl>
                                              <p:pRg st="11" end="11"/>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6917">
                                            <p:txEl>
                                              <p:pRg st="12" end="12"/>
                                            </p:txEl>
                                          </p:spTgt>
                                        </p:tgtEl>
                                        <p:attrNameLst>
                                          <p:attrName>style.visibility</p:attrName>
                                        </p:attrNameLst>
                                      </p:cBhvr>
                                      <p:to>
                                        <p:strVal val="visible"/>
                                      </p:to>
                                    </p:set>
                                    <p:animEffect transition="in" filter="fade">
                                      <p:cBhvr>
                                        <p:cTn id="36" dur="500"/>
                                        <p:tgtEl>
                                          <p:spTgt spid="166917">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a:t>
            </a:r>
            <a:br>
              <a:rPr lang="en-US" altLang="ja-JP" dirty="0">
                <a:solidFill>
                  <a:srgbClr val="0070C0"/>
                </a:solidFill>
              </a:rPr>
            </a:br>
            <a:r>
              <a:rPr lang="en-US" altLang="ja-JP" dirty="0">
                <a:solidFill>
                  <a:srgbClr val="0070C0"/>
                </a:solidFill>
              </a:rPr>
              <a:t>3.2 </a:t>
            </a:r>
            <a:r>
              <a:rPr lang="ja-JP" altLang="en-US" dirty="0">
                <a:solidFill>
                  <a:srgbClr val="0070C0"/>
                </a:solidFill>
              </a:rPr>
              <a:t>供給関数と供給曲線</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251520" y="1268760"/>
                <a:ext cx="8640960" cy="5040560"/>
              </a:xfrm>
            </p:spPr>
            <p:txBody>
              <a:bodyPr>
                <a:normAutofit/>
              </a:bodyPr>
              <a:lstStyle/>
              <a:p>
                <a:pPr algn="just"/>
                <a:r>
                  <a:rPr lang="ja-JP" altLang="en-US" sz="2400" dirty="0">
                    <a:latin typeface="ＭＳ Ｐゴシック" pitchFamily="50" charset="-128"/>
                    <a:ea typeface="ＭＳ Ｐゴシック" pitchFamily="50" charset="-128"/>
                  </a:rPr>
                  <a:t>供給関数を価格</a:t>
                </a:r>
                <a:r>
                  <a:rPr lang="en-US" altLang="ja-JP" sz="2400" i="1" dirty="0">
                    <a:latin typeface="Times New Roman" panose="02020603050405020304" pitchFamily="18" charset="0"/>
                    <a:ea typeface="ＭＳ Ｐゴシック" pitchFamily="50" charset="-128"/>
                    <a:cs typeface="Times New Roman" panose="02020603050405020304" pitchFamily="18" charset="0"/>
                  </a:rPr>
                  <a:t>P</a:t>
                </a:r>
                <a:r>
                  <a:rPr lang="ja-JP" altLang="en-US" sz="2400" dirty="0">
                    <a:latin typeface="ＭＳ Ｐゴシック" pitchFamily="50" charset="-128"/>
                    <a:ea typeface="ＭＳ Ｐゴシック" pitchFamily="50" charset="-128"/>
                  </a:rPr>
                  <a:t>が供給量</a:t>
                </a:r>
                <a:r>
                  <a:rPr lang="en-US" altLang="ja-JP" sz="2400" i="1" dirty="0">
                    <a:latin typeface="Times New Roman" panose="02020603050405020304" pitchFamily="18" charset="0"/>
                    <a:ea typeface="ＭＳ Ｐゴシック" pitchFamily="50" charset="-128"/>
                    <a:cs typeface="Times New Roman" panose="02020603050405020304" pitchFamily="18" charset="0"/>
                  </a:rPr>
                  <a:t>S</a:t>
                </a:r>
                <a:r>
                  <a:rPr lang="ja-JP" altLang="en-US" sz="2400" dirty="0">
                    <a:latin typeface="ＭＳ Ｐゴシック" pitchFamily="50" charset="-128"/>
                    <a:ea typeface="ＭＳ Ｐゴシック" pitchFamily="50" charset="-128"/>
                  </a:rPr>
                  <a:t>の関数であるという形に直すと，</a:t>
                </a:r>
                <a:endParaRPr lang="en-US" altLang="ja-JP" sz="2400" dirty="0">
                  <a:latin typeface="ＭＳ Ｐゴシック" pitchFamily="50" charset="-128"/>
                  <a:ea typeface="ＭＳ Ｐゴシック" pitchFamily="50" charset="-128"/>
                </a:endParaRPr>
              </a:p>
              <a:p>
                <a:pPr marL="0" indent="0" algn="just">
                  <a:buNone/>
                </a:pPr>
                <a:endParaRPr lang="en-US" altLang="ja-JP" sz="800" dirty="0">
                  <a:latin typeface="ＭＳ Ｐゴシック" pitchFamily="50" charset="-128"/>
                  <a:ea typeface="ＭＳ Ｐゴシック" pitchFamily="50" charset="-128"/>
                </a:endParaRPr>
              </a:p>
              <a:p>
                <a:pPr marL="0" indent="0" algn="just">
                  <a:buNone/>
                </a:pPr>
                <a14:m>
                  <m:oMathPara xmlns:m="http://schemas.openxmlformats.org/officeDocument/2006/math">
                    <m:oMathParaPr>
                      <m:jc m:val="centerGroup"/>
                    </m:oMathParaPr>
                    <m:oMath xmlns:m="http://schemas.openxmlformats.org/officeDocument/2006/math">
                      <m:r>
                        <a:rPr lang="en-US" altLang="ja-JP" sz="2400" b="0" i="1" smtClean="0">
                          <a:latin typeface="Cambria Math"/>
                          <a:ea typeface="ＭＳ Ｐゴシック" pitchFamily="50" charset="-128"/>
                        </a:rPr>
                        <m:t>𝑃</m:t>
                      </m:r>
                      <m:r>
                        <a:rPr lang="en-US" altLang="ja-JP" sz="2400" b="0" i="1" smtClean="0">
                          <a:latin typeface="Cambria Math"/>
                          <a:ea typeface="ＭＳ Ｐゴシック" pitchFamily="50" charset="-128"/>
                        </a:rPr>
                        <m:t>=</m:t>
                      </m:r>
                      <m:f>
                        <m:fPr>
                          <m:ctrlPr>
                            <a:rPr lang="en-US" altLang="ja-JP" sz="2400" b="0" i="1" smtClean="0">
                              <a:latin typeface="Cambria Math" panose="02040503050406030204" pitchFamily="18" charset="0"/>
                              <a:ea typeface="ＭＳ Ｐゴシック" pitchFamily="50" charset="-128"/>
                            </a:rPr>
                          </m:ctrlPr>
                        </m:fPr>
                        <m:num>
                          <m:r>
                            <a:rPr lang="en-US" altLang="ja-JP" sz="2400" b="0" i="1" smtClean="0">
                              <a:latin typeface="Cambria Math"/>
                              <a:ea typeface="ＭＳ Ｐゴシック" pitchFamily="50" charset="-128"/>
                            </a:rPr>
                            <m:t>1</m:t>
                          </m:r>
                        </m:num>
                        <m:den>
                          <m:r>
                            <a:rPr lang="en-US" altLang="ja-JP" sz="2400" b="0" i="1" smtClean="0">
                              <a:latin typeface="Cambria Math"/>
                              <a:ea typeface="ＭＳ Ｐゴシック" pitchFamily="50" charset="-128"/>
                            </a:rPr>
                            <m:t>𝑁</m:t>
                          </m:r>
                        </m:den>
                      </m:f>
                      <m:r>
                        <a:rPr lang="en-US" altLang="ja-JP" sz="2400" b="0" i="1" smtClean="0">
                          <a:latin typeface="Cambria Math"/>
                          <a:ea typeface="ＭＳ Ｐゴシック" pitchFamily="50" charset="-128"/>
                        </a:rPr>
                        <m:t>𝑆</m:t>
                      </m:r>
                    </m:oMath>
                  </m:oMathPara>
                </a14:m>
                <a:endParaRPr lang="en-US" altLang="ja-JP" sz="2400" dirty="0">
                  <a:latin typeface="ＭＳ Ｐゴシック" pitchFamily="50" charset="-128"/>
                  <a:ea typeface="ＭＳ Ｐゴシック" pitchFamily="50" charset="-128"/>
                </a:endParaRPr>
              </a:p>
              <a:p>
                <a:pPr lvl="1" algn="just"/>
                <a:r>
                  <a:rPr lang="ja-JP" altLang="en-US" sz="2400" dirty="0">
                    <a:solidFill>
                      <a:srgbClr val="0070C0"/>
                    </a:solidFill>
                    <a:latin typeface="ＭＳ Ｐゴシック" pitchFamily="50" charset="-128"/>
                    <a:ea typeface="ＭＳ Ｐゴシック" pitchFamily="50" charset="-128"/>
                  </a:rPr>
                  <a:t>逆供給関数</a:t>
                </a:r>
                <a:r>
                  <a:rPr lang="ja-JP" altLang="en-US" sz="2400" dirty="0">
                    <a:latin typeface="ＭＳ Ｐゴシック" pitchFamily="50" charset="-128"/>
                    <a:ea typeface="ＭＳ Ｐゴシック" pitchFamily="50" charset="-128"/>
                  </a:rPr>
                  <a:t>という．</a:t>
                </a:r>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逆供給関数を横軸を供給量</a:t>
                </a:r>
                <a:r>
                  <a:rPr lang="en-US" altLang="ja-JP" sz="2400" i="1" dirty="0">
                    <a:latin typeface="Times New Roman" panose="02020603050405020304" pitchFamily="18" charset="0"/>
                    <a:ea typeface="ＭＳ Ｐゴシック" pitchFamily="50" charset="-128"/>
                    <a:cs typeface="Times New Roman" panose="02020603050405020304" pitchFamily="18" charset="0"/>
                  </a:rPr>
                  <a:t>S</a:t>
                </a:r>
                <a:r>
                  <a:rPr lang="ja-JP" altLang="en-US" sz="2400" dirty="0" err="1">
                    <a:latin typeface="ＭＳ Ｐゴシック" pitchFamily="50" charset="-128"/>
                    <a:ea typeface="ＭＳ Ｐゴシック" pitchFamily="50" charset="-128"/>
                  </a:rPr>
                  <a:t>，</a:t>
                </a:r>
                <a:endParaRPr lang="en-US" altLang="ja-JP" sz="2400" dirty="0">
                  <a:latin typeface="ＭＳ Ｐゴシック" pitchFamily="50" charset="-128"/>
                  <a:ea typeface="ＭＳ Ｐゴシック" pitchFamily="50" charset="-128"/>
                </a:endParaRPr>
              </a:p>
              <a:p>
                <a:pPr marL="0" indent="0" algn="just">
                  <a:buNone/>
                </a:pPr>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縦軸を価格</a:t>
                </a:r>
                <a:r>
                  <a:rPr lang="en-US" altLang="ja-JP" sz="2400" i="1" dirty="0">
                    <a:latin typeface="Times New Roman" panose="02020603050405020304" pitchFamily="18" charset="0"/>
                    <a:ea typeface="ＭＳ Ｐゴシック" pitchFamily="50" charset="-128"/>
                    <a:cs typeface="Times New Roman" panose="02020603050405020304" pitchFamily="18" charset="0"/>
                  </a:rPr>
                  <a:t>P</a:t>
                </a:r>
                <a:r>
                  <a:rPr lang="ja-JP" altLang="en-US" sz="2400" dirty="0">
                    <a:latin typeface="ＭＳ Ｐゴシック" pitchFamily="50" charset="-128"/>
                    <a:ea typeface="ＭＳ Ｐゴシック" pitchFamily="50" charset="-128"/>
                  </a:rPr>
                  <a:t>とする平面上に</a:t>
                </a:r>
                <a:endParaRPr lang="en-US" altLang="ja-JP" sz="2400" dirty="0">
                  <a:latin typeface="ＭＳ Ｐゴシック" pitchFamily="50" charset="-128"/>
                  <a:ea typeface="ＭＳ Ｐゴシック" pitchFamily="50" charset="-128"/>
                </a:endParaRPr>
              </a:p>
              <a:p>
                <a:pPr marL="0" indent="0" algn="just">
                  <a:buNone/>
                </a:pPr>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図示したものを</a:t>
                </a:r>
                <a:r>
                  <a:rPr lang="ja-JP" altLang="en-US" sz="2400" dirty="0">
                    <a:solidFill>
                      <a:srgbClr val="FF0000"/>
                    </a:solidFill>
                    <a:latin typeface="ＭＳ Ｐゴシック" pitchFamily="50" charset="-128"/>
                    <a:ea typeface="ＭＳ Ｐゴシック" pitchFamily="50" charset="-128"/>
                  </a:rPr>
                  <a:t>供給曲線</a:t>
                </a:r>
                <a:r>
                  <a:rPr lang="ja-JP" altLang="en-US" sz="2400" dirty="0">
                    <a:latin typeface="ＭＳ Ｐゴシック" pitchFamily="50" charset="-128"/>
                    <a:ea typeface="ＭＳ Ｐゴシック" pitchFamily="50" charset="-128"/>
                  </a:rPr>
                  <a:t>という．</a:t>
                </a:r>
                <a:endParaRPr lang="en-US" altLang="ja-JP" sz="2400" dirty="0">
                  <a:latin typeface="ＭＳ Ｐゴシック" pitchFamily="50" charset="-128"/>
                  <a:ea typeface="ＭＳ Ｐゴシック" pitchFamily="50" charset="-128"/>
                </a:endParaRPr>
              </a:p>
              <a:p>
                <a:pPr lvl="1" algn="just"/>
                <a:endParaRPr lang="en-US" altLang="ja-JP" sz="800" dirty="0">
                  <a:latin typeface="ＭＳ Ｐゴシック" pitchFamily="50" charset="-128"/>
                  <a:ea typeface="ＭＳ Ｐゴシック" pitchFamily="50" charset="-128"/>
                </a:endParaRPr>
              </a:p>
              <a:p>
                <a:pPr lvl="1" algn="just"/>
                <a:r>
                  <a:rPr lang="ja-JP" altLang="en-US" sz="2400" dirty="0">
                    <a:latin typeface="ＭＳ Ｐゴシック" pitchFamily="50" charset="-128"/>
                    <a:ea typeface="ＭＳ Ｐゴシック" pitchFamily="50" charset="-128"/>
                  </a:rPr>
                  <a:t>右図は表</a:t>
                </a:r>
                <a:r>
                  <a:rPr lang="en-US" altLang="ja-JP" sz="2400" dirty="0">
                    <a:latin typeface="ＭＳ Ｐゴシック" pitchFamily="50" charset="-128"/>
                    <a:ea typeface="ＭＳ Ｐゴシック" pitchFamily="50" charset="-128"/>
                  </a:rPr>
                  <a:t>4.5</a:t>
                </a:r>
                <a:r>
                  <a:rPr lang="ja-JP" altLang="en-US" sz="2400" dirty="0">
                    <a:latin typeface="ＭＳ Ｐゴシック" pitchFamily="50" charset="-128"/>
                    <a:ea typeface="ＭＳ Ｐゴシック" pitchFamily="50" charset="-128"/>
                  </a:rPr>
                  <a:t>の供給曲線</a:t>
                </a:r>
                <a:endParaRPr lang="en-US" altLang="ja-JP" sz="2400" dirty="0">
                  <a:latin typeface="ＭＳ Ｐゴシック" pitchFamily="50" charset="-128"/>
                  <a:ea typeface="ＭＳ Ｐゴシック" pitchFamily="50" charset="-128"/>
                </a:endParaRPr>
              </a:p>
              <a:p>
                <a:pPr marL="274320" lvl="1" indent="0" algn="just">
                  <a:buNone/>
                </a:pPr>
                <a:r>
                  <a:rPr lang="ja-JP" altLang="en-US" sz="2400" dirty="0">
                    <a:latin typeface="ＭＳ Ｐゴシック" pitchFamily="50" charset="-128"/>
                    <a:ea typeface="ＭＳ Ｐゴシック" pitchFamily="50" charset="-128"/>
                  </a:rPr>
                  <a:t>　 </a:t>
                </a:r>
                <a14:m>
                  <m:oMath xmlns:m="http://schemas.openxmlformats.org/officeDocument/2006/math">
                    <m:r>
                      <a:rPr lang="en-US" altLang="ja-JP" sz="2800" i="1">
                        <a:latin typeface="Cambria Math"/>
                        <a:ea typeface="ＭＳ Ｐゴシック" pitchFamily="50" charset="-128"/>
                      </a:rPr>
                      <m:t>𝑃</m:t>
                    </m:r>
                    <m:r>
                      <a:rPr lang="en-US" altLang="ja-JP" sz="2800" i="1">
                        <a:latin typeface="Cambria Math"/>
                        <a:ea typeface="ＭＳ Ｐゴシック" pitchFamily="50" charset="-128"/>
                      </a:rPr>
                      <m:t>=</m:t>
                    </m:r>
                    <m:f>
                      <m:fPr>
                        <m:ctrlPr>
                          <a:rPr lang="en-US" altLang="ja-JP" sz="2800" i="1">
                            <a:latin typeface="Cambria Math" panose="02040503050406030204" pitchFamily="18" charset="0"/>
                            <a:ea typeface="ＭＳ Ｐゴシック" pitchFamily="50" charset="-128"/>
                          </a:rPr>
                        </m:ctrlPr>
                      </m:fPr>
                      <m:num>
                        <m:r>
                          <a:rPr lang="en-US" altLang="ja-JP" sz="2800" i="1">
                            <a:latin typeface="Cambria Math"/>
                            <a:ea typeface="ＭＳ Ｐゴシック" pitchFamily="50" charset="-128"/>
                          </a:rPr>
                          <m:t>1</m:t>
                        </m:r>
                      </m:num>
                      <m:den>
                        <m:r>
                          <a:rPr lang="en-US" altLang="ja-JP" sz="2800" b="0" i="1" smtClean="0">
                            <a:latin typeface="Cambria Math"/>
                            <a:ea typeface="ＭＳ Ｐゴシック" pitchFamily="50" charset="-128"/>
                          </a:rPr>
                          <m:t>2</m:t>
                        </m:r>
                      </m:den>
                    </m:f>
                    <m:r>
                      <a:rPr lang="en-US" altLang="ja-JP" sz="2800" i="1">
                        <a:latin typeface="Cambria Math"/>
                        <a:ea typeface="ＭＳ Ｐゴシック" pitchFamily="50" charset="-128"/>
                      </a:rPr>
                      <m:t>𝑆</m:t>
                    </m:r>
                  </m:oMath>
                </a14:m>
                <a:endParaRPr lang="en-US" altLang="ja-JP" sz="2800" dirty="0">
                  <a:latin typeface="ＭＳ Ｐゴシック" pitchFamily="50" charset="-128"/>
                  <a:ea typeface="ＭＳ Ｐゴシック" pitchFamily="50" charset="-128"/>
                </a:endParaRPr>
              </a:p>
              <a:p>
                <a:pPr marL="274320" lvl="1" indent="0" algn="just">
                  <a:buNone/>
                </a:pPr>
                <a:endParaRPr lang="en-US" altLang="ja-JP" sz="24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251520" y="1268760"/>
                <a:ext cx="8640960" cy="5040560"/>
              </a:xfrm>
              <a:blipFill rotWithShape="1">
                <a:blip r:embed="rId3"/>
                <a:stretch>
                  <a:fillRect l="-423" t="-1330"/>
                </a:stretch>
              </a:blipFill>
            </p:spPr>
            <p:txBody>
              <a:bodyPr/>
              <a:lstStyle/>
              <a:p>
                <a:r>
                  <a:rPr lang="ja-JP" altLang="en-US">
                    <a:noFill/>
                  </a:rPr>
                  <a:t> </a:t>
                </a:r>
              </a:p>
            </p:txBody>
          </p:sp>
        </mc:Fallback>
      </mc:AlternateContent>
      <p:grpSp>
        <p:nvGrpSpPr>
          <p:cNvPr id="6" name="キャンバス 48"/>
          <p:cNvGrpSpPr/>
          <p:nvPr/>
        </p:nvGrpSpPr>
        <p:grpSpPr>
          <a:xfrm>
            <a:off x="4418226" y="3132750"/>
            <a:ext cx="4653915" cy="3149600"/>
            <a:chOff x="0" y="0"/>
            <a:chExt cx="4653915" cy="3149600"/>
          </a:xfrm>
        </p:grpSpPr>
        <p:sp>
          <p:nvSpPr>
            <p:cNvPr id="7" name="正方形/長方形 6"/>
            <p:cNvSpPr/>
            <p:nvPr/>
          </p:nvSpPr>
          <p:spPr>
            <a:xfrm>
              <a:off x="0" y="0"/>
              <a:ext cx="4653915" cy="3149600"/>
            </a:xfrm>
            <a:prstGeom prst="rect">
              <a:avLst/>
            </a:prstGeom>
          </p:spPr>
        </p:sp>
        <p:cxnSp>
          <p:nvCxnSpPr>
            <p:cNvPr id="8" name="直線矢印コネクタ 7"/>
            <p:cNvCxnSpPr/>
            <p:nvPr/>
          </p:nvCxnSpPr>
          <p:spPr>
            <a:xfrm>
              <a:off x="761836" y="2711450"/>
              <a:ext cx="2882900"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flipV="1">
              <a:off x="761759" y="419100"/>
              <a:ext cx="10526" cy="229235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V="1">
              <a:off x="761682" y="908050"/>
              <a:ext cx="2453129" cy="179671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テキスト ボックス 36"/>
            <p:cNvSpPr txBox="1"/>
            <p:nvPr/>
          </p:nvSpPr>
          <p:spPr>
            <a:xfrm>
              <a:off x="145564" y="41275"/>
              <a:ext cx="1838466"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400" i="1" kern="100" dirty="0">
                  <a:effectLst/>
                  <a:latin typeface="Times New Roman"/>
                  <a:ea typeface="ＭＳ 明朝"/>
                  <a:cs typeface="Times New Roman"/>
                </a:rPr>
                <a:t>P</a:t>
              </a:r>
              <a:r>
                <a:rPr lang="en-US" sz="1400" kern="100" dirty="0">
                  <a:effectLst/>
                  <a:ea typeface="ＭＳ 明朝"/>
                  <a:cs typeface="Times New Roman"/>
                </a:rPr>
                <a:t>; </a:t>
              </a:r>
              <a:r>
                <a:rPr lang="ja-JP" sz="1400" kern="100" dirty="0">
                  <a:effectLst/>
                  <a:ea typeface="ＭＳ 明朝"/>
                  <a:cs typeface="Times New Roman"/>
                </a:rPr>
                <a:t>価格，留保価格</a:t>
              </a:r>
            </a:p>
            <a:p>
              <a:pPr algn="just">
                <a:spcAft>
                  <a:spcPts val="0"/>
                </a:spcAft>
              </a:pPr>
              <a:r>
                <a:rPr lang="en-US" sz="1400" kern="100" dirty="0">
                  <a:effectLst/>
                  <a:ea typeface="ＭＳ 明朝"/>
                  <a:cs typeface="Times New Roman"/>
                </a:rPr>
                <a:t> </a:t>
              </a:r>
              <a:endParaRPr lang="ja-JP" sz="1400" kern="100" dirty="0">
                <a:effectLst/>
                <a:ea typeface="ＭＳ 明朝"/>
                <a:cs typeface="Times New Roman"/>
              </a:endParaRPr>
            </a:p>
          </p:txBody>
        </p:sp>
        <p:sp>
          <p:nvSpPr>
            <p:cNvPr id="12" name="テキスト ボックス 24"/>
            <p:cNvSpPr txBox="1"/>
            <p:nvPr/>
          </p:nvSpPr>
          <p:spPr>
            <a:xfrm>
              <a:off x="3538150" y="2704760"/>
              <a:ext cx="994306"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400" i="1" dirty="0">
                  <a:effectLst/>
                  <a:latin typeface="Times New Roman"/>
                  <a:ea typeface="ＭＳ 明朝"/>
                  <a:cs typeface="ＭＳ Ｐゴシック"/>
                </a:rPr>
                <a:t>S</a:t>
              </a:r>
              <a:r>
                <a:rPr lang="en-US" sz="1400" dirty="0">
                  <a:effectLst/>
                  <a:latin typeface="ＭＳ 明朝"/>
                  <a:cs typeface="Times New Roman"/>
                </a:rPr>
                <a:t>; </a:t>
              </a:r>
              <a:r>
                <a:rPr lang="ja-JP" sz="1400" dirty="0">
                  <a:effectLst/>
                  <a:latin typeface="ＭＳ Ｐゴシック"/>
                  <a:ea typeface="ＭＳ 明朝"/>
                  <a:cs typeface="Times New Roman"/>
                </a:rPr>
                <a:t>供給量</a:t>
              </a:r>
              <a:endParaRPr lang="ja-JP" sz="1400" dirty="0">
                <a:effectLst/>
                <a:latin typeface="ＭＳ Ｐゴシック"/>
                <a:cs typeface="ＭＳ Ｐゴシック"/>
              </a:endParaRPr>
            </a:p>
          </p:txBody>
        </p:sp>
        <p:sp>
          <p:nvSpPr>
            <p:cNvPr id="13" name="テキスト ボックス 24"/>
            <p:cNvSpPr txBox="1"/>
            <p:nvPr/>
          </p:nvSpPr>
          <p:spPr>
            <a:xfrm>
              <a:off x="1155700" y="2704760"/>
              <a:ext cx="418777"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100</a:t>
              </a:r>
              <a:endParaRPr lang="ja-JP" sz="1200">
                <a:effectLst/>
                <a:latin typeface="ＭＳ Ｐゴシック"/>
                <a:cs typeface="ＭＳ Ｐゴシック"/>
              </a:endParaRPr>
            </a:p>
          </p:txBody>
        </p:sp>
        <p:sp>
          <p:nvSpPr>
            <p:cNvPr id="14" name="テキスト ボックス 24"/>
            <p:cNvSpPr txBox="1"/>
            <p:nvPr/>
          </p:nvSpPr>
          <p:spPr>
            <a:xfrm>
              <a:off x="1817943" y="2700950"/>
              <a:ext cx="518857"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200</a:t>
              </a:r>
              <a:endParaRPr lang="ja-JP" sz="1200">
                <a:effectLst/>
                <a:latin typeface="ＭＳ Ｐゴシック"/>
                <a:cs typeface="ＭＳ Ｐゴシック"/>
              </a:endParaRPr>
            </a:p>
          </p:txBody>
        </p:sp>
        <p:sp>
          <p:nvSpPr>
            <p:cNvPr id="15" name="テキスト ボックス 24"/>
            <p:cNvSpPr txBox="1"/>
            <p:nvPr/>
          </p:nvSpPr>
          <p:spPr>
            <a:xfrm>
              <a:off x="2459406" y="2705350"/>
              <a:ext cx="443706"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300</a:t>
              </a:r>
              <a:endParaRPr lang="ja-JP" sz="1200">
                <a:effectLst/>
                <a:latin typeface="ＭＳ Ｐゴシック"/>
                <a:cs typeface="ＭＳ Ｐゴシック"/>
              </a:endParaRPr>
            </a:p>
          </p:txBody>
        </p:sp>
        <p:cxnSp>
          <p:nvCxnSpPr>
            <p:cNvPr id="16" name="直線コネクタ 15"/>
            <p:cNvCxnSpPr/>
            <p:nvPr/>
          </p:nvCxnSpPr>
          <p:spPr>
            <a:xfrm flipH="1">
              <a:off x="761759" y="1786550"/>
              <a:ext cx="1269899"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flipH="1">
              <a:off x="769536" y="1333115"/>
              <a:ext cx="1880911"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 name="テキスト ボックス 24"/>
            <p:cNvSpPr txBox="1"/>
            <p:nvPr/>
          </p:nvSpPr>
          <p:spPr>
            <a:xfrm>
              <a:off x="288126" y="1157900"/>
              <a:ext cx="47371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150</a:t>
              </a:r>
              <a:endParaRPr lang="ja-JP" sz="1200">
                <a:effectLst/>
                <a:latin typeface="ＭＳ Ｐゴシック"/>
                <a:cs typeface="ＭＳ Ｐゴシック"/>
              </a:endParaRPr>
            </a:p>
          </p:txBody>
        </p:sp>
        <p:sp>
          <p:nvSpPr>
            <p:cNvPr id="19" name="テキスト ボックス 24"/>
            <p:cNvSpPr txBox="1"/>
            <p:nvPr/>
          </p:nvSpPr>
          <p:spPr>
            <a:xfrm>
              <a:off x="288126" y="1591900"/>
              <a:ext cx="47371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100</a:t>
              </a:r>
              <a:endParaRPr lang="ja-JP" sz="1200">
                <a:effectLst/>
                <a:latin typeface="ＭＳ Ｐゴシック"/>
                <a:cs typeface="ＭＳ Ｐゴシック"/>
              </a:endParaRPr>
            </a:p>
          </p:txBody>
        </p:sp>
        <p:sp>
          <p:nvSpPr>
            <p:cNvPr id="20" name="テキスト ボックス 24"/>
            <p:cNvSpPr txBox="1"/>
            <p:nvPr/>
          </p:nvSpPr>
          <p:spPr>
            <a:xfrm>
              <a:off x="332236" y="2104050"/>
              <a:ext cx="47371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50</a:t>
              </a:r>
              <a:endParaRPr lang="ja-JP" sz="1200">
                <a:effectLst/>
                <a:latin typeface="ＭＳ Ｐゴシック"/>
                <a:cs typeface="ＭＳ Ｐゴシック"/>
              </a:endParaRPr>
            </a:p>
          </p:txBody>
        </p:sp>
        <p:cxnSp>
          <p:nvCxnSpPr>
            <p:cNvPr id="21" name="直線コネクタ 20"/>
            <p:cNvCxnSpPr/>
            <p:nvPr/>
          </p:nvCxnSpPr>
          <p:spPr>
            <a:xfrm flipH="1">
              <a:off x="781526" y="2265340"/>
              <a:ext cx="603089"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flipH="1">
              <a:off x="1358020" y="2268855"/>
              <a:ext cx="1" cy="44259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2013442" y="1786550"/>
              <a:ext cx="0" cy="9144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2649635" y="1372190"/>
              <a:ext cx="0" cy="132876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5" name="円/楕円 24"/>
            <p:cNvSpPr/>
            <p:nvPr/>
          </p:nvSpPr>
          <p:spPr>
            <a:xfrm>
              <a:off x="2618828" y="1307080"/>
              <a:ext cx="45085" cy="450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6" name="円/楕円 25"/>
            <p:cNvSpPr/>
            <p:nvPr/>
          </p:nvSpPr>
          <p:spPr>
            <a:xfrm>
              <a:off x="1984030" y="1757000"/>
              <a:ext cx="45085" cy="450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7" name="円/楕円 26"/>
            <p:cNvSpPr/>
            <p:nvPr/>
          </p:nvSpPr>
          <p:spPr>
            <a:xfrm>
              <a:off x="1343253" y="2244067"/>
              <a:ext cx="45085" cy="450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8" name="テキスト ボックス 24"/>
            <p:cNvSpPr txBox="1"/>
            <p:nvPr/>
          </p:nvSpPr>
          <p:spPr>
            <a:xfrm>
              <a:off x="408543" y="2700950"/>
              <a:ext cx="30861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0</a:t>
              </a:r>
              <a:endParaRPr lang="ja-JP" sz="1200">
                <a:effectLst/>
                <a:latin typeface="ＭＳ Ｐゴシック"/>
                <a:cs typeface="ＭＳ Ｐゴシック"/>
              </a:endParaRPr>
            </a:p>
          </p:txBody>
        </p:sp>
      </p:gr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21</a:t>
            </a:fld>
            <a:endParaRPr kumimoji="1" lang="ja-JP" altLang="en-US"/>
          </a:p>
        </p:txBody>
      </p:sp>
      <p:sp>
        <p:nvSpPr>
          <p:cNvPr id="4" name="日付プレースホルダー 3">
            <a:extLst>
              <a:ext uri="{FF2B5EF4-FFF2-40B4-BE49-F238E27FC236}">
                <a16:creationId xmlns:a16="http://schemas.microsoft.com/office/drawing/2014/main" id="{9F3B542E-BB9E-4785-9704-4675E4B34725}"/>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282023809"/>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2" end="2"/>
                                            </p:txEl>
                                          </p:spTgt>
                                        </p:tgtEl>
                                        <p:attrNameLst>
                                          <p:attrName>style.visibility</p:attrName>
                                        </p:attrNameLst>
                                      </p:cBhvr>
                                      <p:to>
                                        <p:strVal val="visible"/>
                                      </p:to>
                                    </p:set>
                                    <p:animEffect transition="in" filter="fade">
                                      <p:cBhvr>
                                        <p:cTn id="10" dur="500"/>
                                        <p:tgtEl>
                                          <p:spTgt spid="166917">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6917">
                                            <p:txEl>
                                              <p:pRg st="3" end="3"/>
                                            </p:txEl>
                                          </p:spTgt>
                                        </p:tgtEl>
                                        <p:attrNameLst>
                                          <p:attrName>style.visibility</p:attrName>
                                        </p:attrNameLst>
                                      </p:cBhvr>
                                      <p:to>
                                        <p:strVal val="visible"/>
                                      </p:to>
                                    </p:set>
                                    <p:animEffect transition="in" filter="fade">
                                      <p:cBhvr>
                                        <p:cTn id="13" dur="500"/>
                                        <p:tgtEl>
                                          <p:spTgt spid="166917">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6917">
                                            <p:txEl>
                                              <p:pRg st="5" end="5"/>
                                            </p:txEl>
                                          </p:spTgt>
                                        </p:tgtEl>
                                        <p:attrNameLst>
                                          <p:attrName>style.visibility</p:attrName>
                                        </p:attrNameLst>
                                      </p:cBhvr>
                                      <p:to>
                                        <p:strVal val="visible"/>
                                      </p:to>
                                    </p:set>
                                    <p:animEffect transition="in" filter="fade">
                                      <p:cBhvr>
                                        <p:cTn id="18" dur="500"/>
                                        <p:tgtEl>
                                          <p:spTgt spid="166917">
                                            <p:txEl>
                                              <p:pRg st="5" end="5"/>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6917">
                                            <p:txEl>
                                              <p:pRg st="6" end="6"/>
                                            </p:txEl>
                                          </p:spTgt>
                                        </p:tgtEl>
                                        <p:attrNameLst>
                                          <p:attrName>style.visibility</p:attrName>
                                        </p:attrNameLst>
                                      </p:cBhvr>
                                      <p:to>
                                        <p:strVal val="visible"/>
                                      </p:to>
                                    </p:set>
                                    <p:animEffect transition="in" filter="fade">
                                      <p:cBhvr>
                                        <p:cTn id="21" dur="500"/>
                                        <p:tgtEl>
                                          <p:spTgt spid="166917">
                                            <p:txEl>
                                              <p:pRg st="6" end="6"/>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66917">
                                            <p:txEl>
                                              <p:pRg st="7" end="7"/>
                                            </p:txEl>
                                          </p:spTgt>
                                        </p:tgtEl>
                                        <p:attrNameLst>
                                          <p:attrName>style.visibility</p:attrName>
                                        </p:attrNameLst>
                                      </p:cBhvr>
                                      <p:to>
                                        <p:strVal val="visible"/>
                                      </p:to>
                                    </p:set>
                                    <p:animEffect transition="in" filter="fade">
                                      <p:cBhvr>
                                        <p:cTn id="24" dur="500"/>
                                        <p:tgtEl>
                                          <p:spTgt spid="166917">
                                            <p:txEl>
                                              <p:pRg st="7" end="7"/>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66917">
                                            <p:txEl>
                                              <p:pRg st="9" end="9"/>
                                            </p:txEl>
                                          </p:spTgt>
                                        </p:tgtEl>
                                        <p:attrNameLst>
                                          <p:attrName>style.visibility</p:attrName>
                                        </p:attrNameLst>
                                      </p:cBhvr>
                                      <p:to>
                                        <p:strVal val="visible"/>
                                      </p:to>
                                    </p:set>
                                    <p:animEffect transition="in" filter="fade">
                                      <p:cBhvr>
                                        <p:cTn id="32" dur="500"/>
                                        <p:tgtEl>
                                          <p:spTgt spid="166917">
                                            <p:txEl>
                                              <p:pRg st="9" end="9"/>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66917">
                                            <p:txEl>
                                              <p:pRg st="10" end="10"/>
                                            </p:txEl>
                                          </p:spTgt>
                                        </p:tgtEl>
                                        <p:attrNameLst>
                                          <p:attrName>style.visibility</p:attrName>
                                        </p:attrNameLst>
                                      </p:cBhvr>
                                      <p:to>
                                        <p:strVal val="visible"/>
                                      </p:to>
                                    </p:set>
                                    <p:animEffect transition="in" filter="fade">
                                      <p:cBhvr>
                                        <p:cTn id="35" dur="500"/>
                                        <p:tgtEl>
                                          <p:spTgt spid="16691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a:t>
            </a:r>
            <a:br>
              <a:rPr lang="en-US" altLang="ja-JP" dirty="0">
                <a:solidFill>
                  <a:srgbClr val="0070C0"/>
                </a:solidFill>
              </a:rPr>
            </a:br>
            <a:r>
              <a:rPr lang="en-US" altLang="ja-JP" dirty="0">
                <a:solidFill>
                  <a:srgbClr val="0070C0"/>
                </a:solidFill>
              </a:rPr>
              <a:t>3.2 </a:t>
            </a:r>
            <a:r>
              <a:rPr lang="ja-JP" altLang="en-US" dirty="0">
                <a:solidFill>
                  <a:srgbClr val="0070C0"/>
                </a:solidFill>
              </a:rPr>
              <a:t>供給関数と供給曲線</a:t>
            </a:r>
            <a:endParaRPr lang="en-US" altLang="en-US" dirty="0">
              <a:solidFill>
                <a:srgbClr val="0070C0"/>
              </a:solidFill>
            </a:endParaRPr>
          </a:p>
        </p:txBody>
      </p:sp>
      <mc:AlternateContent xmlns:mc="http://schemas.openxmlformats.org/markup-compatibility/2006" xmlns:a14="http://schemas.microsoft.com/office/drawing/2010/main">
        <mc:Choice Requires="a14">
          <p:sp>
            <p:nvSpPr>
              <p:cNvPr id="166917" name="Rectangle 5"/>
              <p:cNvSpPr>
                <a:spLocks noGrp="1" noChangeArrowheads="1"/>
              </p:cNvSpPr>
              <p:nvPr>
                <p:ph idx="1"/>
              </p:nvPr>
            </p:nvSpPr>
            <p:spPr>
              <a:xfrm>
                <a:off x="251520" y="1484784"/>
                <a:ext cx="8640960" cy="4824536"/>
              </a:xfrm>
            </p:spPr>
            <p:txBody>
              <a:bodyPr>
                <a:normAutofit fontScale="92500"/>
              </a:bodyPr>
              <a:lstStyle/>
              <a:p>
                <a:pPr algn="just"/>
                <a:r>
                  <a:rPr lang="ja-JP" altLang="en-US" sz="2400" dirty="0">
                    <a:latin typeface="ＭＳ Ｐゴシック" pitchFamily="50" charset="-128"/>
                    <a:ea typeface="ＭＳ Ｐゴシック" pitchFamily="50" charset="-128"/>
                  </a:rPr>
                  <a:t>何らかの理由で財・サービスに対する生産者の留保価格が低下，またはある価格のもとでの供給量が増加したとする．</a:t>
                </a:r>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lvl="1" algn="just"/>
                <a:r>
                  <a:rPr lang="ja-JP" altLang="en-US" sz="2400" dirty="0">
                    <a:latin typeface="ＭＳ Ｐゴシック" pitchFamily="50" charset="-128"/>
                    <a:ea typeface="ＭＳ Ｐゴシック" pitchFamily="50" charset="-128"/>
                  </a:rPr>
                  <a:t>例えば原材料・人件費</a:t>
                </a:r>
                <a:endParaRPr lang="en-US" altLang="ja-JP" sz="2400" dirty="0">
                  <a:latin typeface="ＭＳ Ｐゴシック" pitchFamily="50" charset="-128"/>
                  <a:ea typeface="ＭＳ Ｐゴシック" pitchFamily="50" charset="-128"/>
                </a:endParaRPr>
              </a:p>
              <a:p>
                <a:pPr marL="274320" lvl="1" indent="0" algn="just">
                  <a:buNone/>
                </a:pPr>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が低下するなどの要因</a:t>
                </a:r>
                <a:endParaRPr lang="en-US" altLang="ja-JP" sz="2400" dirty="0">
                  <a:latin typeface="ＭＳ Ｐゴシック" pitchFamily="50" charset="-128"/>
                  <a:ea typeface="ＭＳ Ｐゴシック" pitchFamily="50" charset="-128"/>
                </a:endParaRPr>
              </a:p>
              <a:p>
                <a:pPr marL="274320" lvl="1" indent="0" algn="just">
                  <a:buNone/>
                </a:pPr>
                <a:r>
                  <a:rPr lang="ja-JP" altLang="en-US" sz="2400" dirty="0">
                    <a:latin typeface="ＭＳ Ｐゴシック" pitchFamily="50" charset="-128"/>
                    <a:ea typeface="ＭＳ Ｐゴシック" pitchFamily="50" charset="-128"/>
                  </a:rPr>
                  <a:t>　 で変化したとする．</a:t>
                </a:r>
                <a:endParaRPr lang="en-US" altLang="ja-JP" sz="2400" dirty="0">
                  <a:latin typeface="ＭＳ Ｐゴシック" pitchFamily="50" charset="-128"/>
                  <a:ea typeface="ＭＳ Ｐゴシック" pitchFamily="50" charset="-128"/>
                </a:endParaRPr>
              </a:p>
              <a:p>
                <a:pPr marL="0" indent="0" algn="just">
                  <a:buNone/>
                </a:pPr>
                <a:endParaRPr lang="en-US" altLang="ja-JP" sz="2400" dirty="0">
                  <a:latin typeface="ＭＳ Ｐゴシック" pitchFamily="50" charset="-128"/>
                  <a:ea typeface="ＭＳ Ｐゴシック" pitchFamily="50" charset="-128"/>
                </a:endParaRPr>
              </a:p>
              <a:p>
                <a:pPr marL="0" indent="0" algn="just">
                  <a:buNone/>
                </a:pPr>
                <a:endParaRPr lang="en-US" altLang="ja-JP" sz="2400" dirty="0">
                  <a:latin typeface="ＭＳ Ｐゴシック" pitchFamily="50" charset="-128"/>
                  <a:ea typeface="ＭＳ Ｐゴシック" pitchFamily="50" charset="-128"/>
                </a:endParaRPr>
              </a:p>
              <a:p>
                <a:pPr marL="0" indent="0" algn="just">
                  <a:buNone/>
                </a:pPr>
                <a:endParaRPr lang="en-US" altLang="ja-JP" sz="2400" dirty="0">
                  <a:latin typeface="ＭＳ Ｐゴシック" pitchFamily="50" charset="-128"/>
                  <a:ea typeface="ＭＳ Ｐゴシック" pitchFamily="50" charset="-128"/>
                </a:endParaRPr>
              </a:p>
              <a:p>
                <a:pPr marL="0" indent="0" algn="just">
                  <a:buNone/>
                </a:pPr>
                <a:endParaRPr lang="en-US" altLang="ja-JP" sz="24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この例では逆供給関数が </a:t>
                </a:r>
                <a14:m>
                  <m:oMath xmlns:m="http://schemas.openxmlformats.org/officeDocument/2006/math">
                    <m:r>
                      <a:rPr lang="en-US" altLang="ja-JP" sz="2400" i="1">
                        <a:latin typeface="Cambria Math"/>
                        <a:ea typeface="ＭＳ Ｐゴシック" pitchFamily="50" charset="-128"/>
                      </a:rPr>
                      <m:t>𝑃</m:t>
                    </m:r>
                    <m:r>
                      <a:rPr lang="en-US" altLang="ja-JP" sz="2400" i="1">
                        <a:latin typeface="Cambria Math"/>
                        <a:ea typeface="ＭＳ Ｐゴシック" pitchFamily="50" charset="-128"/>
                      </a:rPr>
                      <m:t>=</m:t>
                    </m:r>
                    <m:f>
                      <m:fPr>
                        <m:ctrlPr>
                          <a:rPr lang="en-US" altLang="ja-JP" sz="2400" i="1">
                            <a:latin typeface="Cambria Math" panose="02040503050406030204" pitchFamily="18" charset="0"/>
                            <a:ea typeface="ＭＳ Ｐゴシック" pitchFamily="50" charset="-128"/>
                          </a:rPr>
                        </m:ctrlPr>
                      </m:fPr>
                      <m:num>
                        <m:r>
                          <a:rPr lang="en-US" altLang="ja-JP" sz="2400" i="1">
                            <a:latin typeface="Cambria Math"/>
                            <a:ea typeface="ＭＳ Ｐゴシック" pitchFamily="50" charset="-128"/>
                          </a:rPr>
                          <m:t>1</m:t>
                        </m:r>
                      </m:num>
                      <m:den>
                        <m:r>
                          <a:rPr lang="en-US" altLang="ja-JP" sz="2400" i="1">
                            <a:latin typeface="Cambria Math"/>
                            <a:ea typeface="ＭＳ Ｐゴシック" pitchFamily="50" charset="-128"/>
                          </a:rPr>
                          <m:t>2</m:t>
                        </m:r>
                      </m:den>
                    </m:f>
                    <m:r>
                      <a:rPr lang="en-US" altLang="ja-JP" sz="2400" i="1">
                        <a:latin typeface="Cambria Math"/>
                        <a:ea typeface="ＭＳ Ｐゴシック" pitchFamily="50" charset="-128"/>
                      </a:rPr>
                      <m:t>𝑆</m:t>
                    </m:r>
                  </m:oMath>
                </a14:m>
                <a:r>
                  <a:rPr lang="en-US" altLang="ja-JP" sz="2400" dirty="0">
                    <a:latin typeface="ＭＳ Ｐゴシック" pitchFamily="50" charset="-128"/>
                    <a:ea typeface="ＭＳ Ｐゴシック" pitchFamily="50" charset="-128"/>
                  </a:rPr>
                  <a:t> </a:t>
                </a:r>
                <a:r>
                  <a:rPr lang="ja-JP" altLang="en-US" sz="2400" dirty="0">
                    <a:latin typeface="ＭＳ Ｐゴシック" pitchFamily="50" charset="-128"/>
                    <a:ea typeface="ＭＳ Ｐゴシック" pitchFamily="50" charset="-128"/>
                  </a:rPr>
                  <a:t>から　</a:t>
                </a:r>
                <a14:m>
                  <m:oMath xmlns:m="http://schemas.openxmlformats.org/officeDocument/2006/math">
                    <m:r>
                      <a:rPr lang="en-US" altLang="ja-JP" sz="2400" i="1">
                        <a:latin typeface="Cambria Math"/>
                        <a:ea typeface="ＭＳ Ｐゴシック" pitchFamily="50" charset="-128"/>
                      </a:rPr>
                      <m:t>𝑃</m:t>
                    </m:r>
                    <m:r>
                      <a:rPr lang="en-US" altLang="ja-JP" sz="2400" i="1">
                        <a:latin typeface="Cambria Math"/>
                        <a:ea typeface="ＭＳ Ｐゴシック" pitchFamily="50" charset="-128"/>
                      </a:rPr>
                      <m:t>=</m:t>
                    </m:r>
                    <m:f>
                      <m:fPr>
                        <m:ctrlPr>
                          <a:rPr lang="en-US" altLang="ja-JP" sz="2400" i="1">
                            <a:latin typeface="Cambria Math" panose="02040503050406030204" pitchFamily="18" charset="0"/>
                            <a:ea typeface="ＭＳ Ｐゴシック" pitchFamily="50" charset="-128"/>
                          </a:rPr>
                        </m:ctrlPr>
                      </m:fPr>
                      <m:num>
                        <m:r>
                          <a:rPr lang="en-US" altLang="ja-JP" sz="2400" i="1">
                            <a:latin typeface="Cambria Math"/>
                            <a:ea typeface="ＭＳ Ｐゴシック" pitchFamily="50" charset="-128"/>
                          </a:rPr>
                          <m:t>1</m:t>
                        </m:r>
                      </m:num>
                      <m:den>
                        <m:r>
                          <a:rPr lang="en-US" altLang="ja-JP" sz="2400" b="0" i="1" smtClean="0">
                            <a:latin typeface="Cambria Math"/>
                            <a:ea typeface="ＭＳ Ｐゴシック" pitchFamily="50" charset="-128"/>
                          </a:rPr>
                          <m:t>4</m:t>
                        </m:r>
                      </m:den>
                    </m:f>
                    <m:r>
                      <a:rPr lang="en-US" altLang="ja-JP" sz="2400" i="1">
                        <a:latin typeface="Cambria Math"/>
                        <a:ea typeface="ＭＳ Ｐゴシック" pitchFamily="50" charset="-128"/>
                      </a:rPr>
                      <m:t>𝑆</m:t>
                    </m:r>
                  </m:oMath>
                </a14:m>
                <a:r>
                  <a:rPr lang="ja-JP" altLang="en-US" sz="2400" dirty="0">
                    <a:latin typeface="ＭＳ Ｐゴシック" pitchFamily="50" charset="-128"/>
                    <a:ea typeface="ＭＳ Ｐゴシック" pitchFamily="50" charset="-128"/>
                  </a:rPr>
                  <a:t> へと変化．　</a:t>
                </a:r>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p:txBody>
          </p:sp>
        </mc:Choice>
        <mc:Fallback xmlns="">
          <p:sp>
            <p:nvSpPr>
              <p:cNvPr id="166917" name="Rectangle 5"/>
              <p:cNvSpPr>
                <a:spLocks noGrp="1" noRot="1" noChangeAspect="1" noMove="1" noResize="1" noEditPoints="1" noAdjustHandles="1" noChangeArrowheads="1" noChangeShapeType="1" noTextEdit="1"/>
              </p:cNvSpPr>
              <p:nvPr>
                <p:ph idx="1"/>
              </p:nvPr>
            </p:nvSpPr>
            <p:spPr>
              <a:xfrm>
                <a:off x="251520" y="1484784"/>
                <a:ext cx="8640960" cy="4824536"/>
              </a:xfrm>
              <a:blipFill rotWithShape="1">
                <a:blip r:embed="rId3"/>
                <a:stretch>
                  <a:fillRect l="-282" t="-885" r="-917"/>
                </a:stretch>
              </a:blipFill>
            </p:spPr>
            <p:txBody>
              <a:bodyPr/>
              <a:lstStyle/>
              <a:p>
                <a:r>
                  <a:rPr lang="ja-JP" altLang="en-US">
                    <a:noFill/>
                  </a:rPr>
                  <a:t> </a:t>
                </a:r>
              </a:p>
            </p:txBody>
          </p:sp>
        </mc:Fallback>
      </mc:AlternateContent>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7345" y="3284984"/>
            <a:ext cx="5114925" cy="1857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22</a:t>
            </a:fld>
            <a:endParaRPr kumimoji="1" lang="ja-JP" altLang="en-US"/>
          </a:p>
        </p:txBody>
      </p:sp>
      <p:sp>
        <p:nvSpPr>
          <p:cNvPr id="4" name="日付プレースホルダー 3">
            <a:extLst>
              <a:ext uri="{FF2B5EF4-FFF2-40B4-BE49-F238E27FC236}">
                <a16:creationId xmlns:a16="http://schemas.microsoft.com/office/drawing/2014/main" id="{904E86D3-B912-4337-A7FD-A67939871A45}"/>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809458611"/>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6917">
                                            <p:txEl>
                                              <p:pRg st="2" end="2"/>
                                            </p:txEl>
                                          </p:spTgt>
                                        </p:tgtEl>
                                        <p:attrNameLst>
                                          <p:attrName>style.visibility</p:attrName>
                                        </p:attrNameLst>
                                      </p:cBhvr>
                                      <p:to>
                                        <p:strVal val="visible"/>
                                      </p:to>
                                    </p:set>
                                    <p:animEffect transition="in" filter="fade">
                                      <p:cBhvr>
                                        <p:cTn id="12" dur="500"/>
                                        <p:tgtEl>
                                          <p:spTgt spid="166917">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66917">
                                            <p:txEl>
                                              <p:pRg st="3" end="3"/>
                                            </p:txEl>
                                          </p:spTgt>
                                        </p:tgtEl>
                                        <p:attrNameLst>
                                          <p:attrName>style.visibility</p:attrName>
                                        </p:attrNameLst>
                                      </p:cBhvr>
                                      <p:to>
                                        <p:strVal val="visible"/>
                                      </p:to>
                                    </p:set>
                                    <p:animEffect transition="in" filter="fade">
                                      <p:cBhvr>
                                        <p:cTn id="15" dur="500"/>
                                        <p:tgtEl>
                                          <p:spTgt spid="166917">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6917">
                                            <p:txEl>
                                              <p:pRg st="4" end="4"/>
                                            </p:txEl>
                                          </p:spTgt>
                                        </p:tgtEl>
                                        <p:attrNameLst>
                                          <p:attrName>style.visibility</p:attrName>
                                        </p:attrNameLst>
                                      </p:cBhvr>
                                      <p:to>
                                        <p:strVal val="visible"/>
                                      </p:to>
                                    </p:set>
                                    <p:animEffect transition="in" filter="fade">
                                      <p:cBhvr>
                                        <p:cTn id="18" dur="500"/>
                                        <p:tgtEl>
                                          <p:spTgt spid="166917">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66917">
                                            <p:txEl>
                                              <p:pRg st="9" end="9"/>
                                            </p:txEl>
                                          </p:spTgt>
                                        </p:tgtEl>
                                        <p:attrNameLst>
                                          <p:attrName>style.visibility</p:attrName>
                                        </p:attrNameLst>
                                      </p:cBhvr>
                                      <p:to>
                                        <p:strVal val="visible"/>
                                      </p:to>
                                    </p:set>
                                    <p:animEffect transition="in" filter="fade">
                                      <p:cBhvr>
                                        <p:cTn id="23" dur="500"/>
                                        <p:tgtEl>
                                          <p:spTgt spid="166917">
                                            <p:txEl>
                                              <p:pRg st="9" end="9"/>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4098"/>
                                        </p:tgtEl>
                                        <p:attrNameLst>
                                          <p:attrName>style.visibility</p:attrName>
                                        </p:attrNameLst>
                                      </p:cBhvr>
                                      <p:to>
                                        <p:strVal val="visible"/>
                                      </p:to>
                                    </p:set>
                                    <p:animEffect transition="in" filter="fade">
                                      <p:cBhvr>
                                        <p:cTn id="26"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〇〇〇●</a:t>
            </a:r>
            <a:br>
              <a:rPr lang="en-US" altLang="ja-JP" dirty="0">
                <a:solidFill>
                  <a:srgbClr val="0070C0"/>
                </a:solidFill>
              </a:rPr>
            </a:br>
            <a:r>
              <a:rPr lang="en-US" altLang="ja-JP" dirty="0">
                <a:solidFill>
                  <a:srgbClr val="0070C0"/>
                </a:solidFill>
              </a:rPr>
              <a:t>3.2 </a:t>
            </a:r>
            <a:r>
              <a:rPr lang="ja-JP" altLang="en-US" dirty="0">
                <a:solidFill>
                  <a:srgbClr val="0070C0"/>
                </a:solidFill>
              </a:rPr>
              <a:t>供給関数と供給曲線</a:t>
            </a:r>
            <a:endParaRPr lang="en-US" altLang="en-US" dirty="0">
              <a:solidFill>
                <a:srgbClr val="0070C0"/>
              </a:solidFill>
            </a:endParaRPr>
          </a:p>
        </p:txBody>
      </p:sp>
      <p:sp>
        <p:nvSpPr>
          <p:cNvPr id="166917" name="Rectangle 5"/>
          <p:cNvSpPr>
            <a:spLocks noGrp="1" noChangeArrowheads="1"/>
          </p:cNvSpPr>
          <p:nvPr>
            <p:ph idx="1"/>
          </p:nvPr>
        </p:nvSpPr>
        <p:spPr>
          <a:xfrm>
            <a:off x="251520" y="1196752"/>
            <a:ext cx="8640960" cy="5112568"/>
          </a:xfrm>
        </p:spPr>
        <p:txBody>
          <a:bodyPr>
            <a:normAutofit/>
          </a:bodyPr>
          <a:lstStyle/>
          <a:p>
            <a:pPr algn="just"/>
            <a:r>
              <a:rPr lang="ja-JP" altLang="en-US" sz="2400" dirty="0">
                <a:latin typeface="ＭＳ Ｐゴシック" pitchFamily="50" charset="-128"/>
                <a:ea typeface="ＭＳ Ｐゴシック" pitchFamily="50" charset="-128"/>
              </a:rPr>
              <a:t>供給曲線自体の変化を「</a:t>
            </a:r>
            <a:r>
              <a:rPr lang="ja-JP" altLang="en-US" sz="2400" dirty="0">
                <a:solidFill>
                  <a:srgbClr val="FF0000"/>
                </a:solidFill>
                <a:latin typeface="ＭＳ Ｐゴシック" pitchFamily="50" charset="-128"/>
                <a:ea typeface="ＭＳ Ｐゴシック" pitchFamily="50" charset="-128"/>
              </a:rPr>
              <a:t>供給曲線のシフト</a:t>
            </a:r>
            <a:r>
              <a:rPr lang="ja-JP" altLang="en-US" sz="2400" dirty="0">
                <a:latin typeface="ＭＳ Ｐゴシック" pitchFamily="50" charset="-128"/>
                <a:ea typeface="ＭＳ Ｐゴシック" pitchFamily="50" charset="-128"/>
              </a:rPr>
              <a:t>」という．</a:t>
            </a:r>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lvl="1" algn="just"/>
            <a:r>
              <a:rPr lang="ja-JP" altLang="en-US" sz="2000" dirty="0">
                <a:latin typeface="ＭＳ Ｐゴシック" pitchFamily="50" charset="-128"/>
                <a:ea typeface="ＭＳ Ｐゴシック" pitchFamily="50" charset="-128"/>
              </a:rPr>
              <a:t>供給曲線の傾きを表す</a:t>
            </a:r>
            <a:endParaRPr lang="en-US" altLang="ja-JP" sz="2000" dirty="0">
              <a:latin typeface="ＭＳ Ｐゴシック" pitchFamily="50" charset="-128"/>
              <a:ea typeface="ＭＳ Ｐゴシック" pitchFamily="50" charset="-128"/>
            </a:endParaRPr>
          </a:p>
          <a:p>
            <a:pPr marL="274320" lvl="1" indent="0" algn="just">
              <a:buNone/>
            </a:pPr>
            <a:r>
              <a:rPr lang="en-US" altLang="ja-JP" sz="2000" dirty="0">
                <a:latin typeface="ＭＳ Ｐゴシック" pitchFamily="50" charset="-128"/>
                <a:ea typeface="ＭＳ Ｐゴシック" pitchFamily="50" charset="-128"/>
              </a:rPr>
              <a:t>    </a:t>
            </a:r>
            <a:r>
              <a:rPr lang="ja-JP" altLang="en-US" sz="2000" dirty="0">
                <a:latin typeface="ＭＳ Ｐゴシック" pitchFamily="50" charset="-128"/>
                <a:ea typeface="ＭＳ Ｐゴシック" pitchFamily="50" charset="-128"/>
              </a:rPr>
              <a:t>未知の定数（パラメータ）</a:t>
            </a:r>
            <a:endParaRPr lang="en-US" altLang="ja-JP" sz="2000" dirty="0">
              <a:latin typeface="ＭＳ Ｐゴシック" pitchFamily="50" charset="-128"/>
              <a:ea typeface="ＭＳ Ｐゴシック" pitchFamily="50" charset="-128"/>
            </a:endParaRPr>
          </a:p>
          <a:p>
            <a:pPr marL="274320" lvl="1" indent="0" algn="just">
              <a:buNone/>
            </a:pPr>
            <a:r>
              <a:rPr lang="ja-JP" altLang="en-US" sz="2000" dirty="0">
                <a:latin typeface="ＭＳ Ｐゴシック" pitchFamily="50" charset="-128"/>
                <a:ea typeface="ＭＳ Ｐゴシック" pitchFamily="50" charset="-128"/>
              </a:rPr>
              <a:t>　　が変化する．</a:t>
            </a:r>
            <a:endParaRPr lang="en-US" altLang="ja-JP" sz="2000" dirty="0">
              <a:latin typeface="ＭＳ Ｐゴシック" pitchFamily="50" charset="-128"/>
              <a:ea typeface="ＭＳ Ｐゴシック" pitchFamily="50" charset="-128"/>
            </a:endParaRPr>
          </a:p>
        </p:txBody>
      </p:sp>
      <p:grpSp>
        <p:nvGrpSpPr>
          <p:cNvPr id="6" name="キャンバス 107"/>
          <p:cNvGrpSpPr/>
          <p:nvPr/>
        </p:nvGrpSpPr>
        <p:grpSpPr>
          <a:xfrm>
            <a:off x="3819519" y="2315093"/>
            <a:ext cx="4784928" cy="3149600"/>
            <a:chOff x="0" y="0"/>
            <a:chExt cx="4784928" cy="3149600"/>
          </a:xfrm>
        </p:grpSpPr>
        <p:sp>
          <p:nvSpPr>
            <p:cNvPr id="7" name="正方形/長方形 6"/>
            <p:cNvSpPr/>
            <p:nvPr/>
          </p:nvSpPr>
          <p:spPr>
            <a:xfrm>
              <a:off x="0" y="0"/>
              <a:ext cx="4653915" cy="3149600"/>
            </a:xfrm>
            <a:prstGeom prst="rect">
              <a:avLst/>
            </a:prstGeom>
          </p:spPr>
        </p:sp>
        <p:cxnSp>
          <p:nvCxnSpPr>
            <p:cNvPr id="8" name="直線矢印コネクタ 7"/>
            <p:cNvCxnSpPr/>
            <p:nvPr/>
          </p:nvCxnSpPr>
          <p:spPr>
            <a:xfrm>
              <a:off x="761836" y="2711450"/>
              <a:ext cx="28829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flipV="1">
              <a:off x="761759" y="400050"/>
              <a:ext cx="315" cy="23114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V="1">
              <a:off x="761682" y="908050"/>
              <a:ext cx="2453129" cy="179671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1" name="テキスト ボックス 60"/>
            <p:cNvSpPr txBox="1"/>
            <p:nvPr/>
          </p:nvSpPr>
          <p:spPr>
            <a:xfrm>
              <a:off x="99835" y="36512"/>
              <a:ext cx="1718108"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400" i="1" kern="100" dirty="0">
                  <a:effectLst/>
                  <a:latin typeface="Times New Roman"/>
                  <a:ea typeface="ＭＳ 明朝"/>
                  <a:cs typeface="Times New Roman"/>
                </a:rPr>
                <a:t>P</a:t>
              </a:r>
              <a:r>
                <a:rPr lang="en-US" sz="1400" kern="100" dirty="0">
                  <a:effectLst/>
                  <a:ea typeface="ＭＳ 明朝"/>
                  <a:cs typeface="Times New Roman"/>
                </a:rPr>
                <a:t>; </a:t>
              </a:r>
              <a:r>
                <a:rPr lang="ja-JP" sz="1400" kern="100" dirty="0">
                  <a:effectLst/>
                  <a:ea typeface="ＭＳ 明朝"/>
                  <a:cs typeface="Times New Roman"/>
                </a:rPr>
                <a:t>価格，留保価格</a:t>
              </a:r>
            </a:p>
            <a:p>
              <a:pPr algn="just">
                <a:spcAft>
                  <a:spcPts val="0"/>
                </a:spcAft>
              </a:pPr>
              <a:r>
                <a:rPr lang="en-US" sz="1050" kern="100" dirty="0">
                  <a:effectLst/>
                  <a:ea typeface="ＭＳ 明朝"/>
                  <a:cs typeface="Times New Roman"/>
                </a:rPr>
                <a:t> </a:t>
              </a:r>
              <a:endParaRPr lang="ja-JP" sz="1050" kern="100" dirty="0">
                <a:effectLst/>
                <a:ea typeface="ＭＳ 明朝"/>
                <a:cs typeface="Times New Roman"/>
              </a:endParaRPr>
            </a:p>
          </p:txBody>
        </p:sp>
        <p:sp>
          <p:nvSpPr>
            <p:cNvPr id="12" name="テキスト ボックス 24"/>
            <p:cNvSpPr txBox="1"/>
            <p:nvPr/>
          </p:nvSpPr>
          <p:spPr>
            <a:xfrm>
              <a:off x="3644741" y="2704760"/>
              <a:ext cx="1140187"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400" i="1" dirty="0">
                  <a:effectLst/>
                  <a:latin typeface="Times New Roman"/>
                  <a:ea typeface="ＭＳ 明朝"/>
                  <a:cs typeface="ＭＳ Ｐゴシック"/>
                </a:rPr>
                <a:t>S</a:t>
              </a:r>
              <a:r>
                <a:rPr lang="en-US" sz="1400" dirty="0">
                  <a:effectLst/>
                  <a:latin typeface="ＭＳ 明朝"/>
                  <a:cs typeface="Times New Roman"/>
                </a:rPr>
                <a:t>; </a:t>
              </a:r>
              <a:r>
                <a:rPr lang="ja-JP" sz="1400" dirty="0">
                  <a:effectLst/>
                  <a:latin typeface="ＭＳ Ｐゴシック"/>
                  <a:ea typeface="ＭＳ 明朝"/>
                  <a:cs typeface="Times New Roman"/>
                </a:rPr>
                <a:t>供給量</a:t>
              </a:r>
              <a:endParaRPr lang="ja-JP" sz="1400" dirty="0">
                <a:effectLst/>
                <a:latin typeface="ＭＳ Ｐゴシック"/>
                <a:cs typeface="ＭＳ Ｐゴシック"/>
              </a:endParaRPr>
            </a:p>
          </p:txBody>
        </p:sp>
        <p:sp>
          <p:nvSpPr>
            <p:cNvPr id="13" name="テキスト ボックス 24"/>
            <p:cNvSpPr txBox="1"/>
            <p:nvPr/>
          </p:nvSpPr>
          <p:spPr>
            <a:xfrm>
              <a:off x="1155700" y="2704760"/>
              <a:ext cx="418777"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100</a:t>
              </a:r>
              <a:endParaRPr lang="ja-JP" sz="1200">
                <a:effectLst/>
                <a:latin typeface="ＭＳ Ｐゴシック"/>
                <a:cs typeface="ＭＳ Ｐゴシック"/>
              </a:endParaRPr>
            </a:p>
          </p:txBody>
        </p:sp>
        <p:sp>
          <p:nvSpPr>
            <p:cNvPr id="14" name="テキスト ボックス 24"/>
            <p:cNvSpPr txBox="1"/>
            <p:nvPr/>
          </p:nvSpPr>
          <p:spPr>
            <a:xfrm>
              <a:off x="1817943" y="2700950"/>
              <a:ext cx="518857"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200</a:t>
              </a:r>
              <a:endParaRPr lang="ja-JP" sz="1200">
                <a:effectLst/>
                <a:latin typeface="ＭＳ Ｐゴシック"/>
                <a:cs typeface="ＭＳ Ｐゴシック"/>
              </a:endParaRPr>
            </a:p>
          </p:txBody>
        </p:sp>
        <p:sp>
          <p:nvSpPr>
            <p:cNvPr id="15" name="テキスト ボックス 24"/>
            <p:cNvSpPr txBox="1"/>
            <p:nvPr/>
          </p:nvSpPr>
          <p:spPr>
            <a:xfrm>
              <a:off x="2459406" y="2700950"/>
              <a:ext cx="443706"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300</a:t>
              </a:r>
              <a:endParaRPr lang="ja-JP" sz="1200">
                <a:effectLst/>
                <a:latin typeface="ＭＳ Ｐゴシック"/>
                <a:cs typeface="ＭＳ Ｐゴシック"/>
              </a:endParaRPr>
            </a:p>
          </p:txBody>
        </p:sp>
        <p:cxnSp>
          <p:nvCxnSpPr>
            <p:cNvPr id="16" name="直線コネクタ 15"/>
            <p:cNvCxnSpPr/>
            <p:nvPr/>
          </p:nvCxnSpPr>
          <p:spPr>
            <a:xfrm flipH="1">
              <a:off x="757220" y="1786550"/>
              <a:ext cx="1269693"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flipH="1">
              <a:off x="772286" y="1328065"/>
              <a:ext cx="1877081"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 name="テキスト ボックス 24"/>
            <p:cNvSpPr txBox="1"/>
            <p:nvPr/>
          </p:nvSpPr>
          <p:spPr>
            <a:xfrm>
              <a:off x="288126" y="1157900"/>
              <a:ext cx="47371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150</a:t>
              </a:r>
              <a:endParaRPr lang="ja-JP" sz="1200">
                <a:effectLst/>
                <a:latin typeface="ＭＳ Ｐゴシック"/>
                <a:cs typeface="ＭＳ Ｐゴシック"/>
              </a:endParaRPr>
            </a:p>
          </p:txBody>
        </p:sp>
        <p:sp>
          <p:nvSpPr>
            <p:cNvPr id="19" name="テキスト ボックス 24"/>
            <p:cNvSpPr txBox="1"/>
            <p:nvPr/>
          </p:nvSpPr>
          <p:spPr>
            <a:xfrm>
              <a:off x="288126" y="1591900"/>
              <a:ext cx="47371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100</a:t>
              </a:r>
              <a:endParaRPr lang="ja-JP" sz="1200">
                <a:effectLst/>
                <a:latin typeface="ＭＳ Ｐゴシック"/>
                <a:cs typeface="ＭＳ Ｐゴシック"/>
              </a:endParaRPr>
            </a:p>
          </p:txBody>
        </p:sp>
        <p:sp>
          <p:nvSpPr>
            <p:cNvPr id="20" name="テキスト ボックス 24"/>
            <p:cNvSpPr txBox="1"/>
            <p:nvPr/>
          </p:nvSpPr>
          <p:spPr>
            <a:xfrm>
              <a:off x="332202" y="2075475"/>
              <a:ext cx="440005"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50</a:t>
              </a:r>
              <a:endParaRPr lang="ja-JP" sz="1200">
                <a:effectLst/>
                <a:latin typeface="ＭＳ Ｐゴシック"/>
                <a:cs typeface="ＭＳ Ｐゴシック"/>
              </a:endParaRPr>
            </a:p>
          </p:txBody>
        </p:sp>
        <p:cxnSp>
          <p:nvCxnSpPr>
            <p:cNvPr id="21" name="直線コネクタ 20"/>
            <p:cNvCxnSpPr/>
            <p:nvPr/>
          </p:nvCxnSpPr>
          <p:spPr>
            <a:xfrm flipV="1">
              <a:off x="762151" y="1820525"/>
              <a:ext cx="2423768" cy="88042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flipH="1">
              <a:off x="757220" y="2020158"/>
              <a:ext cx="1861343"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3" name="テキスト ボックス 24"/>
            <p:cNvSpPr txBox="1"/>
            <p:nvPr/>
          </p:nvSpPr>
          <p:spPr>
            <a:xfrm>
              <a:off x="337122" y="1856333"/>
              <a:ext cx="473075"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75</a:t>
              </a:r>
              <a:endParaRPr lang="ja-JP" sz="1200">
                <a:effectLst/>
                <a:latin typeface="ＭＳ Ｐゴシック"/>
                <a:cs typeface="ＭＳ Ｐゴシック"/>
              </a:endParaRPr>
            </a:p>
          </p:txBody>
        </p:sp>
        <p:sp>
          <p:nvSpPr>
            <p:cNvPr id="24" name="テキスト ボックス 24"/>
            <p:cNvSpPr txBox="1"/>
            <p:nvPr/>
          </p:nvSpPr>
          <p:spPr>
            <a:xfrm>
              <a:off x="337122" y="2298969"/>
              <a:ext cx="420021"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25</a:t>
              </a:r>
              <a:endParaRPr lang="ja-JP" sz="1200">
                <a:effectLst/>
                <a:latin typeface="ＭＳ Ｐゴシック"/>
                <a:cs typeface="ＭＳ Ｐゴシック"/>
              </a:endParaRPr>
            </a:p>
          </p:txBody>
        </p:sp>
        <p:cxnSp>
          <p:nvCxnSpPr>
            <p:cNvPr id="25" name="直線コネクタ 24"/>
            <p:cNvCxnSpPr/>
            <p:nvPr/>
          </p:nvCxnSpPr>
          <p:spPr>
            <a:xfrm flipH="1">
              <a:off x="781525" y="2256450"/>
              <a:ext cx="1226006"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flipH="1" flipV="1">
              <a:off x="2013461" y="1801473"/>
              <a:ext cx="1" cy="87564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flipV="1">
              <a:off x="1384335" y="2256450"/>
              <a:ext cx="0" cy="4445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8" name="円/楕円 27"/>
            <p:cNvSpPr/>
            <p:nvPr/>
          </p:nvSpPr>
          <p:spPr>
            <a:xfrm>
              <a:off x="1359687" y="2235083"/>
              <a:ext cx="44450" cy="450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9" name="円/楕円 28"/>
            <p:cNvSpPr/>
            <p:nvPr/>
          </p:nvSpPr>
          <p:spPr>
            <a:xfrm>
              <a:off x="1363410" y="2443775"/>
              <a:ext cx="44450" cy="450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0" name="円/楕円 29"/>
            <p:cNvSpPr/>
            <p:nvPr/>
          </p:nvSpPr>
          <p:spPr>
            <a:xfrm>
              <a:off x="1992696" y="2231662"/>
              <a:ext cx="44450" cy="450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1" name="円/楕円 30"/>
            <p:cNvSpPr/>
            <p:nvPr/>
          </p:nvSpPr>
          <p:spPr>
            <a:xfrm>
              <a:off x="1992834" y="1766525"/>
              <a:ext cx="44450" cy="450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2" name="円/楕円 31"/>
            <p:cNvSpPr/>
            <p:nvPr/>
          </p:nvSpPr>
          <p:spPr>
            <a:xfrm>
              <a:off x="2605828" y="1990608"/>
              <a:ext cx="44450" cy="450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3" name="円/楕円 32"/>
            <p:cNvSpPr/>
            <p:nvPr/>
          </p:nvSpPr>
          <p:spPr>
            <a:xfrm>
              <a:off x="2604438" y="1312802"/>
              <a:ext cx="44450" cy="450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cxnSp>
          <p:nvCxnSpPr>
            <p:cNvPr id="34" name="直線コネクタ 33"/>
            <p:cNvCxnSpPr/>
            <p:nvPr/>
          </p:nvCxnSpPr>
          <p:spPr>
            <a:xfrm flipH="1">
              <a:off x="757143" y="2482170"/>
              <a:ext cx="623638"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V="1">
              <a:off x="2629491" y="1343911"/>
              <a:ext cx="0" cy="133320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6" name="下矢印 35"/>
            <p:cNvSpPr/>
            <p:nvPr/>
          </p:nvSpPr>
          <p:spPr>
            <a:xfrm>
              <a:off x="2557939" y="1523458"/>
              <a:ext cx="145077" cy="335142"/>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7" name="下矢印 36"/>
            <p:cNvSpPr/>
            <p:nvPr/>
          </p:nvSpPr>
          <p:spPr>
            <a:xfrm>
              <a:off x="1945194" y="1920513"/>
              <a:ext cx="125193" cy="240620"/>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8" name="下矢印 37"/>
            <p:cNvSpPr/>
            <p:nvPr/>
          </p:nvSpPr>
          <p:spPr>
            <a:xfrm>
              <a:off x="1334136" y="2299090"/>
              <a:ext cx="125095" cy="109760"/>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9" name="テキスト ボックス 24"/>
            <p:cNvSpPr txBox="1"/>
            <p:nvPr/>
          </p:nvSpPr>
          <p:spPr>
            <a:xfrm>
              <a:off x="408537" y="2710135"/>
              <a:ext cx="308610"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1050">
                  <a:effectLst/>
                  <a:latin typeface="Times New Roman"/>
                  <a:ea typeface="ＭＳ 明朝"/>
                  <a:cs typeface="ＭＳ Ｐゴシック"/>
                </a:rPr>
                <a:t>0</a:t>
              </a:r>
              <a:endParaRPr lang="ja-JP" sz="1200">
                <a:effectLst/>
                <a:latin typeface="ＭＳ Ｐゴシック"/>
                <a:cs typeface="ＭＳ Ｐゴシック"/>
              </a:endParaRPr>
            </a:p>
          </p:txBody>
        </p:sp>
      </p:gr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23</a:t>
            </a:fld>
            <a:endParaRPr kumimoji="1" lang="ja-JP" altLang="en-US"/>
          </a:p>
        </p:txBody>
      </p:sp>
      <p:sp>
        <p:nvSpPr>
          <p:cNvPr id="4" name="日付プレースホルダー 3">
            <a:extLst>
              <a:ext uri="{FF2B5EF4-FFF2-40B4-BE49-F238E27FC236}">
                <a16:creationId xmlns:a16="http://schemas.microsoft.com/office/drawing/2014/main" id="{DE3DAB1F-6804-43B7-BC95-74494FCA7D0F}"/>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406450939"/>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6917">
                                            <p:txEl>
                                              <p:pRg st="3" end="3"/>
                                            </p:txEl>
                                          </p:spTgt>
                                        </p:tgtEl>
                                        <p:attrNameLst>
                                          <p:attrName>style.visibility</p:attrName>
                                        </p:attrNameLst>
                                      </p:cBhvr>
                                      <p:to>
                                        <p:strVal val="visible"/>
                                      </p:to>
                                    </p:set>
                                    <p:animEffect transition="in" filter="fade">
                                      <p:cBhvr>
                                        <p:cTn id="12" dur="500"/>
                                        <p:tgtEl>
                                          <p:spTgt spid="166917">
                                            <p:txEl>
                                              <p:pRg st="3" end="3"/>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66917">
                                            <p:txEl>
                                              <p:pRg st="4" end="4"/>
                                            </p:txEl>
                                          </p:spTgt>
                                        </p:tgtEl>
                                        <p:attrNameLst>
                                          <p:attrName>style.visibility</p:attrName>
                                        </p:attrNameLst>
                                      </p:cBhvr>
                                      <p:to>
                                        <p:strVal val="visible"/>
                                      </p:to>
                                    </p:set>
                                    <p:animEffect transition="in" filter="fade">
                                      <p:cBhvr>
                                        <p:cTn id="15" dur="500"/>
                                        <p:tgtEl>
                                          <p:spTgt spid="166917">
                                            <p:txEl>
                                              <p:pRg st="4" end="4"/>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6917">
                                            <p:txEl>
                                              <p:pRg st="5" end="5"/>
                                            </p:txEl>
                                          </p:spTgt>
                                        </p:tgtEl>
                                        <p:attrNameLst>
                                          <p:attrName>style.visibility</p:attrName>
                                        </p:attrNameLst>
                                      </p:cBhvr>
                                      <p:to>
                                        <p:strVal val="visible"/>
                                      </p:to>
                                    </p:set>
                                    <p:animEffect transition="in" filter="fade">
                                      <p:cBhvr>
                                        <p:cTn id="18" dur="500"/>
                                        <p:tgtEl>
                                          <p:spTgt spid="166917">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a:t>
            </a:r>
            <a:br>
              <a:rPr lang="en-US" altLang="ja-JP" dirty="0">
                <a:solidFill>
                  <a:srgbClr val="0070C0"/>
                </a:solidFill>
              </a:rPr>
            </a:br>
            <a:r>
              <a:rPr lang="en-US" altLang="ja-JP" dirty="0">
                <a:solidFill>
                  <a:srgbClr val="0070C0"/>
                </a:solidFill>
              </a:rPr>
              <a:t>4</a:t>
            </a:r>
            <a:r>
              <a:rPr lang="ja-JP" altLang="ja-JP" dirty="0" err="1">
                <a:solidFill>
                  <a:srgbClr val="0070C0"/>
                </a:solidFill>
              </a:rPr>
              <a:t>．</a:t>
            </a:r>
            <a:r>
              <a:rPr lang="ja-JP" altLang="en-US" dirty="0">
                <a:solidFill>
                  <a:srgbClr val="0070C0"/>
                </a:solidFill>
              </a:rPr>
              <a:t>需要曲線・供給曲線と経済行動</a:t>
            </a:r>
            <a:endParaRPr lang="en-US" altLang="en-US" dirty="0">
              <a:solidFill>
                <a:srgbClr val="0070C0"/>
              </a:solidFill>
            </a:endParaRPr>
          </a:p>
        </p:txBody>
      </p:sp>
      <p:sp>
        <p:nvSpPr>
          <p:cNvPr id="166917" name="Rectangle 5"/>
          <p:cNvSpPr>
            <a:spLocks noGrp="1" noChangeArrowheads="1"/>
          </p:cNvSpPr>
          <p:nvPr>
            <p:ph idx="1"/>
          </p:nvPr>
        </p:nvSpPr>
        <p:spPr>
          <a:xfrm>
            <a:off x="251520" y="1484784"/>
            <a:ext cx="8640960" cy="4824536"/>
          </a:xfrm>
        </p:spPr>
        <p:txBody>
          <a:bodyPr>
            <a:normAutofit/>
          </a:bodyPr>
          <a:lstStyle/>
          <a:p>
            <a:pPr algn="just"/>
            <a:r>
              <a:rPr lang="ja-JP" altLang="en-US" sz="2400" dirty="0">
                <a:latin typeface="ＭＳ Ｐゴシック" pitchFamily="50" charset="-128"/>
                <a:ea typeface="ＭＳ Ｐゴシック" pitchFamily="50" charset="-128"/>
              </a:rPr>
              <a:t>市場においてどのような取引量，価格が決まるかを需要曲線，供給曲線を用いて分析する枠組みを</a:t>
            </a:r>
            <a:r>
              <a:rPr lang="ja-JP" altLang="en-US" sz="2400" dirty="0">
                <a:solidFill>
                  <a:srgbClr val="FF0000"/>
                </a:solidFill>
                <a:latin typeface="ＭＳ Ｐゴシック" pitchFamily="50" charset="-128"/>
                <a:ea typeface="ＭＳ Ｐゴシック" pitchFamily="50" charset="-128"/>
              </a:rPr>
              <a:t>価格理論</a:t>
            </a:r>
            <a:r>
              <a:rPr lang="ja-JP" altLang="en-US" sz="2400" dirty="0">
                <a:latin typeface="ＭＳ Ｐゴシック" pitchFamily="50" charset="-128"/>
                <a:ea typeface="ＭＳ Ｐゴシック" pitchFamily="50" charset="-128"/>
              </a:rPr>
              <a:t>という．</a:t>
            </a:r>
            <a:endParaRPr lang="en-US" altLang="ja-JP" sz="2400" dirty="0">
              <a:latin typeface="ＭＳ Ｐゴシック" pitchFamily="50" charset="-128"/>
              <a:ea typeface="ＭＳ Ｐゴシック" pitchFamily="50" charset="-128"/>
            </a:endParaRPr>
          </a:p>
          <a:p>
            <a:pPr lvl="1" algn="just"/>
            <a:r>
              <a:rPr lang="ja-JP" altLang="en-US" sz="2100" dirty="0">
                <a:latin typeface="ＭＳ Ｐゴシック" pitchFamily="50" charset="-128"/>
                <a:ea typeface="ＭＳ Ｐゴシック" pitchFamily="50" charset="-128"/>
              </a:rPr>
              <a:t>本章では価格が下がると買いたい量（需要量）が増える，売りたい量（供給量）が減るという説明は感覚的なものに過ぎない．</a:t>
            </a:r>
            <a:endParaRPr lang="en-US" altLang="ja-JP" sz="2100" dirty="0">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第</a:t>
            </a:r>
            <a:r>
              <a:rPr lang="en-US" altLang="ja-JP" sz="2400" dirty="0">
                <a:latin typeface="ＭＳ Ｐゴシック" pitchFamily="50" charset="-128"/>
                <a:ea typeface="ＭＳ Ｐゴシック" pitchFamily="50" charset="-128"/>
              </a:rPr>
              <a:t>5</a:t>
            </a:r>
            <a:r>
              <a:rPr lang="ja-JP" altLang="en-US" sz="2400" dirty="0">
                <a:latin typeface="ＭＳ Ｐゴシック" pitchFamily="50" charset="-128"/>
                <a:ea typeface="ＭＳ Ｐゴシック" pitchFamily="50" charset="-128"/>
              </a:rPr>
              <a:t>章では</a:t>
            </a:r>
            <a:r>
              <a:rPr lang="ja-JP" altLang="en-US" sz="2400" dirty="0">
                <a:solidFill>
                  <a:srgbClr val="0070C0"/>
                </a:solidFill>
                <a:latin typeface="ＭＳ Ｐゴシック" pitchFamily="50" charset="-128"/>
                <a:ea typeface="ＭＳ Ｐゴシック" pitchFamily="50" charset="-128"/>
              </a:rPr>
              <a:t>消費者の意思決定から需要曲線</a:t>
            </a:r>
            <a:r>
              <a:rPr lang="ja-JP" altLang="en-US" sz="2400" dirty="0">
                <a:latin typeface="ＭＳ Ｐゴシック" pitchFamily="50" charset="-128"/>
                <a:ea typeface="ＭＳ Ｐゴシック" pitchFamily="50" charset="-128"/>
              </a:rPr>
              <a:t>を導出する</a:t>
            </a:r>
            <a:endParaRPr lang="en-US" altLang="ja-JP" sz="24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第</a:t>
            </a:r>
            <a:r>
              <a:rPr lang="en-US" altLang="ja-JP" sz="2400" dirty="0">
                <a:latin typeface="ＭＳ Ｐゴシック" pitchFamily="50" charset="-128"/>
                <a:ea typeface="ＭＳ Ｐゴシック" pitchFamily="50" charset="-128"/>
              </a:rPr>
              <a:t>6</a:t>
            </a:r>
            <a:r>
              <a:rPr lang="ja-JP" altLang="en-US" sz="2400" dirty="0">
                <a:latin typeface="ＭＳ Ｐゴシック" pitchFamily="50" charset="-128"/>
                <a:ea typeface="ＭＳ Ｐゴシック" pitchFamily="50" charset="-128"/>
              </a:rPr>
              <a:t>章では</a:t>
            </a:r>
            <a:r>
              <a:rPr lang="ja-JP" altLang="en-US" sz="2400" dirty="0">
                <a:solidFill>
                  <a:srgbClr val="00B050"/>
                </a:solidFill>
                <a:latin typeface="ＭＳ Ｐゴシック" pitchFamily="50" charset="-128"/>
                <a:ea typeface="ＭＳ Ｐゴシック" pitchFamily="50" charset="-128"/>
              </a:rPr>
              <a:t>生産者の意思決定から供給曲線</a:t>
            </a:r>
            <a:r>
              <a:rPr lang="ja-JP" altLang="en-US" sz="2400" dirty="0">
                <a:latin typeface="ＭＳ Ｐゴシック" pitchFamily="50" charset="-128"/>
                <a:ea typeface="ＭＳ Ｐゴシック" pitchFamily="50" charset="-128"/>
              </a:rPr>
              <a:t>を導出する</a:t>
            </a:r>
            <a:endParaRPr lang="en-US" altLang="ja-JP" sz="24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第</a:t>
            </a:r>
            <a:r>
              <a:rPr lang="en-US" altLang="ja-JP" sz="2400" dirty="0">
                <a:latin typeface="ＭＳ Ｐゴシック" pitchFamily="50" charset="-128"/>
                <a:ea typeface="ＭＳ Ｐゴシック" pitchFamily="50" charset="-128"/>
              </a:rPr>
              <a:t>7</a:t>
            </a:r>
            <a:r>
              <a:rPr lang="ja-JP" altLang="en-US" sz="2400" dirty="0">
                <a:latin typeface="ＭＳ Ｐゴシック" pitchFamily="50" charset="-128"/>
                <a:ea typeface="ＭＳ Ｐゴシック" pitchFamily="50" charset="-128"/>
              </a:rPr>
              <a:t>章で需要曲線と供給曲線を使い</a:t>
            </a:r>
            <a:r>
              <a:rPr lang="ja-JP" altLang="en-US" sz="2400" dirty="0">
                <a:solidFill>
                  <a:srgbClr val="FF0000"/>
                </a:solidFill>
                <a:latin typeface="ＭＳ Ｐゴシック" pitchFamily="50" charset="-128"/>
                <a:ea typeface="ＭＳ Ｐゴシック" pitchFamily="50" charset="-128"/>
              </a:rPr>
              <a:t>市場取引の分析</a:t>
            </a:r>
            <a:r>
              <a:rPr lang="ja-JP" altLang="en-US" sz="2400" dirty="0">
                <a:latin typeface="ＭＳ Ｐゴシック" pitchFamily="50" charset="-128"/>
                <a:ea typeface="ＭＳ Ｐゴシック" pitchFamily="50" charset="-128"/>
              </a:rPr>
              <a:t>を説明する．</a:t>
            </a:r>
            <a:endParaRPr lang="en-US" altLang="ja-JP" sz="2400" dirty="0">
              <a:latin typeface="ＭＳ Ｐゴシック" pitchFamily="50" charset="-128"/>
              <a:ea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24</a:t>
            </a:fld>
            <a:endParaRPr kumimoji="1" lang="ja-JP" altLang="en-US"/>
          </a:p>
        </p:txBody>
      </p:sp>
      <p:sp>
        <p:nvSpPr>
          <p:cNvPr id="4" name="日付プレースホルダー 3">
            <a:extLst>
              <a:ext uri="{FF2B5EF4-FFF2-40B4-BE49-F238E27FC236}">
                <a16:creationId xmlns:a16="http://schemas.microsoft.com/office/drawing/2014/main" id="{01ABC03E-1806-46D5-A31C-9A346F45EACD}"/>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782299532"/>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1" end="1"/>
                                            </p:txEl>
                                          </p:spTgt>
                                        </p:tgtEl>
                                        <p:attrNameLst>
                                          <p:attrName>style.visibility</p:attrName>
                                        </p:attrNameLst>
                                      </p:cBhvr>
                                      <p:to>
                                        <p:strVal val="visible"/>
                                      </p:to>
                                    </p:set>
                                    <p:animEffect transition="in" filter="fade">
                                      <p:cBhvr>
                                        <p:cTn id="10" dur="500"/>
                                        <p:tgtEl>
                                          <p:spTgt spid="166917">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6917">
                                            <p:txEl>
                                              <p:pRg st="3" end="3"/>
                                            </p:txEl>
                                          </p:spTgt>
                                        </p:tgtEl>
                                        <p:attrNameLst>
                                          <p:attrName>style.visibility</p:attrName>
                                        </p:attrNameLst>
                                      </p:cBhvr>
                                      <p:to>
                                        <p:strVal val="visible"/>
                                      </p:to>
                                    </p:set>
                                    <p:animEffect transition="in" filter="fade">
                                      <p:cBhvr>
                                        <p:cTn id="15" dur="500"/>
                                        <p:tgtEl>
                                          <p:spTgt spid="166917">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66917">
                                            <p:txEl>
                                              <p:pRg st="4" end="4"/>
                                            </p:txEl>
                                          </p:spTgt>
                                        </p:tgtEl>
                                        <p:attrNameLst>
                                          <p:attrName>style.visibility</p:attrName>
                                        </p:attrNameLst>
                                      </p:cBhvr>
                                      <p:to>
                                        <p:strVal val="visible"/>
                                      </p:to>
                                    </p:set>
                                    <p:animEffect transition="in" filter="fade">
                                      <p:cBhvr>
                                        <p:cTn id="20" dur="500"/>
                                        <p:tgtEl>
                                          <p:spTgt spid="166917">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66917">
                                            <p:txEl>
                                              <p:pRg st="5" end="5"/>
                                            </p:txEl>
                                          </p:spTgt>
                                        </p:tgtEl>
                                        <p:attrNameLst>
                                          <p:attrName>style.visibility</p:attrName>
                                        </p:attrNameLst>
                                      </p:cBhvr>
                                      <p:to>
                                        <p:strVal val="visible"/>
                                      </p:to>
                                    </p:set>
                                    <p:animEffect transition="in" filter="fade">
                                      <p:cBhvr>
                                        <p:cTn id="25" dur="500"/>
                                        <p:tgtEl>
                                          <p:spTgt spid="16691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en-US" altLang="ja-JP" dirty="0">
                <a:solidFill>
                  <a:srgbClr val="0070C0"/>
                </a:solidFill>
              </a:rPr>
              <a:t>1</a:t>
            </a:r>
            <a:r>
              <a:rPr lang="ja-JP" altLang="en-US" dirty="0" err="1">
                <a:solidFill>
                  <a:srgbClr val="0070C0"/>
                </a:solidFill>
              </a:rPr>
              <a:t>．</a:t>
            </a:r>
            <a:r>
              <a:rPr lang="ja-JP" altLang="en-US" dirty="0">
                <a:solidFill>
                  <a:srgbClr val="0070C0"/>
                </a:solidFill>
              </a:rPr>
              <a:t>市場取引の分析</a:t>
            </a:r>
            <a:endParaRPr lang="en-US" altLang="en-US" dirty="0">
              <a:solidFill>
                <a:srgbClr val="0070C0"/>
              </a:solidFill>
            </a:endParaRPr>
          </a:p>
        </p:txBody>
      </p:sp>
      <p:sp>
        <p:nvSpPr>
          <p:cNvPr id="166917" name="Rectangle 5"/>
          <p:cNvSpPr>
            <a:spLocks noGrp="1" noChangeArrowheads="1"/>
          </p:cNvSpPr>
          <p:nvPr>
            <p:ph idx="1"/>
          </p:nvPr>
        </p:nvSpPr>
        <p:spPr>
          <a:xfrm>
            <a:off x="323528" y="1412776"/>
            <a:ext cx="8568952" cy="4786346"/>
          </a:xfrm>
        </p:spPr>
        <p:txBody>
          <a:bodyPr>
            <a:normAutofit/>
          </a:bodyPr>
          <a:lstStyle/>
          <a:p>
            <a:pPr algn="just"/>
            <a:r>
              <a:rPr lang="ja-JP" altLang="en-US" sz="2400" dirty="0">
                <a:solidFill>
                  <a:srgbClr val="FF0000"/>
                </a:solidFill>
                <a:latin typeface="ＭＳ Ｐゴシック" pitchFamily="50" charset="-128"/>
                <a:ea typeface="ＭＳ Ｐゴシック" pitchFamily="50" charset="-128"/>
              </a:rPr>
              <a:t>価格理論による市場取引の分析</a:t>
            </a:r>
            <a:r>
              <a:rPr lang="ja-JP" altLang="en-US" sz="2400" dirty="0">
                <a:latin typeface="ＭＳ Ｐゴシック" pitchFamily="50" charset="-128"/>
                <a:ea typeface="ＭＳ Ｐゴシック" pitchFamily="50" charset="-128"/>
              </a:rPr>
              <a:t>を説明する．</a:t>
            </a:r>
            <a:endParaRPr lang="en-US" altLang="ja-JP" sz="2400" dirty="0">
              <a:latin typeface="ＭＳ Ｐゴシック" pitchFamily="50" charset="-128"/>
              <a:ea typeface="ＭＳ Ｐゴシック" pitchFamily="50" charset="-128"/>
            </a:endParaRPr>
          </a:p>
          <a:p>
            <a:pPr lvl="1" algn="just"/>
            <a:r>
              <a:rPr lang="ja-JP" altLang="en-US" sz="2400" dirty="0">
                <a:solidFill>
                  <a:schemeClr val="tx1"/>
                </a:solidFill>
                <a:latin typeface="ＭＳ Ｐゴシック" pitchFamily="50" charset="-128"/>
                <a:ea typeface="ＭＳ Ｐゴシック" pitchFamily="50" charset="-128"/>
              </a:rPr>
              <a:t>社会全体で財・サービスの取引量や価格はどう決まるか？</a:t>
            </a:r>
            <a:endParaRPr lang="en-US" altLang="ja-JP" sz="2400" dirty="0">
              <a:solidFill>
                <a:schemeClr val="tx1"/>
              </a:solidFill>
              <a:latin typeface="ＭＳ Ｐゴシック" pitchFamily="50" charset="-128"/>
              <a:ea typeface="ＭＳ Ｐゴシック" pitchFamily="50" charset="-128"/>
            </a:endParaRPr>
          </a:p>
          <a:p>
            <a:pPr lvl="1" algn="just"/>
            <a:r>
              <a:rPr lang="ja-JP" altLang="en-US" sz="2400" dirty="0">
                <a:solidFill>
                  <a:schemeClr val="tx1"/>
                </a:solidFill>
                <a:latin typeface="ＭＳ Ｐゴシック" pitchFamily="50" charset="-128"/>
                <a:ea typeface="ＭＳ Ｐゴシック" pitchFamily="50" charset="-128"/>
              </a:rPr>
              <a:t>社会全体での社会的余剰，消費者余剰，生産者余剰の大きさはどうなるか？</a:t>
            </a:r>
            <a:endParaRPr lang="en-US" altLang="ja-JP" sz="2400" dirty="0">
              <a:solidFill>
                <a:schemeClr val="tx1"/>
              </a:solidFill>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algn="just"/>
            <a:r>
              <a:rPr lang="ja-JP" altLang="en-US" sz="2400" dirty="0">
                <a:solidFill>
                  <a:srgbClr val="0070C0"/>
                </a:solidFill>
                <a:latin typeface="ＭＳ Ｐゴシック" pitchFamily="50" charset="-128"/>
                <a:ea typeface="ＭＳ Ｐゴシック" pitchFamily="50" charset="-128"/>
              </a:rPr>
              <a:t>完全競争市場</a:t>
            </a:r>
            <a:r>
              <a:rPr lang="ja-JP" altLang="en-US" sz="2400" dirty="0">
                <a:latin typeface="ＭＳ Ｐゴシック" pitchFamily="50" charset="-128"/>
                <a:ea typeface="ＭＳ Ｐゴシック" pitchFamily="50" charset="-128"/>
              </a:rPr>
              <a:t>を前提とする．</a:t>
            </a:r>
            <a:endParaRPr lang="en-US" altLang="ja-JP" sz="2400" dirty="0">
              <a:latin typeface="ＭＳ Ｐゴシック" pitchFamily="50" charset="-128"/>
              <a:ea typeface="ＭＳ Ｐゴシック" pitchFamily="50" charset="-128"/>
            </a:endParaRPr>
          </a:p>
          <a:p>
            <a:pPr lvl="1" algn="just"/>
            <a:r>
              <a:rPr lang="ja-JP" altLang="en-US" sz="2400" dirty="0">
                <a:solidFill>
                  <a:schemeClr val="tx1"/>
                </a:solidFill>
                <a:latin typeface="ＭＳ Ｐゴシック" pitchFamily="50" charset="-128"/>
                <a:ea typeface="ＭＳ Ｐゴシック" pitchFamily="50" charset="-128"/>
              </a:rPr>
              <a:t>多数の消費者と生産者が同質の財・サービスを取引する市場．</a:t>
            </a:r>
            <a:endParaRPr lang="en-US" altLang="ja-JP" sz="2400" dirty="0">
              <a:solidFill>
                <a:schemeClr val="tx1"/>
              </a:solidFill>
              <a:latin typeface="ＭＳ Ｐゴシック" pitchFamily="50" charset="-128"/>
              <a:ea typeface="ＭＳ Ｐゴシック" pitchFamily="50" charset="-128"/>
            </a:endParaRPr>
          </a:p>
          <a:p>
            <a:pPr lvl="1" algn="just"/>
            <a:r>
              <a:rPr lang="ja-JP" altLang="en-US" sz="2400" dirty="0">
                <a:solidFill>
                  <a:schemeClr val="tx1"/>
                </a:solidFill>
                <a:latin typeface="ＭＳ Ｐゴシック" pitchFamily="50" charset="-128"/>
                <a:ea typeface="ＭＳ Ｐゴシック" pitchFamily="50" charset="-128"/>
              </a:rPr>
              <a:t>消費者・生産者は市場で形成される</a:t>
            </a:r>
            <a:r>
              <a:rPr lang="ja-JP" altLang="en-US" sz="2400" dirty="0">
                <a:solidFill>
                  <a:srgbClr val="0070C0"/>
                </a:solidFill>
                <a:latin typeface="ＭＳ Ｐゴシック" pitchFamily="50" charset="-128"/>
                <a:ea typeface="ＭＳ Ｐゴシック" pitchFamily="50" charset="-128"/>
              </a:rPr>
              <a:t>価格を所与として行動</a:t>
            </a:r>
            <a:r>
              <a:rPr lang="ja-JP" altLang="en-US" sz="2400" dirty="0">
                <a:solidFill>
                  <a:schemeClr val="tx1"/>
                </a:solidFill>
                <a:latin typeface="ＭＳ Ｐゴシック" pitchFamily="50" charset="-128"/>
                <a:ea typeface="ＭＳ Ｐゴシック" pitchFamily="50" charset="-128"/>
              </a:rPr>
              <a:t>．</a:t>
            </a:r>
            <a:endParaRPr lang="en-US" altLang="ja-JP" sz="2400" dirty="0">
              <a:solidFill>
                <a:schemeClr val="tx1"/>
              </a:solidFill>
              <a:latin typeface="ＭＳ Ｐゴシック" pitchFamily="50" charset="-128"/>
              <a:ea typeface="ＭＳ Ｐゴシック" pitchFamily="50" charset="-128"/>
            </a:endParaRPr>
          </a:p>
          <a:p>
            <a:pPr lvl="2" algn="just"/>
            <a:r>
              <a:rPr lang="ja-JP" altLang="en-US" sz="2100" dirty="0">
                <a:solidFill>
                  <a:schemeClr val="tx1"/>
                </a:solidFill>
                <a:latin typeface="ＭＳ Ｐゴシック" pitchFamily="50" charset="-128"/>
                <a:ea typeface="ＭＳ Ｐゴシック" pitchFamily="50" charset="-128"/>
              </a:rPr>
              <a:t>生産者は自らの販売する財・サービスの価格を決定できない．</a:t>
            </a:r>
            <a:endParaRPr lang="en-US" altLang="ja-JP" sz="2100" dirty="0">
              <a:solidFill>
                <a:schemeClr val="tx1"/>
              </a:solidFill>
              <a:latin typeface="ＭＳ Ｐゴシック" pitchFamily="50" charset="-128"/>
              <a:ea typeface="ＭＳ Ｐゴシック" pitchFamily="50" charset="-128"/>
            </a:endParaRPr>
          </a:p>
          <a:p>
            <a:pPr lvl="1" algn="just"/>
            <a:endParaRPr lang="en-US" altLang="ja-JP" sz="8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完全競争市場は議論を単純にするための仮定．</a:t>
            </a:r>
            <a:endParaRPr lang="en-US" altLang="ja-JP" sz="2400" dirty="0">
              <a:latin typeface="ＭＳ Ｐゴシック" pitchFamily="50" charset="-128"/>
              <a:ea typeface="ＭＳ Ｐゴシック" pitchFamily="50" charset="-128"/>
            </a:endParaRPr>
          </a:p>
          <a:p>
            <a:pPr marL="0" indent="0" algn="just">
              <a:buNone/>
            </a:pPr>
            <a:r>
              <a:rPr lang="ja-JP" altLang="en-US" sz="2400" dirty="0">
                <a:latin typeface="ＭＳ Ｐゴシック" pitchFamily="50" charset="-128"/>
                <a:ea typeface="ＭＳ Ｐゴシック" pitchFamily="50" charset="-128"/>
              </a:rPr>
              <a:t>　 現実の経済には完全競争市場以外の市場もある．</a:t>
            </a:r>
            <a:endParaRPr lang="en-US" altLang="ja-JP" sz="2400" dirty="0">
              <a:latin typeface="ＭＳ Ｐゴシック" pitchFamily="50" charset="-128"/>
              <a:ea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3</a:t>
            </a:fld>
            <a:endParaRPr kumimoji="1" lang="ja-JP" altLang="en-US"/>
          </a:p>
        </p:txBody>
      </p:sp>
      <p:sp>
        <p:nvSpPr>
          <p:cNvPr id="4" name="日付プレースホルダー 3">
            <a:extLst>
              <a:ext uri="{FF2B5EF4-FFF2-40B4-BE49-F238E27FC236}">
                <a16:creationId xmlns:a16="http://schemas.microsoft.com/office/drawing/2014/main" id="{76A4E5B9-0ABD-4327-9ADE-968B24CDC146}"/>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60911260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1" end="1"/>
                                            </p:txEl>
                                          </p:spTgt>
                                        </p:tgtEl>
                                        <p:attrNameLst>
                                          <p:attrName>style.visibility</p:attrName>
                                        </p:attrNameLst>
                                      </p:cBhvr>
                                      <p:to>
                                        <p:strVal val="visible"/>
                                      </p:to>
                                    </p:set>
                                    <p:animEffect transition="in" filter="fade">
                                      <p:cBhvr>
                                        <p:cTn id="10" dur="500"/>
                                        <p:tgtEl>
                                          <p:spTgt spid="166917">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6917">
                                            <p:txEl>
                                              <p:pRg st="2" end="2"/>
                                            </p:txEl>
                                          </p:spTgt>
                                        </p:tgtEl>
                                        <p:attrNameLst>
                                          <p:attrName>style.visibility</p:attrName>
                                        </p:attrNameLst>
                                      </p:cBhvr>
                                      <p:to>
                                        <p:strVal val="visible"/>
                                      </p:to>
                                    </p:set>
                                    <p:animEffect transition="in" filter="fade">
                                      <p:cBhvr>
                                        <p:cTn id="13" dur="500"/>
                                        <p:tgtEl>
                                          <p:spTgt spid="166917">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6917">
                                            <p:txEl>
                                              <p:pRg st="4" end="4"/>
                                            </p:txEl>
                                          </p:spTgt>
                                        </p:tgtEl>
                                        <p:attrNameLst>
                                          <p:attrName>style.visibility</p:attrName>
                                        </p:attrNameLst>
                                      </p:cBhvr>
                                      <p:to>
                                        <p:strVal val="visible"/>
                                      </p:to>
                                    </p:set>
                                    <p:animEffect transition="in" filter="fade">
                                      <p:cBhvr>
                                        <p:cTn id="18" dur="500"/>
                                        <p:tgtEl>
                                          <p:spTgt spid="166917">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6917">
                                            <p:txEl>
                                              <p:pRg st="5" end="5"/>
                                            </p:txEl>
                                          </p:spTgt>
                                        </p:tgtEl>
                                        <p:attrNameLst>
                                          <p:attrName>style.visibility</p:attrName>
                                        </p:attrNameLst>
                                      </p:cBhvr>
                                      <p:to>
                                        <p:strVal val="visible"/>
                                      </p:to>
                                    </p:set>
                                    <p:animEffect transition="in" filter="fade">
                                      <p:cBhvr>
                                        <p:cTn id="21" dur="500"/>
                                        <p:tgtEl>
                                          <p:spTgt spid="166917">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66917">
                                            <p:txEl>
                                              <p:pRg st="6" end="6"/>
                                            </p:txEl>
                                          </p:spTgt>
                                        </p:tgtEl>
                                        <p:attrNameLst>
                                          <p:attrName>style.visibility</p:attrName>
                                        </p:attrNameLst>
                                      </p:cBhvr>
                                      <p:to>
                                        <p:strVal val="visible"/>
                                      </p:to>
                                    </p:set>
                                    <p:animEffect transition="in" filter="fade">
                                      <p:cBhvr>
                                        <p:cTn id="24" dur="500"/>
                                        <p:tgtEl>
                                          <p:spTgt spid="166917">
                                            <p:txEl>
                                              <p:pRg st="6" end="6"/>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66917">
                                            <p:txEl>
                                              <p:pRg st="7" end="7"/>
                                            </p:txEl>
                                          </p:spTgt>
                                        </p:tgtEl>
                                        <p:attrNameLst>
                                          <p:attrName>style.visibility</p:attrName>
                                        </p:attrNameLst>
                                      </p:cBhvr>
                                      <p:to>
                                        <p:strVal val="visible"/>
                                      </p:to>
                                    </p:set>
                                    <p:animEffect transition="in" filter="fade">
                                      <p:cBhvr>
                                        <p:cTn id="27" dur="500"/>
                                        <p:tgtEl>
                                          <p:spTgt spid="166917">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66917">
                                            <p:txEl>
                                              <p:pRg st="9" end="9"/>
                                            </p:txEl>
                                          </p:spTgt>
                                        </p:tgtEl>
                                        <p:attrNameLst>
                                          <p:attrName>style.visibility</p:attrName>
                                        </p:attrNameLst>
                                      </p:cBhvr>
                                      <p:to>
                                        <p:strVal val="visible"/>
                                      </p:to>
                                    </p:set>
                                    <p:animEffect transition="in" filter="fade">
                                      <p:cBhvr>
                                        <p:cTn id="32" dur="500"/>
                                        <p:tgtEl>
                                          <p:spTgt spid="166917">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66917">
                                            <p:txEl>
                                              <p:pRg st="10" end="10"/>
                                            </p:txEl>
                                          </p:spTgt>
                                        </p:tgtEl>
                                        <p:attrNameLst>
                                          <p:attrName>style.visibility</p:attrName>
                                        </p:attrNameLst>
                                      </p:cBhvr>
                                      <p:to>
                                        <p:strVal val="visible"/>
                                      </p:to>
                                    </p:set>
                                    <p:animEffect transition="in" filter="fade">
                                      <p:cBhvr>
                                        <p:cTn id="37" dur="500"/>
                                        <p:tgtEl>
                                          <p:spTgt spid="16691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en-US" altLang="ja-JP" dirty="0">
                <a:solidFill>
                  <a:srgbClr val="0070C0"/>
                </a:solidFill>
              </a:rPr>
              <a:t>1</a:t>
            </a:r>
            <a:r>
              <a:rPr lang="ja-JP" altLang="en-US" dirty="0" err="1">
                <a:solidFill>
                  <a:srgbClr val="0070C0"/>
                </a:solidFill>
              </a:rPr>
              <a:t>．</a:t>
            </a:r>
            <a:r>
              <a:rPr lang="ja-JP" altLang="en-US" dirty="0">
                <a:solidFill>
                  <a:srgbClr val="0070C0"/>
                </a:solidFill>
              </a:rPr>
              <a:t>市場取引の分析</a:t>
            </a:r>
            <a:endParaRPr lang="en-US" altLang="en-US" dirty="0">
              <a:solidFill>
                <a:srgbClr val="0070C0"/>
              </a:solidFill>
            </a:endParaRPr>
          </a:p>
        </p:txBody>
      </p:sp>
      <p:sp>
        <p:nvSpPr>
          <p:cNvPr id="166917" name="Rectangle 5"/>
          <p:cNvSpPr>
            <a:spLocks noGrp="1" noChangeArrowheads="1"/>
          </p:cNvSpPr>
          <p:nvPr>
            <p:ph idx="1"/>
          </p:nvPr>
        </p:nvSpPr>
        <p:spPr>
          <a:xfrm>
            <a:off x="323528" y="1196752"/>
            <a:ext cx="8568952" cy="5040560"/>
          </a:xfrm>
        </p:spPr>
        <p:txBody>
          <a:bodyPr>
            <a:normAutofit lnSpcReduction="10000"/>
          </a:bodyPr>
          <a:lstStyle/>
          <a:p>
            <a:pPr algn="just"/>
            <a:r>
              <a:rPr lang="ja-JP" altLang="en-US" sz="2400" dirty="0">
                <a:latin typeface="ＭＳ Ｐゴシック" pitchFamily="50" charset="-128"/>
                <a:ea typeface="ＭＳ Ｐゴシック" pitchFamily="50" charset="-128"/>
              </a:rPr>
              <a:t>完全競争市場以外の市場</a:t>
            </a:r>
            <a:endParaRPr lang="en-US" altLang="ja-JP" sz="2400" dirty="0">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algn="just"/>
            <a:r>
              <a:rPr lang="ja-JP" altLang="en-US" sz="2400" dirty="0">
                <a:solidFill>
                  <a:srgbClr val="FF0000"/>
                </a:solidFill>
                <a:latin typeface="ＭＳ Ｐゴシック" pitchFamily="50" charset="-128"/>
                <a:ea typeface="ＭＳ Ｐゴシック" pitchFamily="50" charset="-128"/>
              </a:rPr>
              <a:t>独占市場</a:t>
            </a:r>
            <a:endParaRPr lang="en-US" altLang="ja-JP" sz="2400" dirty="0">
              <a:solidFill>
                <a:srgbClr val="FF0000"/>
              </a:solidFill>
              <a:latin typeface="ＭＳ Ｐゴシック" pitchFamily="50" charset="-128"/>
              <a:ea typeface="ＭＳ Ｐゴシック" pitchFamily="50" charset="-128"/>
            </a:endParaRPr>
          </a:p>
          <a:p>
            <a:pPr lvl="1" algn="just"/>
            <a:r>
              <a:rPr lang="ja-JP" altLang="en-US" sz="2400" dirty="0">
                <a:solidFill>
                  <a:schemeClr val="tx1"/>
                </a:solidFill>
                <a:latin typeface="ＭＳ Ｐゴシック" pitchFamily="50" charset="-128"/>
                <a:ea typeface="ＭＳ Ｐゴシック" pitchFamily="50" charset="-128"/>
              </a:rPr>
              <a:t>１つの市場に</a:t>
            </a:r>
            <a:r>
              <a:rPr lang="ja-JP" altLang="en-US" sz="2400" dirty="0">
                <a:solidFill>
                  <a:srgbClr val="0070C0"/>
                </a:solidFill>
                <a:latin typeface="ＭＳ Ｐゴシック" pitchFamily="50" charset="-128"/>
                <a:ea typeface="ＭＳ Ｐゴシック" pitchFamily="50" charset="-128"/>
              </a:rPr>
              <a:t>１つの企業</a:t>
            </a:r>
            <a:r>
              <a:rPr lang="ja-JP" altLang="en-US" sz="2400" dirty="0">
                <a:solidFill>
                  <a:schemeClr val="tx1"/>
                </a:solidFill>
                <a:latin typeface="ＭＳ Ｐゴシック" pitchFamily="50" charset="-128"/>
                <a:ea typeface="ＭＳ Ｐゴシック" pitchFamily="50" charset="-128"/>
              </a:rPr>
              <a:t>しかいない状況．市場を独占する生産者は，自分の好きなように価格を決めることができる．</a:t>
            </a:r>
            <a:endParaRPr lang="en-US" altLang="ja-JP" sz="2400" dirty="0">
              <a:solidFill>
                <a:schemeClr val="tx1"/>
              </a:solidFill>
              <a:latin typeface="ＭＳ Ｐゴシック" pitchFamily="50" charset="-128"/>
              <a:ea typeface="ＭＳ Ｐゴシック" pitchFamily="50" charset="-128"/>
            </a:endParaRPr>
          </a:p>
          <a:p>
            <a:pPr lvl="1" algn="just"/>
            <a:endParaRPr lang="en-US" altLang="ja-JP" sz="800" dirty="0">
              <a:solidFill>
                <a:schemeClr val="tx1"/>
              </a:solidFill>
              <a:latin typeface="ＭＳ Ｐゴシック" pitchFamily="50" charset="-128"/>
              <a:ea typeface="ＭＳ Ｐゴシック" pitchFamily="50" charset="-128"/>
            </a:endParaRPr>
          </a:p>
          <a:p>
            <a:pPr algn="just"/>
            <a:r>
              <a:rPr lang="ja-JP" altLang="en-US" sz="2400" dirty="0">
                <a:solidFill>
                  <a:srgbClr val="FF0000"/>
                </a:solidFill>
                <a:latin typeface="ＭＳ Ｐゴシック" pitchFamily="50" charset="-128"/>
                <a:ea typeface="ＭＳ Ｐゴシック" pitchFamily="50" charset="-128"/>
              </a:rPr>
              <a:t>寡占・複占市場</a:t>
            </a:r>
            <a:endParaRPr lang="en-US" altLang="ja-JP" sz="2400" dirty="0">
              <a:solidFill>
                <a:srgbClr val="FF0000"/>
              </a:solidFill>
              <a:latin typeface="ＭＳ Ｐゴシック" pitchFamily="50" charset="-128"/>
              <a:ea typeface="ＭＳ Ｐゴシック" pitchFamily="50" charset="-128"/>
            </a:endParaRPr>
          </a:p>
          <a:p>
            <a:pPr lvl="1" algn="just"/>
            <a:r>
              <a:rPr lang="ja-JP" altLang="en-US" sz="2400" dirty="0">
                <a:solidFill>
                  <a:schemeClr val="tx1"/>
                </a:solidFill>
                <a:latin typeface="ＭＳ Ｐゴシック" pitchFamily="50" charset="-128"/>
                <a:ea typeface="ＭＳ Ｐゴシック" pitchFamily="50" charset="-128"/>
              </a:rPr>
              <a:t>１つの市場に</a:t>
            </a:r>
            <a:r>
              <a:rPr lang="ja-JP" altLang="en-US" sz="2400" dirty="0">
                <a:solidFill>
                  <a:srgbClr val="0070C0"/>
                </a:solidFill>
                <a:latin typeface="ＭＳ Ｐゴシック" pitchFamily="50" charset="-128"/>
                <a:ea typeface="ＭＳ Ｐゴシック" pitchFamily="50" charset="-128"/>
              </a:rPr>
              <a:t>２社（複占）</a:t>
            </a:r>
            <a:r>
              <a:rPr lang="ja-JP" altLang="en-US" sz="2400" dirty="0">
                <a:solidFill>
                  <a:schemeClr val="tx1"/>
                </a:solidFill>
                <a:latin typeface="ＭＳ Ｐゴシック" pitchFamily="50" charset="-128"/>
                <a:ea typeface="ＭＳ Ｐゴシック" pitchFamily="50" charset="-128"/>
              </a:rPr>
              <a:t>ないしは</a:t>
            </a:r>
            <a:r>
              <a:rPr lang="ja-JP" altLang="en-US" sz="2400" dirty="0">
                <a:solidFill>
                  <a:srgbClr val="0070C0"/>
                </a:solidFill>
                <a:latin typeface="ＭＳ Ｐゴシック" pitchFamily="50" charset="-128"/>
                <a:ea typeface="ＭＳ Ｐゴシック" pitchFamily="50" charset="-128"/>
              </a:rPr>
              <a:t>少数の企業（寡占）</a:t>
            </a:r>
            <a:r>
              <a:rPr lang="ja-JP" altLang="en-US" sz="2400" dirty="0">
                <a:solidFill>
                  <a:schemeClr val="tx1"/>
                </a:solidFill>
                <a:latin typeface="ＭＳ Ｐゴシック" pitchFamily="50" charset="-128"/>
                <a:ea typeface="ＭＳ Ｐゴシック" pitchFamily="50" charset="-128"/>
              </a:rPr>
              <a:t>しかいない状況．少数の生産者どうしが競合他社の行動を読みあいながら価格設定をする．</a:t>
            </a:r>
            <a:endParaRPr lang="en-US" altLang="ja-JP" sz="2400" dirty="0">
              <a:solidFill>
                <a:schemeClr val="tx1"/>
              </a:solidFill>
              <a:latin typeface="ＭＳ Ｐゴシック" pitchFamily="50" charset="-128"/>
              <a:ea typeface="ＭＳ Ｐゴシック" pitchFamily="50" charset="-128"/>
            </a:endParaRPr>
          </a:p>
          <a:p>
            <a:pPr algn="just"/>
            <a:endParaRPr lang="en-US" altLang="ja-JP" sz="800" dirty="0">
              <a:solidFill>
                <a:srgbClr val="FF0000"/>
              </a:solidFill>
              <a:latin typeface="ＭＳ Ｐゴシック" pitchFamily="50" charset="-128"/>
              <a:ea typeface="ＭＳ Ｐゴシック" pitchFamily="50" charset="-128"/>
            </a:endParaRPr>
          </a:p>
          <a:p>
            <a:pPr algn="just"/>
            <a:r>
              <a:rPr lang="ja-JP" altLang="en-US" sz="2400" dirty="0">
                <a:solidFill>
                  <a:srgbClr val="FF0000"/>
                </a:solidFill>
                <a:latin typeface="ＭＳ Ｐゴシック" pitchFamily="50" charset="-128"/>
                <a:ea typeface="ＭＳ Ｐゴシック" pitchFamily="50" charset="-128"/>
              </a:rPr>
              <a:t>独占的競争市場</a:t>
            </a:r>
            <a:endParaRPr lang="en-US" altLang="ja-JP" sz="2400" dirty="0">
              <a:solidFill>
                <a:srgbClr val="FF0000"/>
              </a:solidFill>
              <a:latin typeface="ＭＳ Ｐゴシック" pitchFamily="50" charset="-128"/>
              <a:ea typeface="ＭＳ Ｐゴシック" pitchFamily="50" charset="-128"/>
            </a:endParaRPr>
          </a:p>
          <a:p>
            <a:pPr lvl="1" algn="just"/>
            <a:r>
              <a:rPr lang="ja-JP" altLang="en-US" sz="2400" dirty="0">
                <a:solidFill>
                  <a:schemeClr val="tx1"/>
                </a:solidFill>
                <a:latin typeface="ＭＳ Ｐゴシック" pitchFamily="50" charset="-128"/>
                <a:ea typeface="ＭＳ Ｐゴシック" pitchFamily="50" charset="-128"/>
              </a:rPr>
              <a:t>多数の生産者が微妙に異なる品質・ブランドの財・サービスを生産し販売する市場．</a:t>
            </a:r>
            <a:r>
              <a:rPr lang="ja-JP" altLang="en-US" sz="2400" dirty="0">
                <a:solidFill>
                  <a:srgbClr val="0070C0"/>
                </a:solidFill>
                <a:latin typeface="ＭＳ Ｐゴシック" pitchFamily="50" charset="-128"/>
                <a:ea typeface="ＭＳ Ｐゴシック" pitchFamily="50" charset="-128"/>
              </a:rPr>
              <a:t>品質</a:t>
            </a:r>
            <a:r>
              <a:rPr lang="ja-JP" altLang="en-US" sz="2400" dirty="0">
                <a:solidFill>
                  <a:schemeClr val="tx1"/>
                </a:solidFill>
                <a:latin typeface="ＭＳ Ｐゴシック" pitchFamily="50" charset="-128"/>
                <a:ea typeface="ＭＳ Ｐゴシック" pitchFamily="50" charset="-128"/>
              </a:rPr>
              <a:t>を反映し異なる価格を設定できる．</a:t>
            </a:r>
            <a:endParaRPr lang="en-US" altLang="ja-JP" sz="2400" dirty="0">
              <a:solidFill>
                <a:schemeClr val="tx1"/>
              </a:solidFill>
              <a:latin typeface="ＭＳ Ｐゴシック" pitchFamily="50" charset="-128"/>
              <a:ea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4</a:t>
            </a:fld>
            <a:endParaRPr kumimoji="1" lang="ja-JP" altLang="en-US"/>
          </a:p>
        </p:txBody>
      </p:sp>
      <p:sp>
        <p:nvSpPr>
          <p:cNvPr id="4" name="日付プレースホルダー 3">
            <a:extLst>
              <a:ext uri="{FF2B5EF4-FFF2-40B4-BE49-F238E27FC236}">
                <a16:creationId xmlns:a16="http://schemas.microsoft.com/office/drawing/2014/main" id="{410E61B8-5C9B-400A-8348-B598EEC9B0AC}"/>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944503073"/>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6917">
                                            <p:txEl>
                                              <p:pRg st="2" end="2"/>
                                            </p:txEl>
                                          </p:spTgt>
                                        </p:tgtEl>
                                        <p:attrNameLst>
                                          <p:attrName>style.visibility</p:attrName>
                                        </p:attrNameLst>
                                      </p:cBhvr>
                                      <p:to>
                                        <p:strVal val="visible"/>
                                      </p:to>
                                    </p:set>
                                    <p:animEffect transition="in" filter="fade">
                                      <p:cBhvr>
                                        <p:cTn id="12" dur="500"/>
                                        <p:tgtEl>
                                          <p:spTgt spid="166917">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66917">
                                            <p:txEl>
                                              <p:pRg st="3" end="3"/>
                                            </p:txEl>
                                          </p:spTgt>
                                        </p:tgtEl>
                                        <p:attrNameLst>
                                          <p:attrName>style.visibility</p:attrName>
                                        </p:attrNameLst>
                                      </p:cBhvr>
                                      <p:to>
                                        <p:strVal val="visible"/>
                                      </p:to>
                                    </p:set>
                                    <p:animEffect transition="in" filter="fade">
                                      <p:cBhvr>
                                        <p:cTn id="15" dur="500"/>
                                        <p:tgtEl>
                                          <p:spTgt spid="166917">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66917">
                                            <p:txEl>
                                              <p:pRg st="5" end="5"/>
                                            </p:txEl>
                                          </p:spTgt>
                                        </p:tgtEl>
                                        <p:attrNameLst>
                                          <p:attrName>style.visibility</p:attrName>
                                        </p:attrNameLst>
                                      </p:cBhvr>
                                      <p:to>
                                        <p:strVal val="visible"/>
                                      </p:to>
                                    </p:set>
                                    <p:animEffect transition="in" filter="fade">
                                      <p:cBhvr>
                                        <p:cTn id="20" dur="500"/>
                                        <p:tgtEl>
                                          <p:spTgt spid="166917">
                                            <p:txEl>
                                              <p:pRg st="5" end="5"/>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66917">
                                            <p:txEl>
                                              <p:pRg st="6" end="6"/>
                                            </p:txEl>
                                          </p:spTgt>
                                        </p:tgtEl>
                                        <p:attrNameLst>
                                          <p:attrName>style.visibility</p:attrName>
                                        </p:attrNameLst>
                                      </p:cBhvr>
                                      <p:to>
                                        <p:strVal val="visible"/>
                                      </p:to>
                                    </p:set>
                                    <p:animEffect transition="in" filter="fade">
                                      <p:cBhvr>
                                        <p:cTn id="23" dur="500"/>
                                        <p:tgtEl>
                                          <p:spTgt spid="166917">
                                            <p:txEl>
                                              <p:pRg st="6" end="6"/>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66917">
                                            <p:txEl>
                                              <p:pRg st="8" end="8"/>
                                            </p:txEl>
                                          </p:spTgt>
                                        </p:tgtEl>
                                        <p:attrNameLst>
                                          <p:attrName>style.visibility</p:attrName>
                                        </p:attrNameLst>
                                      </p:cBhvr>
                                      <p:to>
                                        <p:strVal val="visible"/>
                                      </p:to>
                                    </p:set>
                                    <p:animEffect transition="in" filter="fade">
                                      <p:cBhvr>
                                        <p:cTn id="28" dur="500"/>
                                        <p:tgtEl>
                                          <p:spTgt spid="166917">
                                            <p:txEl>
                                              <p:pRg st="8" end="8"/>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66917">
                                            <p:txEl>
                                              <p:pRg st="9" end="9"/>
                                            </p:txEl>
                                          </p:spTgt>
                                        </p:tgtEl>
                                        <p:attrNameLst>
                                          <p:attrName>style.visibility</p:attrName>
                                        </p:attrNameLst>
                                      </p:cBhvr>
                                      <p:to>
                                        <p:strVal val="visible"/>
                                      </p:to>
                                    </p:set>
                                    <p:animEffect transition="in" filter="fade">
                                      <p:cBhvr>
                                        <p:cTn id="31" dur="500"/>
                                        <p:tgtEl>
                                          <p:spTgt spid="16691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en-US" altLang="ja-JP" dirty="0">
                <a:solidFill>
                  <a:srgbClr val="0070C0"/>
                </a:solidFill>
              </a:rPr>
              <a:t>1</a:t>
            </a:r>
            <a:r>
              <a:rPr lang="ja-JP" altLang="en-US" dirty="0" err="1">
                <a:solidFill>
                  <a:srgbClr val="0070C0"/>
                </a:solidFill>
              </a:rPr>
              <a:t>．</a:t>
            </a:r>
            <a:r>
              <a:rPr lang="ja-JP" altLang="en-US" dirty="0">
                <a:solidFill>
                  <a:srgbClr val="0070C0"/>
                </a:solidFill>
              </a:rPr>
              <a:t>市場取引の分析</a:t>
            </a:r>
            <a:endParaRPr lang="en-US" altLang="en-US" dirty="0">
              <a:solidFill>
                <a:srgbClr val="0070C0"/>
              </a:solidFill>
            </a:endParaRPr>
          </a:p>
        </p:txBody>
      </p:sp>
      <p:sp>
        <p:nvSpPr>
          <p:cNvPr id="166917" name="Rectangle 5"/>
          <p:cNvSpPr>
            <a:spLocks noGrp="1" noChangeArrowheads="1"/>
          </p:cNvSpPr>
          <p:nvPr>
            <p:ph idx="1"/>
          </p:nvPr>
        </p:nvSpPr>
        <p:spPr>
          <a:xfrm>
            <a:off x="323528" y="1412776"/>
            <a:ext cx="8568952" cy="4786346"/>
          </a:xfrm>
        </p:spPr>
        <p:txBody>
          <a:bodyPr>
            <a:normAutofit/>
          </a:bodyPr>
          <a:lstStyle/>
          <a:p>
            <a:pPr algn="just"/>
            <a:r>
              <a:rPr lang="ja-JP" altLang="en-US" sz="2400" dirty="0">
                <a:latin typeface="ＭＳ Ｐゴシック" pitchFamily="50" charset="-128"/>
                <a:ea typeface="ＭＳ Ｐゴシック" pitchFamily="50" charset="-128"/>
              </a:rPr>
              <a:t>完全競争市場のもとで，消費者や生産者は価格が与えられたものとして行動する．</a:t>
            </a:r>
            <a:endParaRPr lang="en-US" altLang="ja-JP" sz="2400" dirty="0">
              <a:latin typeface="ＭＳ Ｐゴシック" pitchFamily="50" charset="-128"/>
              <a:ea typeface="ＭＳ Ｐゴシック" pitchFamily="50" charset="-128"/>
            </a:endParaRPr>
          </a:p>
          <a:p>
            <a:pPr algn="just"/>
            <a:r>
              <a:rPr lang="ja-JP" altLang="en-US" sz="2400" dirty="0">
                <a:latin typeface="ＭＳ Ｐゴシック" pitchFamily="50" charset="-128"/>
                <a:ea typeface="ＭＳ Ｐゴシック" pitchFamily="50" charset="-128"/>
              </a:rPr>
              <a:t>本章では，消費者の望ましい消費量，生産者の望ましい生産・販売量の決定についての概要を説明する．</a:t>
            </a:r>
            <a:endParaRPr lang="en-US" altLang="ja-JP" sz="2400" dirty="0">
              <a:latin typeface="ＭＳ Ｐゴシック" pitchFamily="50" charset="-128"/>
              <a:ea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5</a:t>
            </a:fld>
            <a:endParaRPr kumimoji="1" lang="ja-JP" altLang="en-US"/>
          </a:p>
        </p:txBody>
      </p:sp>
      <p:sp>
        <p:nvSpPr>
          <p:cNvPr id="4" name="日付プレースホルダー 3">
            <a:extLst>
              <a:ext uri="{FF2B5EF4-FFF2-40B4-BE49-F238E27FC236}">
                <a16:creationId xmlns:a16="http://schemas.microsoft.com/office/drawing/2014/main" id="{6B5688CD-62EC-4020-92FF-2F3EAB9C1D1E}"/>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882424335"/>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6917">
                                            <p:txEl>
                                              <p:pRg st="1" end="1"/>
                                            </p:txEl>
                                          </p:spTgt>
                                        </p:tgtEl>
                                        <p:attrNameLst>
                                          <p:attrName>style.visibility</p:attrName>
                                        </p:attrNameLst>
                                      </p:cBhvr>
                                      <p:to>
                                        <p:strVal val="visible"/>
                                      </p:to>
                                    </p:set>
                                    <p:animEffect transition="in" filter="fade">
                                      <p:cBhvr>
                                        <p:cTn id="12" dur="500"/>
                                        <p:tgtEl>
                                          <p:spTgt spid="1669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normAutofit/>
          </a:bodyPr>
          <a:lstStyle/>
          <a:p>
            <a:r>
              <a:rPr lang="en-US" altLang="ja-JP" dirty="0"/>
              <a:t>2. </a:t>
            </a:r>
            <a:r>
              <a:rPr lang="ja-JP" altLang="en-US" dirty="0"/>
              <a:t>需要曲線</a:t>
            </a:r>
            <a:endParaRPr kumimoji="1" lang="ja-JP" altLang="en-US" dirty="0"/>
          </a:p>
        </p:txBody>
      </p:sp>
      <p:sp>
        <p:nvSpPr>
          <p:cNvPr id="6" name="サブタイトル 5"/>
          <p:cNvSpPr>
            <a:spLocks noGrp="1"/>
          </p:cNvSpPr>
          <p:nvPr>
            <p:ph type="subTitle" idx="1"/>
          </p:nvPr>
        </p:nvSpPr>
        <p:spPr/>
        <p:txBody>
          <a:bodyPr/>
          <a:lstStyle/>
          <a:p>
            <a:endParaRPr kumimoji="1" lang="ja-JP" altLang="en-US"/>
          </a:p>
        </p:txBody>
      </p:sp>
      <p:sp>
        <p:nvSpPr>
          <p:cNvPr id="2" name="日付プレースホルダー 1">
            <a:extLst>
              <a:ext uri="{FF2B5EF4-FFF2-40B4-BE49-F238E27FC236}">
                <a16:creationId xmlns:a16="http://schemas.microsoft.com/office/drawing/2014/main" id="{7A0F9B6F-2300-426E-B9C5-DDA1D36B7A64}"/>
              </a:ext>
            </a:extLst>
          </p:cNvPr>
          <p:cNvSpPr>
            <a:spLocks noGrp="1"/>
          </p:cNvSpPr>
          <p:nvPr>
            <p:ph type="dt" sz="half" idx="10"/>
          </p:nvPr>
        </p:nvSpPr>
        <p:spPr/>
        <p:txBody>
          <a:bodyPr/>
          <a:lstStyle/>
          <a:p>
            <a:r>
              <a:rPr kumimoji="1" lang="en-US" altLang="ja-JP"/>
              <a:t>ver. 2</a:t>
            </a:r>
            <a:endParaRPr kumimoji="1" lang="ja-JP" altLang="en-US" dirty="0"/>
          </a:p>
        </p:txBody>
      </p:sp>
    </p:spTree>
    <p:extLst>
      <p:ext uri="{BB962C8B-B14F-4D97-AF65-F5344CB8AC3E}">
        <p14:creationId xmlns:p14="http://schemas.microsoft.com/office/powerpoint/2010/main" val="38212571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en-US" altLang="ja-JP" dirty="0">
                <a:solidFill>
                  <a:srgbClr val="0070C0"/>
                </a:solidFill>
              </a:rPr>
              <a:t>2.1 </a:t>
            </a:r>
            <a:r>
              <a:rPr lang="ja-JP" altLang="en-US" dirty="0">
                <a:solidFill>
                  <a:srgbClr val="0070C0"/>
                </a:solidFill>
              </a:rPr>
              <a:t>需要表</a:t>
            </a:r>
            <a:endParaRPr lang="en-US" altLang="en-US" dirty="0">
              <a:solidFill>
                <a:srgbClr val="0070C0"/>
              </a:solidFill>
            </a:endParaRPr>
          </a:p>
        </p:txBody>
      </p:sp>
      <p:sp>
        <p:nvSpPr>
          <p:cNvPr id="166917" name="Rectangle 5"/>
          <p:cNvSpPr>
            <a:spLocks noGrp="1" noChangeArrowheads="1"/>
          </p:cNvSpPr>
          <p:nvPr>
            <p:ph idx="1"/>
          </p:nvPr>
        </p:nvSpPr>
        <p:spPr>
          <a:xfrm>
            <a:off x="323528" y="1196752"/>
            <a:ext cx="8568952" cy="5040560"/>
          </a:xfrm>
        </p:spPr>
        <p:txBody>
          <a:bodyPr>
            <a:normAutofit lnSpcReduction="10000"/>
          </a:bodyPr>
          <a:lstStyle/>
          <a:p>
            <a:pPr algn="just"/>
            <a:r>
              <a:rPr lang="ja-JP" altLang="en-US" sz="2400" dirty="0">
                <a:latin typeface="ＭＳ Ｐゴシック" pitchFamily="50" charset="-128"/>
                <a:ea typeface="ＭＳ Ｐゴシック" pitchFamily="50" charset="-128"/>
              </a:rPr>
              <a:t>消費と需要</a:t>
            </a:r>
            <a:endParaRPr lang="en-US" altLang="ja-JP" sz="2400" dirty="0">
              <a:latin typeface="ＭＳ Ｐゴシック" pitchFamily="50" charset="-128"/>
              <a:ea typeface="ＭＳ Ｐゴシック" pitchFamily="50" charset="-128"/>
            </a:endParaRPr>
          </a:p>
          <a:p>
            <a:pPr lvl="1" algn="just"/>
            <a:r>
              <a:rPr lang="ja-JP" altLang="en-US" sz="2400" dirty="0">
                <a:solidFill>
                  <a:schemeClr val="tx1"/>
                </a:solidFill>
                <a:latin typeface="ＭＳ Ｐゴシック" pitchFamily="50" charset="-128"/>
                <a:ea typeface="ＭＳ Ｐゴシック" pitchFamily="50" charset="-128"/>
              </a:rPr>
              <a:t>財・サービスを購入し利用することを消費といい，消費しようと考えている人を消費者という．</a:t>
            </a:r>
            <a:endParaRPr lang="en-US" altLang="ja-JP" sz="2400" dirty="0">
              <a:solidFill>
                <a:schemeClr val="tx1"/>
              </a:solidFill>
              <a:latin typeface="ＭＳ Ｐゴシック" pitchFamily="50" charset="-128"/>
              <a:ea typeface="ＭＳ Ｐゴシック" pitchFamily="50" charset="-128"/>
            </a:endParaRPr>
          </a:p>
          <a:p>
            <a:pPr lvl="1" algn="just"/>
            <a:r>
              <a:rPr lang="ja-JP" altLang="en-US" sz="2400" dirty="0">
                <a:solidFill>
                  <a:schemeClr val="tx1"/>
                </a:solidFill>
                <a:latin typeface="ＭＳ Ｐゴシック" pitchFamily="50" charset="-128"/>
                <a:ea typeface="ＭＳ Ｐゴシック" pitchFamily="50" charset="-128"/>
              </a:rPr>
              <a:t>財・サービスの価格が与えられたときに消費者が希望する消費量を</a:t>
            </a:r>
            <a:r>
              <a:rPr lang="ja-JP" altLang="en-US" sz="2400" dirty="0">
                <a:solidFill>
                  <a:srgbClr val="FF0000"/>
                </a:solidFill>
                <a:latin typeface="ＭＳ Ｐゴシック" pitchFamily="50" charset="-128"/>
                <a:ea typeface="ＭＳ Ｐゴシック" pitchFamily="50" charset="-128"/>
              </a:rPr>
              <a:t>需要量</a:t>
            </a:r>
            <a:r>
              <a:rPr lang="ja-JP" altLang="en-US" sz="2400" dirty="0">
                <a:solidFill>
                  <a:schemeClr val="tx1"/>
                </a:solidFill>
                <a:latin typeface="ＭＳ Ｐゴシック" pitchFamily="50" charset="-128"/>
                <a:ea typeface="ＭＳ Ｐゴシック" pitchFamily="50" charset="-128"/>
              </a:rPr>
              <a:t>という．</a:t>
            </a:r>
            <a:endParaRPr lang="en-US" altLang="ja-JP" sz="2400" dirty="0">
              <a:solidFill>
                <a:schemeClr val="tx1"/>
              </a:solidFill>
              <a:latin typeface="ＭＳ Ｐゴシック" pitchFamily="50" charset="-128"/>
              <a:ea typeface="ＭＳ Ｐゴシック" pitchFamily="50" charset="-128"/>
            </a:endParaRPr>
          </a:p>
          <a:p>
            <a:pPr algn="just"/>
            <a:endParaRPr lang="en-US" altLang="ja-JP" sz="800" dirty="0">
              <a:latin typeface="ＭＳ Ｐゴシック" pitchFamily="50" charset="-128"/>
              <a:ea typeface="ＭＳ Ｐゴシック" pitchFamily="50" charset="-128"/>
            </a:endParaRPr>
          </a:p>
          <a:p>
            <a:pPr algn="just"/>
            <a:r>
              <a:rPr lang="ja-JP" altLang="en-US" sz="2400" dirty="0">
                <a:solidFill>
                  <a:srgbClr val="0070C0"/>
                </a:solidFill>
                <a:latin typeface="ＭＳ Ｐゴシック" pitchFamily="50" charset="-128"/>
                <a:ea typeface="ＭＳ Ｐゴシック" pitchFamily="50" charset="-128"/>
              </a:rPr>
              <a:t>財・サービスの価格が低くなると，需要量は増えると考えられる</a:t>
            </a:r>
            <a:r>
              <a:rPr lang="ja-JP" altLang="en-US" sz="2400" dirty="0">
                <a:solidFill>
                  <a:schemeClr val="tx1"/>
                </a:solidFill>
                <a:latin typeface="ＭＳ Ｐゴシック" pitchFamily="50" charset="-128"/>
                <a:ea typeface="ＭＳ Ｐゴシック" pitchFamily="50" charset="-128"/>
              </a:rPr>
              <a:t>．</a:t>
            </a:r>
            <a:endParaRPr lang="en-US" altLang="ja-JP" sz="2400" dirty="0">
              <a:solidFill>
                <a:schemeClr val="tx1"/>
              </a:solidFill>
              <a:latin typeface="ＭＳ Ｐゴシック" pitchFamily="50" charset="-128"/>
              <a:ea typeface="ＭＳ Ｐゴシック" pitchFamily="50" charset="-128"/>
            </a:endParaRPr>
          </a:p>
          <a:p>
            <a:pPr lvl="1" algn="just"/>
            <a:r>
              <a:rPr lang="ja-JP" altLang="en-US" sz="2400" dirty="0">
                <a:solidFill>
                  <a:schemeClr val="tx1"/>
                </a:solidFill>
                <a:latin typeface="ＭＳ Ｐゴシック" pitchFamily="50" charset="-128"/>
                <a:ea typeface="ＭＳ Ｐゴシック" pitchFamily="50" charset="-128"/>
              </a:rPr>
              <a:t>例えば，限られた予算内で可能な限り多くの財・サービスを消費したいと考えている消費者にとって，価格が低下するとその分多くの消費が可能になる，という状況．</a:t>
            </a:r>
            <a:endParaRPr lang="en-US" altLang="ja-JP" sz="2400" dirty="0">
              <a:solidFill>
                <a:schemeClr val="tx1"/>
              </a:solidFill>
              <a:latin typeface="ＭＳ Ｐゴシック" pitchFamily="50" charset="-128"/>
              <a:ea typeface="ＭＳ Ｐゴシック" pitchFamily="50" charset="-128"/>
            </a:endParaRPr>
          </a:p>
          <a:p>
            <a:pPr lvl="1" algn="just"/>
            <a:r>
              <a:rPr lang="ja-JP" altLang="en-US" sz="2400" dirty="0">
                <a:solidFill>
                  <a:srgbClr val="0070C0"/>
                </a:solidFill>
                <a:latin typeface="ＭＳ Ｐゴシック" pitchFamily="50" charset="-128"/>
                <a:ea typeface="ＭＳ Ｐゴシック" pitchFamily="50" charset="-128"/>
              </a:rPr>
              <a:t>厳密な議論は次章以降で行う．</a:t>
            </a:r>
            <a:endParaRPr lang="en-US" altLang="ja-JP" sz="2400" dirty="0">
              <a:solidFill>
                <a:srgbClr val="0070C0"/>
              </a:solidFill>
              <a:latin typeface="ＭＳ Ｐゴシック" pitchFamily="50" charset="-128"/>
              <a:ea typeface="ＭＳ Ｐゴシック" pitchFamily="50" charset="-128"/>
            </a:endParaRPr>
          </a:p>
          <a:p>
            <a:pPr lvl="1" algn="just"/>
            <a:endParaRPr lang="en-US" altLang="ja-JP" sz="900" dirty="0">
              <a:latin typeface="ＭＳ Ｐゴシック" pitchFamily="50" charset="-128"/>
              <a:ea typeface="ＭＳ Ｐゴシック" pitchFamily="50" charset="-128"/>
            </a:endParaRPr>
          </a:p>
          <a:p>
            <a:pPr algn="just"/>
            <a:r>
              <a:rPr lang="ja-JP" altLang="en-US" sz="2400" dirty="0">
                <a:solidFill>
                  <a:srgbClr val="FF0000"/>
                </a:solidFill>
                <a:latin typeface="ＭＳ Ｐゴシック" pitchFamily="50" charset="-128"/>
                <a:ea typeface="ＭＳ Ｐゴシック" pitchFamily="50" charset="-128"/>
              </a:rPr>
              <a:t>ある価格のもとでの消費者の需要量を表にまとめたものを　　　需要表という．</a:t>
            </a:r>
            <a:endParaRPr lang="en-US" altLang="ja-JP" sz="2400" dirty="0">
              <a:solidFill>
                <a:srgbClr val="FF0000"/>
              </a:solidFill>
              <a:latin typeface="ＭＳ Ｐゴシック" pitchFamily="50" charset="-128"/>
              <a:ea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7</a:t>
            </a:fld>
            <a:endParaRPr kumimoji="1" lang="ja-JP" altLang="en-US"/>
          </a:p>
        </p:txBody>
      </p:sp>
      <p:sp>
        <p:nvSpPr>
          <p:cNvPr id="4" name="日付プレースホルダー 3">
            <a:extLst>
              <a:ext uri="{FF2B5EF4-FFF2-40B4-BE49-F238E27FC236}">
                <a16:creationId xmlns:a16="http://schemas.microsoft.com/office/drawing/2014/main" id="{8312D04B-047B-49B3-AA3E-A72A7DDA7789}"/>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071518280"/>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1" end="1"/>
                                            </p:txEl>
                                          </p:spTgt>
                                        </p:tgtEl>
                                        <p:attrNameLst>
                                          <p:attrName>style.visibility</p:attrName>
                                        </p:attrNameLst>
                                      </p:cBhvr>
                                      <p:to>
                                        <p:strVal val="visible"/>
                                      </p:to>
                                    </p:set>
                                    <p:animEffect transition="in" filter="fade">
                                      <p:cBhvr>
                                        <p:cTn id="10" dur="500"/>
                                        <p:tgtEl>
                                          <p:spTgt spid="166917">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6917">
                                            <p:txEl>
                                              <p:pRg st="2" end="2"/>
                                            </p:txEl>
                                          </p:spTgt>
                                        </p:tgtEl>
                                        <p:attrNameLst>
                                          <p:attrName>style.visibility</p:attrName>
                                        </p:attrNameLst>
                                      </p:cBhvr>
                                      <p:to>
                                        <p:strVal val="visible"/>
                                      </p:to>
                                    </p:set>
                                    <p:animEffect transition="in" filter="fade">
                                      <p:cBhvr>
                                        <p:cTn id="13" dur="500"/>
                                        <p:tgtEl>
                                          <p:spTgt spid="166917">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6917">
                                            <p:txEl>
                                              <p:pRg st="4" end="4"/>
                                            </p:txEl>
                                          </p:spTgt>
                                        </p:tgtEl>
                                        <p:attrNameLst>
                                          <p:attrName>style.visibility</p:attrName>
                                        </p:attrNameLst>
                                      </p:cBhvr>
                                      <p:to>
                                        <p:strVal val="visible"/>
                                      </p:to>
                                    </p:set>
                                    <p:animEffect transition="in" filter="fade">
                                      <p:cBhvr>
                                        <p:cTn id="18" dur="500"/>
                                        <p:tgtEl>
                                          <p:spTgt spid="166917">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6917">
                                            <p:txEl>
                                              <p:pRg st="5" end="5"/>
                                            </p:txEl>
                                          </p:spTgt>
                                        </p:tgtEl>
                                        <p:attrNameLst>
                                          <p:attrName>style.visibility</p:attrName>
                                        </p:attrNameLst>
                                      </p:cBhvr>
                                      <p:to>
                                        <p:strVal val="visible"/>
                                      </p:to>
                                    </p:set>
                                    <p:animEffect transition="in" filter="fade">
                                      <p:cBhvr>
                                        <p:cTn id="21" dur="500"/>
                                        <p:tgtEl>
                                          <p:spTgt spid="166917">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66917">
                                            <p:txEl>
                                              <p:pRg st="6" end="6"/>
                                            </p:txEl>
                                          </p:spTgt>
                                        </p:tgtEl>
                                        <p:attrNameLst>
                                          <p:attrName>style.visibility</p:attrName>
                                        </p:attrNameLst>
                                      </p:cBhvr>
                                      <p:to>
                                        <p:strVal val="visible"/>
                                      </p:to>
                                    </p:set>
                                    <p:animEffect transition="in" filter="fade">
                                      <p:cBhvr>
                                        <p:cTn id="24" dur="500"/>
                                        <p:tgtEl>
                                          <p:spTgt spid="166917">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66917">
                                            <p:txEl>
                                              <p:pRg st="8" end="8"/>
                                            </p:txEl>
                                          </p:spTgt>
                                        </p:tgtEl>
                                        <p:attrNameLst>
                                          <p:attrName>style.visibility</p:attrName>
                                        </p:attrNameLst>
                                      </p:cBhvr>
                                      <p:to>
                                        <p:strVal val="visible"/>
                                      </p:to>
                                    </p:set>
                                    <p:animEffect transition="in" filter="fade">
                                      <p:cBhvr>
                                        <p:cTn id="29" dur="500"/>
                                        <p:tgtEl>
                                          <p:spTgt spid="16691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en-US" altLang="ja-JP" dirty="0">
                <a:solidFill>
                  <a:srgbClr val="0070C0"/>
                </a:solidFill>
              </a:rPr>
              <a:t>2.1 </a:t>
            </a:r>
            <a:r>
              <a:rPr lang="ja-JP" altLang="en-US" dirty="0">
                <a:solidFill>
                  <a:srgbClr val="0070C0"/>
                </a:solidFill>
              </a:rPr>
              <a:t>需要表</a:t>
            </a:r>
            <a:endParaRPr lang="en-US" altLang="en-US" dirty="0">
              <a:solidFill>
                <a:srgbClr val="0070C0"/>
              </a:solidFill>
            </a:endParaRPr>
          </a:p>
        </p:txBody>
      </p:sp>
      <p:sp>
        <p:nvSpPr>
          <p:cNvPr id="166917" name="Rectangle 5"/>
          <p:cNvSpPr>
            <a:spLocks noGrp="1" noChangeArrowheads="1"/>
          </p:cNvSpPr>
          <p:nvPr>
            <p:ph idx="1"/>
          </p:nvPr>
        </p:nvSpPr>
        <p:spPr>
          <a:xfrm>
            <a:off x="179512" y="1340768"/>
            <a:ext cx="8568952" cy="4896544"/>
          </a:xfrm>
        </p:spPr>
        <p:txBody>
          <a:bodyPr>
            <a:normAutofit/>
          </a:bodyPr>
          <a:lstStyle/>
          <a:p>
            <a:pPr algn="just"/>
            <a:r>
              <a:rPr lang="ja-JP" altLang="en-US" sz="2400" dirty="0">
                <a:solidFill>
                  <a:srgbClr val="FF0000"/>
                </a:solidFill>
                <a:latin typeface="ＭＳ Ｐゴシック" pitchFamily="50" charset="-128"/>
                <a:ea typeface="ＭＳ Ｐゴシック" pitchFamily="50" charset="-128"/>
              </a:rPr>
              <a:t>需要表は価格と需要量の関係を表す．</a:t>
            </a:r>
            <a:endParaRPr lang="en-US" altLang="ja-JP" sz="2400" dirty="0">
              <a:solidFill>
                <a:srgbClr val="FF0000"/>
              </a:solidFill>
              <a:latin typeface="ＭＳ Ｐゴシック" pitchFamily="50" charset="-128"/>
              <a:ea typeface="ＭＳ Ｐゴシック" pitchFamily="50" charset="-128"/>
            </a:endParaRPr>
          </a:p>
          <a:p>
            <a:pPr lvl="1" algn="just"/>
            <a:r>
              <a:rPr lang="en-US" altLang="ja-JP" sz="2400" dirty="0">
                <a:latin typeface="ＭＳ Ｐゴシック" pitchFamily="50" charset="-128"/>
                <a:ea typeface="ＭＳ Ｐゴシック" pitchFamily="50" charset="-128"/>
              </a:rPr>
              <a:t>200</a:t>
            </a:r>
            <a:r>
              <a:rPr lang="ja-JP" altLang="en-US" sz="2400" dirty="0">
                <a:latin typeface="ＭＳ Ｐゴシック" pitchFamily="50" charset="-128"/>
                <a:ea typeface="ＭＳ Ｐゴシック" pitchFamily="50" charset="-128"/>
              </a:rPr>
              <a:t>円の時は買いたくない（需要量は</a:t>
            </a:r>
            <a:r>
              <a:rPr lang="en-US" altLang="ja-JP" sz="2400" dirty="0">
                <a:latin typeface="ＭＳ Ｐゴシック" pitchFamily="50" charset="-128"/>
                <a:ea typeface="ＭＳ Ｐゴシック" pitchFamily="50" charset="-128"/>
              </a:rPr>
              <a:t>0</a:t>
            </a:r>
            <a:r>
              <a:rPr lang="ja-JP" altLang="en-US" sz="2400" dirty="0">
                <a:latin typeface="ＭＳ Ｐゴシック" pitchFamily="50" charset="-128"/>
                <a:ea typeface="ＭＳ Ｐゴシック" pitchFamily="50" charset="-128"/>
              </a:rPr>
              <a:t>個）．</a:t>
            </a:r>
            <a:endParaRPr lang="en-US" altLang="ja-JP" sz="2400" dirty="0">
              <a:latin typeface="ＭＳ Ｐゴシック" pitchFamily="50" charset="-128"/>
              <a:ea typeface="ＭＳ Ｐゴシック" pitchFamily="50" charset="-128"/>
            </a:endParaRPr>
          </a:p>
          <a:p>
            <a:pPr lvl="1" algn="just"/>
            <a:r>
              <a:rPr lang="en-US" altLang="ja-JP" sz="2400" dirty="0">
                <a:latin typeface="ＭＳ Ｐゴシック" pitchFamily="50" charset="-128"/>
                <a:ea typeface="ＭＳ Ｐゴシック" pitchFamily="50" charset="-128"/>
              </a:rPr>
              <a:t>150</a:t>
            </a:r>
            <a:r>
              <a:rPr lang="ja-JP" altLang="en-US" sz="2400" dirty="0">
                <a:latin typeface="ＭＳ Ｐゴシック" pitchFamily="50" charset="-128"/>
                <a:ea typeface="ＭＳ Ｐゴシック" pitchFamily="50" charset="-128"/>
              </a:rPr>
              <a:t>円の時は</a:t>
            </a:r>
            <a:r>
              <a:rPr lang="en-US" altLang="ja-JP" sz="2400" dirty="0">
                <a:latin typeface="ＭＳ Ｐゴシック" pitchFamily="50" charset="-128"/>
                <a:ea typeface="ＭＳ Ｐゴシック" pitchFamily="50" charset="-128"/>
              </a:rPr>
              <a:t>1</a:t>
            </a:r>
            <a:r>
              <a:rPr lang="ja-JP" altLang="en-US" sz="2400" dirty="0">
                <a:latin typeface="ＭＳ Ｐゴシック" pitchFamily="50" charset="-128"/>
                <a:ea typeface="ＭＳ Ｐゴシック" pitchFamily="50" charset="-128"/>
              </a:rPr>
              <a:t>個買いたい（需要量は</a:t>
            </a:r>
            <a:r>
              <a:rPr lang="en-US" altLang="ja-JP" sz="2400" dirty="0">
                <a:latin typeface="ＭＳ Ｐゴシック" pitchFamily="50" charset="-128"/>
                <a:ea typeface="ＭＳ Ｐゴシック" pitchFamily="50" charset="-128"/>
              </a:rPr>
              <a:t>1</a:t>
            </a:r>
            <a:r>
              <a:rPr lang="ja-JP" altLang="en-US" sz="2400" dirty="0">
                <a:latin typeface="ＭＳ Ｐゴシック" pitchFamily="50" charset="-128"/>
                <a:ea typeface="ＭＳ Ｐゴシック" pitchFamily="50" charset="-128"/>
              </a:rPr>
              <a:t>個）．</a:t>
            </a:r>
            <a:endParaRPr lang="en-US" altLang="ja-JP" sz="2400" dirty="0">
              <a:latin typeface="ＭＳ Ｐゴシック" pitchFamily="50" charset="-128"/>
              <a:ea typeface="ＭＳ Ｐゴシック" pitchFamily="50" charset="-128"/>
            </a:endParaRPr>
          </a:p>
          <a:p>
            <a:pPr lvl="2" algn="just"/>
            <a:r>
              <a:rPr lang="en-US" altLang="ja-JP" sz="2400" dirty="0">
                <a:solidFill>
                  <a:srgbClr val="0070C0"/>
                </a:solidFill>
                <a:latin typeface="ＭＳ Ｐゴシック" pitchFamily="50" charset="-128"/>
                <a:ea typeface="ＭＳ Ｐゴシック" pitchFamily="50" charset="-128"/>
              </a:rPr>
              <a:t>150</a:t>
            </a:r>
            <a:r>
              <a:rPr lang="ja-JP" altLang="en-US" sz="2400" dirty="0">
                <a:solidFill>
                  <a:srgbClr val="0070C0"/>
                </a:solidFill>
                <a:latin typeface="ＭＳ Ｐゴシック" pitchFamily="50" charset="-128"/>
                <a:ea typeface="ＭＳ Ｐゴシック" pitchFamily="50" charset="-128"/>
              </a:rPr>
              <a:t>円であれば，</a:t>
            </a:r>
            <a:r>
              <a:rPr lang="en-US" altLang="ja-JP" sz="2400" dirty="0">
                <a:solidFill>
                  <a:srgbClr val="0070C0"/>
                </a:solidFill>
                <a:latin typeface="ＭＳ Ｐゴシック" pitchFamily="50" charset="-128"/>
                <a:ea typeface="ＭＳ Ｐゴシック" pitchFamily="50" charset="-128"/>
              </a:rPr>
              <a:t>1</a:t>
            </a:r>
            <a:r>
              <a:rPr lang="ja-JP" altLang="en-US" sz="2400" dirty="0">
                <a:solidFill>
                  <a:srgbClr val="0070C0"/>
                </a:solidFill>
                <a:latin typeface="ＭＳ Ｐゴシック" pitchFamily="50" charset="-128"/>
                <a:ea typeface="ＭＳ Ｐゴシック" pitchFamily="50" charset="-128"/>
              </a:rPr>
              <a:t>個購入してもよい</a:t>
            </a:r>
            <a:r>
              <a:rPr lang="ja-JP" altLang="en-US" sz="2400" dirty="0">
                <a:latin typeface="ＭＳ Ｐゴシック" pitchFamily="50" charset="-128"/>
                <a:ea typeface="ＭＳ Ｐゴシック" pitchFamily="50" charset="-128"/>
              </a:rPr>
              <a:t>．</a:t>
            </a:r>
            <a:endParaRPr lang="en-US" altLang="ja-JP" sz="2400" dirty="0">
              <a:latin typeface="ＭＳ Ｐゴシック" pitchFamily="50" charset="-128"/>
              <a:ea typeface="ＭＳ Ｐゴシック" pitchFamily="50" charset="-128"/>
            </a:endParaRPr>
          </a:p>
          <a:p>
            <a:pPr lvl="1" algn="just"/>
            <a:r>
              <a:rPr lang="en-US" altLang="ja-JP" sz="2400" dirty="0">
                <a:latin typeface="ＭＳ Ｐゴシック" pitchFamily="50" charset="-128"/>
                <a:ea typeface="ＭＳ Ｐゴシック" pitchFamily="50" charset="-128"/>
              </a:rPr>
              <a:t>100</a:t>
            </a:r>
            <a:r>
              <a:rPr lang="ja-JP" altLang="en-US" sz="2400" dirty="0">
                <a:latin typeface="ＭＳ Ｐゴシック" pitchFamily="50" charset="-128"/>
                <a:ea typeface="ＭＳ Ｐゴシック" pitchFamily="50" charset="-128"/>
              </a:rPr>
              <a:t>円の時は</a:t>
            </a:r>
            <a:r>
              <a:rPr lang="en-US" altLang="ja-JP" sz="2400" dirty="0">
                <a:latin typeface="ＭＳ Ｐゴシック" pitchFamily="50" charset="-128"/>
                <a:ea typeface="ＭＳ Ｐゴシック" pitchFamily="50" charset="-128"/>
              </a:rPr>
              <a:t>2</a:t>
            </a:r>
            <a:r>
              <a:rPr lang="ja-JP" altLang="en-US" sz="2400" dirty="0">
                <a:latin typeface="ＭＳ Ｐゴシック" pitchFamily="50" charset="-128"/>
                <a:ea typeface="ＭＳ Ｐゴシック" pitchFamily="50" charset="-128"/>
              </a:rPr>
              <a:t>個買いたい（需要量は</a:t>
            </a:r>
            <a:r>
              <a:rPr lang="en-US" altLang="ja-JP" sz="2400" dirty="0">
                <a:latin typeface="ＭＳ Ｐゴシック" pitchFamily="50" charset="-128"/>
                <a:ea typeface="ＭＳ Ｐゴシック" pitchFamily="50" charset="-128"/>
              </a:rPr>
              <a:t>2</a:t>
            </a:r>
            <a:r>
              <a:rPr lang="ja-JP" altLang="en-US" sz="2400" dirty="0">
                <a:latin typeface="ＭＳ Ｐゴシック" pitchFamily="50" charset="-128"/>
                <a:ea typeface="ＭＳ Ｐゴシック" pitchFamily="50" charset="-128"/>
              </a:rPr>
              <a:t>個）．</a:t>
            </a:r>
            <a:endParaRPr lang="en-US" altLang="ja-JP" sz="2400" dirty="0">
              <a:latin typeface="ＭＳ Ｐゴシック" pitchFamily="50" charset="-128"/>
              <a:ea typeface="ＭＳ Ｐゴシック" pitchFamily="50" charset="-128"/>
            </a:endParaRPr>
          </a:p>
          <a:p>
            <a:pPr lvl="2" algn="just"/>
            <a:r>
              <a:rPr lang="en-US" altLang="ja-JP" sz="2400" dirty="0">
                <a:latin typeface="ＭＳ Ｐゴシック" pitchFamily="50" charset="-128"/>
                <a:ea typeface="ＭＳ Ｐゴシック" pitchFamily="50" charset="-128"/>
              </a:rPr>
              <a:t>1</a:t>
            </a:r>
            <a:r>
              <a:rPr lang="ja-JP" altLang="en-US" sz="2400" dirty="0">
                <a:latin typeface="ＭＳ Ｐゴシック" pitchFamily="50" charset="-128"/>
                <a:ea typeface="ＭＳ Ｐゴシック" pitchFamily="50" charset="-128"/>
              </a:rPr>
              <a:t>個目は</a:t>
            </a:r>
            <a:r>
              <a:rPr lang="en-US" altLang="ja-JP" sz="2400" dirty="0">
                <a:latin typeface="ＭＳ Ｐゴシック" pitchFamily="50" charset="-128"/>
                <a:ea typeface="ＭＳ Ｐゴシック" pitchFamily="50" charset="-128"/>
              </a:rPr>
              <a:t>150</a:t>
            </a:r>
            <a:r>
              <a:rPr lang="ja-JP" altLang="en-US" sz="2400" dirty="0">
                <a:latin typeface="ＭＳ Ｐゴシック" pitchFamily="50" charset="-128"/>
                <a:ea typeface="ＭＳ Ｐゴシック" pitchFamily="50" charset="-128"/>
              </a:rPr>
              <a:t>円でも</a:t>
            </a:r>
            <a:r>
              <a:rPr lang="ja-JP" altLang="en-US" sz="2400">
                <a:latin typeface="ＭＳ Ｐゴシック" pitchFamily="50" charset="-128"/>
                <a:ea typeface="ＭＳ Ｐゴシック" pitchFamily="50" charset="-128"/>
              </a:rPr>
              <a:t>買ってもよかった</a:t>
            </a:r>
            <a:r>
              <a:rPr lang="ja-JP" altLang="en-US" sz="2400" dirty="0">
                <a:latin typeface="ＭＳ Ｐゴシック" pitchFamily="50" charset="-128"/>
                <a:ea typeface="ＭＳ Ｐゴシック" pitchFamily="50" charset="-128"/>
              </a:rPr>
              <a:t>．</a:t>
            </a:r>
            <a:endParaRPr lang="en-US" altLang="ja-JP" sz="2400" dirty="0">
              <a:latin typeface="ＭＳ Ｐゴシック" pitchFamily="50" charset="-128"/>
              <a:ea typeface="ＭＳ Ｐゴシック" pitchFamily="50" charset="-128"/>
            </a:endParaRPr>
          </a:p>
          <a:p>
            <a:pPr lvl="2" algn="just"/>
            <a:r>
              <a:rPr lang="en-US" altLang="ja-JP" sz="2400" dirty="0">
                <a:solidFill>
                  <a:srgbClr val="0070C0"/>
                </a:solidFill>
                <a:latin typeface="ＭＳ Ｐゴシック" pitchFamily="50" charset="-128"/>
                <a:ea typeface="ＭＳ Ｐゴシック" pitchFamily="50" charset="-128"/>
              </a:rPr>
              <a:t>100</a:t>
            </a:r>
            <a:r>
              <a:rPr lang="ja-JP" altLang="en-US" sz="2400" dirty="0">
                <a:solidFill>
                  <a:srgbClr val="0070C0"/>
                </a:solidFill>
                <a:latin typeface="ＭＳ Ｐゴシック" pitchFamily="50" charset="-128"/>
                <a:ea typeface="ＭＳ Ｐゴシック" pitchFamily="50" charset="-128"/>
              </a:rPr>
              <a:t>円であれば，</a:t>
            </a:r>
            <a:r>
              <a:rPr lang="en-US" altLang="ja-JP" sz="2400" dirty="0">
                <a:solidFill>
                  <a:srgbClr val="0070C0"/>
                </a:solidFill>
                <a:latin typeface="ＭＳ Ｐゴシック" pitchFamily="50" charset="-128"/>
                <a:ea typeface="ＭＳ Ｐゴシック" pitchFamily="50" charset="-128"/>
              </a:rPr>
              <a:t>1</a:t>
            </a:r>
            <a:r>
              <a:rPr lang="ja-JP" altLang="en-US" sz="2400" dirty="0">
                <a:solidFill>
                  <a:srgbClr val="0070C0"/>
                </a:solidFill>
                <a:latin typeface="ＭＳ Ｐゴシック" pitchFamily="50" charset="-128"/>
                <a:ea typeface="ＭＳ Ｐゴシック" pitchFamily="50" charset="-128"/>
              </a:rPr>
              <a:t>個目に加えて</a:t>
            </a:r>
            <a:r>
              <a:rPr lang="en-US" altLang="ja-JP" sz="2400" dirty="0">
                <a:solidFill>
                  <a:srgbClr val="0070C0"/>
                </a:solidFill>
                <a:latin typeface="ＭＳ Ｐゴシック" pitchFamily="50" charset="-128"/>
                <a:ea typeface="ＭＳ Ｐゴシック" pitchFamily="50" charset="-128"/>
              </a:rPr>
              <a:t>2</a:t>
            </a:r>
            <a:r>
              <a:rPr lang="ja-JP" altLang="en-US" sz="2400" dirty="0">
                <a:solidFill>
                  <a:srgbClr val="0070C0"/>
                </a:solidFill>
                <a:latin typeface="ＭＳ Ｐゴシック" pitchFamily="50" charset="-128"/>
                <a:ea typeface="ＭＳ Ｐゴシック" pitchFamily="50" charset="-128"/>
              </a:rPr>
              <a:t>個目も</a:t>
            </a:r>
            <a:endParaRPr lang="en-US" altLang="ja-JP" sz="2400" dirty="0">
              <a:solidFill>
                <a:srgbClr val="0070C0"/>
              </a:solidFill>
              <a:latin typeface="ＭＳ Ｐゴシック" pitchFamily="50" charset="-128"/>
              <a:ea typeface="ＭＳ Ｐゴシック" pitchFamily="50" charset="-128"/>
            </a:endParaRPr>
          </a:p>
          <a:p>
            <a:pPr marL="594360" lvl="2" indent="0" algn="just">
              <a:buNone/>
            </a:pPr>
            <a:r>
              <a:rPr lang="ja-JP" altLang="en-US" sz="2400" dirty="0">
                <a:solidFill>
                  <a:srgbClr val="0070C0"/>
                </a:solidFill>
                <a:latin typeface="ＭＳ Ｐゴシック" pitchFamily="50" charset="-128"/>
                <a:ea typeface="ＭＳ Ｐゴシック" pitchFamily="50" charset="-128"/>
              </a:rPr>
              <a:t>　 購入してよい</a:t>
            </a:r>
            <a:r>
              <a:rPr lang="ja-JP" altLang="en-US" sz="2400" dirty="0">
                <a:latin typeface="ＭＳ Ｐゴシック" pitchFamily="50" charset="-128"/>
                <a:ea typeface="ＭＳ Ｐゴシック" pitchFamily="50" charset="-128"/>
              </a:rPr>
              <a:t>．</a:t>
            </a:r>
            <a:endParaRPr lang="en-US" altLang="ja-JP" sz="2400" dirty="0">
              <a:latin typeface="ＭＳ Ｐゴシック" pitchFamily="50" charset="-128"/>
              <a:ea typeface="ＭＳ Ｐゴシック" pitchFamily="50" charset="-128"/>
            </a:endParaRPr>
          </a:p>
          <a:p>
            <a:pPr lvl="1" algn="just"/>
            <a:r>
              <a:rPr lang="en-US" altLang="ja-JP" sz="2400" dirty="0">
                <a:solidFill>
                  <a:schemeClr val="tx1"/>
                </a:solidFill>
                <a:latin typeface="ＭＳ Ｐゴシック" pitchFamily="50" charset="-128"/>
                <a:ea typeface="ＭＳ Ｐゴシック" pitchFamily="50" charset="-128"/>
              </a:rPr>
              <a:t>50</a:t>
            </a:r>
            <a:r>
              <a:rPr lang="ja-JP" altLang="en-US" sz="2400" dirty="0">
                <a:solidFill>
                  <a:schemeClr val="tx1"/>
                </a:solidFill>
                <a:latin typeface="ＭＳ Ｐゴシック" pitchFamily="50" charset="-128"/>
                <a:ea typeface="ＭＳ Ｐゴシック" pitchFamily="50" charset="-128"/>
              </a:rPr>
              <a:t>円の時は</a:t>
            </a:r>
            <a:r>
              <a:rPr lang="en-US" altLang="ja-JP" sz="2400" dirty="0">
                <a:solidFill>
                  <a:schemeClr val="tx1"/>
                </a:solidFill>
                <a:latin typeface="ＭＳ Ｐゴシック" pitchFamily="50" charset="-128"/>
                <a:ea typeface="ＭＳ Ｐゴシック" pitchFamily="50" charset="-128"/>
              </a:rPr>
              <a:t>3</a:t>
            </a:r>
            <a:r>
              <a:rPr lang="ja-JP" altLang="en-US" sz="2400" dirty="0">
                <a:solidFill>
                  <a:schemeClr val="tx1"/>
                </a:solidFill>
                <a:latin typeface="ＭＳ Ｐゴシック" pitchFamily="50" charset="-128"/>
                <a:ea typeface="ＭＳ Ｐゴシック" pitchFamily="50" charset="-128"/>
              </a:rPr>
              <a:t>個買いたい（需要量は</a:t>
            </a:r>
            <a:r>
              <a:rPr lang="en-US" altLang="ja-JP" sz="2400" dirty="0">
                <a:solidFill>
                  <a:schemeClr val="tx1"/>
                </a:solidFill>
                <a:latin typeface="ＭＳ Ｐゴシック" pitchFamily="50" charset="-128"/>
                <a:ea typeface="ＭＳ Ｐゴシック" pitchFamily="50" charset="-128"/>
              </a:rPr>
              <a:t>3</a:t>
            </a:r>
            <a:r>
              <a:rPr lang="ja-JP" altLang="en-US" sz="2400" dirty="0">
                <a:solidFill>
                  <a:schemeClr val="tx1"/>
                </a:solidFill>
                <a:latin typeface="ＭＳ Ｐゴシック" pitchFamily="50" charset="-128"/>
                <a:ea typeface="ＭＳ Ｐゴシック" pitchFamily="50" charset="-128"/>
              </a:rPr>
              <a:t>個）</a:t>
            </a:r>
            <a:endParaRPr lang="en-US" altLang="ja-JP" sz="2400" dirty="0">
              <a:solidFill>
                <a:schemeClr val="tx1"/>
              </a:solidFill>
              <a:latin typeface="ＭＳ Ｐゴシック" pitchFamily="50" charset="-128"/>
              <a:ea typeface="ＭＳ Ｐゴシック" pitchFamily="50" charset="-128"/>
            </a:endParaRPr>
          </a:p>
          <a:p>
            <a:pPr lvl="2" algn="just"/>
            <a:r>
              <a:rPr lang="en-US" altLang="ja-JP" sz="2400" dirty="0">
                <a:latin typeface="ＭＳ Ｐゴシック" pitchFamily="50" charset="-128"/>
                <a:ea typeface="ＭＳ Ｐゴシック" pitchFamily="50" charset="-128"/>
              </a:rPr>
              <a:t>2</a:t>
            </a:r>
            <a:r>
              <a:rPr lang="ja-JP" altLang="en-US" sz="2400" dirty="0">
                <a:latin typeface="ＭＳ Ｐゴシック" pitchFamily="50" charset="-128"/>
                <a:ea typeface="ＭＳ Ｐゴシック" pitchFamily="50" charset="-128"/>
              </a:rPr>
              <a:t>個目は</a:t>
            </a:r>
            <a:r>
              <a:rPr lang="en-US" altLang="ja-JP" sz="2400" dirty="0">
                <a:latin typeface="ＭＳ Ｐゴシック" pitchFamily="50" charset="-128"/>
                <a:ea typeface="ＭＳ Ｐゴシック" pitchFamily="50" charset="-128"/>
              </a:rPr>
              <a:t>100</a:t>
            </a:r>
            <a:r>
              <a:rPr lang="ja-JP" altLang="en-US" sz="2400" dirty="0">
                <a:latin typeface="ＭＳ Ｐゴシック" pitchFamily="50" charset="-128"/>
                <a:ea typeface="ＭＳ Ｐゴシック" pitchFamily="50" charset="-128"/>
              </a:rPr>
              <a:t>円でも買ってよかった．</a:t>
            </a:r>
            <a:endParaRPr lang="en-US" altLang="ja-JP" sz="2400" dirty="0">
              <a:latin typeface="ＭＳ Ｐゴシック" pitchFamily="50" charset="-128"/>
              <a:ea typeface="ＭＳ Ｐゴシック" pitchFamily="50" charset="-128"/>
            </a:endParaRPr>
          </a:p>
          <a:p>
            <a:pPr lvl="2" algn="just"/>
            <a:r>
              <a:rPr lang="en-US" altLang="ja-JP" sz="2400" dirty="0">
                <a:solidFill>
                  <a:srgbClr val="0070C0"/>
                </a:solidFill>
                <a:latin typeface="ＭＳ Ｐゴシック" pitchFamily="50" charset="-128"/>
                <a:ea typeface="ＭＳ Ｐゴシック" pitchFamily="50" charset="-128"/>
              </a:rPr>
              <a:t>50</a:t>
            </a:r>
            <a:r>
              <a:rPr lang="ja-JP" altLang="en-US" sz="2400" dirty="0">
                <a:solidFill>
                  <a:srgbClr val="0070C0"/>
                </a:solidFill>
                <a:latin typeface="ＭＳ Ｐゴシック" pitchFamily="50" charset="-128"/>
                <a:ea typeface="ＭＳ Ｐゴシック" pitchFamily="50" charset="-128"/>
              </a:rPr>
              <a:t>円であれば，</a:t>
            </a:r>
            <a:r>
              <a:rPr lang="en-US" altLang="ja-JP" sz="2400" dirty="0">
                <a:solidFill>
                  <a:srgbClr val="0070C0"/>
                </a:solidFill>
                <a:latin typeface="ＭＳ Ｐゴシック" pitchFamily="50" charset="-128"/>
                <a:ea typeface="ＭＳ Ｐゴシック" pitchFamily="50" charset="-128"/>
              </a:rPr>
              <a:t>2</a:t>
            </a:r>
            <a:r>
              <a:rPr lang="ja-JP" altLang="en-US" sz="2400" dirty="0">
                <a:solidFill>
                  <a:srgbClr val="0070C0"/>
                </a:solidFill>
                <a:latin typeface="ＭＳ Ｐゴシック" pitchFamily="50" charset="-128"/>
                <a:ea typeface="ＭＳ Ｐゴシック" pitchFamily="50" charset="-128"/>
              </a:rPr>
              <a:t>個目に加えて</a:t>
            </a:r>
            <a:r>
              <a:rPr lang="en-US" altLang="ja-JP" sz="2400" dirty="0">
                <a:solidFill>
                  <a:srgbClr val="0070C0"/>
                </a:solidFill>
                <a:latin typeface="ＭＳ Ｐゴシック" pitchFamily="50" charset="-128"/>
                <a:ea typeface="ＭＳ Ｐゴシック" pitchFamily="50" charset="-128"/>
              </a:rPr>
              <a:t>3</a:t>
            </a:r>
            <a:r>
              <a:rPr lang="ja-JP" altLang="en-US" sz="2400" dirty="0">
                <a:solidFill>
                  <a:srgbClr val="0070C0"/>
                </a:solidFill>
                <a:latin typeface="ＭＳ Ｐゴシック" pitchFamily="50" charset="-128"/>
                <a:ea typeface="ＭＳ Ｐゴシック" pitchFamily="50" charset="-128"/>
              </a:rPr>
              <a:t>個目も購入してよい．</a:t>
            </a:r>
            <a:endParaRPr lang="en-US" altLang="ja-JP" sz="2400" dirty="0">
              <a:solidFill>
                <a:srgbClr val="0070C0"/>
              </a:solidFill>
              <a:latin typeface="ＭＳ Ｐゴシック" pitchFamily="50" charset="-128"/>
              <a:ea typeface="ＭＳ Ｐゴシック" pitchFamily="50" charset="-128"/>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3720" y="1268760"/>
            <a:ext cx="2520280" cy="31858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8</a:t>
            </a:fld>
            <a:endParaRPr kumimoji="1" lang="ja-JP" altLang="en-US"/>
          </a:p>
        </p:txBody>
      </p:sp>
      <p:sp>
        <p:nvSpPr>
          <p:cNvPr id="4" name="日付プレースホルダー 3">
            <a:extLst>
              <a:ext uri="{FF2B5EF4-FFF2-40B4-BE49-F238E27FC236}">
                <a16:creationId xmlns:a16="http://schemas.microsoft.com/office/drawing/2014/main" id="{E9F8131F-5664-4562-8AA9-CBB1C8D99E25}"/>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2258435951"/>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6917">
                                            <p:txEl>
                                              <p:pRg st="1" end="1"/>
                                            </p:txEl>
                                          </p:spTgt>
                                        </p:tgtEl>
                                        <p:attrNameLst>
                                          <p:attrName>style.visibility</p:attrName>
                                        </p:attrNameLst>
                                      </p:cBhvr>
                                      <p:to>
                                        <p:strVal val="visible"/>
                                      </p:to>
                                    </p:set>
                                    <p:animEffect transition="in" filter="fade">
                                      <p:cBhvr>
                                        <p:cTn id="17" dur="500"/>
                                        <p:tgtEl>
                                          <p:spTgt spid="16691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6917">
                                            <p:txEl>
                                              <p:pRg st="2" end="2"/>
                                            </p:txEl>
                                          </p:spTgt>
                                        </p:tgtEl>
                                        <p:attrNameLst>
                                          <p:attrName>style.visibility</p:attrName>
                                        </p:attrNameLst>
                                      </p:cBhvr>
                                      <p:to>
                                        <p:strVal val="visible"/>
                                      </p:to>
                                    </p:set>
                                    <p:animEffect transition="in" filter="fade">
                                      <p:cBhvr>
                                        <p:cTn id="22" dur="500"/>
                                        <p:tgtEl>
                                          <p:spTgt spid="166917">
                                            <p:txEl>
                                              <p:pRg st="2" end="2"/>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6917">
                                            <p:txEl>
                                              <p:pRg st="3" end="3"/>
                                            </p:txEl>
                                          </p:spTgt>
                                        </p:tgtEl>
                                        <p:attrNameLst>
                                          <p:attrName>style.visibility</p:attrName>
                                        </p:attrNameLst>
                                      </p:cBhvr>
                                      <p:to>
                                        <p:strVal val="visible"/>
                                      </p:to>
                                    </p:set>
                                    <p:animEffect transition="in" filter="fade">
                                      <p:cBhvr>
                                        <p:cTn id="25" dur="500"/>
                                        <p:tgtEl>
                                          <p:spTgt spid="166917">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66917">
                                            <p:txEl>
                                              <p:pRg st="4" end="4"/>
                                            </p:txEl>
                                          </p:spTgt>
                                        </p:tgtEl>
                                        <p:attrNameLst>
                                          <p:attrName>style.visibility</p:attrName>
                                        </p:attrNameLst>
                                      </p:cBhvr>
                                      <p:to>
                                        <p:strVal val="visible"/>
                                      </p:to>
                                    </p:set>
                                    <p:animEffect transition="in" filter="fade">
                                      <p:cBhvr>
                                        <p:cTn id="30" dur="500"/>
                                        <p:tgtEl>
                                          <p:spTgt spid="166917">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66917">
                                            <p:txEl>
                                              <p:pRg st="5" end="5"/>
                                            </p:txEl>
                                          </p:spTgt>
                                        </p:tgtEl>
                                        <p:attrNameLst>
                                          <p:attrName>style.visibility</p:attrName>
                                        </p:attrNameLst>
                                      </p:cBhvr>
                                      <p:to>
                                        <p:strVal val="visible"/>
                                      </p:to>
                                    </p:set>
                                    <p:animEffect transition="in" filter="fade">
                                      <p:cBhvr>
                                        <p:cTn id="33" dur="500"/>
                                        <p:tgtEl>
                                          <p:spTgt spid="166917">
                                            <p:txEl>
                                              <p:pRg st="5" end="5"/>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6917">
                                            <p:txEl>
                                              <p:pRg st="6" end="6"/>
                                            </p:txEl>
                                          </p:spTgt>
                                        </p:tgtEl>
                                        <p:attrNameLst>
                                          <p:attrName>style.visibility</p:attrName>
                                        </p:attrNameLst>
                                      </p:cBhvr>
                                      <p:to>
                                        <p:strVal val="visible"/>
                                      </p:to>
                                    </p:set>
                                    <p:animEffect transition="in" filter="fade">
                                      <p:cBhvr>
                                        <p:cTn id="36" dur="500"/>
                                        <p:tgtEl>
                                          <p:spTgt spid="166917">
                                            <p:txEl>
                                              <p:pRg st="6" end="6"/>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66917">
                                            <p:txEl>
                                              <p:pRg st="7" end="7"/>
                                            </p:txEl>
                                          </p:spTgt>
                                        </p:tgtEl>
                                        <p:attrNameLst>
                                          <p:attrName>style.visibility</p:attrName>
                                        </p:attrNameLst>
                                      </p:cBhvr>
                                      <p:to>
                                        <p:strVal val="visible"/>
                                      </p:to>
                                    </p:set>
                                    <p:animEffect transition="in" filter="fade">
                                      <p:cBhvr>
                                        <p:cTn id="39" dur="500"/>
                                        <p:tgtEl>
                                          <p:spTgt spid="166917">
                                            <p:txEl>
                                              <p:pRg st="7" end="7"/>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66917">
                                            <p:txEl>
                                              <p:pRg st="8" end="8"/>
                                            </p:txEl>
                                          </p:spTgt>
                                        </p:tgtEl>
                                        <p:attrNameLst>
                                          <p:attrName>style.visibility</p:attrName>
                                        </p:attrNameLst>
                                      </p:cBhvr>
                                      <p:to>
                                        <p:strVal val="visible"/>
                                      </p:to>
                                    </p:set>
                                    <p:animEffect transition="in" filter="fade">
                                      <p:cBhvr>
                                        <p:cTn id="44" dur="500"/>
                                        <p:tgtEl>
                                          <p:spTgt spid="166917">
                                            <p:txEl>
                                              <p:pRg st="8" end="8"/>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66917">
                                            <p:txEl>
                                              <p:pRg st="9" end="9"/>
                                            </p:txEl>
                                          </p:spTgt>
                                        </p:tgtEl>
                                        <p:attrNameLst>
                                          <p:attrName>style.visibility</p:attrName>
                                        </p:attrNameLst>
                                      </p:cBhvr>
                                      <p:to>
                                        <p:strVal val="visible"/>
                                      </p:to>
                                    </p:set>
                                    <p:animEffect transition="in" filter="fade">
                                      <p:cBhvr>
                                        <p:cTn id="47" dur="500"/>
                                        <p:tgtEl>
                                          <p:spTgt spid="166917">
                                            <p:txEl>
                                              <p:pRg st="9" end="9"/>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66917">
                                            <p:txEl>
                                              <p:pRg st="10" end="10"/>
                                            </p:txEl>
                                          </p:spTgt>
                                        </p:tgtEl>
                                        <p:attrNameLst>
                                          <p:attrName>style.visibility</p:attrName>
                                        </p:attrNameLst>
                                      </p:cBhvr>
                                      <p:to>
                                        <p:strVal val="visible"/>
                                      </p:to>
                                    </p:set>
                                    <p:animEffect transition="in" filter="fade">
                                      <p:cBhvr>
                                        <p:cTn id="50" dur="500"/>
                                        <p:tgtEl>
                                          <p:spTgt spid="16691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normAutofit fontScale="90000"/>
          </a:bodyPr>
          <a:lstStyle/>
          <a:p>
            <a:r>
              <a:rPr lang="ja-JP" altLang="en-US" dirty="0">
                <a:solidFill>
                  <a:srgbClr val="0070C0"/>
                </a:solidFill>
              </a:rPr>
              <a:t>〇〇●</a:t>
            </a:r>
            <a:br>
              <a:rPr lang="en-US" altLang="ja-JP" dirty="0">
                <a:solidFill>
                  <a:srgbClr val="0070C0"/>
                </a:solidFill>
              </a:rPr>
            </a:br>
            <a:r>
              <a:rPr lang="en-US" altLang="ja-JP" dirty="0">
                <a:solidFill>
                  <a:srgbClr val="0070C0"/>
                </a:solidFill>
              </a:rPr>
              <a:t>2.1 </a:t>
            </a:r>
            <a:r>
              <a:rPr lang="ja-JP" altLang="en-US" dirty="0">
                <a:solidFill>
                  <a:srgbClr val="0070C0"/>
                </a:solidFill>
              </a:rPr>
              <a:t>需要表</a:t>
            </a:r>
            <a:endParaRPr lang="en-US" altLang="en-US" dirty="0">
              <a:solidFill>
                <a:srgbClr val="0070C0"/>
              </a:solidFill>
            </a:endParaRPr>
          </a:p>
        </p:txBody>
      </p:sp>
      <p:sp>
        <p:nvSpPr>
          <p:cNvPr id="166917" name="Rectangle 5"/>
          <p:cNvSpPr>
            <a:spLocks noGrp="1" noChangeArrowheads="1"/>
          </p:cNvSpPr>
          <p:nvPr>
            <p:ph idx="1"/>
          </p:nvPr>
        </p:nvSpPr>
        <p:spPr>
          <a:xfrm>
            <a:off x="179512" y="1340768"/>
            <a:ext cx="8568952" cy="4896544"/>
          </a:xfrm>
        </p:spPr>
        <p:txBody>
          <a:bodyPr>
            <a:normAutofit/>
          </a:bodyPr>
          <a:lstStyle/>
          <a:p>
            <a:pPr algn="just"/>
            <a:r>
              <a:rPr lang="ja-JP" altLang="en-US" sz="2400" dirty="0">
                <a:latin typeface="ＭＳ Ｐゴシック" pitchFamily="50" charset="-128"/>
                <a:ea typeface="ＭＳ Ｐゴシック" pitchFamily="50" charset="-128"/>
              </a:rPr>
              <a:t>需要表は価格が</a:t>
            </a:r>
            <a:r>
              <a:rPr lang="en-US" altLang="ja-JP" sz="2400" i="1" dirty="0">
                <a:latin typeface="Times New Roman" panose="02020603050405020304" pitchFamily="18" charset="0"/>
                <a:ea typeface="ＭＳ Ｐゴシック" pitchFamily="50" charset="-128"/>
                <a:cs typeface="Times New Roman" panose="02020603050405020304" pitchFamily="18" charset="0"/>
              </a:rPr>
              <a:t>P</a:t>
            </a:r>
            <a:r>
              <a:rPr lang="ja-JP" altLang="en-US" sz="2400" dirty="0">
                <a:latin typeface="ＭＳ Ｐゴシック" pitchFamily="50" charset="-128"/>
                <a:ea typeface="ＭＳ Ｐゴシック" pitchFamily="50" charset="-128"/>
              </a:rPr>
              <a:t>円の場合の需要量が</a:t>
            </a:r>
            <a:r>
              <a:rPr lang="en-US" altLang="ja-JP" sz="2400" i="1" dirty="0">
                <a:latin typeface="Times New Roman" panose="02020603050405020304" pitchFamily="18" charset="0"/>
                <a:ea typeface="ＭＳ Ｐゴシック" pitchFamily="50" charset="-128"/>
                <a:cs typeface="Times New Roman" panose="02020603050405020304" pitchFamily="18" charset="0"/>
              </a:rPr>
              <a:t>D</a:t>
            </a:r>
            <a:r>
              <a:rPr lang="ja-JP" altLang="en-US" sz="2400" dirty="0">
                <a:latin typeface="ＭＳ Ｐゴシック" pitchFamily="50" charset="-128"/>
                <a:ea typeface="ＭＳ Ｐゴシック" pitchFamily="50" charset="-128"/>
              </a:rPr>
              <a:t>個であることを表す．</a:t>
            </a:r>
            <a:endParaRPr lang="en-US" altLang="ja-JP" sz="2400" dirty="0">
              <a:latin typeface="ＭＳ Ｐゴシック" pitchFamily="50" charset="-128"/>
              <a:ea typeface="ＭＳ Ｐゴシック" pitchFamily="50" charset="-128"/>
            </a:endParaRPr>
          </a:p>
          <a:p>
            <a:pPr lvl="1" algn="just"/>
            <a:r>
              <a:rPr lang="en-US" altLang="ja-JP" sz="2100" i="1" dirty="0">
                <a:latin typeface="Times New Roman" panose="02020603050405020304" pitchFamily="18" charset="0"/>
                <a:ea typeface="ＭＳ Ｐゴシック" pitchFamily="50" charset="-128"/>
                <a:cs typeface="Times New Roman" panose="02020603050405020304" pitchFamily="18" charset="0"/>
              </a:rPr>
              <a:t>D</a:t>
            </a:r>
            <a:r>
              <a:rPr lang="ja-JP" altLang="en-US" sz="2100" dirty="0">
                <a:latin typeface="ＭＳ Ｐゴシック" pitchFamily="50" charset="-128"/>
                <a:ea typeface="ＭＳ Ｐゴシック" pitchFamily="50" charset="-128"/>
              </a:rPr>
              <a:t>個目の財・サービスの購入に対して，少なくとも</a:t>
            </a:r>
            <a:r>
              <a:rPr lang="en-US" altLang="ja-JP" sz="2100" i="1" dirty="0">
                <a:latin typeface="Times New Roman" panose="02020603050405020304" pitchFamily="18" charset="0"/>
                <a:ea typeface="ＭＳ Ｐゴシック" pitchFamily="50" charset="-128"/>
                <a:cs typeface="Times New Roman" panose="02020603050405020304" pitchFamily="18" charset="0"/>
              </a:rPr>
              <a:t>P</a:t>
            </a:r>
            <a:r>
              <a:rPr lang="ja-JP" altLang="en-US" sz="2100" dirty="0">
                <a:latin typeface="ＭＳ Ｐゴシック" pitchFamily="50" charset="-128"/>
                <a:ea typeface="ＭＳ Ｐゴシック" pitchFamily="50" charset="-128"/>
              </a:rPr>
              <a:t>円までなら払ってもよいと考えている．</a:t>
            </a:r>
            <a:endParaRPr lang="en-US" altLang="ja-JP" sz="1800" dirty="0">
              <a:latin typeface="ＭＳ Ｐゴシック" pitchFamily="50" charset="-128"/>
              <a:ea typeface="ＭＳ Ｐゴシック" pitchFamily="50" charset="-128"/>
            </a:endParaRPr>
          </a:p>
          <a:p>
            <a:pPr algn="just"/>
            <a:r>
              <a:rPr lang="ja-JP" altLang="en-US" sz="2400" dirty="0">
                <a:solidFill>
                  <a:schemeClr val="tx1"/>
                </a:solidFill>
                <a:latin typeface="ＭＳ Ｐゴシック" pitchFamily="50" charset="-128"/>
                <a:ea typeface="ＭＳ Ｐゴシック" pitchFamily="50" charset="-128"/>
              </a:rPr>
              <a:t>財・サービスの購入に対して支払っても</a:t>
            </a:r>
            <a:r>
              <a:rPr lang="ja-JP" altLang="en-US" sz="2400" dirty="0">
                <a:latin typeface="ＭＳ Ｐゴシック" pitchFamily="50" charset="-128"/>
                <a:ea typeface="ＭＳ Ｐゴシック" pitchFamily="50" charset="-128"/>
              </a:rPr>
              <a:t>よい</a:t>
            </a:r>
            <a:r>
              <a:rPr lang="ja-JP" altLang="en-US" sz="2400" dirty="0">
                <a:solidFill>
                  <a:schemeClr val="tx1"/>
                </a:solidFill>
                <a:latin typeface="ＭＳ Ｐゴシック" pitchFamily="50" charset="-128"/>
                <a:ea typeface="ＭＳ Ｐゴシック" pitchFamily="50" charset="-128"/>
              </a:rPr>
              <a:t>と考えている価格の上限を</a:t>
            </a:r>
            <a:r>
              <a:rPr lang="ja-JP" altLang="en-US" sz="2400" dirty="0">
                <a:solidFill>
                  <a:srgbClr val="FF0000"/>
                </a:solidFill>
                <a:latin typeface="ＭＳ Ｐゴシック" pitchFamily="50" charset="-128"/>
                <a:ea typeface="ＭＳ Ｐゴシック" pitchFamily="50" charset="-128"/>
              </a:rPr>
              <a:t>留保価格</a:t>
            </a:r>
            <a:r>
              <a:rPr lang="ja-JP" altLang="en-US" sz="2400" dirty="0">
                <a:solidFill>
                  <a:schemeClr val="tx1"/>
                </a:solidFill>
                <a:latin typeface="ＭＳ Ｐゴシック" pitchFamily="50" charset="-128"/>
                <a:ea typeface="ＭＳ Ｐゴシック" pitchFamily="50" charset="-128"/>
              </a:rPr>
              <a:t>と呼ぶ．</a:t>
            </a:r>
            <a:endParaRPr lang="en-US" altLang="ja-JP" sz="2400" dirty="0">
              <a:solidFill>
                <a:schemeClr val="tx1"/>
              </a:solidFill>
              <a:latin typeface="ＭＳ Ｐゴシック" pitchFamily="50" charset="-128"/>
              <a:ea typeface="ＭＳ Ｐゴシック" pitchFamily="50" charset="-128"/>
            </a:endParaRPr>
          </a:p>
          <a:p>
            <a:pPr algn="just"/>
            <a:endParaRPr lang="en-US" altLang="ja-JP" sz="2400" dirty="0">
              <a:latin typeface="ＭＳ Ｐゴシック" pitchFamily="50" charset="-128"/>
              <a:ea typeface="ＭＳ Ｐゴシック" pitchFamily="50" charset="-128"/>
            </a:endParaRPr>
          </a:p>
          <a:p>
            <a:pPr algn="just"/>
            <a:r>
              <a:rPr lang="ja-JP" altLang="en-US" sz="2400" dirty="0">
                <a:solidFill>
                  <a:schemeClr val="tx1"/>
                </a:solidFill>
                <a:latin typeface="ＭＳ Ｐゴシック" pitchFamily="50" charset="-128"/>
                <a:ea typeface="ＭＳ Ｐゴシック" pitchFamily="50" charset="-128"/>
              </a:rPr>
              <a:t>需要表で価格</a:t>
            </a:r>
            <a:r>
              <a:rPr lang="en-US" altLang="ja-JP" sz="2400" i="1" dirty="0">
                <a:solidFill>
                  <a:schemeClr val="tx1"/>
                </a:solidFill>
                <a:latin typeface="Times New Roman" panose="02020603050405020304" pitchFamily="18" charset="0"/>
                <a:ea typeface="ＭＳ Ｐゴシック" pitchFamily="50" charset="-128"/>
                <a:cs typeface="Times New Roman" panose="02020603050405020304" pitchFamily="18" charset="0"/>
              </a:rPr>
              <a:t>P</a:t>
            </a:r>
            <a:r>
              <a:rPr lang="ja-JP" altLang="en-US" sz="2400" dirty="0">
                <a:solidFill>
                  <a:schemeClr val="tx1"/>
                </a:solidFill>
                <a:latin typeface="ＭＳ Ｐゴシック" pitchFamily="50" charset="-128"/>
                <a:ea typeface="ＭＳ Ｐゴシック" pitchFamily="50" charset="-128"/>
              </a:rPr>
              <a:t>の時の需要量が</a:t>
            </a:r>
            <a:r>
              <a:rPr lang="en-US" altLang="ja-JP" sz="2400" i="1" dirty="0">
                <a:solidFill>
                  <a:schemeClr val="tx1"/>
                </a:solidFill>
                <a:latin typeface="Times New Roman" panose="02020603050405020304" pitchFamily="18" charset="0"/>
                <a:ea typeface="ＭＳ Ｐゴシック" pitchFamily="50" charset="-128"/>
                <a:cs typeface="Times New Roman" panose="02020603050405020304" pitchFamily="18" charset="0"/>
              </a:rPr>
              <a:t>D</a:t>
            </a:r>
            <a:r>
              <a:rPr lang="ja-JP" altLang="en-US" sz="2400" dirty="0">
                <a:solidFill>
                  <a:schemeClr val="tx1"/>
                </a:solidFill>
                <a:latin typeface="ＭＳ Ｐゴシック" pitchFamily="50" charset="-128"/>
                <a:ea typeface="ＭＳ Ｐゴシック" pitchFamily="50" charset="-128"/>
              </a:rPr>
              <a:t>個</a:t>
            </a:r>
            <a:endParaRPr lang="en-US" altLang="ja-JP" sz="2400" dirty="0">
              <a:solidFill>
                <a:schemeClr val="tx1"/>
              </a:solidFill>
              <a:latin typeface="ＭＳ Ｐゴシック" pitchFamily="50" charset="-128"/>
              <a:ea typeface="ＭＳ Ｐゴシック" pitchFamily="50" charset="-128"/>
            </a:endParaRPr>
          </a:p>
          <a:p>
            <a:pPr marL="0" indent="0" algn="just">
              <a:buNone/>
            </a:pPr>
            <a:r>
              <a:rPr lang="ja-JP" altLang="en-US" sz="2400" dirty="0">
                <a:latin typeface="ＭＳ Ｐゴシック" pitchFamily="50" charset="-128"/>
                <a:ea typeface="ＭＳ Ｐゴシック" pitchFamily="50" charset="-128"/>
              </a:rPr>
              <a:t>　 であるということは，</a:t>
            </a:r>
            <a:r>
              <a:rPr lang="en-US" altLang="ja-JP" sz="2400" i="1" dirty="0">
                <a:latin typeface="Times New Roman" panose="02020603050405020304" pitchFamily="18" charset="0"/>
                <a:ea typeface="ＭＳ Ｐゴシック" pitchFamily="50" charset="-128"/>
                <a:cs typeface="Times New Roman" panose="02020603050405020304" pitchFamily="18" charset="0"/>
              </a:rPr>
              <a:t>D</a:t>
            </a:r>
            <a:r>
              <a:rPr lang="ja-JP" altLang="en-US" sz="2400" dirty="0">
                <a:latin typeface="ＭＳ Ｐゴシック" pitchFamily="50" charset="-128"/>
                <a:ea typeface="ＭＳ Ｐゴシック" pitchFamily="50" charset="-128"/>
              </a:rPr>
              <a:t>個目の購入に</a:t>
            </a:r>
            <a:endParaRPr lang="en-US" altLang="ja-JP" sz="2400" dirty="0">
              <a:latin typeface="ＭＳ Ｐゴシック" pitchFamily="50" charset="-128"/>
              <a:ea typeface="ＭＳ Ｐゴシック" pitchFamily="50" charset="-128"/>
            </a:endParaRPr>
          </a:p>
          <a:p>
            <a:pPr marL="0" indent="0" algn="just">
              <a:buNone/>
            </a:pPr>
            <a:r>
              <a:rPr lang="ja-JP" altLang="en-US" sz="2400" dirty="0">
                <a:latin typeface="ＭＳ Ｐゴシック" pitchFamily="50" charset="-128"/>
                <a:ea typeface="ＭＳ Ｐゴシック" pitchFamily="50" charset="-128"/>
              </a:rPr>
              <a:t>　 対する</a:t>
            </a:r>
            <a:r>
              <a:rPr lang="ja-JP" altLang="en-US" sz="2400" dirty="0">
                <a:solidFill>
                  <a:schemeClr val="tx1"/>
                </a:solidFill>
                <a:latin typeface="ＭＳ Ｐゴシック" pitchFamily="50" charset="-128"/>
                <a:ea typeface="ＭＳ Ｐゴシック" pitchFamily="50" charset="-128"/>
              </a:rPr>
              <a:t>留保価格が価格</a:t>
            </a:r>
            <a:r>
              <a:rPr lang="en-US" altLang="ja-JP" sz="2400" i="1" dirty="0">
                <a:solidFill>
                  <a:schemeClr val="tx1"/>
                </a:solidFill>
                <a:latin typeface="Times New Roman" panose="02020603050405020304" pitchFamily="18" charset="0"/>
                <a:ea typeface="ＭＳ Ｐゴシック" pitchFamily="50" charset="-128"/>
                <a:cs typeface="Times New Roman" panose="02020603050405020304" pitchFamily="18" charset="0"/>
              </a:rPr>
              <a:t>P</a:t>
            </a:r>
            <a:r>
              <a:rPr lang="ja-JP" altLang="en-US" sz="2400" dirty="0">
                <a:solidFill>
                  <a:schemeClr val="tx1"/>
                </a:solidFill>
                <a:latin typeface="ＭＳ Ｐゴシック" pitchFamily="50" charset="-128"/>
                <a:ea typeface="ＭＳ Ｐゴシック" pitchFamily="50" charset="-128"/>
              </a:rPr>
              <a:t>と等しい</a:t>
            </a:r>
            <a:endParaRPr lang="en-US" altLang="ja-JP" sz="2400" dirty="0">
              <a:solidFill>
                <a:schemeClr val="tx1"/>
              </a:solidFill>
              <a:latin typeface="ＭＳ Ｐゴシック" pitchFamily="50" charset="-128"/>
              <a:ea typeface="ＭＳ Ｐゴシック" pitchFamily="50" charset="-128"/>
            </a:endParaRPr>
          </a:p>
          <a:p>
            <a:pPr marL="0" indent="0" algn="just">
              <a:buNone/>
            </a:pPr>
            <a:r>
              <a:rPr lang="ja-JP" altLang="en-US" sz="2400" dirty="0">
                <a:latin typeface="ＭＳ Ｐゴシック" pitchFamily="50" charset="-128"/>
                <a:ea typeface="ＭＳ Ｐゴシック" pitchFamily="50" charset="-128"/>
              </a:rPr>
              <a:t>　 ということを意味する</a:t>
            </a:r>
            <a:r>
              <a:rPr lang="ja-JP" altLang="en-US" sz="2400" dirty="0">
                <a:solidFill>
                  <a:schemeClr val="tx1"/>
                </a:solidFill>
                <a:latin typeface="ＭＳ Ｐゴシック" pitchFamily="50" charset="-128"/>
                <a:ea typeface="ＭＳ Ｐゴシック" pitchFamily="50" charset="-128"/>
              </a:rPr>
              <a:t>．</a:t>
            </a:r>
            <a:endParaRPr lang="en-US" altLang="ja-JP" sz="2400" dirty="0">
              <a:solidFill>
                <a:schemeClr val="tx1"/>
              </a:solidFill>
              <a:latin typeface="ＭＳ Ｐゴシック" pitchFamily="50" charset="-128"/>
              <a:ea typeface="ＭＳ Ｐゴシック" pitchFamily="50" charset="-128"/>
            </a:endParaRPr>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3501008"/>
            <a:ext cx="3744416" cy="27238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スライド番号プレースホルダー 1"/>
          <p:cNvSpPr>
            <a:spLocks noGrp="1"/>
          </p:cNvSpPr>
          <p:nvPr>
            <p:ph type="sldNum" sz="quarter" idx="12"/>
          </p:nvPr>
        </p:nvSpPr>
        <p:spPr/>
        <p:txBody>
          <a:bodyPr/>
          <a:lstStyle/>
          <a:p>
            <a:fld id="{91B48CE8-BB9A-434A-95B2-7E9F0103B171}" type="slidenum">
              <a:rPr kumimoji="1" lang="ja-JP" altLang="en-US" smtClean="0"/>
              <a:pPr/>
              <a:t>9</a:t>
            </a:fld>
            <a:endParaRPr kumimoji="1" lang="ja-JP" altLang="en-US"/>
          </a:p>
        </p:txBody>
      </p:sp>
      <p:sp>
        <p:nvSpPr>
          <p:cNvPr id="4" name="日付プレースホルダー 3">
            <a:extLst>
              <a:ext uri="{FF2B5EF4-FFF2-40B4-BE49-F238E27FC236}">
                <a16:creationId xmlns:a16="http://schemas.microsoft.com/office/drawing/2014/main" id="{139C894C-38A9-48F5-B6DA-D57E561D2315}"/>
              </a:ext>
            </a:extLst>
          </p:cNvPr>
          <p:cNvSpPr>
            <a:spLocks noGrp="1"/>
          </p:cNvSpPr>
          <p:nvPr>
            <p:ph type="dt" sz="half" idx="10"/>
          </p:nvPr>
        </p:nvSpPr>
        <p:spPr/>
        <p:txBody>
          <a:bodyPr/>
          <a:lstStyle/>
          <a:p>
            <a:r>
              <a:rPr kumimoji="1" lang="en-US" altLang="ja-JP"/>
              <a:t>ver. 2</a:t>
            </a:r>
            <a:endParaRPr kumimoji="1" lang="ja-JP" altLang="en-US"/>
          </a:p>
        </p:txBody>
      </p:sp>
    </p:spTree>
    <p:extLst>
      <p:ext uri="{BB962C8B-B14F-4D97-AF65-F5344CB8AC3E}">
        <p14:creationId xmlns:p14="http://schemas.microsoft.com/office/powerpoint/2010/main" val="3024654767"/>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917">
                                            <p:txEl>
                                              <p:pRg st="0" end="0"/>
                                            </p:txEl>
                                          </p:spTgt>
                                        </p:tgtEl>
                                        <p:attrNameLst>
                                          <p:attrName>style.visibility</p:attrName>
                                        </p:attrNameLst>
                                      </p:cBhvr>
                                      <p:to>
                                        <p:strVal val="visible"/>
                                      </p:to>
                                    </p:set>
                                    <p:animEffect transition="in" filter="fade">
                                      <p:cBhvr>
                                        <p:cTn id="7" dur="500"/>
                                        <p:tgtEl>
                                          <p:spTgt spid="16691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6917">
                                            <p:txEl>
                                              <p:pRg st="1" end="1"/>
                                            </p:txEl>
                                          </p:spTgt>
                                        </p:tgtEl>
                                        <p:attrNameLst>
                                          <p:attrName>style.visibility</p:attrName>
                                        </p:attrNameLst>
                                      </p:cBhvr>
                                      <p:to>
                                        <p:strVal val="visible"/>
                                      </p:to>
                                    </p:set>
                                    <p:animEffect transition="in" filter="fade">
                                      <p:cBhvr>
                                        <p:cTn id="10" dur="500"/>
                                        <p:tgtEl>
                                          <p:spTgt spid="166917">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6917">
                                            <p:txEl>
                                              <p:pRg st="2" end="2"/>
                                            </p:txEl>
                                          </p:spTgt>
                                        </p:tgtEl>
                                        <p:attrNameLst>
                                          <p:attrName>style.visibility</p:attrName>
                                        </p:attrNameLst>
                                      </p:cBhvr>
                                      <p:to>
                                        <p:strVal val="visible"/>
                                      </p:to>
                                    </p:set>
                                    <p:animEffect transition="in" filter="fade">
                                      <p:cBhvr>
                                        <p:cTn id="15" dur="500"/>
                                        <p:tgtEl>
                                          <p:spTgt spid="166917">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66917">
                                            <p:txEl>
                                              <p:pRg st="4" end="4"/>
                                            </p:txEl>
                                          </p:spTgt>
                                        </p:tgtEl>
                                        <p:attrNameLst>
                                          <p:attrName>style.visibility</p:attrName>
                                        </p:attrNameLst>
                                      </p:cBhvr>
                                      <p:to>
                                        <p:strVal val="visible"/>
                                      </p:to>
                                    </p:set>
                                    <p:animEffect transition="in" filter="fade">
                                      <p:cBhvr>
                                        <p:cTn id="25" dur="500"/>
                                        <p:tgtEl>
                                          <p:spTgt spid="166917">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6917">
                                            <p:txEl>
                                              <p:pRg st="5" end="5"/>
                                            </p:txEl>
                                          </p:spTgt>
                                        </p:tgtEl>
                                        <p:attrNameLst>
                                          <p:attrName>style.visibility</p:attrName>
                                        </p:attrNameLst>
                                      </p:cBhvr>
                                      <p:to>
                                        <p:strVal val="visible"/>
                                      </p:to>
                                    </p:set>
                                    <p:animEffect transition="in" filter="fade">
                                      <p:cBhvr>
                                        <p:cTn id="28" dur="500"/>
                                        <p:tgtEl>
                                          <p:spTgt spid="166917">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66917">
                                            <p:txEl>
                                              <p:pRg st="6" end="6"/>
                                            </p:txEl>
                                          </p:spTgt>
                                        </p:tgtEl>
                                        <p:attrNameLst>
                                          <p:attrName>style.visibility</p:attrName>
                                        </p:attrNameLst>
                                      </p:cBhvr>
                                      <p:to>
                                        <p:strVal val="visible"/>
                                      </p:to>
                                    </p:set>
                                    <p:animEffect transition="in" filter="fade">
                                      <p:cBhvr>
                                        <p:cTn id="31" dur="500"/>
                                        <p:tgtEl>
                                          <p:spTgt spid="166917">
                                            <p:txEl>
                                              <p:pRg st="6" end="6"/>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66917">
                                            <p:txEl>
                                              <p:pRg st="7" end="7"/>
                                            </p:txEl>
                                          </p:spTgt>
                                        </p:tgtEl>
                                        <p:attrNameLst>
                                          <p:attrName>style.visibility</p:attrName>
                                        </p:attrNameLst>
                                      </p:cBhvr>
                                      <p:to>
                                        <p:strVal val="visible"/>
                                      </p:to>
                                    </p:set>
                                    <p:animEffect transition="in" filter="fade">
                                      <p:cBhvr>
                                        <p:cTn id="34" dur="500"/>
                                        <p:tgtEl>
                                          <p:spTgt spid="16691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7" grpId="0" uiExpand="1"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アース">
  <a:themeElements>
    <a:clrScheme name="アース">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アース">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アース">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5215</TotalTime>
  <Words>1618</Words>
  <Application>Microsoft Office PowerPoint</Application>
  <PresentationFormat>画面に合わせる (4:3)</PresentationFormat>
  <Paragraphs>312</Paragraphs>
  <Slides>24</Slides>
  <Notes>19</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24</vt:i4>
      </vt:variant>
    </vt:vector>
  </HeadingPairs>
  <TitlesOfParts>
    <vt:vector size="35" baseType="lpstr">
      <vt:lpstr>HG明朝E</vt:lpstr>
      <vt:lpstr>ＭＳ Ｐゴシック</vt:lpstr>
      <vt:lpstr>ＭＳ 明朝</vt:lpstr>
      <vt:lpstr>Bookman Old Style</vt:lpstr>
      <vt:lpstr>Calibri</vt:lpstr>
      <vt:lpstr>Cambria Math</vt:lpstr>
      <vt:lpstr>Gill Sans MT</vt:lpstr>
      <vt:lpstr>Times New Roman</vt:lpstr>
      <vt:lpstr>Wingdings</vt:lpstr>
      <vt:lpstr>Wingdings 3</vt:lpstr>
      <vt:lpstr>アース</vt:lpstr>
      <vt:lpstr>第4章 需要曲線と供給曲線 </vt:lpstr>
      <vt:lpstr>1. 市場取引の分析</vt:lpstr>
      <vt:lpstr>●〇〇 1．市場取引の分析</vt:lpstr>
      <vt:lpstr>〇●〇 1．市場取引の分析</vt:lpstr>
      <vt:lpstr>〇〇● 1．市場取引の分析</vt:lpstr>
      <vt:lpstr>2. 需要曲線</vt:lpstr>
      <vt:lpstr>●〇〇 2.1 需要表</vt:lpstr>
      <vt:lpstr>〇●〇 2.1 需要表</vt:lpstr>
      <vt:lpstr>〇〇● 2.1 需要表</vt:lpstr>
      <vt:lpstr>●〇〇〇〇 2.2 需要関数と需要曲線</vt:lpstr>
      <vt:lpstr>〇●〇〇〇 2.2 需要関数と需要曲線</vt:lpstr>
      <vt:lpstr>〇〇●〇〇 2.2 需要関数と需要曲線</vt:lpstr>
      <vt:lpstr>〇〇〇●〇 2.2 需要関数と需要曲線</vt:lpstr>
      <vt:lpstr>〇〇〇〇● 2.2 需要関数と需要曲線</vt:lpstr>
      <vt:lpstr>3. 供給曲線</vt:lpstr>
      <vt:lpstr>●〇〇〇 3.1 供給表</vt:lpstr>
      <vt:lpstr>〇●〇〇 3.1 供給表</vt:lpstr>
      <vt:lpstr>〇〇●〇 3.1 供給表</vt:lpstr>
      <vt:lpstr>〇〇〇● 3.1 供給表</vt:lpstr>
      <vt:lpstr>●〇〇〇 3.2 供給関数と供給曲線</vt:lpstr>
      <vt:lpstr>〇●〇〇 3.2 供給関数と供給曲線</vt:lpstr>
      <vt:lpstr>〇〇●〇 3.2 供給関数と供給曲線</vt:lpstr>
      <vt:lpstr>〇〇〇● 3.2 供給関数と供給曲線</vt:lpstr>
      <vt:lpstr>● 4．需要曲線・供給曲線と経済行動</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経済学通論1　第1回目</dc:title>
  <dc:creator>kajitani</dc:creator>
  <cp:lastModifiedBy>kajitani shinya</cp:lastModifiedBy>
  <cp:revision>251</cp:revision>
  <dcterms:created xsi:type="dcterms:W3CDTF">2010-03-26T05:42:20Z</dcterms:created>
  <dcterms:modified xsi:type="dcterms:W3CDTF">2018-06-19T09:02:15Z</dcterms:modified>
</cp:coreProperties>
</file>