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45"/>
  </p:notesMasterIdLst>
  <p:sldIdLst>
    <p:sldId id="359" r:id="rId2"/>
    <p:sldId id="381" r:id="rId3"/>
    <p:sldId id="382" r:id="rId4"/>
    <p:sldId id="383" r:id="rId5"/>
    <p:sldId id="404" r:id="rId6"/>
    <p:sldId id="385" r:id="rId7"/>
    <p:sldId id="386" r:id="rId8"/>
    <p:sldId id="388" r:id="rId9"/>
    <p:sldId id="389" r:id="rId10"/>
    <p:sldId id="390" r:id="rId11"/>
    <p:sldId id="391" r:id="rId12"/>
    <p:sldId id="393" r:id="rId13"/>
    <p:sldId id="394" r:id="rId14"/>
    <p:sldId id="396" r:id="rId15"/>
    <p:sldId id="397" r:id="rId16"/>
    <p:sldId id="398" r:id="rId17"/>
    <p:sldId id="405" r:id="rId18"/>
    <p:sldId id="399" r:id="rId19"/>
    <p:sldId id="400" r:id="rId20"/>
    <p:sldId id="401" r:id="rId21"/>
    <p:sldId id="402" r:id="rId22"/>
    <p:sldId id="403" r:id="rId23"/>
    <p:sldId id="433" r:id="rId24"/>
    <p:sldId id="406" r:id="rId25"/>
    <p:sldId id="407" r:id="rId26"/>
    <p:sldId id="408" r:id="rId27"/>
    <p:sldId id="409" r:id="rId28"/>
    <p:sldId id="410" r:id="rId29"/>
    <p:sldId id="411" r:id="rId30"/>
    <p:sldId id="412" r:id="rId31"/>
    <p:sldId id="413" r:id="rId32"/>
    <p:sldId id="414" r:id="rId33"/>
    <p:sldId id="415" r:id="rId34"/>
    <p:sldId id="416" r:id="rId35"/>
    <p:sldId id="418" r:id="rId36"/>
    <p:sldId id="419" r:id="rId37"/>
    <p:sldId id="420" r:id="rId38"/>
    <p:sldId id="422" r:id="rId39"/>
    <p:sldId id="424" r:id="rId40"/>
    <p:sldId id="426" r:id="rId41"/>
    <p:sldId id="427" r:id="rId42"/>
    <p:sldId id="428" r:id="rId43"/>
    <p:sldId id="429" r:id="rId4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39" autoAdjust="0"/>
  </p:normalViewPr>
  <p:slideViewPr>
    <p:cSldViewPr>
      <p:cViewPr varScale="1">
        <p:scale>
          <a:sx n="96" d="100"/>
          <a:sy n="96" d="100"/>
        </p:scale>
        <p:origin x="312" y="62"/>
      </p:cViewPr>
      <p:guideLst>
        <p:guide orient="horz" pos="2160"/>
        <p:guide pos="2880"/>
      </p:guideLst>
    </p:cSldViewPr>
  </p:slideViewPr>
  <p:outlineViewPr>
    <p:cViewPr>
      <p:scale>
        <a:sx n="33" d="100"/>
        <a:sy n="33" d="100"/>
      </p:scale>
      <p:origin x="0" y="353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kajitani\&#35611;&#32681;\2013\&#32076;&#28168;&#23398;&#36890;&#35542;2\&#12486;&#12461;&#12473;&#12488;LQ\3&#31456;&#32244;&#32722;&#21839;&#3898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0357583410377567E-2"/>
          <c:y val="8.5173238737117601E-2"/>
          <c:w val="0.65681198413973274"/>
          <c:h val="0.81221705376843334"/>
        </c:manualLayout>
      </c:layout>
      <c:lineChart>
        <c:grouping val="standard"/>
        <c:varyColors val="0"/>
        <c:ser>
          <c:idx val="0"/>
          <c:order val="0"/>
          <c:tx>
            <c:v>市場需要曲線</c:v>
          </c:tx>
          <c:spPr>
            <a:ln w="38100">
              <a:solidFill>
                <a:srgbClr val="0070C0"/>
              </a:solidFill>
            </a:ln>
          </c:spPr>
          <c:marker>
            <c:symbol val="none"/>
          </c:marker>
          <c:cat>
            <c:numRef>
              <c:f>Sheet2!$E$2:$E$122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Sheet2!$A$2:$A$122</c:f>
              <c:numCache>
                <c:formatCode>General</c:formatCode>
                <c:ptCount val="121"/>
                <c:pt idx="0">
                  <c:v>20</c:v>
                </c:pt>
                <c:pt idx="1">
                  <c:v>19.833333333333332</c:v>
                </c:pt>
                <c:pt idx="2">
                  <c:v>19.666666666666668</c:v>
                </c:pt>
                <c:pt idx="3">
                  <c:v>19.5</c:v>
                </c:pt>
                <c:pt idx="4">
                  <c:v>19.333333333333332</c:v>
                </c:pt>
                <c:pt idx="5">
                  <c:v>19.166666666666668</c:v>
                </c:pt>
                <c:pt idx="6">
                  <c:v>19</c:v>
                </c:pt>
                <c:pt idx="7">
                  <c:v>18.833333333333332</c:v>
                </c:pt>
                <c:pt idx="8">
                  <c:v>18.666666666666668</c:v>
                </c:pt>
                <c:pt idx="9">
                  <c:v>18.5</c:v>
                </c:pt>
                <c:pt idx="10">
                  <c:v>18.333333333333332</c:v>
                </c:pt>
                <c:pt idx="11">
                  <c:v>18.166666666666668</c:v>
                </c:pt>
                <c:pt idx="12">
                  <c:v>18</c:v>
                </c:pt>
                <c:pt idx="13">
                  <c:v>17.833333333333332</c:v>
                </c:pt>
                <c:pt idx="14">
                  <c:v>17.666666666666668</c:v>
                </c:pt>
                <c:pt idx="15">
                  <c:v>17.5</c:v>
                </c:pt>
                <c:pt idx="16">
                  <c:v>17.333333333333332</c:v>
                </c:pt>
                <c:pt idx="17">
                  <c:v>17.166666666666668</c:v>
                </c:pt>
                <c:pt idx="18">
                  <c:v>17</c:v>
                </c:pt>
                <c:pt idx="19">
                  <c:v>16.833333333333332</c:v>
                </c:pt>
                <c:pt idx="20">
                  <c:v>16.666666666666668</c:v>
                </c:pt>
                <c:pt idx="21">
                  <c:v>16.5</c:v>
                </c:pt>
                <c:pt idx="22">
                  <c:v>16.333333333333332</c:v>
                </c:pt>
                <c:pt idx="23">
                  <c:v>16.166666666666668</c:v>
                </c:pt>
                <c:pt idx="24">
                  <c:v>16</c:v>
                </c:pt>
                <c:pt idx="25">
                  <c:v>15.833333333333334</c:v>
                </c:pt>
                <c:pt idx="26">
                  <c:v>15.666666666666668</c:v>
                </c:pt>
                <c:pt idx="27">
                  <c:v>15.5</c:v>
                </c:pt>
                <c:pt idx="28">
                  <c:v>15.333333333333334</c:v>
                </c:pt>
                <c:pt idx="29">
                  <c:v>15.166666666666668</c:v>
                </c:pt>
                <c:pt idx="30">
                  <c:v>15</c:v>
                </c:pt>
                <c:pt idx="31">
                  <c:v>14.833333333333334</c:v>
                </c:pt>
                <c:pt idx="32">
                  <c:v>14.666666666666668</c:v>
                </c:pt>
                <c:pt idx="33">
                  <c:v>14.5</c:v>
                </c:pt>
                <c:pt idx="34">
                  <c:v>14.333333333333334</c:v>
                </c:pt>
                <c:pt idx="35">
                  <c:v>14.166666666666668</c:v>
                </c:pt>
                <c:pt idx="36">
                  <c:v>14</c:v>
                </c:pt>
                <c:pt idx="37">
                  <c:v>13.833333333333334</c:v>
                </c:pt>
                <c:pt idx="38">
                  <c:v>13.666666666666668</c:v>
                </c:pt>
                <c:pt idx="39">
                  <c:v>13.5</c:v>
                </c:pt>
                <c:pt idx="40">
                  <c:v>13.333333333333334</c:v>
                </c:pt>
                <c:pt idx="41">
                  <c:v>13.166666666666668</c:v>
                </c:pt>
                <c:pt idx="42">
                  <c:v>13</c:v>
                </c:pt>
                <c:pt idx="43">
                  <c:v>12.833333333333334</c:v>
                </c:pt>
                <c:pt idx="44">
                  <c:v>12.666666666666668</c:v>
                </c:pt>
                <c:pt idx="45">
                  <c:v>12.5</c:v>
                </c:pt>
                <c:pt idx="46">
                  <c:v>12.333333333333334</c:v>
                </c:pt>
                <c:pt idx="47">
                  <c:v>12.166666666666668</c:v>
                </c:pt>
                <c:pt idx="48">
                  <c:v>12</c:v>
                </c:pt>
                <c:pt idx="49">
                  <c:v>11.833333333333334</c:v>
                </c:pt>
                <c:pt idx="50">
                  <c:v>11.666666666666668</c:v>
                </c:pt>
                <c:pt idx="51">
                  <c:v>11.5</c:v>
                </c:pt>
                <c:pt idx="52">
                  <c:v>11.333333333333334</c:v>
                </c:pt>
                <c:pt idx="53">
                  <c:v>11.166666666666668</c:v>
                </c:pt>
                <c:pt idx="54">
                  <c:v>11</c:v>
                </c:pt>
                <c:pt idx="55">
                  <c:v>10.833333333333334</c:v>
                </c:pt>
                <c:pt idx="56">
                  <c:v>10.666666666666668</c:v>
                </c:pt>
                <c:pt idx="57">
                  <c:v>10.5</c:v>
                </c:pt>
                <c:pt idx="58">
                  <c:v>10.333333333333334</c:v>
                </c:pt>
                <c:pt idx="59">
                  <c:v>10.166666666666668</c:v>
                </c:pt>
                <c:pt idx="60">
                  <c:v>10</c:v>
                </c:pt>
                <c:pt idx="61">
                  <c:v>9.8333333333333339</c:v>
                </c:pt>
                <c:pt idx="62">
                  <c:v>9.6666666666666679</c:v>
                </c:pt>
                <c:pt idx="63">
                  <c:v>9.5</c:v>
                </c:pt>
                <c:pt idx="64">
                  <c:v>9.3333333333333339</c:v>
                </c:pt>
                <c:pt idx="65">
                  <c:v>9.1666666666666679</c:v>
                </c:pt>
                <c:pt idx="66">
                  <c:v>9</c:v>
                </c:pt>
                <c:pt idx="67">
                  <c:v>8.8333333333333339</c:v>
                </c:pt>
                <c:pt idx="68">
                  <c:v>8.6666666666666679</c:v>
                </c:pt>
                <c:pt idx="69">
                  <c:v>8.5</c:v>
                </c:pt>
                <c:pt idx="70">
                  <c:v>8.3333333333333339</c:v>
                </c:pt>
                <c:pt idx="71">
                  <c:v>8.1666666666666679</c:v>
                </c:pt>
                <c:pt idx="72">
                  <c:v>8</c:v>
                </c:pt>
                <c:pt idx="73">
                  <c:v>7.8333333333333339</c:v>
                </c:pt>
                <c:pt idx="74">
                  <c:v>7.6666666666666679</c:v>
                </c:pt>
                <c:pt idx="75">
                  <c:v>7.5</c:v>
                </c:pt>
                <c:pt idx="76">
                  <c:v>7.3333333333333339</c:v>
                </c:pt>
                <c:pt idx="77">
                  <c:v>7.1666666666666679</c:v>
                </c:pt>
                <c:pt idx="78">
                  <c:v>7</c:v>
                </c:pt>
                <c:pt idx="79">
                  <c:v>6.8333333333333339</c:v>
                </c:pt>
                <c:pt idx="80">
                  <c:v>6.6666666666666679</c:v>
                </c:pt>
                <c:pt idx="81">
                  <c:v>6.5</c:v>
                </c:pt>
                <c:pt idx="82">
                  <c:v>6.3333333333333339</c:v>
                </c:pt>
                <c:pt idx="83">
                  <c:v>6.1666666666666679</c:v>
                </c:pt>
                <c:pt idx="84">
                  <c:v>6</c:v>
                </c:pt>
                <c:pt idx="85">
                  <c:v>5.8333333333333339</c:v>
                </c:pt>
                <c:pt idx="86">
                  <c:v>5.6666666666666679</c:v>
                </c:pt>
                <c:pt idx="87">
                  <c:v>5.5</c:v>
                </c:pt>
                <c:pt idx="88">
                  <c:v>5.3333333333333339</c:v>
                </c:pt>
                <c:pt idx="89">
                  <c:v>5.1666666666666679</c:v>
                </c:pt>
                <c:pt idx="90">
                  <c:v>5</c:v>
                </c:pt>
                <c:pt idx="91">
                  <c:v>4.8333333333333339</c:v>
                </c:pt>
                <c:pt idx="92">
                  <c:v>4.6666666666666679</c:v>
                </c:pt>
                <c:pt idx="93">
                  <c:v>4.5</c:v>
                </c:pt>
                <c:pt idx="94">
                  <c:v>4.3333333333333339</c:v>
                </c:pt>
                <c:pt idx="95">
                  <c:v>4.1666666666666679</c:v>
                </c:pt>
                <c:pt idx="96">
                  <c:v>4</c:v>
                </c:pt>
                <c:pt idx="97">
                  <c:v>3.8333333333333357</c:v>
                </c:pt>
                <c:pt idx="98">
                  <c:v>3.6666666666666679</c:v>
                </c:pt>
                <c:pt idx="99">
                  <c:v>3.5</c:v>
                </c:pt>
                <c:pt idx="100">
                  <c:v>3.3333333333333357</c:v>
                </c:pt>
                <c:pt idx="101">
                  <c:v>3.1666666666666679</c:v>
                </c:pt>
                <c:pt idx="102">
                  <c:v>3</c:v>
                </c:pt>
                <c:pt idx="103">
                  <c:v>2.8333333333333357</c:v>
                </c:pt>
                <c:pt idx="104">
                  <c:v>2.6666666666666679</c:v>
                </c:pt>
                <c:pt idx="105">
                  <c:v>2.5</c:v>
                </c:pt>
                <c:pt idx="106">
                  <c:v>2.3333333333333357</c:v>
                </c:pt>
                <c:pt idx="107">
                  <c:v>2.1666666666666679</c:v>
                </c:pt>
                <c:pt idx="108">
                  <c:v>2</c:v>
                </c:pt>
                <c:pt idx="109">
                  <c:v>1.8333333333333357</c:v>
                </c:pt>
                <c:pt idx="110">
                  <c:v>1.6666666666666679</c:v>
                </c:pt>
                <c:pt idx="111">
                  <c:v>1.5</c:v>
                </c:pt>
                <c:pt idx="112">
                  <c:v>1.3333333333333357</c:v>
                </c:pt>
                <c:pt idx="113">
                  <c:v>1.1666666666666679</c:v>
                </c:pt>
                <c:pt idx="114">
                  <c:v>1</c:v>
                </c:pt>
                <c:pt idx="115">
                  <c:v>0.8333333333333357</c:v>
                </c:pt>
                <c:pt idx="116">
                  <c:v>0.66666666666666785</c:v>
                </c:pt>
                <c:pt idx="117">
                  <c:v>0.5</c:v>
                </c:pt>
                <c:pt idx="118">
                  <c:v>0.3333333333333357</c:v>
                </c:pt>
                <c:pt idx="119">
                  <c:v>0.16666666666666785</c:v>
                </c:pt>
                <c:pt idx="120">
                  <c:v>0</c:v>
                </c:pt>
              </c:numCache>
            </c:numRef>
          </c:val>
          <c:smooth val="0"/>
          <c:extLst>
            <c:ext xmlns:c16="http://schemas.microsoft.com/office/drawing/2014/chart" uri="{C3380CC4-5D6E-409C-BE32-E72D297353CC}">
              <c16:uniqueId val="{00000000-6A6B-471D-87B8-5CB294D17BD5}"/>
            </c:ext>
          </c:extLst>
        </c:ser>
        <c:ser>
          <c:idx val="1"/>
          <c:order val="1"/>
          <c:tx>
            <c:v>市場供給曲線</c:v>
          </c:tx>
          <c:spPr>
            <a:ln w="38100">
              <a:solidFill>
                <a:srgbClr val="FF0000"/>
              </a:solidFill>
              <a:prstDash val="solid"/>
            </a:ln>
          </c:spPr>
          <c:marker>
            <c:symbol val="none"/>
          </c:marker>
          <c:cat>
            <c:numRef>
              <c:f>Sheet2!$E$2:$E$122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Sheet2!$B$2:$B$42</c:f>
              <c:numCache>
                <c:formatCode>General</c:formatCode>
                <c:ptCount val="41"/>
                <c:pt idx="0">
                  <c:v>0</c:v>
                </c:pt>
                <c:pt idx="1">
                  <c:v>0.5</c:v>
                </c:pt>
                <c:pt idx="2">
                  <c:v>1</c:v>
                </c:pt>
                <c:pt idx="3">
                  <c:v>1.5</c:v>
                </c:pt>
                <c:pt idx="4">
                  <c:v>2</c:v>
                </c:pt>
                <c:pt idx="5">
                  <c:v>2.5</c:v>
                </c:pt>
                <c:pt idx="6">
                  <c:v>3</c:v>
                </c:pt>
                <c:pt idx="7">
                  <c:v>3.5</c:v>
                </c:pt>
                <c:pt idx="8">
                  <c:v>4</c:v>
                </c:pt>
                <c:pt idx="9">
                  <c:v>4.5</c:v>
                </c:pt>
                <c:pt idx="10">
                  <c:v>5</c:v>
                </c:pt>
                <c:pt idx="11">
                  <c:v>5.5</c:v>
                </c:pt>
                <c:pt idx="12">
                  <c:v>6</c:v>
                </c:pt>
                <c:pt idx="13">
                  <c:v>6.5</c:v>
                </c:pt>
                <c:pt idx="14">
                  <c:v>7</c:v>
                </c:pt>
                <c:pt idx="15">
                  <c:v>7.5</c:v>
                </c:pt>
                <c:pt idx="16">
                  <c:v>8</c:v>
                </c:pt>
                <c:pt idx="17">
                  <c:v>8.5</c:v>
                </c:pt>
                <c:pt idx="18">
                  <c:v>9</c:v>
                </c:pt>
                <c:pt idx="19">
                  <c:v>9.5</c:v>
                </c:pt>
                <c:pt idx="20">
                  <c:v>10</c:v>
                </c:pt>
                <c:pt idx="21">
                  <c:v>10.5</c:v>
                </c:pt>
                <c:pt idx="22">
                  <c:v>11</c:v>
                </c:pt>
                <c:pt idx="23">
                  <c:v>11.5</c:v>
                </c:pt>
                <c:pt idx="24">
                  <c:v>12</c:v>
                </c:pt>
                <c:pt idx="25">
                  <c:v>12.5</c:v>
                </c:pt>
                <c:pt idx="26">
                  <c:v>13</c:v>
                </c:pt>
                <c:pt idx="27">
                  <c:v>13.5</c:v>
                </c:pt>
                <c:pt idx="28">
                  <c:v>14</c:v>
                </c:pt>
                <c:pt idx="29">
                  <c:v>14.5</c:v>
                </c:pt>
                <c:pt idx="30">
                  <c:v>15</c:v>
                </c:pt>
                <c:pt idx="31">
                  <c:v>15.5</c:v>
                </c:pt>
                <c:pt idx="32">
                  <c:v>16</c:v>
                </c:pt>
                <c:pt idx="33">
                  <c:v>16.5</c:v>
                </c:pt>
                <c:pt idx="34">
                  <c:v>17</c:v>
                </c:pt>
                <c:pt idx="35">
                  <c:v>17.5</c:v>
                </c:pt>
                <c:pt idx="36">
                  <c:v>18</c:v>
                </c:pt>
                <c:pt idx="37">
                  <c:v>18.5</c:v>
                </c:pt>
                <c:pt idx="38">
                  <c:v>19</c:v>
                </c:pt>
                <c:pt idx="39">
                  <c:v>19.5</c:v>
                </c:pt>
                <c:pt idx="40">
                  <c:v>20</c:v>
                </c:pt>
              </c:numCache>
            </c:numRef>
          </c:val>
          <c:smooth val="0"/>
          <c:extLst>
            <c:ext xmlns:c16="http://schemas.microsoft.com/office/drawing/2014/chart" uri="{C3380CC4-5D6E-409C-BE32-E72D297353CC}">
              <c16:uniqueId val="{00000001-6A6B-471D-87B8-5CB294D17BD5}"/>
            </c:ext>
          </c:extLst>
        </c:ser>
        <c:dLbls>
          <c:showLegendKey val="0"/>
          <c:showVal val="0"/>
          <c:showCatName val="0"/>
          <c:showSerName val="0"/>
          <c:showPercent val="0"/>
          <c:showBubbleSize val="0"/>
        </c:dLbls>
        <c:smooth val="0"/>
        <c:axId val="101360000"/>
        <c:axId val="101361920"/>
      </c:lineChart>
      <c:catAx>
        <c:axId val="101360000"/>
        <c:scaling>
          <c:orientation val="minMax"/>
        </c:scaling>
        <c:delete val="0"/>
        <c:axPos val="b"/>
        <c:title>
          <c:tx>
            <c:rich>
              <a:bodyPr/>
              <a:lstStyle/>
              <a:p>
                <a:pPr>
                  <a:defRPr sz="1800"/>
                </a:pPr>
                <a:r>
                  <a:rPr lang="en-US" altLang="ja-JP" sz="1800" b="0" i="1" dirty="0">
                    <a:latin typeface="Times New Roman" panose="02020603050405020304" pitchFamily="18" charset="0"/>
                    <a:cs typeface="Times New Roman" panose="02020603050405020304" pitchFamily="18" charset="0"/>
                  </a:rPr>
                  <a:t>D</a:t>
                </a:r>
                <a:r>
                  <a:rPr lang="en-US" altLang="ja-JP" sz="1000" b="0" i="0" dirty="0">
                    <a:latin typeface="Times New Roman" panose="02020603050405020304" pitchFamily="18" charset="0"/>
                    <a:cs typeface="Times New Roman" panose="02020603050405020304" pitchFamily="18" charset="0"/>
                  </a:rPr>
                  <a:t>M</a:t>
                </a:r>
                <a:r>
                  <a:rPr lang="en-US" altLang="ja-JP" sz="1800" b="0" i="1" dirty="0">
                    <a:latin typeface="Times New Roman" panose="02020603050405020304" pitchFamily="18" charset="0"/>
                    <a:cs typeface="Times New Roman" panose="02020603050405020304" pitchFamily="18" charset="0"/>
                  </a:rPr>
                  <a:t>, S</a:t>
                </a:r>
                <a:r>
                  <a:rPr lang="en-US" altLang="ja-JP" sz="1000" b="0" i="0" dirty="0">
                    <a:latin typeface="Times New Roman" panose="02020603050405020304" pitchFamily="18" charset="0"/>
                    <a:cs typeface="Times New Roman" panose="02020603050405020304" pitchFamily="18" charset="0"/>
                  </a:rPr>
                  <a:t>M</a:t>
                </a:r>
                <a:r>
                  <a:rPr lang="ja-JP" altLang="en-US" sz="1800" b="0" dirty="0">
                    <a:latin typeface="ＭＳ Ｐ明朝" panose="02020600040205080304" pitchFamily="18" charset="-128"/>
                    <a:ea typeface="ＭＳ Ｐ明朝" panose="02020600040205080304" pitchFamily="18" charset="-128"/>
                    <a:cs typeface="Times New Roman" panose="02020603050405020304" pitchFamily="18" charset="0"/>
                  </a:rPr>
                  <a:t>；</a:t>
                </a:r>
                <a:endParaRPr lang="en-US" altLang="ja-JP" sz="1800" b="0" dirty="0">
                  <a:latin typeface="ＭＳ Ｐ明朝" panose="02020600040205080304" pitchFamily="18" charset="-128"/>
                  <a:ea typeface="ＭＳ Ｐ明朝" panose="02020600040205080304" pitchFamily="18" charset="-128"/>
                  <a:cs typeface="Times New Roman" panose="02020603050405020304" pitchFamily="18" charset="0"/>
                </a:endParaRPr>
              </a:p>
              <a:p>
                <a:pPr>
                  <a:defRPr sz="1800"/>
                </a:pPr>
                <a:r>
                  <a:rPr lang="ja-JP" altLang="en-US" sz="1800" b="0" dirty="0">
                    <a:latin typeface="ＭＳ Ｐ明朝" panose="02020600040205080304" pitchFamily="18" charset="-128"/>
                    <a:ea typeface="ＭＳ Ｐ明朝" panose="02020600040205080304" pitchFamily="18" charset="-128"/>
                    <a:cs typeface="Times New Roman" panose="02020603050405020304" pitchFamily="18" charset="0"/>
                  </a:rPr>
                  <a:t>需要量・供給量</a:t>
                </a:r>
              </a:p>
            </c:rich>
          </c:tx>
          <c:layout>
            <c:manualLayout>
              <c:xMode val="edge"/>
              <c:yMode val="edge"/>
              <c:x val="0.75874105088060373"/>
              <c:y val="0.87270738033938255"/>
            </c:manualLayout>
          </c:layout>
          <c:overlay val="0"/>
        </c:title>
        <c:numFmt formatCode="General" sourceLinked="1"/>
        <c:majorTickMark val="out"/>
        <c:minorTickMark val="none"/>
        <c:tickLblPos val="nextTo"/>
        <c:txPr>
          <a:bodyPr/>
          <a:lstStyle/>
          <a:p>
            <a:pPr>
              <a:defRPr sz="2000">
                <a:latin typeface="Times New Roman" panose="02020603050405020304" pitchFamily="18" charset="0"/>
                <a:cs typeface="Times New Roman" panose="02020603050405020304" pitchFamily="18" charset="0"/>
              </a:defRPr>
            </a:pPr>
            <a:endParaRPr lang="ja-JP"/>
          </a:p>
        </c:txPr>
        <c:crossAx val="101361920"/>
        <c:crosses val="autoZero"/>
        <c:auto val="1"/>
        <c:lblAlgn val="ctr"/>
        <c:lblOffset val="100"/>
        <c:tickLblSkip val="30"/>
        <c:tickMarkSkip val="10"/>
        <c:noMultiLvlLbl val="0"/>
      </c:catAx>
      <c:valAx>
        <c:axId val="101361920"/>
        <c:scaling>
          <c:orientation val="minMax"/>
          <c:max val="20"/>
          <c:min val="0"/>
        </c:scaling>
        <c:delete val="0"/>
        <c:axPos val="l"/>
        <c:title>
          <c:tx>
            <c:rich>
              <a:bodyPr rot="0" vert="horz"/>
              <a:lstStyle/>
              <a:p>
                <a:pPr>
                  <a:defRPr sz="1600"/>
                </a:pPr>
                <a:r>
                  <a:rPr lang="en-US" altLang="ja-JP" sz="1600" b="0" i="1" dirty="0">
                    <a:latin typeface="Times New Roman" panose="02020603050405020304" pitchFamily="18" charset="0"/>
                    <a:cs typeface="Times New Roman" panose="02020603050405020304" pitchFamily="18" charset="0"/>
                  </a:rPr>
                  <a:t>P</a:t>
                </a:r>
                <a:r>
                  <a:rPr lang="en-US" altLang="ja-JP" sz="1600" b="0" i="0" dirty="0">
                    <a:latin typeface="ＭＳ Ｐ明朝" panose="02020600040205080304" pitchFamily="18" charset="-128"/>
                    <a:ea typeface="ＭＳ Ｐ明朝" panose="02020600040205080304" pitchFamily="18" charset="-128"/>
                    <a:cs typeface="Times New Roman" panose="02020603050405020304" pitchFamily="18" charset="0"/>
                  </a:rPr>
                  <a:t> </a:t>
                </a:r>
                <a:r>
                  <a:rPr lang="ja-JP" altLang="en-US" sz="1600" b="0" i="0" dirty="0">
                    <a:latin typeface="ＭＳ Ｐ明朝" panose="02020600040205080304" pitchFamily="18" charset="-128"/>
                    <a:ea typeface="ＭＳ Ｐ明朝" panose="02020600040205080304" pitchFamily="18" charset="-128"/>
                    <a:cs typeface="Times New Roman" panose="02020603050405020304" pitchFamily="18" charset="0"/>
                  </a:rPr>
                  <a:t>；価格</a:t>
                </a:r>
              </a:p>
            </c:rich>
          </c:tx>
          <c:layout>
            <c:manualLayout>
              <c:xMode val="edge"/>
              <c:yMode val="edge"/>
              <c:x val="1.9602118716808347E-2"/>
              <c:y val="2.0475330491945387E-2"/>
            </c:manualLayout>
          </c:layout>
          <c:overlay val="0"/>
        </c:title>
        <c:numFmt formatCode="General" sourceLinked="1"/>
        <c:majorTickMark val="out"/>
        <c:minorTickMark val="none"/>
        <c:tickLblPos val="nextTo"/>
        <c:txPr>
          <a:bodyPr/>
          <a:lstStyle/>
          <a:p>
            <a:pPr>
              <a:defRPr sz="2000">
                <a:latin typeface="Times New Roman" panose="02020603050405020304" pitchFamily="18" charset="0"/>
                <a:cs typeface="Times New Roman" panose="02020603050405020304" pitchFamily="18" charset="0"/>
              </a:defRPr>
            </a:pPr>
            <a:endParaRPr lang="ja-JP"/>
          </a:p>
        </c:txPr>
        <c:crossAx val="101360000"/>
        <c:crosses val="autoZero"/>
        <c:crossBetween val="midCat"/>
        <c:majorUnit val="3"/>
      </c:valAx>
    </c:plotArea>
    <c:legend>
      <c:legendPos val="r"/>
      <c:layout>
        <c:manualLayout>
          <c:xMode val="edge"/>
          <c:yMode val="edge"/>
          <c:x val="0.64466370155011044"/>
          <c:y val="0.16335500493630956"/>
          <c:w val="0.30471914535997396"/>
          <c:h val="0.18351382857621296"/>
        </c:manualLayout>
      </c:layout>
      <c:overlay val="0"/>
      <c:txPr>
        <a:bodyPr/>
        <a:lstStyle/>
        <a:p>
          <a:pPr>
            <a:defRPr sz="2000">
              <a:latin typeface="ＭＳ Ｐ明朝" panose="02020600040205080304" pitchFamily="18" charset="-128"/>
              <a:ea typeface="ＭＳ Ｐ明朝" panose="02020600040205080304" pitchFamily="18" charset="-128"/>
            </a:defRPr>
          </a:pPr>
          <a:endParaRPr lang="ja-JP"/>
        </a:p>
      </c:txPr>
    </c:legend>
    <c:plotVisOnly val="1"/>
    <c:dispBlanksAs val="gap"/>
    <c:showDLblsOverMax val="0"/>
  </c:chart>
  <c:spPr>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B0AA56-1315-4636-B1D1-723DF76C3113}" type="datetimeFigureOut">
              <a:rPr kumimoji="1" lang="ja-JP" altLang="en-US" smtClean="0"/>
              <a:pPr/>
              <a:t>2018/6/19</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58E600-ADA9-4392-B5E7-4421D6511C2B}" type="slidenum">
              <a:rPr kumimoji="1" lang="ja-JP" altLang="en-US" smtClean="0"/>
              <a:pPr/>
              <a:t>‹#›</a:t>
            </a:fld>
            <a:endParaRPr kumimoji="1" lang="ja-JP" altLang="en-US"/>
          </a:p>
        </p:txBody>
      </p:sp>
    </p:spTree>
    <p:extLst>
      <p:ext uri="{BB962C8B-B14F-4D97-AF65-F5344CB8AC3E}">
        <p14:creationId xmlns:p14="http://schemas.microsoft.com/office/powerpoint/2010/main" val="8231252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658E600-ADA9-4392-B5E7-4421D6511C2B}" type="slidenum">
              <a:rPr kumimoji="1" lang="ja-JP" altLang="en-US" smtClean="0"/>
              <a:pPr/>
              <a:t>10</a:t>
            </a:fld>
            <a:endParaRPr kumimoji="1" lang="ja-JP" altLang="en-US"/>
          </a:p>
        </p:txBody>
      </p:sp>
    </p:spTree>
    <p:extLst>
      <p:ext uri="{BB962C8B-B14F-4D97-AF65-F5344CB8AC3E}">
        <p14:creationId xmlns:p14="http://schemas.microsoft.com/office/powerpoint/2010/main" val="2244871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658E600-ADA9-4392-B5E7-4421D6511C2B}" type="slidenum">
              <a:rPr kumimoji="1" lang="ja-JP" altLang="en-US" smtClean="0"/>
              <a:pPr/>
              <a:t>16</a:t>
            </a:fld>
            <a:endParaRPr kumimoji="1" lang="ja-JP" altLang="en-US"/>
          </a:p>
        </p:txBody>
      </p:sp>
    </p:spTree>
    <p:extLst>
      <p:ext uri="{BB962C8B-B14F-4D97-AF65-F5344CB8AC3E}">
        <p14:creationId xmlns:p14="http://schemas.microsoft.com/office/powerpoint/2010/main" val="2191871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6400800" y="6355080"/>
            <a:ext cx="2286000" cy="365760"/>
          </a:xfrm>
        </p:spPr>
        <p:txBody>
          <a:bodyPr/>
          <a:lstStyle>
            <a:lvl1pPr algn="r">
              <a:defRPr sz="1400"/>
            </a:lvl1pPr>
          </a:lstStyle>
          <a:p>
            <a:r>
              <a:rPr kumimoji="1" lang="en-US" altLang="ja-JP"/>
              <a:t>ver. 2</a:t>
            </a:r>
            <a:endParaRPr kumimoji="1" lang="ja-JP" altLang="en-US"/>
          </a:p>
        </p:txBody>
      </p:sp>
      <p:sp>
        <p:nvSpPr>
          <p:cNvPr id="17" name="フッター プレースホルダー 16"/>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9" name="スライド番号プレースホルダー 28"/>
          <p:cNvSpPr>
            <a:spLocks noGrp="1"/>
          </p:cNvSpPr>
          <p:nvPr>
            <p:ph type="sldNum" sz="quarter" idx="12"/>
          </p:nvPr>
        </p:nvSpPr>
        <p:spPr>
          <a:xfrm>
            <a:off x="1216152" y="6355080"/>
            <a:ext cx="1219200" cy="365760"/>
          </a:xfrm>
        </p:spPr>
        <p:txBody>
          <a:bodyPr/>
          <a:lstStyle/>
          <a:p>
            <a:fld id="{91B48CE8-BB9A-434A-95B2-7E9F0103B171}" type="slidenum">
              <a:rPr kumimoji="1" lang="ja-JP" altLang="en-US" smtClean="0"/>
              <a:pPr/>
              <a:t>‹#›</a:t>
            </a:fld>
            <a:endParaRPr kumimoji="1" lang="ja-JP" alt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457200" y="1219200"/>
            <a:ext cx="8229600"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4" name="日付プレースホルダー 3"/>
          <p:cNvSpPr>
            <a:spLocks noGrp="1"/>
          </p:cNvSpPr>
          <p:nvPr>
            <p:ph type="dt" sz="half" idx="10"/>
          </p:nvPr>
        </p:nvSpPr>
        <p:spPr>
          <a:xfrm>
            <a:off x="6400800" y="6355080"/>
            <a:ext cx="2286000" cy="365760"/>
          </a:xfrm>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a:xfrm>
            <a:off x="1069848" y="6355080"/>
            <a:ext cx="1520952" cy="365760"/>
          </a:xfrm>
        </p:spPr>
        <p:txBody>
          <a:bodyPr/>
          <a:lstStyle/>
          <a:p>
            <a:fld id="{91B48CE8-BB9A-434A-95B2-7E9F0103B171}" type="slidenum">
              <a:rPr kumimoji="1" lang="ja-JP" altLang="en-US" smtClean="0"/>
              <a:pPr/>
              <a:t>‹#›</a:t>
            </a:fld>
            <a:endParaRPr kumimoji="1" lang="ja-JP" alt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457200" y="1219200"/>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632198" y="1216152"/>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4" name="テキスト プレースホルダー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7" name="日付プレースホルダー 6"/>
          <p:cNvSpPr>
            <a:spLocks noGrp="1"/>
          </p:cNvSpPr>
          <p:nvPr>
            <p:ph type="dt" sz="half" idx="10"/>
          </p:nvPr>
        </p:nvSpPr>
        <p:spPr/>
        <p:txBody>
          <a:bodyPr/>
          <a:lstStyle/>
          <a:p>
            <a:r>
              <a:rPr kumimoji="1" lang="en-US" altLang="ja-JP"/>
              <a:t>ver. 2</a:t>
            </a:r>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9" name="スライド番号プレースホルダー 8"/>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11" name="コンテンツ プレースホルダー 10"/>
          <p:cNvSpPr>
            <a:spLocks noGrp="1"/>
          </p:cNvSpPr>
          <p:nvPr>
            <p:ph sz="quarter" idx="2"/>
          </p:nvPr>
        </p:nvSpPr>
        <p:spPr>
          <a:xfrm>
            <a:off x="457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648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r>
              <a:rPr kumimoji="1" lang="en-US" altLang="ja-JP"/>
              <a:t>ver. 2</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スライド番号プレースホルダー 4"/>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a:t>ver. 2</a:t>
            </a:r>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304800" y="304800"/>
            <a:ext cx="5715000" cy="5715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a:t>マスター タイトルの書式設定</a:t>
            </a:r>
            <a:endParaRPr kumimoji="0" lang="en-US"/>
          </a:p>
        </p:txBody>
      </p:sp>
      <p:sp>
        <p:nvSpPr>
          <p:cNvPr id="3" name="図プレースホルダー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a:t>アイコンをクリックして図を追加</a:t>
            </a:r>
            <a:endParaRPr kumimoji="0" lang="en-US" dirty="0"/>
          </a:p>
        </p:txBody>
      </p:sp>
      <p:sp>
        <p:nvSpPr>
          <p:cNvPr id="4" name="テキスト プレースホルダー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400800" y="6356350"/>
            <a:ext cx="2289048" cy="365760"/>
          </a:xfrm>
          <a:prstGeom prst="rect">
            <a:avLst/>
          </a:prstGeom>
        </p:spPr>
        <p:txBody>
          <a:bodyPr vert="horz"/>
          <a:lstStyle>
            <a:lvl1pPr algn="r" eaLnBrk="1" latinLnBrk="0" hangingPunct="1">
              <a:defRPr kumimoji="0" sz="1400">
                <a:solidFill>
                  <a:schemeClr val="tx2"/>
                </a:solidFill>
              </a:defRPr>
            </a:lvl1pPr>
          </a:lstStyle>
          <a:p>
            <a:r>
              <a:rPr kumimoji="1" lang="en-US" altLang="ja-JP"/>
              <a:t>ver. 2</a:t>
            </a:r>
            <a:endParaRPr kumimoji="1" lang="ja-JP" altLang="en-US" dirty="0"/>
          </a:p>
        </p:txBody>
      </p:sp>
      <p:sp>
        <p:nvSpPr>
          <p:cNvPr id="3" name="フッター プレースホルダー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3" name="スライド番号プレースホルダー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91B48CE8-BB9A-434A-95B2-7E9F0103B171}" type="slidenum">
              <a:rPr kumimoji="1" lang="ja-JP" altLang="en-US" smtClean="0"/>
              <a:pPr/>
              <a:t>‹#›</a:t>
            </a:fld>
            <a:endParaRPr kumimoji="1" lang="ja-JP" altLang="en-US"/>
          </a:p>
        </p:txBody>
      </p:sp>
      <p:sp>
        <p:nvSpPr>
          <p:cNvPr id="28" name="直線コネクタ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2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2.png"/><Relationship Id="rId7" Type="http://schemas.openxmlformats.org/officeDocument/2006/relationships/image" Target="../media/image27.png"/><Relationship Id="rId2" Type="http://schemas.openxmlformats.org/officeDocument/2006/relationships/image" Target="../media/image310.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8.png"/><Relationship Id="rId5" Type="http://schemas.openxmlformats.org/officeDocument/2006/relationships/image" Target="../media/image25.png"/><Relationship Id="rId10" Type="http://schemas.openxmlformats.org/officeDocument/2006/relationships/image" Target="../media/image37.png"/><Relationship Id="rId4" Type="http://schemas.openxmlformats.org/officeDocument/2006/relationships/image" Target="../media/image33.png"/><Relationship Id="rId9" Type="http://schemas.openxmlformats.org/officeDocument/2006/relationships/image" Target="../media/image3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image" Target="../media/image420.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0.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1.png"/><Relationship Id="rId4" Type="http://schemas.openxmlformats.org/officeDocument/2006/relationships/image" Target="../media/image40.png"/></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0.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ctrTitle"/>
          </p:nvPr>
        </p:nvSpPr>
        <p:spPr/>
        <p:txBody>
          <a:bodyPr>
            <a:normAutofit fontScale="90000"/>
          </a:bodyPr>
          <a:lstStyle/>
          <a:p>
            <a:r>
              <a:rPr lang="ja-JP" altLang="en-US" sz="3600" dirty="0"/>
              <a:t>第</a:t>
            </a:r>
            <a:r>
              <a:rPr lang="en-US" altLang="ja-JP" sz="3600" dirty="0"/>
              <a:t>7</a:t>
            </a:r>
            <a:r>
              <a:rPr lang="ja-JP" altLang="en-US" sz="3600" dirty="0"/>
              <a:t>章 市場均衡</a:t>
            </a:r>
            <a:br>
              <a:rPr lang="en-US" altLang="en-US" dirty="0"/>
            </a:br>
            <a:endParaRPr lang="en-US" altLang="en-US" dirty="0"/>
          </a:p>
        </p:txBody>
      </p:sp>
      <p:sp>
        <p:nvSpPr>
          <p:cNvPr id="274435" name="Rectangle 3"/>
          <p:cNvSpPr>
            <a:spLocks noGrp="1" noChangeArrowheads="1"/>
          </p:cNvSpPr>
          <p:nvPr>
            <p:ph type="subTitle" idx="1"/>
          </p:nvPr>
        </p:nvSpPr>
        <p:spPr/>
        <p:txBody>
          <a:bodyPr>
            <a:normAutofit fontScale="62500" lnSpcReduction="20000"/>
          </a:bodyPr>
          <a:lstStyle/>
          <a:p>
            <a:r>
              <a:rPr lang="ja-JP" altLang="en-US" sz="2400" dirty="0"/>
              <a:t>梶谷真也・鈴木史馬</a:t>
            </a:r>
            <a:r>
              <a:rPr lang="en-US" altLang="ja-JP" sz="2400" dirty="0"/>
              <a:t>『</a:t>
            </a:r>
            <a:r>
              <a:rPr lang="ja-JP" altLang="en-US" sz="2400" dirty="0"/>
              <a:t>しっかり基礎からミクロ経済学</a:t>
            </a:r>
          </a:p>
          <a:p>
            <a:r>
              <a:rPr lang="ja-JP" altLang="en-US" sz="2400" dirty="0"/>
              <a:t>－</a:t>
            </a:r>
            <a:r>
              <a:rPr lang="en-US" altLang="ja-JP" sz="2400" dirty="0"/>
              <a:t>LQ</a:t>
            </a:r>
            <a:r>
              <a:rPr lang="ja-JP" altLang="en-US" sz="2400" dirty="0"/>
              <a:t>アプローチ</a:t>
            </a:r>
            <a:r>
              <a:rPr lang="en-US" altLang="ja-JP" sz="2400" dirty="0"/>
              <a:t>』</a:t>
            </a:r>
            <a:r>
              <a:rPr lang="ja-JP" altLang="en-US" sz="2400" dirty="0"/>
              <a:t>（日本評論社）</a:t>
            </a:r>
          </a:p>
        </p:txBody>
      </p:sp>
      <p:sp>
        <p:nvSpPr>
          <p:cNvPr id="2" name="日付プレースホルダー 1">
            <a:extLst>
              <a:ext uri="{FF2B5EF4-FFF2-40B4-BE49-F238E27FC236}">
                <a16:creationId xmlns:a16="http://schemas.microsoft.com/office/drawing/2014/main" id="{7826FE33-6C64-47B0-A25A-49E0DD5EF4F9}"/>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920016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363272" cy="1008112"/>
          </a:xfrm>
        </p:spPr>
        <p:txBody>
          <a:bodyPr>
            <a:normAutofit/>
          </a:bodyPr>
          <a:lstStyle/>
          <a:p>
            <a:r>
              <a:rPr lang="ja-JP" altLang="en-US" sz="2800" dirty="0">
                <a:solidFill>
                  <a:srgbClr val="0070C0"/>
                </a:solidFill>
                <a:latin typeface="+mj-ea"/>
              </a:rPr>
              <a:t>〇〇〇〇●　</a:t>
            </a:r>
            <a:r>
              <a:rPr lang="en-US" altLang="ja-JP" sz="2800" dirty="0">
                <a:solidFill>
                  <a:srgbClr val="0070C0"/>
                </a:solidFill>
              </a:rPr>
              <a:t>2.1</a:t>
            </a:r>
            <a:r>
              <a:rPr lang="ja-JP" altLang="en-US" sz="2800" dirty="0">
                <a:solidFill>
                  <a:srgbClr val="0070C0"/>
                </a:solidFill>
              </a:rPr>
              <a:t>　</a:t>
            </a:r>
            <a:r>
              <a:rPr lang="ja-JP" altLang="en-US" sz="2800" dirty="0">
                <a:solidFill>
                  <a:srgbClr val="0070C0"/>
                </a:solidFill>
                <a:latin typeface="+mj-ea"/>
              </a:rPr>
              <a:t>市場需要曲線：</a:t>
            </a:r>
            <a:br>
              <a:rPr lang="en-US" altLang="ja-JP" sz="2800" dirty="0">
                <a:solidFill>
                  <a:srgbClr val="0070C0"/>
                </a:solidFill>
                <a:latin typeface="+mj-ea"/>
              </a:rPr>
            </a:br>
            <a:r>
              <a:rPr lang="ja-JP" altLang="en-US" sz="2800" dirty="0">
                <a:solidFill>
                  <a:srgbClr val="0070C0"/>
                </a:solidFill>
                <a:latin typeface="+mj-ea"/>
              </a:rPr>
              <a:t>市場参加者が</a:t>
            </a:r>
            <a:r>
              <a:rPr lang="en-US" altLang="ja-JP" sz="2800" dirty="0">
                <a:solidFill>
                  <a:srgbClr val="0070C0"/>
                </a:solidFill>
                <a:latin typeface="+mj-ea"/>
              </a:rPr>
              <a:t>1</a:t>
            </a:r>
            <a:r>
              <a:rPr lang="ja-JP" altLang="en-US" sz="2800" dirty="0">
                <a:solidFill>
                  <a:srgbClr val="0070C0"/>
                </a:solidFill>
                <a:latin typeface="+mj-ea"/>
              </a:rPr>
              <a:t>人から</a:t>
            </a:r>
            <a:r>
              <a:rPr lang="en-US" altLang="ja-JP" sz="2800" dirty="0">
                <a:solidFill>
                  <a:srgbClr val="0070C0"/>
                </a:solidFill>
                <a:latin typeface="+mj-ea"/>
              </a:rPr>
              <a:t>2</a:t>
            </a:r>
            <a:r>
              <a:rPr lang="ja-JP" altLang="en-US" sz="2800" dirty="0">
                <a:solidFill>
                  <a:srgbClr val="0070C0"/>
                </a:solidFill>
                <a:latin typeface="+mj-ea"/>
              </a:rPr>
              <a:t>人になった場合</a:t>
            </a:r>
            <a:endParaRPr kumimoji="1" lang="ja-JP" altLang="en-US" sz="2800" dirty="0">
              <a:solidFill>
                <a:srgbClr val="0070C0"/>
              </a:solidFill>
              <a:latin typeface="+mj-ea"/>
            </a:endParaRPr>
          </a:p>
        </p:txBody>
      </p:sp>
      <p:cxnSp>
        <p:nvCxnSpPr>
          <p:cNvPr id="7" name="直線コネクタ 6"/>
          <p:cNvCxnSpPr>
            <a:stCxn id="16" idx="2"/>
          </p:cNvCxnSpPr>
          <p:nvPr/>
        </p:nvCxnSpPr>
        <p:spPr>
          <a:xfrm>
            <a:off x="1609800" y="2101498"/>
            <a:ext cx="9872" cy="35597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H="1">
            <a:off x="1612740" y="5661248"/>
            <a:ext cx="4781128" cy="838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1100572" y="1732166"/>
            <a:ext cx="1018456" cy="369332"/>
          </a:xfrm>
          <a:prstGeom prst="rect">
            <a:avLst/>
          </a:prstGeom>
          <a:noFill/>
        </p:spPr>
        <p:txBody>
          <a:bodyPr wrap="square" rtlCol="0">
            <a:spAutoFit/>
          </a:bodyPr>
          <a:lstStyle/>
          <a:p>
            <a:r>
              <a:rPr lang="en-US" altLang="ja-JP" i="1" dirty="0">
                <a:latin typeface="Times New Roman" pitchFamily="18" charset="0"/>
                <a:cs typeface="Times New Roman" pitchFamily="18" charset="0"/>
              </a:rPr>
              <a:t>P</a:t>
            </a:r>
            <a:r>
              <a:rPr lang="ja-JP" altLang="ja-JP" kern="100" dirty="0">
                <a:latin typeface="Century"/>
                <a:ea typeface="ＭＳ 明朝"/>
                <a:cs typeface="Times New Roman"/>
              </a:rPr>
              <a:t>；価格</a:t>
            </a:r>
          </a:p>
        </p:txBody>
      </p:sp>
      <mc:AlternateContent xmlns:mc="http://schemas.openxmlformats.org/markup-compatibility/2006" xmlns:a14="http://schemas.microsoft.com/office/drawing/2010/main">
        <mc:Choice Requires="a14">
          <p:sp>
            <p:nvSpPr>
              <p:cNvPr id="18" name="テキスト ボックス 17"/>
              <p:cNvSpPr txBox="1"/>
              <p:nvPr/>
            </p:nvSpPr>
            <p:spPr>
              <a:xfrm>
                <a:off x="827584" y="2131768"/>
                <a:ext cx="1018456" cy="6090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i="1" smtClean="0">
                              <a:latin typeface="Cambria Math" panose="02040503050406030204" pitchFamily="18" charset="0"/>
                            </a:rPr>
                          </m:ctrlPr>
                        </m:fPr>
                        <m:num>
                          <m:r>
                            <a:rPr kumimoji="1" lang="en-US" altLang="ja-JP" b="0" i="1" smtClean="0">
                              <a:latin typeface="Cambria Math" panose="02040503050406030204" pitchFamily="18" charset="0"/>
                            </a:rPr>
                            <m:t>𝐵</m:t>
                          </m:r>
                        </m:num>
                        <m:den>
                          <m:r>
                            <a:rPr kumimoji="1" lang="en-US" altLang="ja-JP" b="0" i="1" smtClean="0">
                              <a:latin typeface="Cambria Math" panose="02040503050406030204" pitchFamily="18" charset="0"/>
                            </a:rPr>
                            <m:t>𝐴</m:t>
                          </m:r>
                        </m:den>
                      </m:f>
                    </m:oMath>
                  </m:oMathPara>
                </a14:m>
                <a:endParaRPr kumimoji="1" lang="ja-JP" altLang="en-US" dirty="0"/>
              </a:p>
            </p:txBody>
          </p:sp>
        </mc:Choice>
        <mc:Fallback xmlns="">
          <p:sp>
            <p:nvSpPr>
              <p:cNvPr id="18" name="テキスト ボックス 17"/>
              <p:cNvSpPr txBox="1">
                <a:spLocks noRot="1" noChangeAspect="1" noMove="1" noResize="1" noEditPoints="1" noAdjustHandles="1" noChangeArrowheads="1" noChangeShapeType="1" noTextEdit="1"/>
              </p:cNvSpPr>
              <p:nvPr/>
            </p:nvSpPr>
            <p:spPr>
              <a:xfrm>
                <a:off x="827584" y="2131768"/>
                <a:ext cx="1018456" cy="609077"/>
              </a:xfrm>
              <a:prstGeom prst="rect">
                <a:avLst/>
              </a:prstGeom>
              <a:blipFill rotWithShape="0">
                <a:blip r:embed="rId4"/>
                <a:stretch>
                  <a:fillRect/>
                </a:stretch>
              </a:blipFill>
            </p:spPr>
            <p:txBody>
              <a:bodyPr/>
              <a:lstStyle/>
              <a:p>
                <a:r>
                  <a:rPr lang="ja-JP" altLang="en-US">
                    <a:noFill/>
                  </a:rPr>
                  <a:t> </a:t>
                </a:r>
              </a:p>
            </p:txBody>
          </p:sp>
        </mc:Fallback>
      </mc:AlternateContent>
      <p:grpSp>
        <p:nvGrpSpPr>
          <p:cNvPr id="24" name="グループ化 23"/>
          <p:cNvGrpSpPr/>
          <p:nvPr/>
        </p:nvGrpSpPr>
        <p:grpSpPr>
          <a:xfrm>
            <a:off x="1609800" y="2348880"/>
            <a:ext cx="2170983" cy="3555459"/>
            <a:chOff x="1609800" y="2348880"/>
            <a:chExt cx="2170983" cy="3555459"/>
          </a:xfrm>
        </p:grpSpPr>
        <p:cxnSp>
          <p:nvCxnSpPr>
            <p:cNvPr id="10" name="直線コネクタ 9"/>
            <p:cNvCxnSpPr/>
            <p:nvPr/>
          </p:nvCxnSpPr>
          <p:spPr>
            <a:xfrm>
              <a:off x="1609800" y="2348880"/>
              <a:ext cx="2170112" cy="3312368"/>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テキスト ボックス 19"/>
                <p:cNvSpPr txBox="1"/>
                <p:nvPr/>
              </p:nvSpPr>
              <p:spPr>
                <a:xfrm>
                  <a:off x="2559105" y="5072071"/>
                  <a:ext cx="1018456"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m:t>
                        </m:r>
                        <m:f>
                          <m:fPr>
                            <m:ctrlPr>
                              <a:rPr kumimoji="1" lang="en-US" altLang="ja-JP" i="1" smtClean="0">
                                <a:latin typeface="Cambria Math" panose="02040503050406030204" pitchFamily="18" charset="0"/>
                              </a:rPr>
                            </m:ctrlPr>
                          </m:fPr>
                          <m:num>
                            <m:r>
                              <a:rPr kumimoji="1" lang="en-US" altLang="ja-JP" b="0" i="1" smtClean="0">
                                <a:latin typeface="Cambria Math" panose="02040503050406030204" pitchFamily="18" charset="0"/>
                              </a:rPr>
                              <m:t>1</m:t>
                            </m:r>
                          </m:num>
                          <m:den>
                            <m:r>
                              <a:rPr kumimoji="1" lang="en-US" altLang="ja-JP" b="0" i="1" smtClean="0">
                                <a:latin typeface="Cambria Math" panose="02040503050406030204" pitchFamily="18" charset="0"/>
                              </a:rPr>
                              <m:t>𝐴</m:t>
                            </m:r>
                          </m:den>
                        </m:f>
                      </m:oMath>
                    </m:oMathPara>
                  </a14:m>
                  <a:endParaRPr kumimoji="1" lang="ja-JP" altLang="en-US" dirty="0"/>
                </a:p>
              </p:txBody>
            </p:sp>
          </mc:Choice>
          <mc:Fallback xmlns="">
            <p:sp>
              <p:nvSpPr>
                <p:cNvPr id="20" name="テキスト ボックス 19"/>
                <p:cNvSpPr txBox="1">
                  <a:spLocks noRot="1" noChangeAspect="1" noMove="1" noResize="1" noEditPoints="1" noAdjustHandles="1" noChangeArrowheads="1" noChangeShapeType="1" noTextEdit="1"/>
                </p:cNvSpPr>
                <p:nvPr/>
              </p:nvSpPr>
              <p:spPr>
                <a:xfrm>
                  <a:off x="2559105" y="5072071"/>
                  <a:ext cx="1018456" cy="634789"/>
                </a:xfrm>
                <a:prstGeom prst="rect">
                  <a:avLst/>
                </a:prstGeom>
                <a:blipFill rotWithShape="0">
                  <a:blip r:embed="rId5"/>
                  <a:stretch>
                    <a:fillRect/>
                  </a:stretch>
                </a:blipFill>
              </p:spPr>
              <p:txBody>
                <a:bodyPr/>
                <a:lstStyle/>
                <a:p>
                  <a:r>
                    <a:rPr lang="ja-JP" altLang="en-US">
                      <a:noFill/>
                    </a:rPr>
                    <a:t> </a:t>
                  </a:r>
                </a:p>
              </p:txBody>
            </p:sp>
          </mc:Fallback>
        </mc:AlternateContent>
        <p:sp>
          <p:nvSpPr>
            <p:cNvPr id="22" name="円弧 21"/>
            <p:cNvSpPr/>
            <p:nvPr/>
          </p:nvSpPr>
          <p:spPr>
            <a:xfrm rot="16200000">
              <a:off x="3331586" y="5455142"/>
              <a:ext cx="521205" cy="377189"/>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25" name="グループ化 24"/>
          <p:cNvGrpSpPr/>
          <p:nvPr/>
        </p:nvGrpSpPr>
        <p:grpSpPr>
          <a:xfrm>
            <a:off x="1621415" y="2340496"/>
            <a:ext cx="4390745" cy="3563843"/>
            <a:chOff x="1621415" y="2340496"/>
            <a:chExt cx="4390745" cy="3563843"/>
          </a:xfrm>
        </p:grpSpPr>
        <p:cxnSp>
          <p:nvCxnSpPr>
            <p:cNvPr id="12" name="直線コネクタ 11"/>
            <p:cNvCxnSpPr/>
            <p:nvPr/>
          </p:nvCxnSpPr>
          <p:spPr>
            <a:xfrm>
              <a:off x="1621415" y="2340496"/>
              <a:ext cx="4390745" cy="3312368"/>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テキスト ボックス 20"/>
                <p:cNvSpPr txBox="1"/>
                <p:nvPr/>
              </p:nvSpPr>
              <p:spPr>
                <a:xfrm>
                  <a:off x="4572000" y="5067835"/>
                  <a:ext cx="1018456" cy="6347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m:t>
                        </m:r>
                        <m:f>
                          <m:fPr>
                            <m:ctrlPr>
                              <a:rPr kumimoji="1" lang="en-US" altLang="ja-JP" i="1" smtClean="0">
                                <a:latin typeface="Cambria Math" panose="02040503050406030204" pitchFamily="18" charset="0"/>
                              </a:rPr>
                            </m:ctrlPr>
                          </m:fPr>
                          <m:num>
                            <m:r>
                              <a:rPr kumimoji="1" lang="en-US" altLang="ja-JP" b="0" i="1" smtClean="0">
                                <a:latin typeface="Cambria Math" panose="02040503050406030204" pitchFamily="18" charset="0"/>
                              </a:rPr>
                              <m:t>1</m:t>
                            </m:r>
                          </m:num>
                          <m:den>
                            <m:r>
                              <a:rPr kumimoji="1" lang="en-US" altLang="ja-JP" b="0" i="1" smtClean="0">
                                <a:latin typeface="Cambria Math" panose="02040503050406030204" pitchFamily="18" charset="0"/>
                              </a:rPr>
                              <m:t>2</m:t>
                            </m:r>
                            <m:r>
                              <a:rPr kumimoji="1" lang="en-US" altLang="ja-JP" b="0" i="1" smtClean="0">
                                <a:latin typeface="Cambria Math" panose="02040503050406030204" pitchFamily="18" charset="0"/>
                              </a:rPr>
                              <m:t>𝐴</m:t>
                            </m:r>
                          </m:den>
                        </m:f>
                      </m:oMath>
                    </m:oMathPara>
                  </a14:m>
                  <a:endParaRPr kumimoji="1" lang="ja-JP" altLang="en-US" dirty="0"/>
                </a:p>
              </p:txBody>
            </p:sp>
          </mc:Choice>
          <mc:Fallback xmlns="">
            <p:sp>
              <p:nvSpPr>
                <p:cNvPr id="21" name="テキスト ボックス 20"/>
                <p:cNvSpPr txBox="1">
                  <a:spLocks noRot="1" noChangeAspect="1" noMove="1" noResize="1" noEditPoints="1" noAdjustHandles="1" noChangeArrowheads="1" noChangeShapeType="1" noTextEdit="1"/>
                </p:cNvSpPr>
                <p:nvPr/>
              </p:nvSpPr>
              <p:spPr>
                <a:xfrm>
                  <a:off x="4572000" y="5067835"/>
                  <a:ext cx="1018456" cy="634789"/>
                </a:xfrm>
                <a:prstGeom prst="rect">
                  <a:avLst/>
                </a:prstGeom>
                <a:blipFill rotWithShape="0">
                  <a:blip r:embed="rId6"/>
                  <a:stretch>
                    <a:fillRect/>
                  </a:stretch>
                </a:blipFill>
              </p:spPr>
              <p:txBody>
                <a:bodyPr/>
                <a:lstStyle/>
                <a:p>
                  <a:r>
                    <a:rPr lang="ja-JP" altLang="en-US">
                      <a:noFill/>
                    </a:rPr>
                    <a:t> </a:t>
                  </a:r>
                </a:p>
              </p:txBody>
            </p:sp>
          </mc:Fallback>
        </mc:AlternateContent>
        <p:sp>
          <p:nvSpPr>
            <p:cNvPr id="23" name="円弧 22"/>
            <p:cNvSpPr/>
            <p:nvPr/>
          </p:nvSpPr>
          <p:spPr>
            <a:xfrm rot="16200000">
              <a:off x="5446043" y="5455138"/>
              <a:ext cx="521206" cy="377195"/>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26" name="テキスト ボックス 25"/>
              <p:cNvSpPr txBox="1"/>
              <p:nvPr/>
            </p:nvSpPr>
            <p:spPr>
              <a:xfrm>
                <a:off x="6058907" y="5719673"/>
                <a:ext cx="2520280" cy="369332"/>
              </a:xfrm>
              <a:prstGeom prst="rect">
                <a:avLst/>
              </a:prstGeom>
              <a:noFill/>
            </p:spPr>
            <p:txBody>
              <a:bodyPr wrap="square" rtlCol="0">
                <a:spAutoFit/>
              </a:bodyPr>
              <a:lstStyle/>
              <a:p>
                <a14:m>
                  <m:oMath xmlns:m="http://schemas.openxmlformats.org/officeDocument/2006/math">
                    <m:sSub>
                      <m:sSubPr>
                        <m:ctrlPr>
                          <a:rPr lang="ja-JP" altLang="ja-JP" i="1" kern="100" smtClean="0">
                            <a:solidFill>
                              <a:schemeClr val="tx1"/>
                            </a:solidFill>
                            <a:latin typeface="Cambria Math" panose="02040503050406030204" pitchFamily="18" charset="0"/>
                            <a:cs typeface="Times New Roman"/>
                          </a:rPr>
                        </m:ctrlPr>
                      </m:sSubPr>
                      <m:e>
                        <m:r>
                          <a:rPr lang="en-US" altLang="ja-JP" i="1" kern="100">
                            <a:solidFill>
                              <a:schemeClr val="tx1"/>
                            </a:solidFill>
                            <a:latin typeface="Cambria Math"/>
                            <a:cs typeface="Times New Roman"/>
                          </a:rPr>
                          <m:t>𝐷</m:t>
                        </m:r>
                      </m:e>
                      <m:sub>
                        <m:r>
                          <m:rPr>
                            <m:sty m:val="p"/>
                          </m:rPr>
                          <a:rPr lang="en-US" altLang="ja-JP" kern="100">
                            <a:solidFill>
                              <a:schemeClr val="tx1"/>
                            </a:solidFill>
                            <a:latin typeface="Cambria Math"/>
                            <a:cs typeface="Times New Roman"/>
                          </a:rPr>
                          <m:t>M</m:t>
                        </m:r>
                      </m:sub>
                    </m:sSub>
                  </m:oMath>
                </a14:m>
                <a:r>
                  <a:rPr lang="ja-JP" altLang="en-US" kern="100" dirty="0">
                    <a:solidFill>
                      <a:schemeClr val="tx1"/>
                    </a:solidFill>
                    <a:latin typeface="+mn-ea"/>
                    <a:cs typeface="Times New Roman"/>
                  </a:rPr>
                  <a:t>；</a:t>
                </a:r>
                <a:r>
                  <a:rPr lang="ja-JP" altLang="ja-JP" kern="100" dirty="0">
                    <a:solidFill>
                      <a:schemeClr val="tx1"/>
                    </a:solidFill>
                    <a:latin typeface="+mn-ea"/>
                    <a:cs typeface="Times New Roman"/>
                  </a:rPr>
                  <a:t>需要量</a:t>
                </a:r>
                <a:endParaRPr kumimoji="1" lang="ja-JP" altLang="en-US" i="1" dirty="0">
                  <a:solidFill>
                    <a:schemeClr val="tx1"/>
                  </a:solidFill>
                  <a:latin typeface="Times New Roman" pitchFamily="18" charset="0"/>
                  <a:cs typeface="Times New Roman" pitchFamily="18" charset="0"/>
                </a:endParaRPr>
              </a:p>
            </p:txBody>
          </p:sp>
        </mc:Choice>
        <mc:Fallback xmlns="">
          <p:sp>
            <p:nvSpPr>
              <p:cNvPr id="26" name="テキスト ボックス 25"/>
              <p:cNvSpPr txBox="1">
                <a:spLocks noRot="1" noChangeAspect="1" noMove="1" noResize="1" noEditPoints="1" noAdjustHandles="1" noChangeArrowheads="1" noChangeShapeType="1" noTextEdit="1"/>
              </p:cNvSpPr>
              <p:nvPr/>
            </p:nvSpPr>
            <p:spPr>
              <a:xfrm>
                <a:off x="6058907" y="5719673"/>
                <a:ext cx="2520280" cy="369332"/>
              </a:xfrm>
              <a:prstGeom prst="rect">
                <a:avLst/>
              </a:prstGeom>
              <a:blipFill rotWithShape="1">
                <a:blip r:embed="rId7"/>
                <a:stretch>
                  <a:fillRect t="-11475" b="-2131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10</a:t>
            </a:fld>
            <a:endParaRPr kumimoji="1" lang="ja-JP" altLang="en-US"/>
          </a:p>
        </p:txBody>
      </p:sp>
      <p:sp>
        <p:nvSpPr>
          <p:cNvPr id="5" name="日付プレースホルダー 4">
            <a:extLst>
              <a:ext uri="{FF2B5EF4-FFF2-40B4-BE49-F238E27FC236}">
                <a16:creationId xmlns:a16="http://schemas.microsoft.com/office/drawing/2014/main" id="{42A5B93A-4CF8-4528-B530-AF52D6B53ADA}"/>
              </a:ext>
            </a:extLst>
          </p:cNvPr>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a:extLst>
              <a:ext uri="{FF2B5EF4-FFF2-40B4-BE49-F238E27FC236}">
                <a16:creationId xmlns:a16="http://schemas.microsoft.com/office/drawing/2014/main" id="{FD4D987A-8F7C-4DB3-AD8C-35759B7B8F0D}"/>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2079189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●〇〇〇〇〇</a:t>
            </a:r>
            <a:br>
              <a:rPr kumimoji="1" lang="en-US" altLang="ja-JP" sz="2800" dirty="0">
                <a:solidFill>
                  <a:srgbClr val="0070C0"/>
                </a:solidFill>
              </a:rPr>
            </a:br>
            <a:r>
              <a:rPr kumimoji="1" lang="en-US" altLang="ja-JP" sz="2800" dirty="0">
                <a:solidFill>
                  <a:srgbClr val="0070C0"/>
                </a:solidFill>
              </a:rPr>
              <a:t>2.2</a:t>
            </a:r>
            <a:r>
              <a:rPr lang="ja-JP" altLang="en-US" sz="2800" dirty="0">
                <a:solidFill>
                  <a:srgbClr val="0070C0"/>
                </a:solidFill>
              </a:rPr>
              <a:t>　</a:t>
            </a:r>
            <a:r>
              <a:rPr kumimoji="1" lang="ja-JP" altLang="en-US" sz="2800" dirty="0">
                <a:solidFill>
                  <a:srgbClr val="0070C0"/>
                </a:solidFill>
                <a:latin typeface="+mj-ea"/>
              </a:rPr>
              <a:t>市場供給曲線</a:t>
            </a:r>
          </a:p>
        </p:txBody>
      </p:sp>
      <p:sp>
        <p:nvSpPr>
          <p:cNvPr id="3" name="コンテンツ プレースホルダー 2"/>
          <p:cNvSpPr>
            <a:spLocks noGrp="1"/>
          </p:cNvSpPr>
          <p:nvPr>
            <p:ph idx="1"/>
          </p:nvPr>
        </p:nvSpPr>
        <p:spPr/>
        <p:txBody>
          <a:bodyPr>
            <a:noAutofit/>
          </a:bodyPr>
          <a:lstStyle/>
          <a:p>
            <a:pPr algn="just">
              <a:buFont typeface="Wingdings" panose="05000000000000000000" pitchFamily="2" charset="2"/>
              <a:buChar char="n"/>
            </a:pPr>
            <a:r>
              <a:rPr lang="ja-JP" altLang="en-US" sz="2400" dirty="0">
                <a:solidFill>
                  <a:srgbClr val="FF0000"/>
                </a:solidFill>
              </a:rPr>
              <a:t>１つの企業の最適な生産量の決定</a:t>
            </a:r>
            <a:r>
              <a:rPr lang="ja-JP" altLang="en-US" sz="2400" dirty="0"/>
              <a:t>としての価格と供給量の関係から，</a:t>
            </a:r>
            <a:r>
              <a:rPr lang="ja-JP" altLang="en-US" sz="2400" dirty="0">
                <a:solidFill>
                  <a:srgbClr val="0070C0"/>
                </a:solidFill>
              </a:rPr>
              <a:t>様々な企業からなる市場全体の供給量がどうなるかを考える．</a:t>
            </a:r>
            <a:endParaRPr lang="en-US" altLang="ja-JP" sz="2400" dirty="0">
              <a:solidFill>
                <a:srgbClr val="0070C0"/>
              </a:solidFill>
            </a:endParaRPr>
          </a:p>
          <a:p>
            <a:pPr algn="just">
              <a:buFont typeface="Wingdings" panose="05000000000000000000" pitchFamily="2" charset="2"/>
              <a:buChar char="n"/>
            </a:pPr>
            <a:endParaRPr lang="ja-JP" altLang="en-US" sz="800" dirty="0">
              <a:solidFill>
                <a:srgbClr val="0070C0"/>
              </a:solidFill>
            </a:endParaRPr>
          </a:p>
          <a:p>
            <a:pPr lvl="1" algn="just">
              <a:buFont typeface="Wingdings" panose="05000000000000000000" pitchFamily="2" charset="2"/>
              <a:buChar char="n"/>
            </a:pPr>
            <a:r>
              <a:rPr lang="ja-JP" altLang="en-US" sz="2400" dirty="0"/>
              <a:t>ただし，ある市場で企業が利潤を得ることができるならば，他の企業もその財・サービスを生産することで利潤を得ようとするだろう．</a:t>
            </a:r>
            <a:endParaRPr lang="en-US" altLang="ja-JP" sz="2400" dirty="0"/>
          </a:p>
          <a:p>
            <a:pPr lvl="1" algn="just">
              <a:buFont typeface="Wingdings" panose="05000000000000000000" pitchFamily="2" charset="2"/>
              <a:buChar char="n"/>
            </a:pPr>
            <a:r>
              <a:rPr lang="ja-JP" altLang="en-US" sz="2400" dirty="0"/>
              <a:t>新しい企業が市場にやってくることを「</a:t>
            </a:r>
            <a:r>
              <a:rPr lang="ja-JP" altLang="en-US" sz="2400" dirty="0">
                <a:solidFill>
                  <a:srgbClr val="0070C0"/>
                </a:solidFill>
              </a:rPr>
              <a:t>参入</a:t>
            </a:r>
            <a:r>
              <a:rPr lang="ja-JP" altLang="en-US" sz="2400" dirty="0"/>
              <a:t>」と呼ぶ．</a:t>
            </a:r>
          </a:p>
          <a:p>
            <a:pPr lvl="1" algn="just">
              <a:buFont typeface="Wingdings" panose="05000000000000000000" pitchFamily="2" charset="2"/>
              <a:buChar char="n"/>
            </a:pPr>
            <a:r>
              <a:rPr lang="ja-JP" altLang="en-US" sz="2400" dirty="0"/>
              <a:t>また，市場において利潤を得られなくなった企業は市場から「</a:t>
            </a:r>
            <a:r>
              <a:rPr lang="ja-JP" altLang="en-US" sz="2400" dirty="0">
                <a:solidFill>
                  <a:srgbClr val="0070C0"/>
                </a:solidFill>
              </a:rPr>
              <a:t>退出</a:t>
            </a:r>
            <a:r>
              <a:rPr lang="ja-JP" altLang="en-US" sz="2400" dirty="0"/>
              <a:t>」する．</a:t>
            </a:r>
            <a:endParaRPr lang="en-US" altLang="ja-JP" sz="2400" dirty="0"/>
          </a:p>
          <a:p>
            <a:pPr lvl="1" algn="just">
              <a:buFont typeface="Wingdings" panose="05000000000000000000" pitchFamily="2" charset="2"/>
              <a:buChar char="n"/>
            </a:pPr>
            <a:endParaRPr lang="ja-JP" altLang="en-US" sz="800" dirty="0"/>
          </a:p>
          <a:p>
            <a:pPr algn="just">
              <a:buFont typeface="Wingdings" panose="05000000000000000000" pitchFamily="2" charset="2"/>
              <a:buChar char="n"/>
            </a:pPr>
            <a:r>
              <a:rPr lang="ja-JP" altLang="en-US" sz="2400" dirty="0"/>
              <a:t>このような「参入・退出」を考えると市場全体の供給曲線の導出は複雑になるので，「</a:t>
            </a:r>
            <a:r>
              <a:rPr lang="ja-JP" altLang="en-US" sz="2400" dirty="0">
                <a:solidFill>
                  <a:srgbClr val="FF0000"/>
                </a:solidFill>
              </a:rPr>
              <a:t>参入・退出のないケース</a:t>
            </a:r>
            <a:r>
              <a:rPr lang="ja-JP" altLang="en-US" sz="2400" dirty="0"/>
              <a:t>」を考える．</a:t>
            </a:r>
          </a:p>
          <a:p>
            <a:pPr lvl="1" algn="just">
              <a:buFont typeface="Wingdings" panose="05000000000000000000" pitchFamily="2" charset="2"/>
              <a:buChar char="n"/>
            </a:pPr>
            <a:endParaRPr lang="ja-JP" altLang="en-US" sz="24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11</a:t>
            </a:fld>
            <a:endParaRPr kumimoji="1" lang="ja-JP" altLang="en-US"/>
          </a:p>
        </p:txBody>
      </p:sp>
      <p:sp>
        <p:nvSpPr>
          <p:cNvPr id="6" name="日付プレースホルダー 5">
            <a:extLst>
              <a:ext uri="{FF2B5EF4-FFF2-40B4-BE49-F238E27FC236}">
                <a16:creationId xmlns:a16="http://schemas.microsoft.com/office/drawing/2014/main" id="{808939C7-E116-4CE7-B2CB-0F013EF9C561}"/>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E0156DD3-AD70-4C9D-9A9F-1B8E8C36E557}"/>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387254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〇●〇〇〇〇</a:t>
            </a:r>
            <a:br>
              <a:rPr lang="en-US" altLang="ja-JP" sz="2800" dirty="0">
                <a:solidFill>
                  <a:srgbClr val="0070C0"/>
                </a:solidFill>
              </a:rPr>
            </a:br>
            <a:r>
              <a:rPr kumimoji="1" lang="en-US" altLang="ja-JP" sz="2800" dirty="0">
                <a:solidFill>
                  <a:srgbClr val="0070C0"/>
                </a:solidFill>
                <a:ea typeface="HGP創英角ｺﾞｼｯｸUB" panose="020B0900000000000000" pitchFamily="50" charset="-128"/>
              </a:rPr>
              <a:t>2.2</a:t>
            </a:r>
            <a:r>
              <a:rPr lang="ja-JP" altLang="en-US" sz="2800" dirty="0">
                <a:solidFill>
                  <a:srgbClr val="0070C0"/>
                </a:solidFill>
                <a:latin typeface="+mj-ea"/>
              </a:rPr>
              <a:t>　</a:t>
            </a:r>
            <a:r>
              <a:rPr kumimoji="1" lang="ja-JP" altLang="en-US" sz="2800" dirty="0">
                <a:solidFill>
                  <a:srgbClr val="0070C0"/>
                </a:solidFill>
                <a:latin typeface="+mj-ea"/>
              </a:rPr>
              <a:t>市場供給曲線</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219200"/>
                <a:ext cx="8229600" cy="5162128"/>
              </a:xfrm>
            </p:spPr>
            <p:txBody>
              <a:bodyPr>
                <a:normAutofit fontScale="92500"/>
              </a:bodyPr>
              <a:lstStyle/>
              <a:p>
                <a:pPr>
                  <a:buFont typeface="Wingdings" panose="05000000000000000000" pitchFamily="2" charset="2"/>
                  <a:buChar char="n"/>
                </a:pPr>
                <a:r>
                  <a:rPr lang="ja-JP" altLang="en-US" dirty="0"/>
                  <a:t> １種類の財・サービスを生産している多数の企業がいるような状況を考える．</a:t>
                </a:r>
                <a:endParaRPr lang="en-US" altLang="ja-JP" dirty="0"/>
              </a:p>
              <a:p>
                <a:pPr>
                  <a:buFont typeface="Wingdings" panose="05000000000000000000" pitchFamily="2" charset="2"/>
                  <a:buChar char="n"/>
                </a:pPr>
                <a:endParaRPr lang="ja-JP" altLang="en-US" sz="800" dirty="0"/>
              </a:p>
              <a:p>
                <a:pPr lvl="1">
                  <a:buFont typeface="Wingdings" panose="05000000000000000000" pitchFamily="2" charset="2"/>
                  <a:buChar char="n"/>
                </a:pPr>
                <a:r>
                  <a:rPr lang="ja-JP" altLang="en-US" sz="2600" dirty="0">
                    <a:solidFill>
                      <a:srgbClr val="FF0000"/>
                    </a:solidFill>
                  </a:rPr>
                  <a:t>企業を</a:t>
                </a:r>
                <a14:m>
                  <m:oMath xmlns:m="http://schemas.openxmlformats.org/officeDocument/2006/math">
                    <m:r>
                      <a:rPr lang="en-US" altLang="ja-JP" sz="2600" b="0" i="0" smtClean="0">
                        <a:solidFill>
                          <a:srgbClr val="FF0000"/>
                        </a:solidFill>
                        <a:latin typeface="Cambria Math" panose="02040503050406030204" pitchFamily="18" charset="0"/>
                      </a:rPr>
                      <m:t> </m:t>
                    </m:r>
                    <m:r>
                      <a:rPr lang="en-US" altLang="ja-JP" sz="2600" b="0" i="1" smtClean="0">
                        <a:solidFill>
                          <a:srgbClr val="FF0000"/>
                        </a:solidFill>
                        <a:latin typeface="Cambria Math" panose="02040503050406030204" pitchFamily="18" charset="0"/>
                      </a:rPr>
                      <m:t>𝑗</m:t>
                    </m:r>
                    <m:r>
                      <a:rPr lang="en-US" altLang="ja-JP" sz="2600" b="0" i="1" smtClean="0">
                        <a:solidFill>
                          <a:srgbClr val="FF0000"/>
                        </a:solidFill>
                        <a:latin typeface="Cambria Math" panose="02040503050406030204" pitchFamily="18" charset="0"/>
                      </a:rPr>
                      <m:t> </m:t>
                    </m:r>
                  </m:oMath>
                </a14:m>
                <a:r>
                  <a:rPr lang="ja-JP" altLang="en-US" sz="2600" dirty="0">
                    <a:solidFill>
                      <a:srgbClr val="FF0000"/>
                    </a:solidFill>
                  </a:rPr>
                  <a:t>と表記</a:t>
                </a:r>
                <a:r>
                  <a:rPr lang="ja-JP" altLang="en-US" sz="2600" dirty="0"/>
                  <a:t>．</a:t>
                </a:r>
                <a14:m>
                  <m:oMath xmlns:m="http://schemas.openxmlformats.org/officeDocument/2006/math">
                    <m:r>
                      <a:rPr lang="en-US" altLang="ja-JP" sz="2600" b="0" i="1" smtClean="0">
                        <a:latin typeface="Cambria Math" panose="02040503050406030204" pitchFamily="18" charset="0"/>
                      </a:rPr>
                      <m:t>𝑗</m:t>
                    </m:r>
                    <m:r>
                      <a:rPr lang="en-US" altLang="ja-JP" sz="2600" b="0" i="1" smtClean="0">
                        <a:latin typeface="Cambria Math" panose="02040503050406030204" pitchFamily="18" charset="0"/>
                      </a:rPr>
                      <m:t> </m:t>
                    </m:r>
                  </m:oMath>
                </a14:m>
                <a:r>
                  <a:rPr lang="ja-JP" altLang="en-US" sz="2600" dirty="0"/>
                  <a:t>は１から</a:t>
                </a:r>
                <a14:m>
                  <m:oMath xmlns:m="http://schemas.openxmlformats.org/officeDocument/2006/math">
                    <m:r>
                      <a:rPr lang="en-US" altLang="ja-JP" sz="2600" b="0" i="0" smtClean="0">
                        <a:latin typeface="Cambria Math" panose="02040503050406030204" pitchFamily="18" charset="0"/>
                      </a:rPr>
                      <m:t> </m:t>
                    </m:r>
                    <m:r>
                      <a:rPr lang="en-US" altLang="ja-JP" sz="2600" b="0" i="1" smtClean="0">
                        <a:latin typeface="Cambria Math" panose="02040503050406030204" pitchFamily="18" charset="0"/>
                      </a:rPr>
                      <m:t>𝐽</m:t>
                    </m:r>
                    <m:r>
                      <a:rPr lang="en-US" altLang="ja-JP" sz="2600" b="0" i="1" smtClean="0">
                        <a:latin typeface="Cambria Math" panose="02040503050406030204" pitchFamily="18" charset="0"/>
                      </a:rPr>
                      <m:t> </m:t>
                    </m:r>
                  </m:oMath>
                </a14:m>
                <a:r>
                  <a:rPr lang="ja-JP" altLang="en-US" sz="2600" dirty="0" err="1"/>
                  <a:t>までの</a:t>
                </a:r>
                <a:r>
                  <a:rPr lang="ja-JP" altLang="en-US" sz="2600" dirty="0"/>
                  <a:t>値を取る．</a:t>
                </a:r>
              </a:p>
              <a:p>
                <a:pPr lvl="1">
                  <a:buFont typeface="Wingdings" panose="05000000000000000000" pitchFamily="2" charset="2"/>
                  <a:buChar char="n"/>
                </a:pPr>
                <a:r>
                  <a:rPr lang="ja-JP" altLang="en-US" sz="2600" dirty="0">
                    <a:solidFill>
                      <a:srgbClr val="0070C0"/>
                    </a:solidFill>
                  </a:rPr>
                  <a:t>供給量</a:t>
                </a:r>
                <a14:m>
                  <m:oMath xmlns:m="http://schemas.openxmlformats.org/officeDocument/2006/math">
                    <m:r>
                      <a:rPr lang="en-US" altLang="ja-JP" sz="2600" b="0" i="0" smtClean="0">
                        <a:solidFill>
                          <a:srgbClr val="0070C0"/>
                        </a:solidFill>
                        <a:latin typeface="Cambria Math" panose="02040503050406030204" pitchFamily="18" charset="0"/>
                      </a:rPr>
                      <m:t> </m:t>
                    </m:r>
                    <m:sSub>
                      <m:sSubPr>
                        <m:ctrlPr>
                          <a:rPr lang="en-US" altLang="ja-JP" sz="2600" b="0" i="1" smtClean="0">
                            <a:solidFill>
                              <a:srgbClr val="0070C0"/>
                            </a:solidFill>
                            <a:latin typeface="Cambria Math" panose="02040503050406030204" pitchFamily="18" charset="0"/>
                          </a:rPr>
                        </m:ctrlPr>
                      </m:sSubPr>
                      <m:e>
                        <m:r>
                          <a:rPr lang="en-US" altLang="ja-JP" sz="2600" b="0" i="1" smtClean="0">
                            <a:solidFill>
                              <a:srgbClr val="0070C0"/>
                            </a:solidFill>
                            <a:latin typeface="Cambria Math" panose="02040503050406030204" pitchFamily="18" charset="0"/>
                          </a:rPr>
                          <m:t>𝑆</m:t>
                        </m:r>
                      </m:e>
                      <m:sub>
                        <m:r>
                          <a:rPr lang="en-US" altLang="ja-JP" sz="2600" b="0" i="1" smtClean="0">
                            <a:solidFill>
                              <a:srgbClr val="0070C0"/>
                            </a:solidFill>
                            <a:latin typeface="Cambria Math" panose="02040503050406030204" pitchFamily="18" charset="0"/>
                          </a:rPr>
                          <m:t>𝑗</m:t>
                        </m:r>
                      </m:sub>
                    </m:sSub>
                    <m:r>
                      <a:rPr lang="en-US" altLang="ja-JP" sz="2600" b="0" i="1" smtClean="0">
                        <a:solidFill>
                          <a:srgbClr val="0070C0"/>
                        </a:solidFill>
                        <a:latin typeface="Cambria Math" panose="02040503050406030204" pitchFamily="18" charset="0"/>
                      </a:rPr>
                      <m:t> </m:t>
                    </m:r>
                  </m:oMath>
                </a14:m>
                <a:r>
                  <a:rPr lang="ja-JP" altLang="en-US" sz="2600" dirty="0">
                    <a:solidFill>
                      <a:srgbClr val="0070C0"/>
                    </a:solidFill>
                  </a:rPr>
                  <a:t>は企業の利潤最大化を前提とした企業の供給量．</a:t>
                </a:r>
                <a:endParaRPr lang="ja-JP" altLang="en-US" sz="2600" dirty="0"/>
              </a:p>
              <a:p>
                <a:pPr>
                  <a:buFont typeface="Wingdings" panose="05000000000000000000" pitchFamily="2" charset="2"/>
                  <a:buChar char="n"/>
                </a:pPr>
                <a:endParaRPr lang="ja-JP" altLang="en-US" sz="800" dirty="0"/>
              </a:p>
              <a:p>
                <a:pPr>
                  <a:buFont typeface="Wingdings" panose="05000000000000000000" pitchFamily="2" charset="2"/>
                  <a:buChar char="n"/>
                </a:pPr>
                <a:r>
                  <a:rPr lang="ja-JP" altLang="en-US" dirty="0"/>
                  <a:t>複数の企業を考えるには，</a:t>
                </a:r>
                <a:r>
                  <a:rPr lang="ja-JP" altLang="en-US" dirty="0">
                    <a:solidFill>
                      <a:srgbClr val="FF0000"/>
                    </a:solidFill>
                  </a:rPr>
                  <a:t>企業ごとの供給関数が存在するということを明示しなければいけない．</a:t>
                </a:r>
                <a:endParaRPr lang="en-US" altLang="ja-JP" dirty="0">
                  <a:solidFill>
                    <a:srgbClr val="FF0000"/>
                  </a:solidFill>
                </a:endParaRPr>
              </a:p>
              <a:p>
                <a:pPr>
                  <a:buFont typeface="Wingdings" panose="05000000000000000000" pitchFamily="2" charset="2"/>
                  <a:buChar char="n"/>
                </a:pPr>
                <a:endParaRPr lang="en-US" altLang="ja-JP" sz="900" dirty="0">
                  <a:solidFill>
                    <a:srgbClr val="FF0000"/>
                  </a:solidFill>
                </a:endParaRPr>
              </a:p>
              <a:p>
                <a:pPr lvl="1" algn="just">
                  <a:buFont typeface="Wingdings" panose="05000000000000000000" pitchFamily="2" charset="2"/>
                  <a:buChar char="n"/>
                </a:pPr>
                <a:r>
                  <a:rPr lang="ja-JP" altLang="en-US" sz="2600" dirty="0"/>
                  <a:t>完全競争市場において企業は市場で形成される相場で販売すると仮定している⇒</a:t>
                </a:r>
                <a:r>
                  <a:rPr lang="ja-JP" altLang="en-US" sz="2600" dirty="0">
                    <a:solidFill>
                      <a:srgbClr val="FF0000"/>
                    </a:solidFill>
                  </a:rPr>
                  <a:t>価格</a:t>
                </a:r>
                <a14:m>
                  <m:oMath xmlns:m="http://schemas.openxmlformats.org/officeDocument/2006/math">
                    <m:r>
                      <a:rPr lang="en-US" altLang="ja-JP" sz="2600">
                        <a:solidFill>
                          <a:srgbClr val="FF0000"/>
                        </a:solidFill>
                        <a:latin typeface="Cambria Math" panose="02040503050406030204" pitchFamily="18" charset="0"/>
                      </a:rPr>
                      <m:t> </m:t>
                    </m:r>
                    <m:r>
                      <a:rPr lang="en-US" altLang="ja-JP" sz="2600" i="1">
                        <a:solidFill>
                          <a:srgbClr val="FF0000"/>
                        </a:solidFill>
                        <a:latin typeface="Cambria Math" panose="02040503050406030204" pitchFamily="18" charset="0"/>
                      </a:rPr>
                      <m:t>𝑃</m:t>
                    </m:r>
                    <m:r>
                      <a:rPr lang="en-US" altLang="ja-JP" sz="2600" i="1">
                        <a:solidFill>
                          <a:srgbClr val="FF0000"/>
                        </a:solidFill>
                        <a:latin typeface="Cambria Math" panose="02040503050406030204" pitchFamily="18" charset="0"/>
                      </a:rPr>
                      <m:t> </m:t>
                    </m:r>
                  </m:oMath>
                </a14:m>
                <a:r>
                  <a:rPr lang="ja-JP" altLang="en-US" sz="2600" dirty="0">
                    <a:solidFill>
                      <a:srgbClr val="FF0000"/>
                    </a:solidFill>
                  </a:rPr>
                  <a:t>は外生</a:t>
                </a:r>
                <a:r>
                  <a:rPr lang="ja-JP" altLang="en-US" sz="2600" dirty="0"/>
                  <a:t>（与えられたもの）．</a:t>
                </a:r>
                <a:endParaRPr lang="en-US" altLang="ja-JP" sz="2600" dirty="0"/>
              </a:p>
              <a:p>
                <a:pPr lvl="1" algn="just">
                  <a:buFont typeface="Wingdings" panose="05000000000000000000" pitchFamily="2" charset="2"/>
                  <a:buChar char="n"/>
                </a:pPr>
                <a:endParaRPr lang="en-US" altLang="ja-JP" sz="900" dirty="0"/>
              </a:p>
              <a:p>
                <a:pPr lvl="1" algn="just">
                  <a:buFont typeface="Wingdings" panose="05000000000000000000" pitchFamily="2" charset="2"/>
                  <a:buChar char="n"/>
                </a:pPr>
                <a:r>
                  <a:rPr lang="ja-JP" altLang="en-US" sz="2600" dirty="0"/>
                  <a:t>生産要素価格も自分では操作できない⇒</a:t>
                </a:r>
                <a14:m>
                  <m:oMath xmlns:m="http://schemas.openxmlformats.org/officeDocument/2006/math">
                    <m:r>
                      <a:rPr lang="en-US" altLang="ja-JP" sz="2600" i="1">
                        <a:solidFill>
                          <a:srgbClr val="FF0000"/>
                        </a:solidFill>
                        <a:latin typeface="Cambria Math" panose="02040503050406030204" pitchFamily="18" charset="0"/>
                      </a:rPr>
                      <m:t>𝑊</m:t>
                    </m:r>
                    <m:r>
                      <a:rPr lang="en-US" altLang="ja-JP" sz="2600" b="0" i="0" smtClean="0">
                        <a:solidFill>
                          <a:srgbClr val="FF0000"/>
                        </a:solidFill>
                        <a:latin typeface="Cambria Math"/>
                      </a:rPr>
                      <m:t> </m:t>
                    </m:r>
                  </m:oMath>
                </a14:m>
                <a:r>
                  <a:rPr lang="ja-JP" altLang="en-US" sz="2600" dirty="0">
                    <a:solidFill>
                      <a:srgbClr val="FF0000"/>
                    </a:solidFill>
                  </a:rPr>
                  <a:t>は外生</a:t>
                </a:r>
                <a:r>
                  <a:rPr lang="ja-JP" altLang="en-US" sz="2600" dirty="0"/>
                  <a:t>と仮定．</a:t>
                </a:r>
                <a:endParaRPr lang="en-US" altLang="ja-JP" sz="2600" dirty="0"/>
              </a:p>
              <a:p>
                <a:pPr lvl="1" algn="just">
                  <a:buFont typeface="Wingdings" panose="05000000000000000000" pitchFamily="2" charset="2"/>
                  <a:buChar char="n"/>
                </a:pPr>
                <a:endParaRPr lang="en-US" altLang="ja-JP" sz="900" dirty="0"/>
              </a:p>
              <a:p>
                <a:pPr lvl="1" algn="just">
                  <a:buFont typeface="Wingdings" panose="05000000000000000000" pitchFamily="2" charset="2"/>
                  <a:buChar char="n"/>
                </a:pPr>
                <a:r>
                  <a:rPr lang="ja-JP" altLang="en-US" sz="2600" dirty="0"/>
                  <a:t>単純化のために</a:t>
                </a:r>
                <a:r>
                  <a:rPr lang="ja-JP" altLang="en-US" sz="2600" dirty="0">
                    <a:solidFill>
                      <a:srgbClr val="FF0000"/>
                    </a:solidFill>
                  </a:rPr>
                  <a:t>生産性は各企業とも同質的である</a:t>
                </a:r>
                <a:r>
                  <a:rPr lang="ja-JP" altLang="en-US" sz="2600" dirty="0"/>
                  <a:t>と仮定．</a:t>
                </a:r>
                <a:endParaRPr lang="en-US" altLang="ja-JP" sz="2600" dirty="0"/>
              </a:p>
              <a:p>
                <a:pPr>
                  <a:buFont typeface="Wingdings" panose="05000000000000000000" pitchFamily="2" charset="2"/>
                  <a:buChar char="n"/>
                </a:pPr>
                <a:endParaRPr lang="ja-JP" altLang="en-US" dirty="0">
                  <a:solidFill>
                    <a:srgbClr val="FF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219200"/>
                <a:ext cx="8229600" cy="5162128"/>
              </a:xfrm>
              <a:blipFill rotWithShape="1">
                <a:blip r:embed="rId2"/>
                <a:stretch>
                  <a:fillRect l="-444" t="-1299" r="-3556" b="-118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12</a:t>
            </a:fld>
            <a:endParaRPr kumimoji="1" lang="ja-JP" altLang="en-US"/>
          </a:p>
        </p:txBody>
      </p:sp>
      <p:sp>
        <p:nvSpPr>
          <p:cNvPr id="6" name="日付プレースホルダー 5">
            <a:extLst>
              <a:ext uri="{FF2B5EF4-FFF2-40B4-BE49-F238E27FC236}">
                <a16:creationId xmlns:a16="http://schemas.microsoft.com/office/drawing/2014/main" id="{78769E36-A2E1-409D-8AB7-B5CBD7BCDD4B}"/>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A377A132-8971-4E52-9F18-EF2DF625BB11}"/>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1350244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500"/>
                                        <p:tgtEl>
                                          <p:spTgt spid="3">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fade">
                                      <p:cBhvr>
                                        <p:cTn id="27" dur="500"/>
                                        <p:tgtEl>
                                          <p:spTgt spid="3">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11" end="11"/>
                                            </p:txEl>
                                          </p:spTgt>
                                        </p:tgtEl>
                                        <p:attrNameLst>
                                          <p:attrName>style.visibility</p:attrName>
                                        </p:attrNameLst>
                                      </p:cBhvr>
                                      <p:to>
                                        <p:strVal val="visible"/>
                                      </p:to>
                                    </p:set>
                                    <p:animEffect transition="in" filter="fade">
                                      <p:cBhvr>
                                        <p:cTn id="3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〇〇●〇〇〇</a:t>
            </a:r>
            <a:br>
              <a:rPr lang="en-US" altLang="ja-JP" sz="2800" dirty="0">
                <a:solidFill>
                  <a:srgbClr val="0070C0"/>
                </a:solidFill>
                <a:ea typeface="HGP創英角ｺﾞｼｯｸUB" panose="020B0900000000000000" pitchFamily="50" charset="-128"/>
              </a:rPr>
            </a:br>
            <a:r>
              <a:rPr lang="en-US" altLang="ja-JP" sz="2800" dirty="0">
                <a:solidFill>
                  <a:srgbClr val="0070C0"/>
                </a:solidFill>
                <a:ea typeface="HGP創英角ｺﾞｼｯｸUB" panose="020B0900000000000000" pitchFamily="50" charset="-128"/>
              </a:rPr>
              <a:t>2.2</a:t>
            </a:r>
            <a:r>
              <a:rPr lang="ja-JP" altLang="en-US" sz="2800" dirty="0">
                <a:solidFill>
                  <a:srgbClr val="0070C0"/>
                </a:solidFill>
                <a:latin typeface="+mj-ea"/>
              </a:rPr>
              <a:t>　市場供給曲線</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67544" y="1340768"/>
                <a:ext cx="8229600" cy="4997152"/>
              </a:xfrm>
            </p:spPr>
            <p:txBody>
              <a:bodyPr>
                <a:noAutofit/>
              </a:bodyPr>
              <a:lstStyle/>
              <a:p>
                <a:pPr algn="just">
                  <a:buFont typeface="Wingdings" panose="05000000000000000000" pitchFamily="2" charset="2"/>
                  <a:buChar char="n"/>
                </a:pPr>
                <a:r>
                  <a:rPr lang="ja-JP" altLang="en-US" sz="2400" dirty="0"/>
                  <a:t>この時，企業の供給関数は次のように書く．</a:t>
                </a:r>
                <a:endParaRPr lang="en-US" altLang="ja-JP" sz="2400" dirty="0"/>
              </a:p>
              <a:p>
                <a:pPr algn="just">
                  <a:buFont typeface="Wingdings" panose="05000000000000000000" pitchFamily="2" charset="2"/>
                  <a:buChar char="n"/>
                </a:pPr>
                <a:endParaRPr lang="en-US" altLang="ja-JP" sz="800" dirty="0"/>
              </a:p>
              <a:p>
                <a:pPr marL="0" indent="0" algn="just">
                  <a:buNone/>
                </a:pPr>
                <a14:m>
                  <m:oMathPara xmlns:m="http://schemas.openxmlformats.org/officeDocument/2006/math">
                    <m:oMathParaPr>
                      <m:jc m:val="centerGroup"/>
                    </m:oMathParaPr>
                    <m:oMath xmlns:m="http://schemas.openxmlformats.org/officeDocument/2006/math">
                      <m:sSub>
                        <m:sSubPr>
                          <m:ctrlPr>
                            <a:rPr lang="en-US" altLang="ja-JP" sz="2400" i="1">
                              <a:solidFill>
                                <a:srgbClr val="FF0000"/>
                              </a:solidFill>
                              <a:latin typeface="Cambria Math" panose="02040503050406030204" pitchFamily="18" charset="0"/>
                            </a:rPr>
                          </m:ctrlPr>
                        </m:sSubPr>
                        <m:e>
                          <m:r>
                            <a:rPr lang="en-US" altLang="ja-JP" sz="2400" i="1">
                              <a:solidFill>
                                <a:srgbClr val="FF0000"/>
                              </a:solidFill>
                              <a:latin typeface="Cambria Math" panose="02040503050406030204" pitchFamily="18" charset="0"/>
                            </a:rPr>
                            <m:t>𝑆</m:t>
                          </m:r>
                        </m:e>
                        <m:sub>
                          <m:r>
                            <a:rPr lang="en-US" altLang="ja-JP" sz="2400" i="1">
                              <a:solidFill>
                                <a:srgbClr val="FF0000"/>
                              </a:solidFill>
                              <a:latin typeface="Cambria Math" panose="02040503050406030204" pitchFamily="18" charset="0"/>
                            </a:rPr>
                            <m:t>𝑗</m:t>
                          </m:r>
                        </m:sub>
                      </m:sSub>
                      <m:r>
                        <a:rPr lang="en-US" altLang="ja-JP" sz="2400" i="1">
                          <a:solidFill>
                            <a:srgbClr val="FF0000"/>
                          </a:solidFill>
                          <a:latin typeface="Cambria Math" panose="02040503050406030204" pitchFamily="18" charset="0"/>
                        </a:rPr>
                        <m:t>=</m:t>
                      </m:r>
                      <m:f>
                        <m:fPr>
                          <m:ctrlPr>
                            <a:rPr lang="en-US" altLang="ja-JP" sz="2400" i="1">
                              <a:solidFill>
                                <a:srgbClr val="FF0000"/>
                              </a:solidFill>
                              <a:latin typeface="Cambria Math" panose="02040503050406030204" pitchFamily="18" charset="0"/>
                            </a:rPr>
                          </m:ctrlPr>
                        </m:fPr>
                        <m:num>
                          <m:r>
                            <a:rPr lang="en-US" altLang="ja-JP" sz="2400" i="1">
                              <a:solidFill>
                                <a:srgbClr val="FF0000"/>
                              </a:solidFill>
                              <a:latin typeface="Cambria Math" panose="02040503050406030204" pitchFamily="18" charset="0"/>
                            </a:rPr>
                            <m:t>𝐻</m:t>
                          </m:r>
                        </m:num>
                        <m:den>
                          <m:r>
                            <a:rPr lang="en-US" altLang="ja-JP" sz="2400" i="1">
                              <a:solidFill>
                                <a:srgbClr val="FF0000"/>
                              </a:solidFill>
                              <a:latin typeface="Cambria Math" panose="02040503050406030204" pitchFamily="18" charset="0"/>
                            </a:rPr>
                            <m:t>𝑊</m:t>
                          </m:r>
                        </m:den>
                      </m:f>
                      <m:r>
                        <a:rPr lang="en-US" altLang="ja-JP" sz="2400" i="1">
                          <a:solidFill>
                            <a:srgbClr val="FF0000"/>
                          </a:solidFill>
                          <a:latin typeface="Cambria Math" panose="02040503050406030204" pitchFamily="18" charset="0"/>
                        </a:rPr>
                        <m:t>𝑃</m:t>
                      </m:r>
                    </m:oMath>
                  </m:oMathPara>
                </a14:m>
                <a:endParaRPr lang="ja-JP" altLang="en-US" sz="2400" dirty="0">
                  <a:solidFill>
                    <a:srgbClr val="FF0000"/>
                  </a:solidFill>
                </a:endParaRPr>
              </a:p>
              <a:p>
                <a:pPr algn="just">
                  <a:buFont typeface="Wingdings" panose="05000000000000000000" pitchFamily="2" charset="2"/>
                  <a:buChar char="n"/>
                </a:pPr>
                <a:endParaRPr lang="en-US" altLang="ja-JP" sz="800" dirty="0"/>
              </a:p>
              <a:p>
                <a:pPr>
                  <a:buFont typeface="Wingdings" panose="05000000000000000000" pitchFamily="2" charset="2"/>
                  <a:buChar char="n"/>
                </a:pPr>
                <a14:m>
                  <m:oMath xmlns:m="http://schemas.openxmlformats.org/officeDocument/2006/math">
                    <m:r>
                      <a:rPr lang="en-US" altLang="ja-JP" sz="2400" i="1">
                        <a:latin typeface="Cambria Math" panose="02040503050406030204" pitchFamily="18" charset="0"/>
                      </a:rPr>
                      <m:t>𝐽</m:t>
                    </m:r>
                    <m:r>
                      <a:rPr lang="en-US" altLang="ja-JP" sz="2400" i="1">
                        <a:latin typeface="Cambria Math" panose="02040503050406030204" pitchFamily="18" charset="0"/>
                      </a:rPr>
                      <m:t> </m:t>
                    </m:r>
                  </m:oMath>
                </a14:m>
                <a:r>
                  <a:rPr lang="ja-JP" altLang="en-US" sz="2400" dirty="0"/>
                  <a:t>社の供給量の合計である市場供給関数を考えよう．</a:t>
                </a:r>
                <a:endParaRPr lang="en-US" altLang="ja-JP" sz="2400" dirty="0"/>
              </a:p>
              <a:p>
                <a:pPr lvl="1">
                  <a:buFont typeface="Wingdings" panose="05000000000000000000" pitchFamily="2" charset="2"/>
                  <a:buChar char="n"/>
                </a:pPr>
                <a:r>
                  <a:rPr lang="en-US" altLang="ja-JP" sz="2400" i="1" dirty="0">
                    <a:latin typeface="Times New Roman" panose="02020603050405020304" pitchFamily="18" charset="0"/>
                    <a:cs typeface="Times New Roman" panose="02020603050405020304" pitchFamily="18" charset="0"/>
                  </a:rPr>
                  <a:t>j</a:t>
                </a:r>
                <a:r>
                  <a:rPr lang="en-US" altLang="ja-JP" sz="2400" dirty="0">
                    <a:latin typeface="Times New Roman" panose="02020603050405020304" pitchFamily="18" charset="0"/>
                    <a:cs typeface="Times New Roman" panose="02020603050405020304" pitchFamily="18" charset="0"/>
                  </a:rPr>
                  <a:t>=</a:t>
                </a:r>
                <a:r>
                  <a:rPr lang="ja-JP" altLang="en-US" sz="2400" dirty="0">
                    <a:latin typeface="Times New Roman" panose="02020603050405020304" pitchFamily="18" charset="0"/>
                    <a:cs typeface="Times New Roman" panose="02020603050405020304" pitchFamily="18" charset="0"/>
                  </a:rPr>
                  <a:t>１</a:t>
                </a:r>
                <a:r>
                  <a:rPr lang="en-US" altLang="ja-JP" sz="2400" dirty="0">
                    <a:latin typeface="Times New Roman" panose="02020603050405020304" pitchFamily="18" charset="0"/>
                    <a:cs typeface="Times New Roman" panose="02020603050405020304" pitchFamily="18" charset="0"/>
                  </a:rPr>
                  <a:t>,…,</a:t>
                </a:r>
                <a:r>
                  <a:rPr lang="en-US" altLang="ja-JP" sz="2400" i="1" dirty="0">
                    <a:latin typeface="Times New Roman" panose="02020603050405020304" pitchFamily="18" charset="0"/>
                    <a:cs typeface="Times New Roman" panose="02020603050405020304" pitchFamily="18" charset="0"/>
                  </a:rPr>
                  <a:t>J</a:t>
                </a:r>
                <a:r>
                  <a:rPr lang="en-US" altLang="ja-JP" sz="2400" dirty="0">
                    <a:latin typeface="Times New Roman" panose="02020603050405020304" pitchFamily="18" charset="0"/>
                    <a:cs typeface="Times New Roman" panose="02020603050405020304" pitchFamily="18" charset="0"/>
                  </a:rPr>
                  <a:t> </a:t>
                </a:r>
                <a:r>
                  <a:rPr lang="ja-JP" altLang="en-US" sz="2400" dirty="0">
                    <a:latin typeface="Times New Roman" panose="02020603050405020304" pitchFamily="18" charset="0"/>
                    <a:cs typeface="Times New Roman" panose="02020603050405020304" pitchFamily="18" charset="0"/>
                  </a:rPr>
                  <a:t>の</a:t>
                </a:r>
                <a:r>
                  <a:rPr lang="ja-JP" altLang="en-US" sz="2400" dirty="0"/>
                  <a:t>供給関数を並べてみる．</a:t>
                </a:r>
                <a:endParaRPr lang="en-US" altLang="ja-JP" sz="2400" i="1" dirty="0"/>
              </a:p>
              <a:p>
                <a:pPr lvl="1">
                  <a:buFont typeface="Wingdings" panose="05000000000000000000" pitchFamily="2" charset="2"/>
                  <a:buChar char="n"/>
                </a:pPr>
                <a:endParaRPr lang="ja-JP" altLang="en-US" sz="2100" dirty="0"/>
              </a:p>
              <a:p>
                <a:pPr marL="0" indent="0">
                  <a:buNone/>
                </a:pPr>
                <a14:m>
                  <m:oMathPara xmlns:m="http://schemas.openxmlformats.org/officeDocument/2006/math">
                    <m:oMathParaPr>
                      <m:jc m:val="centerGroup"/>
                    </m:oMathParaPr>
                    <m:oMath xmlns:m="http://schemas.openxmlformats.org/officeDocument/2006/math">
                      <m:sSub>
                        <m:sSubPr>
                          <m:ctrlPr>
                            <a:rPr lang="en-US" altLang="ja-JP" sz="2000" i="1">
                              <a:solidFill>
                                <a:srgbClr val="FF0000"/>
                              </a:solidFill>
                              <a:latin typeface="Cambria Math" panose="02040503050406030204" pitchFamily="18" charset="0"/>
                            </a:rPr>
                          </m:ctrlPr>
                        </m:sSubPr>
                        <m:e>
                          <m:r>
                            <a:rPr lang="en-US" altLang="ja-JP" sz="2000" i="1">
                              <a:solidFill>
                                <a:srgbClr val="FF0000"/>
                              </a:solidFill>
                              <a:latin typeface="Cambria Math" panose="02040503050406030204" pitchFamily="18" charset="0"/>
                            </a:rPr>
                            <m:t>𝑆</m:t>
                          </m:r>
                        </m:e>
                        <m:sub>
                          <m:r>
                            <a:rPr lang="en-US" altLang="ja-JP" sz="2000" i="1">
                              <a:solidFill>
                                <a:srgbClr val="FF0000"/>
                              </a:solidFill>
                              <a:latin typeface="Cambria Math" panose="02040503050406030204" pitchFamily="18" charset="0"/>
                            </a:rPr>
                            <m:t>1</m:t>
                          </m:r>
                        </m:sub>
                      </m:sSub>
                      <m:r>
                        <a:rPr lang="en-US" altLang="ja-JP" sz="2000" i="1">
                          <a:solidFill>
                            <a:srgbClr val="FF0000"/>
                          </a:solidFill>
                          <a:latin typeface="Cambria Math" panose="02040503050406030204" pitchFamily="18" charset="0"/>
                        </a:rPr>
                        <m:t>=</m:t>
                      </m:r>
                      <m:f>
                        <m:fPr>
                          <m:ctrlPr>
                            <a:rPr lang="en-US" altLang="ja-JP" sz="2000" i="1">
                              <a:solidFill>
                                <a:srgbClr val="FF0000"/>
                              </a:solidFill>
                              <a:latin typeface="Cambria Math" panose="02040503050406030204" pitchFamily="18" charset="0"/>
                            </a:rPr>
                          </m:ctrlPr>
                        </m:fPr>
                        <m:num>
                          <m:r>
                            <a:rPr lang="en-US" altLang="ja-JP" sz="2000" i="1">
                              <a:solidFill>
                                <a:srgbClr val="FF0000"/>
                              </a:solidFill>
                              <a:latin typeface="Cambria Math" panose="02040503050406030204" pitchFamily="18" charset="0"/>
                            </a:rPr>
                            <m:t>𝐻</m:t>
                          </m:r>
                        </m:num>
                        <m:den>
                          <m:r>
                            <a:rPr lang="en-US" altLang="ja-JP" sz="2000" i="1">
                              <a:solidFill>
                                <a:srgbClr val="FF0000"/>
                              </a:solidFill>
                              <a:latin typeface="Cambria Math" panose="02040503050406030204" pitchFamily="18" charset="0"/>
                            </a:rPr>
                            <m:t>𝑊</m:t>
                          </m:r>
                        </m:den>
                      </m:f>
                      <m:r>
                        <a:rPr lang="en-US" altLang="ja-JP" sz="2000" i="1">
                          <a:solidFill>
                            <a:srgbClr val="FF0000"/>
                          </a:solidFill>
                          <a:latin typeface="Cambria Math" panose="02040503050406030204" pitchFamily="18" charset="0"/>
                        </a:rPr>
                        <m:t>𝑃</m:t>
                      </m:r>
                    </m:oMath>
                  </m:oMathPara>
                </a14:m>
                <a:endParaRPr lang="en-US" altLang="ja-JP" sz="2000" dirty="0"/>
              </a:p>
              <a:p>
                <a:pPr marL="0" indent="0">
                  <a:buNone/>
                </a:pPr>
                <a14:m>
                  <m:oMathPara xmlns:m="http://schemas.openxmlformats.org/officeDocument/2006/math">
                    <m:oMathParaPr>
                      <m:jc m:val="centerGroup"/>
                    </m:oMathParaPr>
                    <m:oMath xmlns:m="http://schemas.openxmlformats.org/officeDocument/2006/math">
                      <m:sSub>
                        <m:sSubPr>
                          <m:ctrlPr>
                            <a:rPr lang="en-US" altLang="ja-JP" sz="2000" i="1">
                              <a:solidFill>
                                <a:srgbClr val="FF0000"/>
                              </a:solidFill>
                              <a:latin typeface="Cambria Math" panose="02040503050406030204" pitchFamily="18" charset="0"/>
                            </a:rPr>
                          </m:ctrlPr>
                        </m:sSubPr>
                        <m:e>
                          <m:r>
                            <a:rPr lang="en-US" altLang="ja-JP" sz="2000" i="1">
                              <a:solidFill>
                                <a:srgbClr val="FF0000"/>
                              </a:solidFill>
                              <a:latin typeface="Cambria Math" panose="02040503050406030204" pitchFamily="18" charset="0"/>
                            </a:rPr>
                            <m:t>𝑆</m:t>
                          </m:r>
                        </m:e>
                        <m:sub>
                          <m:r>
                            <a:rPr lang="en-US" altLang="ja-JP" sz="2000" i="1">
                              <a:solidFill>
                                <a:srgbClr val="FF0000"/>
                              </a:solidFill>
                              <a:latin typeface="Cambria Math" panose="02040503050406030204" pitchFamily="18" charset="0"/>
                            </a:rPr>
                            <m:t>2</m:t>
                          </m:r>
                        </m:sub>
                      </m:sSub>
                      <m:r>
                        <a:rPr lang="en-US" altLang="ja-JP" sz="2000" i="1">
                          <a:solidFill>
                            <a:srgbClr val="FF0000"/>
                          </a:solidFill>
                          <a:latin typeface="Cambria Math" panose="02040503050406030204" pitchFamily="18" charset="0"/>
                        </a:rPr>
                        <m:t>=</m:t>
                      </m:r>
                      <m:f>
                        <m:fPr>
                          <m:ctrlPr>
                            <a:rPr lang="en-US" altLang="ja-JP" sz="2000" i="1">
                              <a:solidFill>
                                <a:srgbClr val="FF0000"/>
                              </a:solidFill>
                              <a:latin typeface="Cambria Math" panose="02040503050406030204" pitchFamily="18" charset="0"/>
                            </a:rPr>
                          </m:ctrlPr>
                        </m:fPr>
                        <m:num>
                          <m:r>
                            <a:rPr lang="en-US" altLang="ja-JP" sz="2000" i="1">
                              <a:solidFill>
                                <a:srgbClr val="FF0000"/>
                              </a:solidFill>
                              <a:latin typeface="Cambria Math" panose="02040503050406030204" pitchFamily="18" charset="0"/>
                            </a:rPr>
                            <m:t>𝐻</m:t>
                          </m:r>
                        </m:num>
                        <m:den>
                          <m:r>
                            <a:rPr lang="en-US" altLang="ja-JP" sz="2000" i="1">
                              <a:solidFill>
                                <a:srgbClr val="FF0000"/>
                              </a:solidFill>
                              <a:latin typeface="Cambria Math" panose="02040503050406030204" pitchFamily="18" charset="0"/>
                            </a:rPr>
                            <m:t>𝑊</m:t>
                          </m:r>
                        </m:den>
                      </m:f>
                      <m:r>
                        <a:rPr lang="en-US" altLang="ja-JP" sz="2000" i="1">
                          <a:solidFill>
                            <a:srgbClr val="FF0000"/>
                          </a:solidFill>
                          <a:latin typeface="Cambria Math" panose="02040503050406030204" pitchFamily="18" charset="0"/>
                        </a:rPr>
                        <m:t>𝑃</m:t>
                      </m:r>
                    </m:oMath>
                  </m:oMathPara>
                </a14:m>
                <a:endParaRPr lang="en-US" altLang="ja-JP" sz="2000" dirty="0"/>
              </a:p>
              <a:p>
                <a:pPr marL="0" indent="0">
                  <a:buNone/>
                </a:pPr>
                <a14:m>
                  <m:oMathPara xmlns:m="http://schemas.openxmlformats.org/officeDocument/2006/math">
                    <m:oMathParaPr>
                      <m:jc m:val="centerGroup"/>
                    </m:oMathParaPr>
                    <m:oMath xmlns:m="http://schemas.openxmlformats.org/officeDocument/2006/math">
                      <m:r>
                        <a:rPr lang="en-US" altLang="ja-JP" sz="2000" i="1">
                          <a:latin typeface="Cambria Math" panose="02040503050406030204" pitchFamily="18" charset="0"/>
                          <a:ea typeface="Cambria Math" panose="02040503050406030204" pitchFamily="18" charset="0"/>
                        </a:rPr>
                        <m:t>⋮</m:t>
                      </m:r>
                    </m:oMath>
                  </m:oMathPara>
                </a14:m>
                <a:endParaRPr lang="en-US" altLang="ja-JP" sz="2000" dirty="0"/>
              </a:p>
              <a:p>
                <a:pPr marL="0" indent="0">
                  <a:buNone/>
                </a:pPr>
                <a14:m>
                  <m:oMathPara xmlns:m="http://schemas.openxmlformats.org/officeDocument/2006/math">
                    <m:oMathParaPr>
                      <m:jc m:val="centerGroup"/>
                    </m:oMathParaPr>
                    <m:oMath xmlns:m="http://schemas.openxmlformats.org/officeDocument/2006/math">
                      <m:sSub>
                        <m:sSubPr>
                          <m:ctrlPr>
                            <a:rPr lang="en-US" altLang="ja-JP" sz="2000" i="1">
                              <a:solidFill>
                                <a:srgbClr val="FF0000"/>
                              </a:solidFill>
                              <a:latin typeface="Cambria Math" panose="02040503050406030204" pitchFamily="18" charset="0"/>
                            </a:rPr>
                          </m:ctrlPr>
                        </m:sSubPr>
                        <m:e>
                          <m:r>
                            <a:rPr lang="en-US" altLang="ja-JP" sz="2000" i="1">
                              <a:solidFill>
                                <a:srgbClr val="FF0000"/>
                              </a:solidFill>
                              <a:latin typeface="Cambria Math" panose="02040503050406030204" pitchFamily="18" charset="0"/>
                            </a:rPr>
                            <m:t>𝑆</m:t>
                          </m:r>
                        </m:e>
                        <m:sub>
                          <m:r>
                            <a:rPr lang="en-US" altLang="ja-JP" sz="2000" i="1">
                              <a:solidFill>
                                <a:srgbClr val="FF0000"/>
                              </a:solidFill>
                              <a:latin typeface="Cambria Math" panose="02040503050406030204" pitchFamily="18" charset="0"/>
                            </a:rPr>
                            <m:t>𝐽</m:t>
                          </m:r>
                        </m:sub>
                      </m:sSub>
                      <m:r>
                        <a:rPr lang="en-US" altLang="ja-JP" sz="2000" i="1">
                          <a:solidFill>
                            <a:srgbClr val="FF0000"/>
                          </a:solidFill>
                          <a:latin typeface="Cambria Math" panose="02040503050406030204" pitchFamily="18" charset="0"/>
                        </a:rPr>
                        <m:t>=</m:t>
                      </m:r>
                      <m:f>
                        <m:fPr>
                          <m:ctrlPr>
                            <a:rPr lang="en-US" altLang="ja-JP" sz="2000" i="1">
                              <a:solidFill>
                                <a:srgbClr val="FF0000"/>
                              </a:solidFill>
                              <a:latin typeface="Cambria Math" panose="02040503050406030204" pitchFamily="18" charset="0"/>
                            </a:rPr>
                          </m:ctrlPr>
                        </m:fPr>
                        <m:num>
                          <m:r>
                            <a:rPr lang="en-US" altLang="ja-JP" sz="2000" i="1">
                              <a:solidFill>
                                <a:srgbClr val="FF0000"/>
                              </a:solidFill>
                              <a:latin typeface="Cambria Math" panose="02040503050406030204" pitchFamily="18" charset="0"/>
                            </a:rPr>
                            <m:t>𝐻</m:t>
                          </m:r>
                        </m:num>
                        <m:den>
                          <m:r>
                            <a:rPr lang="en-US" altLang="ja-JP" sz="2000" i="1">
                              <a:solidFill>
                                <a:srgbClr val="FF0000"/>
                              </a:solidFill>
                              <a:latin typeface="Cambria Math" panose="02040503050406030204" pitchFamily="18" charset="0"/>
                            </a:rPr>
                            <m:t>𝑊</m:t>
                          </m:r>
                        </m:den>
                      </m:f>
                      <m:r>
                        <a:rPr lang="en-US" altLang="ja-JP" sz="2000" i="1">
                          <a:solidFill>
                            <a:srgbClr val="FF0000"/>
                          </a:solidFill>
                          <a:latin typeface="Cambria Math" panose="02040503050406030204" pitchFamily="18" charset="0"/>
                        </a:rPr>
                        <m:t>𝑃</m:t>
                      </m:r>
                    </m:oMath>
                  </m:oMathPara>
                </a14:m>
                <a:endParaRPr lang="ja-JP" altLang="en-US" sz="2000" dirty="0"/>
              </a:p>
              <a:p>
                <a:pPr algn="just">
                  <a:buFont typeface="Wingdings" panose="05000000000000000000" pitchFamily="2" charset="2"/>
                  <a:buChar char="n"/>
                </a:pPr>
                <a:endParaRPr lang="ja-JP" altLang="en-US" sz="105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67544" y="1340768"/>
                <a:ext cx="8229600" cy="4997152"/>
              </a:xfrm>
              <a:blipFill rotWithShape="1">
                <a:blip r:embed="rId2"/>
                <a:stretch>
                  <a:fillRect l="-519" t="-134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13</a:t>
            </a:fld>
            <a:endParaRPr kumimoji="1" lang="ja-JP" altLang="en-US"/>
          </a:p>
        </p:txBody>
      </p:sp>
      <p:sp>
        <p:nvSpPr>
          <p:cNvPr id="6" name="日付プレースホルダー 5">
            <a:extLst>
              <a:ext uri="{FF2B5EF4-FFF2-40B4-BE49-F238E27FC236}">
                <a16:creationId xmlns:a16="http://schemas.microsoft.com/office/drawing/2014/main" id="{97667126-B809-422A-BDFA-48AFC54F5743}"/>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9995DABC-BB66-4CFB-8DF0-22F1BF980E2C}"/>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376547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9" end="9"/>
                                            </p:txEl>
                                          </p:spTgt>
                                        </p:tgtEl>
                                        <p:attrNameLst>
                                          <p:attrName>style.visibility</p:attrName>
                                        </p:attrNameLst>
                                      </p:cBhvr>
                                      <p:to>
                                        <p:strVal val="visible"/>
                                      </p:to>
                                    </p:set>
                                    <p:animEffect transition="in" filter="fade">
                                      <p:cBhvr>
                                        <p:cTn id="16" dur="500"/>
                                        <p:tgtEl>
                                          <p:spTgt spid="3">
                                            <p:txEl>
                                              <p:pRg st="9" end="9"/>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animEffect transition="in" filter="fade">
                                      <p:cBhvr>
                                        <p:cTn id="1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〇〇〇●〇〇</a:t>
            </a:r>
            <a:br>
              <a:rPr lang="en-US" altLang="ja-JP" sz="2800" dirty="0">
                <a:solidFill>
                  <a:srgbClr val="0070C0"/>
                </a:solidFill>
                <a:ea typeface="HGP創英角ｺﾞｼｯｸUB" panose="020B0900000000000000" pitchFamily="50" charset="-128"/>
              </a:rPr>
            </a:br>
            <a:r>
              <a:rPr lang="en-US" altLang="ja-JP" sz="2800" dirty="0">
                <a:solidFill>
                  <a:srgbClr val="0070C0"/>
                </a:solidFill>
                <a:ea typeface="HGP創英角ｺﾞｼｯｸUB" panose="020B0900000000000000" pitchFamily="50" charset="-128"/>
              </a:rPr>
              <a:t>2.2</a:t>
            </a:r>
            <a:r>
              <a:rPr lang="ja-JP" altLang="en-US" sz="2800" dirty="0">
                <a:solidFill>
                  <a:srgbClr val="0070C0"/>
                </a:solidFill>
                <a:latin typeface="+mj-ea"/>
              </a:rPr>
              <a:t>　市場供給曲線</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600200"/>
                <a:ext cx="8229600" cy="4997152"/>
              </a:xfrm>
            </p:spPr>
            <p:txBody>
              <a:bodyPr>
                <a:noAutofit/>
              </a:bodyPr>
              <a:lstStyle/>
              <a:p>
                <a:pPr>
                  <a:buFont typeface="Wingdings" panose="05000000000000000000" pitchFamily="2" charset="2"/>
                  <a:buChar char="n"/>
                </a:pPr>
                <a14:m>
                  <m:oMath xmlns:m="http://schemas.openxmlformats.org/officeDocument/2006/math">
                    <m:r>
                      <a:rPr lang="en-US" altLang="ja-JP" sz="2400" b="0" i="1" smtClean="0">
                        <a:solidFill>
                          <a:srgbClr val="0070C0"/>
                        </a:solidFill>
                        <a:latin typeface="Cambria Math" panose="02040503050406030204" pitchFamily="18" charset="0"/>
                      </a:rPr>
                      <m:t>𝐽</m:t>
                    </m:r>
                    <m:r>
                      <a:rPr lang="en-US" altLang="ja-JP" sz="2400" b="0" i="1" smtClean="0">
                        <a:solidFill>
                          <a:srgbClr val="0070C0"/>
                        </a:solidFill>
                        <a:latin typeface="Cambria Math" panose="02040503050406030204" pitchFamily="18" charset="0"/>
                      </a:rPr>
                      <m:t> </m:t>
                    </m:r>
                  </m:oMath>
                </a14:m>
                <a:r>
                  <a:rPr lang="ja-JP" altLang="en-US" sz="2400" dirty="0">
                    <a:solidFill>
                      <a:srgbClr val="0070C0"/>
                    </a:solidFill>
                  </a:rPr>
                  <a:t>社すべての供給量を足し合わせる</a:t>
                </a:r>
                <a:r>
                  <a:rPr lang="ja-JP" altLang="en-US" sz="2400" dirty="0"/>
                  <a:t>と以下の式が導ける；</a:t>
                </a:r>
                <a:endParaRPr lang="en-US" altLang="ja-JP" sz="2400" dirty="0"/>
              </a:p>
              <a:p>
                <a:pPr>
                  <a:buFont typeface="Wingdings" panose="05000000000000000000" pitchFamily="2" charset="2"/>
                  <a:buChar char="n"/>
                </a:pPr>
                <a:endParaRPr lang="en-US" altLang="ja-JP" sz="2400" dirty="0"/>
              </a:p>
              <a:p>
                <a:pPr marL="0" indent="0">
                  <a:buNone/>
                </a:pPr>
                <a14:m>
                  <m:oMathPara xmlns:m="http://schemas.openxmlformats.org/officeDocument/2006/math">
                    <m:oMathParaPr>
                      <m:jc m:val="centerGroup"/>
                    </m:oMathParaPr>
                    <m:oMath xmlns:m="http://schemas.openxmlformats.org/officeDocument/2006/math">
                      <m:sSub>
                        <m:sSubPr>
                          <m:ctrlPr>
                            <a:rPr lang="en-US" altLang="ja-JP" sz="2400" i="1" smtClean="0">
                              <a:latin typeface="Cambria Math" panose="02040503050406030204" pitchFamily="18" charset="0"/>
                            </a:rPr>
                          </m:ctrlPr>
                        </m:sSubPr>
                        <m:e>
                          <m:r>
                            <a:rPr lang="en-US" altLang="ja-JP" sz="2400" b="0" i="1" smtClean="0">
                              <a:latin typeface="Cambria Math" panose="02040503050406030204" pitchFamily="18" charset="0"/>
                            </a:rPr>
                            <m:t>𝑆</m:t>
                          </m:r>
                        </m:e>
                        <m:sub>
                          <m:r>
                            <a:rPr lang="en-US" altLang="ja-JP" sz="2400" b="0" i="1" smtClean="0">
                              <a:latin typeface="Cambria Math" panose="02040503050406030204" pitchFamily="18" charset="0"/>
                            </a:rPr>
                            <m:t>1</m:t>
                          </m:r>
                        </m:sub>
                      </m:sSub>
                      <m:r>
                        <a:rPr lang="en-US" altLang="ja-JP" sz="2400" i="1">
                          <a:latin typeface="Cambria Math" panose="02040503050406030204" pitchFamily="18" charset="0"/>
                        </a:rPr>
                        <m:t>+</m:t>
                      </m:r>
                      <m:sSub>
                        <m:sSubPr>
                          <m:ctrlPr>
                            <a:rPr lang="en-US" altLang="ja-JP" sz="2400" i="1">
                              <a:latin typeface="Cambria Math" panose="02040503050406030204" pitchFamily="18" charset="0"/>
                            </a:rPr>
                          </m:ctrlPr>
                        </m:sSubPr>
                        <m:e>
                          <m:r>
                            <a:rPr lang="en-US" altLang="ja-JP" sz="2400" b="0" i="1" smtClean="0">
                              <a:latin typeface="Cambria Math" panose="02040503050406030204" pitchFamily="18" charset="0"/>
                            </a:rPr>
                            <m:t>𝑆</m:t>
                          </m:r>
                        </m:e>
                        <m:sub>
                          <m:r>
                            <a:rPr lang="en-US" altLang="ja-JP" sz="2400" b="0" i="1" smtClean="0">
                              <a:latin typeface="Cambria Math" panose="02040503050406030204" pitchFamily="18" charset="0"/>
                            </a:rPr>
                            <m:t>2</m:t>
                          </m:r>
                        </m:sub>
                      </m:sSub>
                      <m:r>
                        <a:rPr lang="en-US" altLang="ja-JP" sz="2400" i="1">
                          <a:latin typeface="Cambria Math" panose="02040503050406030204" pitchFamily="18" charset="0"/>
                        </a:rPr>
                        <m:t>+</m:t>
                      </m:r>
                      <m:r>
                        <a:rPr lang="en-US" altLang="ja-JP" sz="2400" i="1" smtClean="0">
                          <a:latin typeface="Cambria Math" panose="02040503050406030204" pitchFamily="18" charset="0"/>
                          <a:ea typeface="Cambria Math" panose="02040503050406030204" pitchFamily="18" charset="0"/>
                        </a:rPr>
                        <m:t>⋯</m:t>
                      </m:r>
                      <m:r>
                        <a:rPr lang="en-US" altLang="ja-JP" sz="2400" b="0" i="1" smtClean="0">
                          <a:latin typeface="Cambria Math" panose="02040503050406030204" pitchFamily="18" charset="0"/>
                          <a:ea typeface="Cambria Math" panose="02040503050406030204" pitchFamily="18" charset="0"/>
                        </a:rPr>
                        <m:t>+</m:t>
                      </m:r>
                      <m:sSub>
                        <m:sSubPr>
                          <m:ctrlPr>
                            <a:rPr lang="en-US" altLang="ja-JP" sz="2400" i="1">
                              <a:latin typeface="Cambria Math" panose="02040503050406030204" pitchFamily="18" charset="0"/>
                            </a:rPr>
                          </m:ctrlPr>
                        </m:sSubPr>
                        <m:e>
                          <m:r>
                            <a:rPr lang="en-US" altLang="ja-JP" sz="2400" b="0" i="1" smtClean="0">
                              <a:latin typeface="Cambria Math" panose="02040503050406030204" pitchFamily="18" charset="0"/>
                            </a:rPr>
                            <m:t>𝑆</m:t>
                          </m:r>
                        </m:e>
                        <m:sub>
                          <m:r>
                            <a:rPr lang="en-US" altLang="ja-JP" sz="2400" b="0" i="1" smtClean="0">
                              <a:latin typeface="Cambria Math" panose="02040503050406030204" pitchFamily="18" charset="0"/>
                            </a:rPr>
                            <m:t>𝐽</m:t>
                          </m:r>
                        </m:sub>
                      </m:sSub>
                      <m:r>
                        <a:rPr lang="en-US" altLang="ja-JP" sz="2400" b="0" i="1" smtClean="0">
                          <a:latin typeface="Cambria Math" panose="02040503050406030204" pitchFamily="18" charset="0"/>
                        </a:rPr>
                        <m:t>=</m:t>
                      </m:r>
                      <m:f>
                        <m:fPr>
                          <m:ctrlPr>
                            <a:rPr lang="en-US" altLang="ja-JP" sz="2400" b="0" i="1" smtClean="0">
                              <a:latin typeface="Cambria Math" panose="02040503050406030204" pitchFamily="18" charset="0"/>
                            </a:rPr>
                          </m:ctrlPr>
                        </m:fPr>
                        <m:num>
                          <m:r>
                            <a:rPr lang="en-US" altLang="ja-JP" sz="2400" b="0" i="1" smtClean="0">
                              <a:latin typeface="Cambria Math" panose="02040503050406030204" pitchFamily="18" charset="0"/>
                            </a:rPr>
                            <m:t>𝐻</m:t>
                          </m:r>
                          <m:r>
                            <a:rPr lang="en-US" altLang="ja-JP" sz="2400" b="0" i="1" smtClean="0">
                              <a:latin typeface="Cambria Math" panose="02040503050406030204" pitchFamily="18" charset="0"/>
                            </a:rPr>
                            <m:t>+</m:t>
                          </m:r>
                          <m:r>
                            <a:rPr lang="en-US" altLang="ja-JP" sz="2400" b="0" i="1" smtClean="0">
                              <a:latin typeface="Cambria Math" panose="02040503050406030204" pitchFamily="18" charset="0"/>
                            </a:rPr>
                            <m:t>𝐻</m:t>
                          </m:r>
                          <m:r>
                            <a:rPr lang="en-US" altLang="ja-JP" sz="2400" b="0" i="1" smtClean="0">
                              <a:latin typeface="Cambria Math" panose="02040503050406030204" pitchFamily="18" charset="0"/>
                            </a:rPr>
                            <m:t>+⋯+</m:t>
                          </m:r>
                          <m:r>
                            <a:rPr lang="en-US" altLang="ja-JP" sz="2400" b="0" i="1" smtClean="0">
                              <a:latin typeface="Cambria Math" panose="02040503050406030204" pitchFamily="18" charset="0"/>
                              <a:ea typeface="Cambria Math" panose="02040503050406030204" pitchFamily="18" charset="0"/>
                            </a:rPr>
                            <m:t>𝐻</m:t>
                          </m:r>
                        </m:num>
                        <m:den>
                          <m:r>
                            <a:rPr lang="en-US" altLang="ja-JP" sz="2400" b="0" i="1" smtClean="0">
                              <a:latin typeface="Cambria Math" panose="02040503050406030204" pitchFamily="18" charset="0"/>
                            </a:rPr>
                            <m:t>𝑊</m:t>
                          </m:r>
                        </m:den>
                      </m:f>
                      <m:r>
                        <a:rPr lang="en-US" altLang="ja-JP" sz="2400" b="0" i="1" smtClean="0">
                          <a:latin typeface="Cambria Math" panose="02040503050406030204" pitchFamily="18" charset="0"/>
                        </a:rPr>
                        <m:t>𝑃</m:t>
                      </m:r>
                    </m:oMath>
                  </m:oMathPara>
                </a14:m>
                <a:endParaRPr lang="en-US" altLang="ja-JP" sz="2400" dirty="0"/>
              </a:p>
              <a:p>
                <a:pPr>
                  <a:buFont typeface="Wingdings" panose="05000000000000000000" pitchFamily="2" charset="2"/>
                  <a:buChar char="n"/>
                </a:pPr>
                <a:endParaRPr lang="en-US" altLang="ja-JP" sz="2400" dirty="0"/>
              </a:p>
              <a:p>
                <a:pPr>
                  <a:buFont typeface="Wingdings" panose="05000000000000000000" pitchFamily="2" charset="2"/>
                  <a:buChar char="n"/>
                </a:pPr>
                <a:r>
                  <a:rPr lang="ja-JP" altLang="en-US" sz="2400" dirty="0"/>
                  <a:t>ここで市場全体の供給量を</a:t>
                </a:r>
                <a14:m>
                  <m:oMath xmlns:m="http://schemas.openxmlformats.org/officeDocument/2006/math">
                    <m:sSub>
                      <m:sSubPr>
                        <m:ctrlPr>
                          <a:rPr lang="en-US" altLang="ja-JP" sz="2400" i="1" smtClean="0">
                            <a:latin typeface="Cambria Math" panose="02040503050406030204" pitchFamily="18" charset="0"/>
                          </a:rPr>
                        </m:ctrlPr>
                      </m:sSubPr>
                      <m:e>
                        <m:r>
                          <a:rPr lang="en-US" altLang="ja-JP" sz="2400" b="0" i="1" smtClean="0">
                            <a:latin typeface="Cambria Math" panose="02040503050406030204" pitchFamily="18" charset="0"/>
                          </a:rPr>
                          <m:t>𝑆</m:t>
                        </m:r>
                      </m:e>
                      <m:sub>
                        <m:r>
                          <m:rPr>
                            <m:sty m:val="p"/>
                          </m:rPr>
                          <a:rPr lang="en-US" altLang="ja-JP" sz="2400" b="0" i="0" smtClean="0">
                            <a:latin typeface="Cambria Math" panose="02040503050406030204" pitchFamily="18" charset="0"/>
                          </a:rPr>
                          <m:t>M</m:t>
                        </m:r>
                      </m:sub>
                    </m:sSub>
                  </m:oMath>
                </a14:m>
                <a:r>
                  <a:rPr lang="en-US" altLang="ja-JP" sz="2400" dirty="0"/>
                  <a:t> </a:t>
                </a:r>
                <a:r>
                  <a:rPr lang="ja-JP" altLang="en-US" sz="2400" dirty="0"/>
                  <a:t>と書く．</a:t>
                </a:r>
                <a:endParaRPr lang="en-US" altLang="ja-JP" sz="2400" dirty="0"/>
              </a:p>
              <a:p>
                <a:pPr>
                  <a:buFont typeface="Wingdings" panose="05000000000000000000" pitchFamily="2" charset="2"/>
                  <a:buChar char="n"/>
                </a:pPr>
                <a:endParaRPr lang="ja-JP" altLang="en-US" sz="2400" dirty="0"/>
              </a:p>
              <a:p>
                <a:pPr marL="0" indent="0">
                  <a:buNone/>
                </a:pPr>
                <a14:m>
                  <m:oMathPara xmlns:m="http://schemas.openxmlformats.org/officeDocument/2006/math">
                    <m:oMathParaPr>
                      <m:jc m:val="centerGroup"/>
                    </m:oMathParaPr>
                    <m:oMath xmlns:m="http://schemas.openxmlformats.org/officeDocument/2006/math">
                      <m:sSub>
                        <m:sSubPr>
                          <m:ctrlPr>
                            <a:rPr lang="en-US" altLang="ja-JP" sz="2400" i="1" smtClean="0">
                              <a:latin typeface="Cambria Math" panose="02040503050406030204" pitchFamily="18" charset="0"/>
                            </a:rPr>
                          </m:ctrlPr>
                        </m:sSubPr>
                        <m:e>
                          <m:r>
                            <a:rPr lang="en-US" altLang="ja-JP" sz="2400" b="0" i="1" smtClean="0">
                              <a:latin typeface="Cambria Math" panose="02040503050406030204" pitchFamily="18" charset="0"/>
                            </a:rPr>
                            <m:t>𝑆</m:t>
                          </m:r>
                        </m:e>
                        <m:sub>
                          <m:r>
                            <m:rPr>
                              <m:sty m:val="p"/>
                            </m:rPr>
                            <a:rPr lang="en-US" altLang="ja-JP" sz="2400" b="0" i="0" smtClean="0">
                              <a:latin typeface="Cambria Math" panose="02040503050406030204" pitchFamily="18" charset="0"/>
                            </a:rPr>
                            <m:t>M</m:t>
                          </m:r>
                        </m:sub>
                      </m:sSub>
                      <m:r>
                        <a:rPr lang="en-US" altLang="ja-JP" sz="2400" i="1">
                          <a:latin typeface="Cambria Math" panose="02040503050406030204" pitchFamily="18" charset="0"/>
                          <a:ea typeface="Cambria Math" panose="02040503050406030204" pitchFamily="18" charset="0"/>
                        </a:rPr>
                        <m:t>≡</m:t>
                      </m:r>
                      <m:sSub>
                        <m:sSubPr>
                          <m:ctrlPr>
                            <a:rPr lang="en-US" altLang="ja-JP" sz="2400" i="1" smtClean="0">
                              <a:latin typeface="Cambria Math" panose="02040503050406030204" pitchFamily="18" charset="0"/>
                            </a:rPr>
                          </m:ctrlPr>
                        </m:sSubPr>
                        <m:e>
                          <m:r>
                            <a:rPr lang="en-US" altLang="ja-JP" sz="2400" b="0" i="1" smtClean="0">
                              <a:latin typeface="Cambria Math" panose="02040503050406030204" pitchFamily="18" charset="0"/>
                            </a:rPr>
                            <m:t>𝑆</m:t>
                          </m:r>
                        </m:e>
                        <m:sub>
                          <m:r>
                            <a:rPr lang="en-US" altLang="ja-JP" sz="2400" i="1">
                              <a:latin typeface="Cambria Math" panose="02040503050406030204" pitchFamily="18" charset="0"/>
                            </a:rPr>
                            <m:t>1</m:t>
                          </m:r>
                        </m:sub>
                      </m:sSub>
                      <m:r>
                        <a:rPr lang="en-US" altLang="ja-JP" sz="2400" i="1">
                          <a:latin typeface="Cambria Math" panose="02040503050406030204" pitchFamily="18" charset="0"/>
                        </a:rPr>
                        <m:t>+</m:t>
                      </m:r>
                      <m:sSub>
                        <m:sSubPr>
                          <m:ctrlPr>
                            <a:rPr lang="en-US" altLang="ja-JP" sz="2400" i="1">
                              <a:latin typeface="Cambria Math" panose="02040503050406030204" pitchFamily="18" charset="0"/>
                            </a:rPr>
                          </m:ctrlPr>
                        </m:sSubPr>
                        <m:e>
                          <m:r>
                            <a:rPr lang="en-US" altLang="ja-JP" sz="2400" b="0" i="1" smtClean="0">
                              <a:latin typeface="Cambria Math" panose="02040503050406030204" pitchFamily="18" charset="0"/>
                            </a:rPr>
                            <m:t>𝑆</m:t>
                          </m:r>
                        </m:e>
                        <m:sub>
                          <m:r>
                            <a:rPr lang="en-US" altLang="ja-JP" sz="2400" i="1">
                              <a:latin typeface="Cambria Math" panose="02040503050406030204" pitchFamily="18" charset="0"/>
                            </a:rPr>
                            <m:t>2</m:t>
                          </m:r>
                        </m:sub>
                      </m:sSub>
                      <m:r>
                        <a:rPr lang="en-US" altLang="ja-JP" sz="2400" i="1">
                          <a:latin typeface="Cambria Math" panose="02040503050406030204" pitchFamily="18" charset="0"/>
                        </a:rPr>
                        <m:t>+</m:t>
                      </m:r>
                      <m:r>
                        <a:rPr lang="en-US" altLang="ja-JP" sz="2400" i="1">
                          <a:latin typeface="Cambria Math" panose="02040503050406030204" pitchFamily="18" charset="0"/>
                          <a:ea typeface="Cambria Math" panose="02040503050406030204" pitchFamily="18" charset="0"/>
                        </a:rPr>
                        <m:t>⋯+</m:t>
                      </m:r>
                      <m:sSub>
                        <m:sSubPr>
                          <m:ctrlPr>
                            <a:rPr lang="en-US" altLang="ja-JP" sz="2400" i="1">
                              <a:latin typeface="Cambria Math" panose="02040503050406030204" pitchFamily="18" charset="0"/>
                            </a:rPr>
                          </m:ctrlPr>
                        </m:sSubPr>
                        <m:e>
                          <m:r>
                            <a:rPr lang="en-US" altLang="ja-JP" sz="2400" b="0" i="1" smtClean="0">
                              <a:latin typeface="Cambria Math" panose="02040503050406030204" pitchFamily="18" charset="0"/>
                            </a:rPr>
                            <m:t>𝑆</m:t>
                          </m:r>
                        </m:e>
                        <m:sub>
                          <m:r>
                            <a:rPr lang="en-US" altLang="ja-JP" sz="2400" b="0" i="1" smtClean="0">
                              <a:latin typeface="Cambria Math" panose="02040503050406030204" pitchFamily="18" charset="0"/>
                            </a:rPr>
                            <m:t>𝐽</m:t>
                          </m:r>
                        </m:sub>
                      </m:sSub>
                    </m:oMath>
                  </m:oMathPara>
                </a14:m>
                <a:endParaRPr lang="en-US" altLang="ja-JP" sz="2400" dirty="0"/>
              </a:p>
              <a:p>
                <a:pPr marL="0" indent="0">
                  <a:buNone/>
                </a:pPr>
                <a:endParaRPr lang="en-US" altLang="ja-JP" sz="2400" dirty="0"/>
              </a:p>
              <a:p>
                <a:pPr marL="0" indent="0">
                  <a:buNone/>
                </a:pPr>
                <a:r>
                  <a:rPr lang="ja-JP" altLang="en-US" sz="2400" dirty="0"/>
                  <a:t>　　　　（ </a:t>
                </a:r>
                <a14:m>
                  <m:oMath xmlns:m="http://schemas.openxmlformats.org/officeDocument/2006/math">
                    <m:r>
                      <a:rPr lang="ja-JP" altLang="en-US" sz="2400" i="1" smtClean="0">
                        <a:latin typeface="Cambria Math" panose="02040503050406030204" pitchFamily="18" charset="0"/>
                      </a:rPr>
                      <m:t>≡</m:t>
                    </m:r>
                  </m:oMath>
                </a14:m>
                <a:r>
                  <a:rPr lang="ja-JP" altLang="en-US" sz="2400" dirty="0"/>
                  <a:t>という記号は「意味する」ということを表す．）</a:t>
                </a:r>
                <a:endParaRPr lang="en-US" altLang="ja-JP" sz="24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600200"/>
                <a:ext cx="8229600" cy="4997152"/>
              </a:xfrm>
              <a:blipFill rotWithShape="1">
                <a:blip r:embed="rId2"/>
                <a:stretch>
                  <a:fillRect l="-444" t="-1343"/>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14</a:t>
            </a:fld>
            <a:endParaRPr kumimoji="1" lang="ja-JP" altLang="en-US"/>
          </a:p>
        </p:txBody>
      </p:sp>
      <p:sp>
        <p:nvSpPr>
          <p:cNvPr id="6" name="日付プレースホルダー 5">
            <a:extLst>
              <a:ext uri="{FF2B5EF4-FFF2-40B4-BE49-F238E27FC236}">
                <a16:creationId xmlns:a16="http://schemas.microsoft.com/office/drawing/2014/main" id="{7C6EAED4-0909-4654-AB6B-AC6F5C85DCCE}"/>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F9574440-FFD1-460A-BDDC-190E74EE7431}"/>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302080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〇〇〇〇●〇</a:t>
            </a:r>
            <a:br>
              <a:rPr lang="en-US" altLang="ja-JP" sz="2800" dirty="0">
                <a:solidFill>
                  <a:srgbClr val="0070C0"/>
                </a:solidFill>
                <a:ea typeface="HGP創英角ｺﾞｼｯｸUB" panose="020B0900000000000000" pitchFamily="50" charset="-128"/>
              </a:rPr>
            </a:br>
            <a:r>
              <a:rPr lang="en-US" altLang="ja-JP" sz="2800" dirty="0">
                <a:solidFill>
                  <a:srgbClr val="0070C0"/>
                </a:solidFill>
                <a:ea typeface="HGP創英角ｺﾞｼｯｸUB" panose="020B0900000000000000" pitchFamily="50" charset="-128"/>
              </a:rPr>
              <a:t>2.2</a:t>
            </a:r>
            <a:r>
              <a:rPr lang="ja-JP" altLang="en-US" sz="2800" dirty="0">
                <a:solidFill>
                  <a:srgbClr val="0070C0"/>
                </a:solidFill>
                <a:latin typeface="+mj-ea"/>
              </a:rPr>
              <a:t>　市場供給曲線</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noAutofit/>
              </a:bodyPr>
              <a:lstStyle/>
              <a:p>
                <a:pPr>
                  <a:buFont typeface="Wingdings" panose="05000000000000000000" pitchFamily="2" charset="2"/>
                  <a:buChar char="n"/>
                </a:pPr>
                <a:r>
                  <a:rPr lang="ja-JP" altLang="en-US" sz="2400" dirty="0"/>
                  <a:t>この時，市場全体の供給関数は次のように書ける；</a:t>
                </a:r>
              </a:p>
              <a:p>
                <a:pPr marL="0" indent="0">
                  <a:buNone/>
                </a:pPr>
                <a:endParaRPr lang="en-US" altLang="ja-JP" sz="800" dirty="0"/>
              </a:p>
              <a:p>
                <a:pPr marL="0" indent="0">
                  <a:buNone/>
                </a:pPr>
                <a14:m>
                  <m:oMathPara xmlns:m="http://schemas.openxmlformats.org/officeDocument/2006/math">
                    <m:oMathParaPr>
                      <m:jc m:val="centerGroup"/>
                    </m:oMathParaPr>
                    <m:oMath xmlns:m="http://schemas.openxmlformats.org/officeDocument/2006/math">
                      <m:sSub>
                        <m:sSubPr>
                          <m:ctrlPr>
                            <a:rPr lang="en-US" altLang="ja-JP" sz="2400" i="1">
                              <a:solidFill>
                                <a:srgbClr val="FF0000"/>
                              </a:solidFill>
                              <a:latin typeface="Cambria Math" panose="02040503050406030204" pitchFamily="18" charset="0"/>
                            </a:rPr>
                          </m:ctrlPr>
                        </m:sSubPr>
                        <m:e>
                          <m:r>
                            <a:rPr lang="en-US" altLang="ja-JP" sz="2400" i="1">
                              <a:solidFill>
                                <a:srgbClr val="FF0000"/>
                              </a:solidFill>
                              <a:latin typeface="Cambria Math" panose="02040503050406030204" pitchFamily="18" charset="0"/>
                            </a:rPr>
                            <m:t>𝑆</m:t>
                          </m:r>
                        </m:e>
                        <m:sub>
                          <m:r>
                            <m:rPr>
                              <m:sty m:val="p"/>
                            </m:rPr>
                            <a:rPr lang="en-US" altLang="ja-JP" sz="2400" i="0">
                              <a:solidFill>
                                <a:srgbClr val="FF0000"/>
                              </a:solidFill>
                              <a:latin typeface="Cambria Math" panose="02040503050406030204" pitchFamily="18" charset="0"/>
                            </a:rPr>
                            <m:t>M</m:t>
                          </m:r>
                        </m:sub>
                      </m:sSub>
                      <m:r>
                        <a:rPr lang="en-US" altLang="ja-JP" sz="2400" i="1">
                          <a:solidFill>
                            <a:srgbClr val="FF0000"/>
                          </a:solidFill>
                          <a:latin typeface="Cambria Math" panose="02040503050406030204" pitchFamily="18" charset="0"/>
                        </a:rPr>
                        <m:t>=</m:t>
                      </m:r>
                      <m:f>
                        <m:fPr>
                          <m:ctrlPr>
                            <a:rPr lang="en-US" altLang="ja-JP" sz="2400" i="1">
                              <a:solidFill>
                                <a:srgbClr val="FF0000"/>
                              </a:solidFill>
                              <a:latin typeface="Cambria Math" panose="02040503050406030204" pitchFamily="18" charset="0"/>
                              <a:ea typeface="Cambria Math" panose="02040503050406030204" pitchFamily="18" charset="0"/>
                            </a:rPr>
                          </m:ctrlPr>
                        </m:fPr>
                        <m:num>
                          <m:r>
                            <a:rPr lang="en-US" altLang="ja-JP" sz="2400" i="1">
                              <a:solidFill>
                                <a:srgbClr val="FF0000"/>
                              </a:solidFill>
                              <a:latin typeface="Cambria Math" panose="02040503050406030204" pitchFamily="18" charset="0"/>
                              <a:ea typeface="Cambria Math" panose="02040503050406030204" pitchFamily="18" charset="0"/>
                            </a:rPr>
                            <m:t>𝐽𝐻</m:t>
                          </m:r>
                        </m:num>
                        <m:den>
                          <m:r>
                            <a:rPr lang="en-US" altLang="ja-JP" sz="2400" i="1">
                              <a:solidFill>
                                <a:srgbClr val="FF0000"/>
                              </a:solidFill>
                              <a:latin typeface="Cambria Math" panose="02040503050406030204" pitchFamily="18" charset="0"/>
                              <a:ea typeface="Cambria Math" panose="02040503050406030204" pitchFamily="18" charset="0"/>
                            </a:rPr>
                            <m:t>𝑊</m:t>
                          </m:r>
                        </m:den>
                      </m:f>
                      <m:r>
                        <a:rPr lang="en-US" altLang="ja-JP" sz="2400" i="1">
                          <a:solidFill>
                            <a:srgbClr val="FF0000"/>
                          </a:solidFill>
                          <a:latin typeface="Cambria Math" panose="02040503050406030204" pitchFamily="18" charset="0"/>
                          <a:ea typeface="Cambria Math" panose="02040503050406030204" pitchFamily="18" charset="0"/>
                        </a:rPr>
                        <m:t>𝑃</m:t>
                      </m:r>
                    </m:oMath>
                  </m:oMathPara>
                </a14:m>
                <a:endParaRPr lang="ja-JP" altLang="en-US" sz="2400" dirty="0"/>
              </a:p>
              <a:p>
                <a:pPr>
                  <a:buFont typeface="Wingdings" panose="05000000000000000000" pitchFamily="2" charset="2"/>
                  <a:buChar char="n"/>
                </a:pPr>
                <a:endParaRPr lang="en-US" altLang="ja-JP" sz="800" i="1" dirty="0">
                  <a:solidFill>
                    <a:srgbClr val="FF0000"/>
                  </a:solidFill>
                  <a:latin typeface="Cambria Math"/>
                </a:endParaRPr>
              </a:p>
              <a:p>
                <a:pPr>
                  <a:buFont typeface="Wingdings" panose="05000000000000000000" pitchFamily="2" charset="2"/>
                  <a:buChar char="n"/>
                </a:pPr>
                <a14:m>
                  <m:oMath xmlns:m="http://schemas.openxmlformats.org/officeDocument/2006/math">
                    <m:sSub>
                      <m:sSubPr>
                        <m:ctrlPr>
                          <a:rPr lang="en-US" altLang="ja-JP" sz="2400" i="1">
                            <a:solidFill>
                              <a:srgbClr val="FF0000"/>
                            </a:solidFill>
                            <a:latin typeface="Cambria Math" panose="02040503050406030204" pitchFamily="18" charset="0"/>
                          </a:rPr>
                        </m:ctrlPr>
                      </m:sSubPr>
                      <m:e>
                        <m:r>
                          <a:rPr lang="en-US" altLang="ja-JP" sz="2400" b="0" i="1" smtClean="0">
                            <a:solidFill>
                              <a:srgbClr val="FF0000"/>
                            </a:solidFill>
                            <a:latin typeface="Cambria Math" panose="02040503050406030204" pitchFamily="18" charset="0"/>
                          </a:rPr>
                          <m:t>𝑆</m:t>
                        </m:r>
                      </m:e>
                      <m:sub>
                        <m:r>
                          <m:rPr>
                            <m:sty m:val="p"/>
                          </m:rPr>
                          <a:rPr lang="en-US" altLang="ja-JP" sz="2400" i="0">
                            <a:solidFill>
                              <a:srgbClr val="FF0000"/>
                            </a:solidFill>
                            <a:latin typeface="Cambria Math" panose="02040503050406030204" pitchFamily="18" charset="0"/>
                          </a:rPr>
                          <m:t>M</m:t>
                        </m:r>
                      </m:sub>
                    </m:sSub>
                    <m:r>
                      <a:rPr lang="en-US" altLang="ja-JP" sz="2400" i="1">
                        <a:solidFill>
                          <a:srgbClr val="FF0000"/>
                        </a:solidFill>
                        <a:latin typeface="Cambria Math" panose="02040503050406030204" pitchFamily="18" charset="0"/>
                      </a:rPr>
                      <m:t>=</m:t>
                    </m:r>
                    <m:f>
                      <m:fPr>
                        <m:ctrlPr>
                          <a:rPr lang="en-US" altLang="ja-JP" sz="2400" i="1">
                            <a:solidFill>
                              <a:srgbClr val="FF0000"/>
                            </a:solidFill>
                            <a:latin typeface="Cambria Math" panose="02040503050406030204" pitchFamily="18" charset="0"/>
                            <a:ea typeface="Cambria Math" panose="02040503050406030204" pitchFamily="18" charset="0"/>
                          </a:rPr>
                        </m:ctrlPr>
                      </m:fPr>
                      <m:num>
                        <m:r>
                          <a:rPr lang="en-US" altLang="ja-JP" sz="2400" i="1">
                            <a:solidFill>
                              <a:srgbClr val="FF0000"/>
                            </a:solidFill>
                            <a:latin typeface="Cambria Math" panose="02040503050406030204" pitchFamily="18" charset="0"/>
                            <a:ea typeface="Cambria Math" panose="02040503050406030204" pitchFamily="18" charset="0"/>
                          </a:rPr>
                          <m:t>𝐽𝐻</m:t>
                        </m:r>
                      </m:num>
                      <m:den>
                        <m:r>
                          <a:rPr lang="en-US" altLang="ja-JP" sz="2400" i="1">
                            <a:solidFill>
                              <a:srgbClr val="FF0000"/>
                            </a:solidFill>
                            <a:latin typeface="Cambria Math" panose="02040503050406030204" pitchFamily="18" charset="0"/>
                            <a:ea typeface="Cambria Math" panose="02040503050406030204" pitchFamily="18" charset="0"/>
                          </a:rPr>
                          <m:t>𝑊</m:t>
                        </m:r>
                      </m:den>
                    </m:f>
                    <m:r>
                      <a:rPr lang="en-US" altLang="ja-JP" sz="2400" i="1">
                        <a:solidFill>
                          <a:srgbClr val="FF0000"/>
                        </a:solidFill>
                        <a:latin typeface="Cambria Math" panose="02040503050406030204" pitchFamily="18" charset="0"/>
                        <a:ea typeface="Cambria Math" panose="02040503050406030204" pitchFamily="18" charset="0"/>
                      </a:rPr>
                      <m:t>𝑃</m:t>
                    </m:r>
                    <m:r>
                      <a:rPr lang="en-US" altLang="ja-JP" sz="2400" b="0" i="1" smtClean="0">
                        <a:solidFill>
                          <a:srgbClr val="FF0000"/>
                        </a:solidFill>
                        <a:latin typeface="Cambria Math" panose="02040503050406030204" pitchFamily="18" charset="0"/>
                        <a:ea typeface="Cambria Math" panose="02040503050406030204" pitchFamily="18" charset="0"/>
                      </a:rPr>
                      <m:t> </m:t>
                    </m:r>
                  </m:oMath>
                </a14:m>
                <a:r>
                  <a:rPr lang="ja-JP" altLang="en-US" sz="2400" dirty="0"/>
                  <a:t>を</a:t>
                </a:r>
                <a14:m>
                  <m:oMath xmlns:m="http://schemas.openxmlformats.org/officeDocument/2006/math">
                    <m:r>
                      <a:rPr lang="en-US" altLang="ja-JP" sz="2400" i="1">
                        <a:solidFill>
                          <a:srgbClr val="FF0000"/>
                        </a:solidFill>
                        <a:latin typeface="Cambria Math" panose="02040503050406030204" pitchFamily="18" charset="0"/>
                      </a:rPr>
                      <m:t>𝑃</m:t>
                    </m:r>
                  </m:oMath>
                </a14:m>
                <a:r>
                  <a:rPr lang="ja-JP" altLang="en-US" sz="2400" dirty="0"/>
                  <a:t> について解くと，</a:t>
                </a:r>
                <a:endParaRPr lang="en-US" altLang="ja-JP" sz="2400" dirty="0"/>
              </a:p>
              <a:p>
                <a:pPr>
                  <a:buFont typeface="Wingdings" panose="05000000000000000000" pitchFamily="2" charset="2"/>
                  <a:buChar char="n"/>
                </a:pPr>
                <a:endParaRPr lang="en-US" altLang="ja-JP" sz="800" dirty="0"/>
              </a:p>
              <a:p>
                <a:pPr marL="0" indent="0">
                  <a:buNone/>
                </a:pPr>
                <a14:m>
                  <m:oMathPara xmlns:m="http://schemas.openxmlformats.org/officeDocument/2006/math">
                    <m:oMathParaPr>
                      <m:jc m:val="centerGroup"/>
                    </m:oMathParaPr>
                    <m:oMath xmlns:m="http://schemas.openxmlformats.org/officeDocument/2006/math">
                      <m:r>
                        <a:rPr lang="en-US" altLang="ja-JP" sz="2400" b="0" i="1" smtClean="0">
                          <a:solidFill>
                            <a:srgbClr val="0070C0"/>
                          </a:solidFill>
                          <a:latin typeface="Cambria Math" panose="02040503050406030204" pitchFamily="18" charset="0"/>
                        </a:rPr>
                        <m:t>𝑃</m:t>
                      </m:r>
                      <m:r>
                        <a:rPr lang="en-US" altLang="ja-JP" sz="2400" b="0" i="1" smtClean="0">
                          <a:solidFill>
                            <a:srgbClr val="0070C0"/>
                          </a:solidFill>
                          <a:latin typeface="Cambria Math" panose="02040503050406030204" pitchFamily="18" charset="0"/>
                        </a:rPr>
                        <m:t>=</m:t>
                      </m:r>
                      <m:f>
                        <m:fPr>
                          <m:ctrlPr>
                            <a:rPr lang="en-US" altLang="ja-JP" sz="2400" b="0" i="1" smtClean="0">
                              <a:solidFill>
                                <a:srgbClr val="0070C0"/>
                              </a:solidFill>
                              <a:latin typeface="Cambria Math" panose="02040503050406030204" pitchFamily="18" charset="0"/>
                            </a:rPr>
                          </m:ctrlPr>
                        </m:fPr>
                        <m:num>
                          <m:r>
                            <a:rPr lang="en-US" altLang="ja-JP" sz="2400" b="0" i="1" smtClean="0">
                              <a:solidFill>
                                <a:srgbClr val="0070C0"/>
                              </a:solidFill>
                              <a:latin typeface="Cambria Math" panose="02040503050406030204" pitchFamily="18" charset="0"/>
                            </a:rPr>
                            <m:t>𝑊</m:t>
                          </m:r>
                        </m:num>
                        <m:den>
                          <m:r>
                            <a:rPr lang="en-US" altLang="ja-JP" sz="2400" b="0" i="1" smtClean="0">
                              <a:solidFill>
                                <a:srgbClr val="0070C0"/>
                              </a:solidFill>
                              <a:latin typeface="Cambria Math" panose="02040503050406030204" pitchFamily="18" charset="0"/>
                            </a:rPr>
                            <m:t>𝐽𝐻</m:t>
                          </m:r>
                        </m:den>
                      </m:f>
                      <m:sSub>
                        <m:sSubPr>
                          <m:ctrlPr>
                            <a:rPr lang="en-US" altLang="ja-JP" sz="2400" b="0" i="1" smtClean="0">
                              <a:solidFill>
                                <a:srgbClr val="0070C0"/>
                              </a:solidFill>
                              <a:latin typeface="Cambria Math" panose="02040503050406030204" pitchFamily="18" charset="0"/>
                            </a:rPr>
                          </m:ctrlPr>
                        </m:sSubPr>
                        <m:e>
                          <m:r>
                            <a:rPr lang="en-US" altLang="ja-JP" sz="2400" b="0" i="1" smtClean="0">
                              <a:solidFill>
                                <a:srgbClr val="0070C0"/>
                              </a:solidFill>
                              <a:latin typeface="Cambria Math" panose="02040503050406030204" pitchFamily="18" charset="0"/>
                            </a:rPr>
                            <m:t>𝑆</m:t>
                          </m:r>
                        </m:e>
                        <m:sub>
                          <m:r>
                            <m:rPr>
                              <m:sty m:val="p"/>
                            </m:rPr>
                            <a:rPr lang="en-US" altLang="ja-JP" sz="2400" b="0" i="0" smtClean="0">
                              <a:solidFill>
                                <a:srgbClr val="0070C0"/>
                              </a:solidFill>
                              <a:latin typeface="Cambria Math" panose="02040503050406030204" pitchFamily="18" charset="0"/>
                            </a:rPr>
                            <m:t>M</m:t>
                          </m:r>
                        </m:sub>
                      </m:sSub>
                    </m:oMath>
                  </m:oMathPara>
                </a14:m>
                <a:endParaRPr lang="en-US" altLang="ja-JP" sz="2400" dirty="0"/>
              </a:p>
              <a:p>
                <a:pPr>
                  <a:buFont typeface="Wingdings" panose="05000000000000000000" pitchFamily="2" charset="2"/>
                  <a:buChar char="n"/>
                </a:pPr>
                <a:endParaRPr lang="en-US" altLang="ja-JP" sz="800" dirty="0"/>
              </a:p>
              <a:p>
                <a:pPr>
                  <a:buFont typeface="Wingdings" panose="05000000000000000000" pitchFamily="2" charset="2"/>
                  <a:buChar char="n"/>
                </a:pPr>
                <a:r>
                  <a:rPr lang="ja-JP" altLang="en-US" sz="2400" dirty="0"/>
                  <a:t>これが</a:t>
                </a:r>
                <a:r>
                  <a:rPr lang="ja-JP" altLang="en-US" sz="2400" dirty="0">
                    <a:solidFill>
                      <a:srgbClr val="0070C0"/>
                    </a:solidFill>
                  </a:rPr>
                  <a:t>市場の供給曲線</a:t>
                </a:r>
                <a:r>
                  <a:rPr lang="ja-JP" altLang="en-US" sz="2400" dirty="0"/>
                  <a:t>となる．</a:t>
                </a:r>
                <a:endParaRPr lang="en-US" altLang="ja-JP" sz="2400" dirty="0"/>
              </a:p>
              <a:p>
                <a:pPr>
                  <a:buFont typeface="Wingdings" panose="05000000000000000000" pitchFamily="2" charset="2"/>
                  <a:buChar char="n"/>
                </a:pPr>
                <a:endParaRPr lang="en-US" altLang="ja-JP" sz="800" dirty="0"/>
              </a:p>
              <a:p>
                <a:pPr>
                  <a:buFont typeface="Wingdings" panose="05000000000000000000" pitchFamily="2" charset="2"/>
                  <a:buChar char="n"/>
                </a:pPr>
                <a:r>
                  <a:rPr lang="ja-JP" altLang="en-US" sz="2400" dirty="0">
                    <a:solidFill>
                      <a:srgbClr val="FF0000"/>
                    </a:solidFill>
                  </a:rPr>
                  <a:t>市場参加企業数が多くなると，</a:t>
                </a:r>
                <a14:m>
                  <m:oMath xmlns:m="http://schemas.openxmlformats.org/officeDocument/2006/math">
                    <m:r>
                      <a:rPr lang="en-US" altLang="ja-JP" sz="2400" b="0" i="1" smtClean="0">
                        <a:solidFill>
                          <a:srgbClr val="FF0000"/>
                        </a:solidFill>
                        <a:latin typeface="Cambria Math" panose="02040503050406030204" pitchFamily="18" charset="0"/>
                      </a:rPr>
                      <m:t>𝐽</m:t>
                    </m:r>
                    <m:r>
                      <a:rPr lang="en-US" altLang="ja-JP" sz="2400" b="0" i="1" smtClean="0">
                        <a:solidFill>
                          <a:srgbClr val="FF0000"/>
                        </a:solidFill>
                        <a:latin typeface="Cambria Math" panose="02040503050406030204" pitchFamily="18" charset="0"/>
                      </a:rPr>
                      <m:t> </m:t>
                    </m:r>
                    <m:r>
                      <a:rPr lang="ja-JP" altLang="en-US" sz="2400" i="1">
                        <a:solidFill>
                          <a:srgbClr val="FF0000"/>
                        </a:solidFill>
                        <a:latin typeface="Cambria Math" panose="02040503050406030204" pitchFamily="18" charset="0"/>
                      </a:rPr>
                      <m:t>の</m:t>
                    </m:r>
                  </m:oMath>
                </a14:m>
                <a:r>
                  <a:rPr lang="ja-JP" altLang="en-US" sz="2400" dirty="0">
                    <a:solidFill>
                      <a:srgbClr val="FF0000"/>
                    </a:solidFill>
                  </a:rPr>
                  <a:t>値が大きくなるので，市場の供給曲線の傾きは緩やかになる．</a:t>
                </a:r>
                <a:endParaRPr lang="en-US" altLang="ja-JP" sz="2400" dirty="0">
                  <a:solidFill>
                    <a:srgbClr val="FF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1">
                <a:blip r:embed="rId2"/>
                <a:stretch>
                  <a:fillRect l="-444" t="-1358"/>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15</a:t>
            </a:fld>
            <a:endParaRPr kumimoji="1" lang="ja-JP" altLang="en-US"/>
          </a:p>
        </p:txBody>
      </p:sp>
      <p:sp>
        <p:nvSpPr>
          <p:cNvPr id="6" name="日付プレースホルダー 5">
            <a:extLst>
              <a:ext uri="{FF2B5EF4-FFF2-40B4-BE49-F238E27FC236}">
                <a16:creationId xmlns:a16="http://schemas.microsoft.com/office/drawing/2014/main" id="{FC1BFBCE-4B1F-4A0F-A263-EBB87ACE3BBE}"/>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DA7C608E-4490-42B1-9F35-7709C09EB5DF}"/>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2724676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0" end="10"/>
                                            </p:txEl>
                                          </p:spTgt>
                                        </p:tgtEl>
                                        <p:attrNameLst>
                                          <p:attrName>style.visibility</p:attrName>
                                        </p:attrNameLst>
                                      </p:cBhvr>
                                      <p:to>
                                        <p:strVal val="visible"/>
                                      </p:to>
                                    </p:set>
                                    <p:animEffect transition="in" filter="fade">
                                      <p:cBhvr>
                                        <p:cTn id="1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399"/>
            <a:ext cx="8229600" cy="972345"/>
          </a:xfrm>
        </p:spPr>
        <p:txBody>
          <a:bodyPr>
            <a:normAutofit fontScale="90000"/>
          </a:bodyPr>
          <a:lstStyle/>
          <a:p>
            <a:r>
              <a:rPr lang="ja-JP" altLang="en-US" sz="3100" dirty="0">
                <a:solidFill>
                  <a:srgbClr val="0070C0"/>
                </a:solidFill>
              </a:rPr>
              <a:t>〇〇〇〇〇●</a:t>
            </a:r>
            <a:r>
              <a:rPr lang="ja-JP" altLang="en-US" sz="3100" dirty="0">
                <a:solidFill>
                  <a:srgbClr val="0070C0"/>
                </a:solidFill>
                <a:ea typeface="HGP創英角ｺﾞｼｯｸUB" panose="020B0900000000000000" pitchFamily="50" charset="-128"/>
              </a:rPr>
              <a:t>　</a:t>
            </a:r>
            <a:r>
              <a:rPr lang="en-US" altLang="ja-JP" sz="3100" dirty="0">
                <a:solidFill>
                  <a:srgbClr val="0070C0"/>
                </a:solidFill>
                <a:ea typeface="HGP創英角ｺﾞｼｯｸUB" panose="020B0900000000000000" pitchFamily="50" charset="-128"/>
              </a:rPr>
              <a:t>2.2</a:t>
            </a:r>
            <a:r>
              <a:rPr lang="ja-JP" altLang="en-US" sz="3100" dirty="0">
                <a:solidFill>
                  <a:srgbClr val="0070C0"/>
                </a:solidFill>
                <a:latin typeface="+mj-ea"/>
              </a:rPr>
              <a:t>　市場供給曲線：</a:t>
            </a:r>
            <a:br>
              <a:rPr lang="en-US" altLang="ja-JP" sz="3100" dirty="0">
                <a:solidFill>
                  <a:srgbClr val="0070C0"/>
                </a:solidFill>
                <a:latin typeface="+mj-ea"/>
              </a:rPr>
            </a:br>
            <a:r>
              <a:rPr lang="ja-JP" altLang="en-US" sz="3100" dirty="0">
                <a:solidFill>
                  <a:srgbClr val="0070C0"/>
                </a:solidFill>
                <a:latin typeface="+mj-ea"/>
              </a:rPr>
              <a:t>市場参加企業数が</a:t>
            </a:r>
            <a:r>
              <a:rPr lang="en-US" altLang="ja-JP" sz="3100" dirty="0">
                <a:solidFill>
                  <a:srgbClr val="0070C0"/>
                </a:solidFill>
                <a:latin typeface="+mj-ea"/>
              </a:rPr>
              <a:t>1</a:t>
            </a:r>
            <a:r>
              <a:rPr lang="ja-JP" altLang="en-US" sz="3100" dirty="0">
                <a:solidFill>
                  <a:srgbClr val="0070C0"/>
                </a:solidFill>
                <a:latin typeface="+mj-ea"/>
              </a:rPr>
              <a:t>社から</a:t>
            </a:r>
            <a:r>
              <a:rPr lang="en-US" altLang="ja-JP" sz="3100" dirty="0">
                <a:solidFill>
                  <a:srgbClr val="0070C0"/>
                </a:solidFill>
                <a:latin typeface="+mj-ea"/>
              </a:rPr>
              <a:t>2</a:t>
            </a:r>
            <a:r>
              <a:rPr lang="ja-JP" altLang="en-US" sz="3100" dirty="0">
                <a:solidFill>
                  <a:srgbClr val="0070C0"/>
                </a:solidFill>
                <a:latin typeface="+mj-ea"/>
              </a:rPr>
              <a:t>社になった場合</a:t>
            </a:r>
            <a:endParaRPr kumimoji="1" lang="ja-JP" altLang="en-US" sz="3100" dirty="0">
              <a:solidFill>
                <a:srgbClr val="0070C0"/>
              </a:solidFill>
              <a:latin typeface="+mj-ea"/>
            </a:endParaRPr>
          </a:p>
        </p:txBody>
      </p:sp>
      <p:cxnSp>
        <p:nvCxnSpPr>
          <p:cNvPr id="7" name="直線コネクタ 6"/>
          <p:cNvCxnSpPr/>
          <p:nvPr/>
        </p:nvCxnSpPr>
        <p:spPr>
          <a:xfrm>
            <a:off x="1619672" y="1916832"/>
            <a:ext cx="0" cy="374441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1177340" y="1576225"/>
            <a:ext cx="1018456" cy="369332"/>
          </a:xfrm>
          <a:prstGeom prst="rect">
            <a:avLst/>
          </a:prstGeom>
          <a:noFill/>
        </p:spPr>
        <p:txBody>
          <a:bodyPr wrap="square" rtlCol="0">
            <a:spAutoFit/>
          </a:bodyPr>
          <a:lstStyle/>
          <a:p>
            <a:r>
              <a:rPr lang="en-US" altLang="ja-JP" i="1" dirty="0">
                <a:latin typeface="Times New Roman" pitchFamily="18" charset="0"/>
                <a:cs typeface="Times New Roman" pitchFamily="18" charset="0"/>
              </a:rPr>
              <a:t>P</a:t>
            </a:r>
            <a:r>
              <a:rPr lang="ja-JP" altLang="ja-JP" kern="100" dirty="0">
                <a:latin typeface="Century"/>
                <a:ea typeface="ＭＳ 明朝"/>
                <a:cs typeface="Times New Roman"/>
              </a:rPr>
              <a:t>；価格</a:t>
            </a:r>
          </a:p>
        </p:txBody>
      </p:sp>
      <p:cxnSp>
        <p:nvCxnSpPr>
          <p:cNvPr id="8" name="直線コネクタ 7"/>
          <p:cNvCxnSpPr/>
          <p:nvPr/>
        </p:nvCxnSpPr>
        <p:spPr>
          <a:xfrm flipH="1">
            <a:off x="1612740" y="5661248"/>
            <a:ext cx="4781128" cy="838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7" name="グループ化 26"/>
          <p:cNvGrpSpPr/>
          <p:nvPr/>
        </p:nvGrpSpPr>
        <p:grpSpPr>
          <a:xfrm>
            <a:off x="1626605" y="2898448"/>
            <a:ext cx="4268629" cy="3426202"/>
            <a:chOff x="1626605" y="2898448"/>
            <a:chExt cx="4268629" cy="3426202"/>
          </a:xfrm>
        </p:grpSpPr>
        <p:sp>
          <p:nvSpPr>
            <p:cNvPr id="22" name="円弧 21"/>
            <p:cNvSpPr/>
            <p:nvPr/>
          </p:nvSpPr>
          <p:spPr>
            <a:xfrm rot="991697">
              <a:off x="1729453" y="5372468"/>
              <a:ext cx="521205" cy="377189"/>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12" name="直線コネクタ 11"/>
            <p:cNvCxnSpPr/>
            <p:nvPr/>
          </p:nvCxnSpPr>
          <p:spPr>
            <a:xfrm flipV="1">
              <a:off x="1626605" y="2898448"/>
              <a:ext cx="4268629" cy="2771184"/>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テキスト ボックス 20"/>
                <p:cNvSpPr txBox="1"/>
                <p:nvPr/>
              </p:nvSpPr>
              <p:spPr>
                <a:xfrm>
                  <a:off x="1858143" y="5715573"/>
                  <a:ext cx="1018456" cy="6090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i="1" smtClean="0">
                                <a:latin typeface="Cambria Math" panose="02040503050406030204" pitchFamily="18" charset="0"/>
                              </a:rPr>
                            </m:ctrlPr>
                          </m:fPr>
                          <m:num>
                            <m:r>
                              <a:rPr kumimoji="1" lang="en-US" altLang="ja-JP" b="0" i="1" smtClean="0">
                                <a:latin typeface="Cambria Math" panose="02040503050406030204" pitchFamily="18" charset="0"/>
                              </a:rPr>
                              <m:t>𝑊</m:t>
                            </m:r>
                          </m:num>
                          <m:den>
                            <m:r>
                              <a:rPr kumimoji="1" lang="en-US" altLang="ja-JP" b="0" i="1" smtClean="0">
                                <a:latin typeface="Cambria Math" panose="02040503050406030204" pitchFamily="18" charset="0"/>
                              </a:rPr>
                              <m:t>2</m:t>
                            </m:r>
                            <m:r>
                              <a:rPr kumimoji="1" lang="en-US" altLang="ja-JP" b="0" i="1" smtClean="0">
                                <a:latin typeface="Cambria Math" panose="02040503050406030204" pitchFamily="18" charset="0"/>
                              </a:rPr>
                              <m:t>𝐻</m:t>
                            </m:r>
                          </m:den>
                        </m:f>
                      </m:oMath>
                    </m:oMathPara>
                  </a14:m>
                  <a:endParaRPr kumimoji="1" lang="ja-JP" altLang="en-US" dirty="0"/>
                </a:p>
              </p:txBody>
            </p:sp>
          </mc:Choice>
          <mc:Fallback xmlns="">
            <p:sp>
              <p:nvSpPr>
                <p:cNvPr id="21" name="テキスト ボックス 20"/>
                <p:cNvSpPr txBox="1">
                  <a:spLocks noRot="1" noChangeAspect="1" noMove="1" noResize="1" noEditPoints="1" noAdjustHandles="1" noChangeArrowheads="1" noChangeShapeType="1" noTextEdit="1"/>
                </p:cNvSpPr>
                <p:nvPr/>
              </p:nvSpPr>
              <p:spPr>
                <a:xfrm>
                  <a:off x="1858143" y="5715573"/>
                  <a:ext cx="1018456" cy="609077"/>
                </a:xfrm>
                <a:prstGeom prst="rect">
                  <a:avLst/>
                </a:prstGeom>
                <a:blipFill rotWithShape="0">
                  <a:blip r:embed="rId3"/>
                  <a:stretch>
                    <a:fillRect/>
                  </a:stretch>
                </a:blipFill>
              </p:spPr>
              <p:txBody>
                <a:bodyPr/>
                <a:lstStyle/>
                <a:p>
                  <a:r>
                    <a:rPr lang="ja-JP" altLang="en-US">
                      <a:noFill/>
                    </a:rPr>
                    <a:t> </a:t>
                  </a:r>
                </a:p>
              </p:txBody>
            </p:sp>
          </mc:Fallback>
        </mc:AlternateContent>
      </p:grpSp>
      <p:grpSp>
        <p:nvGrpSpPr>
          <p:cNvPr id="26" name="グループ化 25"/>
          <p:cNvGrpSpPr/>
          <p:nvPr/>
        </p:nvGrpSpPr>
        <p:grpSpPr>
          <a:xfrm>
            <a:off x="1491916" y="2281734"/>
            <a:ext cx="2699223" cy="3945989"/>
            <a:chOff x="1491916" y="2281734"/>
            <a:chExt cx="2699223" cy="3945989"/>
          </a:xfrm>
        </p:grpSpPr>
        <p:cxnSp>
          <p:nvCxnSpPr>
            <p:cNvPr id="10" name="直線コネクタ 9"/>
            <p:cNvCxnSpPr/>
            <p:nvPr/>
          </p:nvCxnSpPr>
          <p:spPr>
            <a:xfrm flipV="1">
              <a:off x="1626605" y="2281734"/>
              <a:ext cx="2564534" cy="3379515"/>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テキスト ボックス 19"/>
                <p:cNvSpPr txBox="1"/>
                <p:nvPr/>
              </p:nvSpPr>
              <p:spPr>
                <a:xfrm>
                  <a:off x="1491916" y="4284040"/>
                  <a:ext cx="1018456" cy="6090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i="1" smtClean="0">
                                <a:latin typeface="Cambria Math" panose="02040503050406030204" pitchFamily="18" charset="0"/>
                              </a:rPr>
                            </m:ctrlPr>
                          </m:fPr>
                          <m:num>
                            <m:r>
                              <a:rPr kumimoji="1" lang="en-US" altLang="ja-JP" b="0" i="1" smtClean="0">
                                <a:latin typeface="Cambria Math" panose="02040503050406030204" pitchFamily="18" charset="0"/>
                              </a:rPr>
                              <m:t>𝑊</m:t>
                            </m:r>
                          </m:num>
                          <m:den>
                            <m:r>
                              <a:rPr kumimoji="1" lang="en-US" altLang="ja-JP" b="0" i="1" smtClean="0">
                                <a:latin typeface="Cambria Math" panose="02040503050406030204" pitchFamily="18" charset="0"/>
                              </a:rPr>
                              <m:t>𝐻</m:t>
                            </m:r>
                          </m:den>
                        </m:f>
                      </m:oMath>
                    </m:oMathPara>
                  </a14:m>
                  <a:endParaRPr kumimoji="1" lang="ja-JP" altLang="en-US" dirty="0"/>
                </a:p>
              </p:txBody>
            </p:sp>
          </mc:Choice>
          <mc:Fallback xmlns="">
            <p:sp>
              <p:nvSpPr>
                <p:cNvPr id="20" name="テキスト ボックス 19"/>
                <p:cNvSpPr txBox="1">
                  <a:spLocks noRot="1" noChangeAspect="1" noMove="1" noResize="1" noEditPoints="1" noAdjustHandles="1" noChangeArrowheads="1" noChangeShapeType="1" noTextEdit="1"/>
                </p:cNvSpPr>
                <p:nvPr/>
              </p:nvSpPr>
              <p:spPr>
                <a:xfrm>
                  <a:off x="1491916" y="4284040"/>
                  <a:ext cx="1018456" cy="609077"/>
                </a:xfrm>
                <a:prstGeom prst="rect">
                  <a:avLst/>
                </a:prstGeom>
                <a:blipFill rotWithShape="0">
                  <a:blip r:embed="rId4"/>
                  <a:stretch>
                    <a:fillRect/>
                  </a:stretch>
                </a:blipFill>
              </p:spPr>
              <p:txBody>
                <a:bodyPr/>
                <a:lstStyle/>
                <a:p>
                  <a:r>
                    <a:rPr lang="ja-JP" altLang="en-US">
                      <a:noFill/>
                    </a:rPr>
                    <a:t> </a:t>
                  </a:r>
                </a:p>
              </p:txBody>
            </p:sp>
          </mc:Fallback>
        </mc:AlternateContent>
        <p:sp>
          <p:nvSpPr>
            <p:cNvPr id="23" name="円弧 22"/>
            <p:cNvSpPr/>
            <p:nvPr/>
          </p:nvSpPr>
          <p:spPr>
            <a:xfrm rot="268481">
              <a:off x="1521330" y="5007466"/>
              <a:ext cx="1149993" cy="1220257"/>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mc:AlternateContent xmlns:mc="http://schemas.openxmlformats.org/markup-compatibility/2006" xmlns:a14="http://schemas.microsoft.com/office/drawing/2010/main">
        <mc:Choice Requires="a14">
          <p:sp>
            <p:nvSpPr>
              <p:cNvPr id="18" name="テキスト ボックス 17"/>
              <p:cNvSpPr txBox="1"/>
              <p:nvPr/>
            </p:nvSpPr>
            <p:spPr>
              <a:xfrm>
                <a:off x="6084168" y="5661248"/>
                <a:ext cx="2520280" cy="369332"/>
              </a:xfrm>
              <a:prstGeom prst="rect">
                <a:avLst/>
              </a:prstGeom>
              <a:noFill/>
            </p:spPr>
            <p:txBody>
              <a:bodyPr wrap="square" rtlCol="0">
                <a:spAutoFit/>
              </a:bodyPr>
              <a:lstStyle/>
              <a:p>
                <a14:m>
                  <m:oMath xmlns:m="http://schemas.openxmlformats.org/officeDocument/2006/math">
                    <m:sSub>
                      <m:sSubPr>
                        <m:ctrlPr>
                          <a:rPr lang="ja-JP" altLang="ja-JP" i="1" kern="100" smtClean="0">
                            <a:latin typeface="Cambria Math" panose="02040503050406030204" pitchFamily="18" charset="0"/>
                            <a:cs typeface="Times New Roman"/>
                          </a:rPr>
                        </m:ctrlPr>
                      </m:sSubPr>
                      <m:e>
                        <m:r>
                          <a:rPr lang="en-US" altLang="ja-JP" i="1" kern="100">
                            <a:latin typeface="Cambria Math"/>
                            <a:cs typeface="Times New Roman"/>
                          </a:rPr>
                          <m:t>𝑆</m:t>
                        </m:r>
                      </m:e>
                      <m:sub>
                        <m:r>
                          <m:rPr>
                            <m:sty m:val="p"/>
                          </m:rPr>
                          <a:rPr lang="en-US" altLang="ja-JP" kern="100">
                            <a:latin typeface="Cambria Math"/>
                            <a:cs typeface="Times New Roman"/>
                          </a:rPr>
                          <m:t>M</m:t>
                        </m:r>
                      </m:sub>
                    </m:sSub>
                  </m:oMath>
                </a14:m>
                <a:r>
                  <a:rPr lang="ja-JP" altLang="en-US" kern="100" dirty="0">
                    <a:latin typeface="+mn-ea"/>
                    <a:cs typeface="Times New Roman"/>
                  </a:rPr>
                  <a:t> ；</a:t>
                </a:r>
                <a:r>
                  <a:rPr lang="ja-JP" altLang="ja-JP" kern="100" dirty="0">
                    <a:latin typeface="+mn-ea"/>
                    <a:cs typeface="Times New Roman"/>
                  </a:rPr>
                  <a:t>供給量</a:t>
                </a:r>
                <a:endParaRPr kumimoji="1" lang="ja-JP" altLang="en-US" i="1" dirty="0">
                  <a:latin typeface="Times New Roman" pitchFamily="18" charset="0"/>
                  <a:cs typeface="Times New Roman" pitchFamily="18" charset="0"/>
                </a:endParaRPr>
              </a:p>
            </p:txBody>
          </p:sp>
        </mc:Choice>
        <mc:Fallback xmlns="">
          <p:sp>
            <p:nvSpPr>
              <p:cNvPr id="18" name="テキスト ボックス 17"/>
              <p:cNvSpPr txBox="1">
                <a:spLocks noRot="1" noChangeAspect="1" noMove="1" noResize="1" noEditPoints="1" noAdjustHandles="1" noChangeArrowheads="1" noChangeShapeType="1" noTextEdit="1"/>
              </p:cNvSpPr>
              <p:nvPr/>
            </p:nvSpPr>
            <p:spPr>
              <a:xfrm>
                <a:off x="6084168" y="5661248"/>
                <a:ext cx="2520280" cy="369332"/>
              </a:xfrm>
              <a:prstGeom prst="rect">
                <a:avLst/>
              </a:prstGeom>
              <a:blipFill rotWithShape="1">
                <a:blip r:embed="rId5"/>
                <a:stretch>
                  <a:fillRect t="-11667" b="-23333"/>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16</a:t>
            </a:fld>
            <a:endParaRPr kumimoji="1" lang="ja-JP" altLang="en-US"/>
          </a:p>
        </p:txBody>
      </p:sp>
      <p:sp>
        <p:nvSpPr>
          <p:cNvPr id="5" name="日付プレースホルダー 4">
            <a:extLst>
              <a:ext uri="{FF2B5EF4-FFF2-40B4-BE49-F238E27FC236}">
                <a16:creationId xmlns:a16="http://schemas.microsoft.com/office/drawing/2014/main" id="{24607033-74F6-4E59-A309-756A9E2E8C17}"/>
              </a:ext>
            </a:extLst>
          </p:cNvPr>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a:extLst>
              <a:ext uri="{FF2B5EF4-FFF2-40B4-BE49-F238E27FC236}">
                <a16:creationId xmlns:a16="http://schemas.microsoft.com/office/drawing/2014/main" id="{BC723046-69CF-4714-9A9E-C126D5AA010C}"/>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3530333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solidFill>
                  <a:schemeClr val="bg2"/>
                </a:solidFill>
              </a:rPr>
              <a:t>3</a:t>
            </a:r>
            <a:r>
              <a:rPr lang="ja-JP" altLang="en-US" dirty="0" err="1">
                <a:solidFill>
                  <a:schemeClr val="bg2"/>
                </a:solidFill>
              </a:rPr>
              <a:t>．</a:t>
            </a:r>
            <a:r>
              <a:rPr lang="ja-JP" altLang="en-US" b="0" dirty="0">
                <a:solidFill>
                  <a:schemeClr val="bg2"/>
                </a:solidFill>
              </a:rPr>
              <a:t>市場均衡の導出</a:t>
            </a:r>
            <a:endParaRPr kumimoji="1" lang="ja-JP" altLang="en-US" b="0" dirty="0">
              <a:solidFill>
                <a:schemeClr val="bg2"/>
              </a:solidFill>
            </a:endParaRPr>
          </a:p>
        </p:txBody>
      </p:sp>
      <p:sp>
        <p:nvSpPr>
          <p:cNvPr id="5" name="テキスト プレースホルダー 4"/>
          <p:cNvSpPr>
            <a:spLocks noGrp="1"/>
          </p:cNvSpPr>
          <p:nvPr>
            <p:ph type="body" idx="1"/>
          </p:nvPr>
        </p:nvSpPr>
        <p:spPr/>
        <p:txBody>
          <a:bodyPr/>
          <a:lstStyle/>
          <a:p>
            <a:endParaRPr kumimoji="1" lang="ja-JP" altLang="en-US" dirty="0"/>
          </a:p>
        </p:txBody>
      </p:sp>
      <p:sp>
        <p:nvSpPr>
          <p:cNvPr id="6" name="日付プレースホルダー 5">
            <a:extLst>
              <a:ext uri="{FF2B5EF4-FFF2-40B4-BE49-F238E27FC236}">
                <a16:creationId xmlns:a16="http://schemas.microsoft.com/office/drawing/2014/main" id="{11813C50-C3F7-412B-A8F5-7B56905EB30E}"/>
              </a:ext>
            </a:extLst>
          </p:cNvPr>
          <p:cNvSpPr>
            <a:spLocks noGrp="1"/>
          </p:cNvSpPr>
          <p:nvPr>
            <p:ph type="dt" sz="half" idx="10"/>
          </p:nvPr>
        </p:nvSpPr>
        <p:spPr/>
        <p:txBody>
          <a:bodyPr/>
          <a:lstStyle/>
          <a:p>
            <a:r>
              <a:rPr kumimoji="1" lang="en-US" altLang="ja-JP">
                <a:solidFill>
                  <a:schemeClr val="bg2"/>
                </a:solidFill>
              </a:rPr>
              <a:t>ver. 2</a:t>
            </a:r>
            <a:endParaRPr kumimoji="1" lang="ja-JP" altLang="en-US">
              <a:solidFill>
                <a:schemeClr val="bg2"/>
              </a:solidFill>
            </a:endParaRPr>
          </a:p>
        </p:txBody>
      </p:sp>
    </p:spTree>
    <p:extLst>
      <p:ext uri="{BB962C8B-B14F-4D97-AF65-F5344CB8AC3E}">
        <p14:creationId xmlns:p14="http://schemas.microsoft.com/office/powerpoint/2010/main" val="824680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●〇〇〇〇</a:t>
            </a:r>
            <a:br>
              <a:rPr lang="en-US" altLang="ja-JP" sz="2800" dirty="0">
                <a:solidFill>
                  <a:srgbClr val="0070C0"/>
                </a:solidFill>
                <a:ea typeface="HGP創英角ｺﾞｼｯｸUB" panose="020B0900000000000000" pitchFamily="50" charset="-128"/>
              </a:rPr>
            </a:br>
            <a:r>
              <a:rPr lang="en-US" altLang="ja-JP" sz="2800" dirty="0">
                <a:solidFill>
                  <a:srgbClr val="0070C0"/>
                </a:solidFill>
                <a:ea typeface="HGP創英角ｺﾞｼｯｸUB" panose="020B0900000000000000" pitchFamily="50" charset="-128"/>
              </a:rPr>
              <a:t>3</a:t>
            </a:r>
            <a:r>
              <a:rPr lang="ja-JP" altLang="en-US" sz="2800" dirty="0" err="1">
                <a:solidFill>
                  <a:srgbClr val="0070C0"/>
                </a:solidFill>
                <a:ea typeface="HGP創英角ｺﾞｼｯｸUB" panose="020B0900000000000000" pitchFamily="50" charset="-128"/>
              </a:rPr>
              <a:t>．</a:t>
            </a:r>
            <a:r>
              <a:rPr lang="ja-JP" altLang="en-US" sz="2800" dirty="0">
                <a:solidFill>
                  <a:srgbClr val="0070C0"/>
                </a:solidFill>
                <a:latin typeface="+mj-ea"/>
              </a:rPr>
              <a:t>市場均衡の導出</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435224"/>
                <a:ext cx="8363272" cy="4298032"/>
              </a:xfrm>
            </p:spPr>
            <p:txBody>
              <a:bodyPr>
                <a:normAutofit/>
              </a:bodyPr>
              <a:lstStyle/>
              <a:p>
                <a:pPr>
                  <a:buFont typeface="Wingdings" panose="05000000000000000000" pitchFamily="2" charset="2"/>
                  <a:buChar char="n"/>
                </a:pPr>
                <a:r>
                  <a:rPr kumimoji="1" lang="ja-JP" altLang="en-US" sz="2400" dirty="0"/>
                  <a:t>消費者が</a:t>
                </a:r>
                <a:r>
                  <a:rPr lang="en-US" altLang="ja-JP" sz="2400" i="1" dirty="0">
                    <a:latin typeface="Times New Roman" panose="02020603050405020304" pitchFamily="18" charset="0"/>
                    <a:cs typeface="Times New Roman" panose="02020603050405020304" pitchFamily="18" charset="0"/>
                  </a:rPr>
                  <a:t>K</a:t>
                </a:r>
                <a:r>
                  <a:rPr kumimoji="1" lang="ja-JP" altLang="en-US" sz="2400" dirty="0"/>
                  <a:t>人，企業が</a:t>
                </a:r>
                <a:r>
                  <a:rPr kumimoji="1" lang="en-US" altLang="ja-JP" sz="2400" i="1" dirty="0">
                    <a:latin typeface="Times New Roman" panose="02020603050405020304" pitchFamily="18" charset="0"/>
                    <a:cs typeface="Times New Roman" panose="02020603050405020304" pitchFamily="18" charset="0"/>
                  </a:rPr>
                  <a:t>J</a:t>
                </a:r>
                <a:r>
                  <a:rPr kumimoji="1" lang="ja-JP" altLang="en-US" sz="2400" dirty="0"/>
                  <a:t>社のケースで考える．</a:t>
                </a:r>
                <a:endParaRPr kumimoji="1" lang="en-US" altLang="ja-JP" sz="2400" dirty="0"/>
              </a:p>
              <a:p>
                <a:pPr>
                  <a:buFont typeface="Wingdings" panose="05000000000000000000" pitchFamily="2" charset="2"/>
                  <a:buChar char="n"/>
                </a:pPr>
                <a:endParaRPr kumimoji="1" lang="en-US" altLang="ja-JP" sz="800" dirty="0"/>
              </a:p>
              <a:p>
                <a:pPr lvl="1">
                  <a:buFont typeface="Wingdings" panose="05000000000000000000" pitchFamily="2" charset="2"/>
                  <a:buChar char="n"/>
                </a:pPr>
                <a:r>
                  <a:rPr kumimoji="1" lang="ja-JP" altLang="en-US" sz="2400" dirty="0"/>
                  <a:t>市場需要曲線</a:t>
                </a:r>
                <a:r>
                  <a:rPr lang="ja-JP" altLang="en-US" sz="2400" dirty="0"/>
                  <a:t>　　</a:t>
                </a:r>
                <a14:m>
                  <m:oMath xmlns:m="http://schemas.openxmlformats.org/officeDocument/2006/math">
                    <m:r>
                      <a:rPr lang="en-US" altLang="ja-JP" sz="2400" i="1">
                        <a:solidFill>
                          <a:srgbClr val="0070C0"/>
                        </a:solidFill>
                        <a:latin typeface="Cambria Math" panose="02040503050406030204" pitchFamily="18" charset="0"/>
                      </a:rPr>
                      <m:t>𝑃</m:t>
                    </m:r>
                    <m:r>
                      <a:rPr lang="en-US" altLang="ja-JP" sz="2400" i="1">
                        <a:solidFill>
                          <a:srgbClr val="0070C0"/>
                        </a:solidFill>
                        <a:latin typeface="Cambria Math" panose="02040503050406030204" pitchFamily="18" charset="0"/>
                      </a:rPr>
                      <m:t>=</m:t>
                    </m:r>
                    <m:f>
                      <m:fPr>
                        <m:ctrlPr>
                          <a:rPr lang="en-US" altLang="ja-JP" sz="2400" i="1">
                            <a:solidFill>
                              <a:srgbClr val="0070C0"/>
                            </a:solidFill>
                            <a:latin typeface="Cambria Math" panose="02040503050406030204" pitchFamily="18" charset="0"/>
                          </a:rPr>
                        </m:ctrlPr>
                      </m:fPr>
                      <m:num>
                        <m:r>
                          <a:rPr lang="en-US" altLang="ja-JP" sz="2400" i="1">
                            <a:solidFill>
                              <a:srgbClr val="0070C0"/>
                            </a:solidFill>
                            <a:latin typeface="Cambria Math" panose="02040503050406030204" pitchFamily="18" charset="0"/>
                          </a:rPr>
                          <m:t>𝐵</m:t>
                        </m:r>
                      </m:num>
                      <m:den>
                        <m:r>
                          <a:rPr lang="en-US" altLang="ja-JP" sz="2400" i="1">
                            <a:solidFill>
                              <a:srgbClr val="0070C0"/>
                            </a:solidFill>
                            <a:latin typeface="Cambria Math" panose="02040503050406030204" pitchFamily="18" charset="0"/>
                          </a:rPr>
                          <m:t>𝐴</m:t>
                        </m:r>
                      </m:den>
                    </m:f>
                    <m:r>
                      <a:rPr lang="en-US" altLang="ja-JP" sz="2400" i="1">
                        <a:solidFill>
                          <a:srgbClr val="0070C0"/>
                        </a:solidFill>
                        <a:latin typeface="Cambria Math" panose="02040503050406030204" pitchFamily="18" charset="0"/>
                      </a:rPr>
                      <m:t>−</m:t>
                    </m:r>
                    <m:f>
                      <m:fPr>
                        <m:ctrlPr>
                          <a:rPr lang="en-US" altLang="ja-JP" sz="2400" i="1">
                            <a:solidFill>
                              <a:srgbClr val="0070C0"/>
                            </a:solidFill>
                            <a:latin typeface="Cambria Math" panose="02040503050406030204" pitchFamily="18" charset="0"/>
                          </a:rPr>
                        </m:ctrlPr>
                      </m:fPr>
                      <m:num>
                        <m:r>
                          <a:rPr lang="en-US" altLang="ja-JP" sz="2400" i="1">
                            <a:solidFill>
                              <a:srgbClr val="0070C0"/>
                            </a:solidFill>
                            <a:latin typeface="Cambria Math" panose="02040503050406030204" pitchFamily="18" charset="0"/>
                          </a:rPr>
                          <m:t>1</m:t>
                        </m:r>
                      </m:num>
                      <m:den>
                        <m:r>
                          <a:rPr lang="en-US" altLang="ja-JP" sz="2400" b="0" i="1" smtClean="0">
                            <a:solidFill>
                              <a:srgbClr val="0070C0"/>
                            </a:solidFill>
                            <a:latin typeface="Cambria Math"/>
                          </a:rPr>
                          <m:t>𝐾</m:t>
                        </m:r>
                        <m:r>
                          <a:rPr lang="en-US" altLang="ja-JP" sz="2400" i="1">
                            <a:solidFill>
                              <a:srgbClr val="0070C0"/>
                            </a:solidFill>
                            <a:latin typeface="Cambria Math" panose="02040503050406030204" pitchFamily="18" charset="0"/>
                          </a:rPr>
                          <m:t>𝐴</m:t>
                        </m:r>
                      </m:den>
                    </m:f>
                    <m:sSub>
                      <m:sSubPr>
                        <m:ctrlPr>
                          <a:rPr lang="en-US" altLang="ja-JP" sz="2400" i="1">
                            <a:solidFill>
                              <a:srgbClr val="0070C0"/>
                            </a:solidFill>
                            <a:latin typeface="Cambria Math" panose="02040503050406030204" pitchFamily="18" charset="0"/>
                          </a:rPr>
                        </m:ctrlPr>
                      </m:sSubPr>
                      <m:e>
                        <m:r>
                          <a:rPr lang="en-US" altLang="ja-JP" sz="2400" i="1">
                            <a:solidFill>
                              <a:srgbClr val="0070C0"/>
                            </a:solidFill>
                            <a:latin typeface="Cambria Math" panose="02040503050406030204" pitchFamily="18" charset="0"/>
                          </a:rPr>
                          <m:t>𝐷</m:t>
                        </m:r>
                      </m:e>
                      <m:sub>
                        <m:r>
                          <m:rPr>
                            <m:sty m:val="p"/>
                          </m:rPr>
                          <a:rPr lang="en-US" altLang="ja-JP" sz="2400" i="0">
                            <a:solidFill>
                              <a:srgbClr val="0070C0"/>
                            </a:solidFill>
                            <a:latin typeface="Cambria Math" panose="02040503050406030204" pitchFamily="18" charset="0"/>
                          </a:rPr>
                          <m:t>M</m:t>
                        </m:r>
                      </m:sub>
                    </m:sSub>
                  </m:oMath>
                </a14:m>
                <a:endParaRPr kumimoji="1" lang="en-US" altLang="ja-JP" sz="2400" dirty="0"/>
              </a:p>
              <a:p>
                <a:pPr lvl="1">
                  <a:buFont typeface="Wingdings" panose="05000000000000000000" pitchFamily="2" charset="2"/>
                  <a:buChar char="n"/>
                </a:pPr>
                <a:r>
                  <a:rPr lang="ja-JP" altLang="en-US" sz="2400" dirty="0"/>
                  <a:t>市場供給曲線　　</a:t>
                </a:r>
                <a14:m>
                  <m:oMath xmlns:m="http://schemas.openxmlformats.org/officeDocument/2006/math">
                    <m:r>
                      <a:rPr lang="en-US" altLang="ja-JP" sz="2400" i="1">
                        <a:solidFill>
                          <a:srgbClr val="0070C0"/>
                        </a:solidFill>
                        <a:latin typeface="Cambria Math" panose="02040503050406030204" pitchFamily="18" charset="0"/>
                      </a:rPr>
                      <m:t>𝑃</m:t>
                    </m:r>
                    <m:r>
                      <a:rPr lang="en-US" altLang="ja-JP" sz="2400" i="1">
                        <a:solidFill>
                          <a:srgbClr val="0070C0"/>
                        </a:solidFill>
                        <a:latin typeface="Cambria Math" panose="02040503050406030204" pitchFamily="18" charset="0"/>
                      </a:rPr>
                      <m:t>=</m:t>
                    </m:r>
                    <m:f>
                      <m:fPr>
                        <m:ctrlPr>
                          <a:rPr lang="en-US" altLang="ja-JP" sz="2400" i="1">
                            <a:solidFill>
                              <a:srgbClr val="0070C0"/>
                            </a:solidFill>
                            <a:latin typeface="Cambria Math" panose="02040503050406030204" pitchFamily="18" charset="0"/>
                          </a:rPr>
                        </m:ctrlPr>
                      </m:fPr>
                      <m:num>
                        <m:r>
                          <a:rPr lang="en-US" altLang="ja-JP" sz="2400" i="1">
                            <a:solidFill>
                              <a:srgbClr val="0070C0"/>
                            </a:solidFill>
                            <a:latin typeface="Cambria Math" panose="02040503050406030204" pitchFamily="18" charset="0"/>
                          </a:rPr>
                          <m:t>𝑊</m:t>
                        </m:r>
                      </m:num>
                      <m:den>
                        <m:r>
                          <a:rPr lang="en-US" altLang="ja-JP" sz="2400" b="0" i="1" smtClean="0">
                            <a:solidFill>
                              <a:srgbClr val="0070C0"/>
                            </a:solidFill>
                            <a:latin typeface="Cambria Math"/>
                          </a:rPr>
                          <m:t>𝐽</m:t>
                        </m:r>
                        <m:r>
                          <a:rPr lang="en-US" altLang="ja-JP" sz="2400" i="1">
                            <a:solidFill>
                              <a:srgbClr val="0070C0"/>
                            </a:solidFill>
                            <a:latin typeface="Cambria Math" panose="02040503050406030204" pitchFamily="18" charset="0"/>
                          </a:rPr>
                          <m:t>𝐻</m:t>
                        </m:r>
                      </m:den>
                    </m:f>
                    <m:sSub>
                      <m:sSubPr>
                        <m:ctrlPr>
                          <a:rPr lang="en-US" altLang="ja-JP" sz="2400" i="1">
                            <a:solidFill>
                              <a:srgbClr val="0070C0"/>
                            </a:solidFill>
                            <a:latin typeface="Cambria Math" panose="02040503050406030204" pitchFamily="18" charset="0"/>
                          </a:rPr>
                        </m:ctrlPr>
                      </m:sSubPr>
                      <m:e>
                        <m:r>
                          <a:rPr lang="en-US" altLang="ja-JP" sz="2400" i="1">
                            <a:solidFill>
                              <a:srgbClr val="0070C0"/>
                            </a:solidFill>
                            <a:latin typeface="Cambria Math" panose="02040503050406030204" pitchFamily="18" charset="0"/>
                          </a:rPr>
                          <m:t>𝑆</m:t>
                        </m:r>
                      </m:e>
                      <m:sub>
                        <m:r>
                          <m:rPr>
                            <m:sty m:val="p"/>
                          </m:rPr>
                          <a:rPr lang="en-US" altLang="ja-JP" sz="2400" i="0">
                            <a:solidFill>
                              <a:srgbClr val="0070C0"/>
                            </a:solidFill>
                            <a:latin typeface="Cambria Math" panose="02040503050406030204" pitchFamily="18" charset="0"/>
                          </a:rPr>
                          <m:t>M</m:t>
                        </m:r>
                      </m:sub>
                    </m:sSub>
                  </m:oMath>
                </a14:m>
                <a:endParaRPr lang="en-US" altLang="ja-JP" sz="2400" dirty="0"/>
              </a:p>
              <a:p>
                <a:pPr>
                  <a:buFont typeface="Wingdings" panose="05000000000000000000" pitchFamily="2" charset="2"/>
                  <a:buChar char="n"/>
                </a:pPr>
                <a:endParaRPr lang="ja-JP" altLang="en-US" sz="800" dirty="0"/>
              </a:p>
              <a:p>
                <a:pPr>
                  <a:buFont typeface="Wingdings" panose="05000000000000000000" pitchFamily="2" charset="2"/>
                  <a:buChar char="n"/>
                </a:pPr>
                <a:r>
                  <a:rPr kumimoji="1" lang="ja-JP" altLang="en-US" sz="2400" dirty="0"/>
                  <a:t>ある価格</a:t>
                </a:r>
                <a14:m>
                  <m:oMath xmlns:m="http://schemas.openxmlformats.org/officeDocument/2006/math">
                    <m:r>
                      <a:rPr kumimoji="1" lang="en-US" altLang="ja-JP" sz="2400" b="0" i="0" smtClean="0">
                        <a:latin typeface="Cambria Math"/>
                      </a:rPr>
                      <m:t> </m:t>
                    </m:r>
                    <m:r>
                      <a:rPr kumimoji="1" lang="en-US" altLang="ja-JP" sz="2400" b="0" i="1" smtClean="0">
                        <a:latin typeface="Cambria Math"/>
                      </a:rPr>
                      <m:t>𝑃</m:t>
                    </m:r>
                    <m:r>
                      <a:rPr kumimoji="1" lang="en-US" altLang="ja-JP" sz="2400" b="0" i="1" smtClean="0">
                        <a:latin typeface="Cambria Math"/>
                      </a:rPr>
                      <m:t> </m:t>
                    </m:r>
                  </m:oMath>
                </a14:m>
                <a:r>
                  <a:rPr kumimoji="1" lang="ja-JP" altLang="en-US" sz="2400" dirty="0"/>
                  <a:t>において</a:t>
                </a:r>
                <a:r>
                  <a:rPr kumimoji="1" lang="ja-JP" altLang="en-US" sz="2400" dirty="0">
                    <a:solidFill>
                      <a:srgbClr val="FF0000"/>
                    </a:solidFill>
                  </a:rPr>
                  <a:t>需要量と供給量とが一致</a:t>
                </a:r>
                <a:r>
                  <a:rPr kumimoji="1" lang="ja-JP" altLang="en-US" sz="2400" dirty="0"/>
                  <a:t>しているとする．</a:t>
                </a:r>
                <a:endParaRPr kumimoji="1" lang="en-US" altLang="ja-JP" sz="2400" dirty="0"/>
              </a:p>
              <a:p>
                <a:pPr>
                  <a:buFont typeface="Wingdings" panose="05000000000000000000" pitchFamily="2" charset="2"/>
                  <a:buChar char="n"/>
                </a:pPr>
                <a:endParaRPr kumimoji="1" lang="en-US" altLang="ja-JP" sz="800" dirty="0"/>
              </a:p>
              <a:p>
                <a:pPr marL="0" indent="0">
                  <a:buNone/>
                </a:pPr>
                <a14:m>
                  <m:oMathPara xmlns:m="http://schemas.openxmlformats.org/officeDocument/2006/math">
                    <m:oMathParaPr>
                      <m:jc m:val="centerGroup"/>
                    </m:oMathParaPr>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i="1">
                              <a:solidFill>
                                <a:srgbClr val="FF0000"/>
                              </a:solidFill>
                              <a:latin typeface="Cambria Math" panose="02040503050406030204" pitchFamily="18" charset="0"/>
                            </a:rPr>
                            <m:t>𝐷</m:t>
                          </m:r>
                        </m:e>
                        <m:sub>
                          <m:r>
                            <m:rPr>
                              <m:sty m:val="p"/>
                            </m:rPr>
                            <a:rPr lang="en-US" altLang="ja-JP" sz="2400" i="0">
                              <a:solidFill>
                                <a:srgbClr val="FF0000"/>
                              </a:solidFill>
                              <a:latin typeface="Cambria Math" panose="02040503050406030204" pitchFamily="18" charset="0"/>
                            </a:rPr>
                            <m:t>M</m:t>
                          </m:r>
                        </m:sub>
                      </m:sSub>
                      <m:r>
                        <a:rPr lang="en-US" altLang="ja-JP" sz="2400" b="0" i="1" smtClean="0">
                          <a:solidFill>
                            <a:srgbClr val="FF0000"/>
                          </a:solidFill>
                          <a:latin typeface="Cambria Math"/>
                        </a:rPr>
                        <m:t>=</m:t>
                      </m:r>
                      <m:sSub>
                        <m:sSubPr>
                          <m:ctrlPr>
                            <a:rPr lang="en-US" altLang="ja-JP" sz="2400" i="1">
                              <a:solidFill>
                                <a:srgbClr val="FF0000"/>
                              </a:solidFill>
                              <a:latin typeface="Cambria Math" panose="02040503050406030204" pitchFamily="18" charset="0"/>
                            </a:rPr>
                          </m:ctrlPr>
                        </m:sSubPr>
                        <m:e>
                          <m:r>
                            <a:rPr lang="en-US" altLang="ja-JP" sz="2400" b="0" i="1" smtClean="0">
                              <a:solidFill>
                                <a:srgbClr val="FF0000"/>
                              </a:solidFill>
                              <a:latin typeface="Cambria Math"/>
                            </a:rPr>
                            <m:t>𝑆</m:t>
                          </m:r>
                        </m:e>
                        <m:sub>
                          <m:r>
                            <m:rPr>
                              <m:sty m:val="p"/>
                            </m:rPr>
                            <a:rPr lang="en-US" altLang="ja-JP" sz="2400" i="0">
                              <a:solidFill>
                                <a:srgbClr val="FF0000"/>
                              </a:solidFill>
                              <a:latin typeface="Cambria Math" panose="02040503050406030204" pitchFamily="18" charset="0"/>
                            </a:rPr>
                            <m:t>M</m:t>
                          </m:r>
                        </m:sub>
                      </m:sSub>
                    </m:oMath>
                  </m:oMathPara>
                </a14:m>
                <a:endParaRPr kumimoji="1" lang="en-US" altLang="ja-JP" sz="2400" dirty="0"/>
              </a:p>
              <a:p>
                <a:pPr marL="0" indent="0">
                  <a:buNone/>
                </a:pPr>
                <a:endParaRPr kumimoji="1" lang="en-US" altLang="ja-JP" sz="800" dirty="0"/>
              </a:p>
              <a:p>
                <a:pPr lvl="1">
                  <a:buFont typeface="Wingdings" panose="05000000000000000000" pitchFamily="2" charset="2"/>
                  <a:buChar char="n"/>
                </a:pPr>
                <a:r>
                  <a:rPr kumimoji="1" lang="ja-JP" altLang="en-US" sz="2400" dirty="0"/>
                  <a:t>これは，買いたいと考えている人の買いたい量と売りたいと考える企業の売りたい量とが同じであることを意味する．</a:t>
                </a:r>
                <a:endParaRPr kumimoji="1" lang="en-US" altLang="ja-JP" sz="24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435224"/>
                <a:ext cx="8363272" cy="4298032"/>
              </a:xfrm>
              <a:blipFill rotWithShape="1">
                <a:blip r:embed="rId2"/>
                <a:stretch>
                  <a:fillRect l="-437" t="-1560" r="-656"/>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18</a:t>
            </a:fld>
            <a:endParaRPr kumimoji="1" lang="ja-JP" altLang="en-US"/>
          </a:p>
        </p:txBody>
      </p:sp>
      <p:sp>
        <p:nvSpPr>
          <p:cNvPr id="6" name="日付プレースホルダー 5">
            <a:extLst>
              <a:ext uri="{FF2B5EF4-FFF2-40B4-BE49-F238E27FC236}">
                <a16:creationId xmlns:a16="http://schemas.microsoft.com/office/drawing/2014/main" id="{E3919B72-11D4-42D6-A8A6-9BF8EB12E109}"/>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34FE5621-42D8-41A2-B3AA-87E4829E9471}"/>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1704039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animEffect transition="in" filter="fade">
                                      <p:cBhvr>
                                        <p:cTn id="1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〇●〇〇〇</a:t>
            </a:r>
            <a:br>
              <a:rPr lang="en-US" altLang="ja-JP" sz="2800" dirty="0">
                <a:solidFill>
                  <a:srgbClr val="0070C0"/>
                </a:solidFill>
                <a:ea typeface="HGP創英角ｺﾞｼｯｸUB" panose="020B0900000000000000" pitchFamily="50" charset="-128"/>
              </a:rPr>
            </a:br>
            <a:r>
              <a:rPr lang="en-US" altLang="ja-JP" sz="2800" dirty="0">
                <a:solidFill>
                  <a:srgbClr val="0070C0"/>
                </a:solidFill>
                <a:ea typeface="HGP創英角ｺﾞｼｯｸUB" panose="020B0900000000000000" pitchFamily="50" charset="-128"/>
              </a:rPr>
              <a:t>3</a:t>
            </a:r>
            <a:r>
              <a:rPr lang="ja-JP" altLang="en-US" sz="2800" dirty="0" err="1">
                <a:solidFill>
                  <a:srgbClr val="0070C0"/>
                </a:solidFill>
                <a:ea typeface="HGP創英角ｺﾞｼｯｸUB" panose="020B0900000000000000" pitchFamily="50" charset="-128"/>
              </a:rPr>
              <a:t>．</a:t>
            </a:r>
            <a:r>
              <a:rPr lang="ja-JP" altLang="en-US" sz="2800" dirty="0">
                <a:solidFill>
                  <a:srgbClr val="0070C0"/>
                </a:solidFill>
                <a:latin typeface="+mj-ea"/>
              </a:rPr>
              <a:t>市場均衡の導出</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412776"/>
                <a:ext cx="8229600" cy="4718149"/>
              </a:xfrm>
            </p:spPr>
            <p:txBody>
              <a:bodyPr>
                <a:normAutofit/>
              </a:bodyPr>
              <a:lstStyle/>
              <a:p>
                <a:pPr>
                  <a:buFont typeface="Wingdings" panose="05000000000000000000" pitchFamily="2" charset="2"/>
                  <a:buChar char="n"/>
                </a:pPr>
                <a:r>
                  <a:rPr lang="ja-JP" altLang="en-US" sz="2400" dirty="0"/>
                  <a:t>ある価格の下で，</a:t>
                </a:r>
                <a:r>
                  <a:rPr lang="ja-JP" altLang="en-US" sz="2400" dirty="0">
                    <a:solidFill>
                      <a:srgbClr val="0070C0"/>
                    </a:solidFill>
                  </a:rPr>
                  <a:t>需要量と供給量が一致するその価格と取引量との組み合わせ</a:t>
                </a:r>
                <a:r>
                  <a:rPr lang="ja-JP" altLang="en-US" sz="2400" dirty="0"/>
                  <a:t>を「</a:t>
                </a:r>
                <a:r>
                  <a:rPr lang="ja-JP" altLang="en-US" sz="2400" dirty="0">
                    <a:solidFill>
                      <a:srgbClr val="FF0000"/>
                    </a:solidFill>
                  </a:rPr>
                  <a:t>市場均衡</a:t>
                </a:r>
                <a:r>
                  <a:rPr lang="ja-JP" altLang="en-US" sz="2400" dirty="0"/>
                  <a:t>」という．</a:t>
                </a:r>
                <a:endParaRPr lang="en-US" altLang="ja-JP" sz="2400" dirty="0"/>
              </a:p>
              <a:p>
                <a:pPr>
                  <a:buFont typeface="Wingdings" panose="05000000000000000000" pitchFamily="2" charset="2"/>
                  <a:buChar char="n"/>
                </a:pPr>
                <a:endParaRPr lang="en-US" altLang="ja-JP" sz="800" dirty="0"/>
              </a:p>
              <a:p>
                <a:pPr lvl="1">
                  <a:buFont typeface="Wingdings" panose="05000000000000000000" pitchFamily="2" charset="2"/>
                  <a:buChar char="n"/>
                </a:pPr>
                <a:r>
                  <a:rPr kumimoji="1" lang="ja-JP" altLang="en-US" sz="2400" dirty="0">
                    <a:solidFill>
                      <a:srgbClr val="0070C0"/>
                    </a:solidFill>
                  </a:rPr>
                  <a:t>その価格</a:t>
                </a:r>
                <a:r>
                  <a:rPr kumimoji="1" lang="ja-JP" altLang="en-US" sz="2400" dirty="0"/>
                  <a:t>＝「</a:t>
                </a:r>
                <a:r>
                  <a:rPr kumimoji="1" lang="ja-JP" altLang="en-US" sz="2400" dirty="0">
                    <a:solidFill>
                      <a:srgbClr val="FF0000"/>
                    </a:solidFill>
                  </a:rPr>
                  <a:t>均衡価格</a:t>
                </a:r>
                <a:r>
                  <a:rPr kumimoji="1" lang="ja-JP" altLang="en-US" sz="2400" dirty="0"/>
                  <a:t>」</a:t>
                </a:r>
                <a:endParaRPr kumimoji="1" lang="en-US" altLang="ja-JP" sz="2400" dirty="0"/>
              </a:p>
              <a:p>
                <a:pPr lvl="1">
                  <a:buFont typeface="Wingdings" panose="05000000000000000000" pitchFamily="2" charset="2"/>
                  <a:buChar char="n"/>
                </a:pPr>
                <a:r>
                  <a:rPr lang="ja-JP" altLang="en-US" sz="2400" dirty="0">
                    <a:solidFill>
                      <a:srgbClr val="0070C0"/>
                    </a:solidFill>
                  </a:rPr>
                  <a:t>その取引量</a:t>
                </a:r>
                <a:r>
                  <a:rPr lang="ja-JP" altLang="en-US" sz="2400" dirty="0"/>
                  <a:t>＝「</a:t>
                </a:r>
                <a:r>
                  <a:rPr lang="ja-JP" altLang="en-US" sz="2400" dirty="0">
                    <a:solidFill>
                      <a:srgbClr val="FF0000"/>
                    </a:solidFill>
                  </a:rPr>
                  <a:t>均衡取引量</a:t>
                </a:r>
                <a:r>
                  <a:rPr lang="ja-JP" altLang="en-US" sz="2400" dirty="0"/>
                  <a:t>」</a:t>
                </a:r>
                <a:endParaRPr lang="en-US" altLang="ja-JP" sz="2400" dirty="0"/>
              </a:p>
              <a:p>
                <a:pPr marL="457200" lvl="1" indent="0">
                  <a:buNone/>
                </a:pPr>
                <a:endParaRPr lang="en-US" altLang="ja-JP" sz="2400" dirty="0"/>
              </a:p>
              <a:p>
                <a:pPr marL="457200" lvl="1" indent="0">
                  <a:buNone/>
                </a:pPr>
                <a:r>
                  <a:rPr lang="ja-JP" altLang="en-US" sz="2400" dirty="0"/>
                  <a:t>数式で表すと，</a:t>
                </a:r>
                <a:endParaRPr lang="en-US" altLang="ja-JP" sz="2400" dirty="0"/>
              </a:p>
              <a:p>
                <a:pPr marL="457200" lvl="1" indent="0">
                  <a:buNone/>
                </a:pPr>
                <a:r>
                  <a:rPr lang="en-US" altLang="ja-JP" sz="2400" dirty="0">
                    <a:solidFill>
                      <a:srgbClr val="0070C0"/>
                    </a:solidFill>
                  </a:rPr>
                  <a:t>		</a:t>
                </a:r>
                <a14:m>
                  <m:oMath xmlns:m="http://schemas.openxmlformats.org/officeDocument/2006/math">
                    <m:r>
                      <a:rPr lang="en-US" altLang="ja-JP" sz="2400" i="1">
                        <a:solidFill>
                          <a:srgbClr val="0070C0"/>
                        </a:solidFill>
                        <a:latin typeface="Cambria Math" panose="02040503050406030204" pitchFamily="18" charset="0"/>
                      </a:rPr>
                      <m:t>𝑃</m:t>
                    </m:r>
                    <m:r>
                      <a:rPr lang="en-US" altLang="ja-JP" sz="2400" i="1">
                        <a:solidFill>
                          <a:srgbClr val="0070C0"/>
                        </a:solidFill>
                        <a:latin typeface="Cambria Math" panose="02040503050406030204" pitchFamily="18" charset="0"/>
                      </a:rPr>
                      <m:t>=</m:t>
                    </m:r>
                    <m:f>
                      <m:fPr>
                        <m:ctrlPr>
                          <a:rPr lang="en-US" altLang="ja-JP" sz="2400" i="1">
                            <a:solidFill>
                              <a:srgbClr val="0070C0"/>
                            </a:solidFill>
                            <a:latin typeface="Cambria Math" panose="02040503050406030204" pitchFamily="18" charset="0"/>
                          </a:rPr>
                        </m:ctrlPr>
                      </m:fPr>
                      <m:num>
                        <m:r>
                          <a:rPr lang="en-US" altLang="ja-JP" sz="2400" i="1">
                            <a:solidFill>
                              <a:srgbClr val="0070C0"/>
                            </a:solidFill>
                            <a:latin typeface="Cambria Math" panose="02040503050406030204" pitchFamily="18" charset="0"/>
                          </a:rPr>
                          <m:t>𝐵</m:t>
                        </m:r>
                      </m:num>
                      <m:den>
                        <m:r>
                          <a:rPr lang="en-US" altLang="ja-JP" sz="2400" i="1">
                            <a:solidFill>
                              <a:srgbClr val="0070C0"/>
                            </a:solidFill>
                            <a:latin typeface="Cambria Math" panose="02040503050406030204" pitchFamily="18" charset="0"/>
                          </a:rPr>
                          <m:t>𝐴</m:t>
                        </m:r>
                      </m:den>
                    </m:f>
                    <m:r>
                      <a:rPr lang="en-US" altLang="ja-JP" sz="2400" i="1">
                        <a:solidFill>
                          <a:srgbClr val="0070C0"/>
                        </a:solidFill>
                        <a:latin typeface="Cambria Math" panose="02040503050406030204" pitchFamily="18" charset="0"/>
                      </a:rPr>
                      <m:t>−</m:t>
                    </m:r>
                    <m:f>
                      <m:fPr>
                        <m:ctrlPr>
                          <a:rPr lang="en-US" altLang="ja-JP" sz="2400" i="1">
                            <a:solidFill>
                              <a:srgbClr val="0070C0"/>
                            </a:solidFill>
                            <a:latin typeface="Cambria Math" panose="02040503050406030204" pitchFamily="18" charset="0"/>
                          </a:rPr>
                        </m:ctrlPr>
                      </m:fPr>
                      <m:num>
                        <m:r>
                          <a:rPr lang="en-US" altLang="ja-JP" sz="2400" i="1">
                            <a:solidFill>
                              <a:srgbClr val="0070C0"/>
                            </a:solidFill>
                            <a:latin typeface="Cambria Math" panose="02040503050406030204" pitchFamily="18" charset="0"/>
                          </a:rPr>
                          <m:t>1</m:t>
                        </m:r>
                      </m:num>
                      <m:den>
                        <m:r>
                          <a:rPr lang="en-US" altLang="ja-JP" sz="2400" b="0" i="1" smtClean="0">
                            <a:solidFill>
                              <a:srgbClr val="0070C0"/>
                            </a:solidFill>
                            <a:latin typeface="Cambria Math"/>
                          </a:rPr>
                          <m:t>𝐾</m:t>
                        </m:r>
                        <m:r>
                          <a:rPr lang="en-US" altLang="ja-JP" sz="2400" i="1">
                            <a:solidFill>
                              <a:srgbClr val="0070C0"/>
                            </a:solidFill>
                            <a:latin typeface="Cambria Math" panose="02040503050406030204" pitchFamily="18" charset="0"/>
                          </a:rPr>
                          <m:t>𝐴</m:t>
                        </m:r>
                      </m:den>
                    </m:f>
                    <m:sSub>
                      <m:sSubPr>
                        <m:ctrlPr>
                          <a:rPr lang="en-US" altLang="ja-JP" sz="2400" i="1">
                            <a:solidFill>
                              <a:srgbClr val="0070C0"/>
                            </a:solidFill>
                            <a:latin typeface="Cambria Math" panose="02040503050406030204" pitchFamily="18" charset="0"/>
                          </a:rPr>
                        </m:ctrlPr>
                      </m:sSubPr>
                      <m:e>
                        <m:r>
                          <a:rPr lang="en-US" altLang="ja-JP" sz="2400" i="1">
                            <a:solidFill>
                              <a:srgbClr val="0070C0"/>
                            </a:solidFill>
                            <a:latin typeface="Cambria Math" panose="02040503050406030204" pitchFamily="18" charset="0"/>
                          </a:rPr>
                          <m:t>𝐷</m:t>
                        </m:r>
                      </m:e>
                      <m:sub>
                        <m:r>
                          <m:rPr>
                            <m:sty m:val="p"/>
                          </m:rPr>
                          <a:rPr lang="en-US" altLang="ja-JP" sz="2400" i="0">
                            <a:solidFill>
                              <a:srgbClr val="0070C0"/>
                            </a:solidFill>
                            <a:latin typeface="Cambria Math" panose="02040503050406030204" pitchFamily="18" charset="0"/>
                          </a:rPr>
                          <m:t>M</m:t>
                        </m:r>
                      </m:sub>
                    </m:sSub>
                  </m:oMath>
                </a14:m>
                <a:r>
                  <a:rPr lang="en-US" altLang="ja-JP" sz="2400" dirty="0"/>
                  <a:t>  	(1)</a:t>
                </a:r>
              </a:p>
              <a:p>
                <a:pPr marL="457200" lvl="1" indent="0">
                  <a:buNone/>
                </a:pPr>
                <a:r>
                  <a:rPr lang="en-US" altLang="ja-JP" sz="2400" dirty="0">
                    <a:solidFill>
                      <a:srgbClr val="0070C0"/>
                    </a:solidFill>
                  </a:rPr>
                  <a:t>		</a:t>
                </a:r>
                <a14:m>
                  <m:oMath xmlns:m="http://schemas.openxmlformats.org/officeDocument/2006/math">
                    <m:r>
                      <a:rPr lang="en-US" altLang="ja-JP" sz="2400" i="1">
                        <a:solidFill>
                          <a:srgbClr val="0070C0"/>
                        </a:solidFill>
                        <a:latin typeface="Cambria Math" panose="02040503050406030204" pitchFamily="18" charset="0"/>
                      </a:rPr>
                      <m:t>𝑃</m:t>
                    </m:r>
                    <m:r>
                      <a:rPr lang="en-US" altLang="ja-JP" sz="2400" i="1">
                        <a:solidFill>
                          <a:srgbClr val="0070C0"/>
                        </a:solidFill>
                        <a:latin typeface="Cambria Math" panose="02040503050406030204" pitchFamily="18" charset="0"/>
                      </a:rPr>
                      <m:t>=</m:t>
                    </m:r>
                    <m:f>
                      <m:fPr>
                        <m:ctrlPr>
                          <a:rPr lang="en-US" altLang="ja-JP" sz="2400" i="1">
                            <a:solidFill>
                              <a:srgbClr val="0070C0"/>
                            </a:solidFill>
                            <a:latin typeface="Cambria Math" panose="02040503050406030204" pitchFamily="18" charset="0"/>
                          </a:rPr>
                        </m:ctrlPr>
                      </m:fPr>
                      <m:num>
                        <m:r>
                          <a:rPr lang="en-US" altLang="ja-JP" sz="2400" i="1">
                            <a:solidFill>
                              <a:srgbClr val="0070C0"/>
                            </a:solidFill>
                            <a:latin typeface="Cambria Math" panose="02040503050406030204" pitchFamily="18" charset="0"/>
                          </a:rPr>
                          <m:t>𝑊</m:t>
                        </m:r>
                      </m:num>
                      <m:den>
                        <m:r>
                          <a:rPr lang="en-US" altLang="ja-JP" sz="2400" b="0" i="1" smtClean="0">
                            <a:solidFill>
                              <a:srgbClr val="0070C0"/>
                            </a:solidFill>
                            <a:latin typeface="Cambria Math"/>
                          </a:rPr>
                          <m:t>𝐽</m:t>
                        </m:r>
                        <m:r>
                          <a:rPr lang="en-US" altLang="ja-JP" sz="2400" i="1">
                            <a:solidFill>
                              <a:srgbClr val="0070C0"/>
                            </a:solidFill>
                            <a:latin typeface="Cambria Math" panose="02040503050406030204" pitchFamily="18" charset="0"/>
                          </a:rPr>
                          <m:t>𝐻</m:t>
                        </m:r>
                      </m:den>
                    </m:f>
                    <m:sSub>
                      <m:sSubPr>
                        <m:ctrlPr>
                          <a:rPr lang="en-US" altLang="ja-JP" sz="2400" i="1">
                            <a:solidFill>
                              <a:srgbClr val="0070C0"/>
                            </a:solidFill>
                            <a:latin typeface="Cambria Math" panose="02040503050406030204" pitchFamily="18" charset="0"/>
                          </a:rPr>
                        </m:ctrlPr>
                      </m:sSubPr>
                      <m:e>
                        <m:r>
                          <a:rPr lang="en-US" altLang="ja-JP" sz="2400" i="1">
                            <a:solidFill>
                              <a:srgbClr val="0070C0"/>
                            </a:solidFill>
                            <a:latin typeface="Cambria Math" panose="02040503050406030204" pitchFamily="18" charset="0"/>
                          </a:rPr>
                          <m:t>𝑆</m:t>
                        </m:r>
                      </m:e>
                      <m:sub>
                        <m:r>
                          <m:rPr>
                            <m:sty m:val="p"/>
                          </m:rPr>
                          <a:rPr lang="en-US" altLang="ja-JP" sz="2400" i="0">
                            <a:solidFill>
                              <a:srgbClr val="0070C0"/>
                            </a:solidFill>
                            <a:latin typeface="Cambria Math" panose="02040503050406030204" pitchFamily="18" charset="0"/>
                          </a:rPr>
                          <m:t>M</m:t>
                        </m:r>
                      </m:sub>
                    </m:sSub>
                  </m:oMath>
                </a14:m>
                <a:r>
                  <a:rPr lang="en-US" altLang="ja-JP" sz="2400" dirty="0"/>
                  <a:t>		(2)</a:t>
                </a:r>
              </a:p>
              <a:p>
                <a:pPr marL="457200" lvl="1" indent="0">
                  <a:buNone/>
                </a:pPr>
                <a:r>
                  <a:rPr lang="en-US" altLang="ja-JP" sz="2400" dirty="0">
                    <a:solidFill>
                      <a:srgbClr val="0070C0"/>
                    </a:solidFill>
                  </a:rPr>
                  <a:t>		</a:t>
                </a:r>
                <a14:m>
                  <m:oMath xmlns:m="http://schemas.openxmlformats.org/officeDocument/2006/math">
                    <m:sSup>
                      <m:sSupPr>
                        <m:ctrlPr>
                          <a:rPr lang="en-US" altLang="ja-JP" sz="2400" i="1" smtClean="0">
                            <a:solidFill>
                              <a:srgbClr val="0070C0"/>
                            </a:solidFill>
                            <a:latin typeface="Cambria Math" panose="02040503050406030204" pitchFamily="18" charset="0"/>
                          </a:rPr>
                        </m:ctrlPr>
                      </m:sSupPr>
                      <m:e>
                        <m:r>
                          <a:rPr lang="en-US" altLang="ja-JP" sz="2400" b="0" i="1" smtClean="0">
                            <a:solidFill>
                              <a:srgbClr val="0070C0"/>
                            </a:solidFill>
                            <a:latin typeface="Cambria Math"/>
                          </a:rPr>
                          <m:t>𝑄</m:t>
                        </m:r>
                      </m:e>
                      <m:sup>
                        <m:r>
                          <a:rPr lang="en-US" altLang="ja-JP" sz="2400" b="0" i="1" smtClean="0">
                            <a:solidFill>
                              <a:srgbClr val="0070C0"/>
                            </a:solidFill>
                            <a:latin typeface="Cambria Math"/>
                          </a:rPr>
                          <m:t>∗</m:t>
                        </m:r>
                      </m:sup>
                    </m:sSup>
                    <m:r>
                      <a:rPr lang="en-US" altLang="ja-JP" sz="2400" b="0" i="1" smtClean="0">
                        <a:solidFill>
                          <a:srgbClr val="0070C0"/>
                        </a:solidFill>
                        <a:latin typeface="Cambria Math"/>
                      </a:rPr>
                      <m:t>=</m:t>
                    </m:r>
                    <m:sSub>
                      <m:sSubPr>
                        <m:ctrlPr>
                          <a:rPr lang="en-US" altLang="ja-JP" sz="2400" i="1">
                            <a:solidFill>
                              <a:srgbClr val="0070C0"/>
                            </a:solidFill>
                            <a:latin typeface="Cambria Math" panose="02040503050406030204" pitchFamily="18" charset="0"/>
                          </a:rPr>
                        </m:ctrlPr>
                      </m:sSubPr>
                      <m:e>
                        <m:r>
                          <a:rPr lang="en-US" altLang="ja-JP" sz="2400" i="1">
                            <a:solidFill>
                              <a:srgbClr val="0070C0"/>
                            </a:solidFill>
                            <a:latin typeface="Cambria Math" panose="02040503050406030204" pitchFamily="18" charset="0"/>
                          </a:rPr>
                          <m:t>𝐷</m:t>
                        </m:r>
                      </m:e>
                      <m:sub>
                        <m:r>
                          <m:rPr>
                            <m:sty m:val="p"/>
                          </m:rPr>
                          <a:rPr lang="en-US" altLang="ja-JP" sz="2400" i="0">
                            <a:solidFill>
                              <a:srgbClr val="0070C0"/>
                            </a:solidFill>
                            <a:latin typeface="Cambria Math" panose="02040503050406030204" pitchFamily="18" charset="0"/>
                          </a:rPr>
                          <m:t>M</m:t>
                        </m:r>
                      </m:sub>
                    </m:sSub>
                    <m:r>
                      <a:rPr lang="en-US" altLang="ja-JP" sz="2400" b="0" i="1" smtClean="0">
                        <a:solidFill>
                          <a:srgbClr val="0070C0"/>
                        </a:solidFill>
                        <a:latin typeface="Cambria Math"/>
                      </a:rPr>
                      <m:t>=</m:t>
                    </m:r>
                    <m:sSub>
                      <m:sSubPr>
                        <m:ctrlPr>
                          <a:rPr lang="en-US" altLang="ja-JP" sz="2400" b="0" i="1" smtClean="0">
                            <a:solidFill>
                              <a:srgbClr val="0070C0"/>
                            </a:solidFill>
                            <a:latin typeface="Cambria Math" panose="02040503050406030204" pitchFamily="18" charset="0"/>
                          </a:rPr>
                        </m:ctrlPr>
                      </m:sSubPr>
                      <m:e>
                        <m:r>
                          <a:rPr lang="en-US" altLang="ja-JP" sz="2400" b="0" i="1" smtClean="0">
                            <a:solidFill>
                              <a:srgbClr val="0070C0"/>
                            </a:solidFill>
                            <a:latin typeface="Cambria Math"/>
                          </a:rPr>
                          <m:t>𝑆</m:t>
                        </m:r>
                      </m:e>
                      <m:sub>
                        <m:r>
                          <m:rPr>
                            <m:sty m:val="p"/>
                          </m:rPr>
                          <a:rPr lang="en-US" altLang="ja-JP" sz="2400" b="0" i="0" smtClean="0">
                            <a:solidFill>
                              <a:srgbClr val="0070C0"/>
                            </a:solidFill>
                            <a:latin typeface="Cambria Math"/>
                          </a:rPr>
                          <m:t>M</m:t>
                        </m:r>
                      </m:sub>
                    </m:sSub>
                  </m:oMath>
                </a14:m>
                <a:r>
                  <a:rPr lang="en-US" altLang="ja-JP" sz="2400" dirty="0"/>
                  <a:t>	(3)</a:t>
                </a: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412776"/>
                <a:ext cx="8229600" cy="4718149"/>
              </a:xfrm>
              <a:blipFill rotWithShape="1">
                <a:blip r:embed="rId2"/>
                <a:stretch>
                  <a:fillRect l="-444" t="-1034"/>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19</a:t>
            </a:fld>
            <a:endParaRPr kumimoji="1" lang="ja-JP" altLang="en-US"/>
          </a:p>
        </p:txBody>
      </p:sp>
      <p:sp>
        <p:nvSpPr>
          <p:cNvPr id="6" name="日付プレースホルダー 5">
            <a:extLst>
              <a:ext uri="{FF2B5EF4-FFF2-40B4-BE49-F238E27FC236}">
                <a16:creationId xmlns:a16="http://schemas.microsoft.com/office/drawing/2014/main" id="{A71BFC86-E293-4EE7-A1E7-EF79B7BE1A28}"/>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CB7B8A43-D20F-4BAD-93E7-943D0E735E0F}"/>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3446299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fade">
                                      <p:cBhvr>
                                        <p:cTn id="1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solidFill>
                  <a:schemeClr val="bg2"/>
                </a:solidFill>
              </a:rPr>
              <a:t>1</a:t>
            </a:r>
            <a:r>
              <a:rPr lang="ja-JP" altLang="en-US" dirty="0" err="1">
                <a:solidFill>
                  <a:schemeClr val="bg2"/>
                </a:solidFill>
              </a:rPr>
              <a:t>．</a:t>
            </a:r>
            <a:r>
              <a:rPr lang="ja-JP" altLang="en-US" b="0" dirty="0">
                <a:solidFill>
                  <a:schemeClr val="bg2"/>
                </a:solidFill>
              </a:rPr>
              <a:t>市場と価格</a:t>
            </a:r>
            <a:endParaRPr kumimoji="1" lang="ja-JP" altLang="en-US" b="0" dirty="0">
              <a:solidFill>
                <a:schemeClr val="bg2"/>
              </a:solidFill>
            </a:endParaRPr>
          </a:p>
        </p:txBody>
      </p:sp>
      <p:sp>
        <p:nvSpPr>
          <p:cNvPr id="5" name="テキスト プレースホルダー 4"/>
          <p:cNvSpPr>
            <a:spLocks noGrp="1"/>
          </p:cNvSpPr>
          <p:nvPr>
            <p:ph type="body" idx="1"/>
          </p:nvPr>
        </p:nvSpPr>
        <p:spPr/>
        <p:txBody>
          <a:bodyPr/>
          <a:lstStyle/>
          <a:p>
            <a:endParaRPr kumimoji="1" lang="ja-JP" altLang="en-US" dirty="0"/>
          </a:p>
        </p:txBody>
      </p:sp>
      <p:sp>
        <p:nvSpPr>
          <p:cNvPr id="6" name="日付プレースホルダー 5">
            <a:extLst>
              <a:ext uri="{FF2B5EF4-FFF2-40B4-BE49-F238E27FC236}">
                <a16:creationId xmlns:a16="http://schemas.microsoft.com/office/drawing/2014/main" id="{DD0F40FE-E00D-4B9F-BD89-F02AD118BEC4}"/>
              </a:ext>
            </a:extLst>
          </p:cNvPr>
          <p:cNvSpPr>
            <a:spLocks noGrp="1"/>
          </p:cNvSpPr>
          <p:nvPr>
            <p:ph type="dt" sz="half" idx="10"/>
          </p:nvPr>
        </p:nvSpPr>
        <p:spPr/>
        <p:txBody>
          <a:bodyPr/>
          <a:lstStyle/>
          <a:p>
            <a:r>
              <a:rPr kumimoji="1" lang="en-US" altLang="ja-JP">
                <a:solidFill>
                  <a:schemeClr val="bg2"/>
                </a:solidFill>
              </a:rPr>
              <a:t>ver. 2</a:t>
            </a:r>
            <a:endParaRPr kumimoji="1" lang="ja-JP" altLang="en-US">
              <a:solidFill>
                <a:schemeClr val="bg2"/>
              </a:solidFill>
            </a:endParaRPr>
          </a:p>
        </p:txBody>
      </p:sp>
    </p:spTree>
    <p:extLst>
      <p:ext uri="{BB962C8B-B14F-4D97-AF65-F5344CB8AC3E}">
        <p14:creationId xmlns:p14="http://schemas.microsoft.com/office/powerpoint/2010/main" val="2223874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〇〇●〇〇</a:t>
            </a:r>
            <a:br>
              <a:rPr lang="en-US" altLang="ja-JP" sz="2800" dirty="0">
                <a:solidFill>
                  <a:srgbClr val="0070C0"/>
                </a:solidFill>
                <a:ea typeface="HGP創英角ｺﾞｼｯｸUB" panose="020B0900000000000000" pitchFamily="50" charset="-128"/>
              </a:rPr>
            </a:br>
            <a:r>
              <a:rPr lang="en-US" altLang="ja-JP" sz="2800" dirty="0">
                <a:solidFill>
                  <a:srgbClr val="0070C0"/>
                </a:solidFill>
                <a:ea typeface="HGP創英角ｺﾞｼｯｸUB" panose="020B0900000000000000" pitchFamily="50" charset="-128"/>
              </a:rPr>
              <a:t>3</a:t>
            </a:r>
            <a:r>
              <a:rPr lang="ja-JP" altLang="en-US" sz="2800" dirty="0" err="1">
                <a:solidFill>
                  <a:srgbClr val="0070C0"/>
                </a:solidFill>
                <a:ea typeface="HGP創英角ｺﾞｼｯｸUB" panose="020B0900000000000000" pitchFamily="50" charset="-128"/>
              </a:rPr>
              <a:t>．</a:t>
            </a:r>
            <a:r>
              <a:rPr lang="ja-JP" altLang="en-US" sz="2800" dirty="0">
                <a:solidFill>
                  <a:srgbClr val="0070C0"/>
                </a:solidFill>
                <a:latin typeface="+mj-ea"/>
              </a:rPr>
              <a:t>市場均衡の導出</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412776"/>
                <a:ext cx="8229600" cy="4718149"/>
              </a:xfrm>
            </p:spPr>
            <p:txBody>
              <a:bodyPr>
                <a:normAutofit/>
              </a:bodyPr>
              <a:lstStyle/>
              <a:p>
                <a:pPr marL="457200" lvl="1" indent="0">
                  <a:buNone/>
                </a:pPr>
                <a:r>
                  <a:rPr lang="en-US" altLang="ja-JP" sz="2400" dirty="0"/>
                  <a:t>(3)</a:t>
                </a:r>
                <a:r>
                  <a:rPr lang="ja-JP" altLang="en-US" sz="2400" dirty="0"/>
                  <a:t>より</a:t>
                </a:r>
                <a:endParaRPr lang="en-US" altLang="ja-JP" sz="2400" i="1" dirty="0">
                  <a:solidFill>
                    <a:srgbClr val="0070C0"/>
                  </a:solidFill>
                  <a:latin typeface="Cambria Math" panose="02040503050406030204" pitchFamily="18" charset="0"/>
                </a:endParaRPr>
              </a:p>
              <a:p>
                <a:pPr marL="457200" lvl="1" indent="0">
                  <a:buNone/>
                </a:pPr>
                <a:r>
                  <a:rPr lang="en-US" altLang="ja-JP" sz="2400" dirty="0">
                    <a:solidFill>
                      <a:srgbClr val="0070C0"/>
                    </a:solidFill>
                  </a:rPr>
                  <a:t>	</a:t>
                </a:r>
                <a14:m>
                  <m:oMath xmlns:m="http://schemas.openxmlformats.org/officeDocument/2006/math">
                    <m:r>
                      <a:rPr lang="en-US" altLang="ja-JP" sz="2400" i="1" smtClean="0">
                        <a:solidFill>
                          <a:srgbClr val="FF0000"/>
                        </a:solidFill>
                        <a:latin typeface="Cambria Math" panose="02040503050406030204" pitchFamily="18" charset="0"/>
                      </a:rPr>
                      <m:t>𝑃</m:t>
                    </m:r>
                    <m:r>
                      <a:rPr lang="en-US" altLang="ja-JP" sz="2400" i="1" smtClean="0">
                        <a:solidFill>
                          <a:srgbClr val="FF0000"/>
                        </a:solidFill>
                        <a:latin typeface="Cambria Math" panose="02040503050406030204" pitchFamily="18" charset="0"/>
                      </a:rPr>
                      <m:t>=</m:t>
                    </m:r>
                    <m:f>
                      <m:fPr>
                        <m:ctrlPr>
                          <a:rPr lang="en-US" altLang="ja-JP" sz="2400" i="1">
                            <a:solidFill>
                              <a:srgbClr val="FF0000"/>
                            </a:solidFill>
                            <a:latin typeface="Cambria Math" panose="02040503050406030204" pitchFamily="18" charset="0"/>
                          </a:rPr>
                        </m:ctrlPr>
                      </m:fPr>
                      <m:num>
                        <m:r>
                          <a:rPr lang="en-US" altLang="ja-JP" sz="2400" i="1">
                            <a:solidFill>
                              <a:srgbClr val="FF0000"/>
                            </a:solidFill>
                            <a:latin typeface="Cambria Math" panose="02040503050406030204" pitchFamily="18" charset="0"/>
                          </a:rPr>
                          <m:t>𝐵</m:t>
                        </m:r>
                      </m:num>
                      <m:den>
                        <m:r>
                          <a:rPr lang="en-US" altLang="ja-JP" sz="2400" i="1">
                            <a:solidFill>
                              <a:srgbClr val="FF0000"/>
                            </a:solidFill>
                            <a:latin typeface="Cambria Math" panose="02040503050406030204" pitchFamily="18" charset="0"/>
                          </a:rPr>
                          <m:t>𝐴</m:t>
                        </m:r>
                      </m:den>
                    </m:f>
                    <m:r>
                      <a:rPr lang="en-US" altLang="ja-JP" sz="2400" i="1">
                        <a:solidFill>
                          <a:srgbClr val="FF0000"/>
                        </a:solidFill>
                        <a:latin typeface="Cambria Math" panose="02040503050406030204" pitchFamily="18" charset="0"/>
                      </a:rPr>
                      <m:t>−</m:t>
                    </m:r>
                    <m:f>
                      <m:fPr>
                        <m:ctrlPr>
                          <a:rPr lang="en-US" altLang="ja-JP" sz="2400" i="1">
                            <a:solidFill>
                              <a:srgbClr val="FF0000"/>
                            </a:solidFill>
                            <a:latin typeface="Cambria Math" panose="02040503050406030204" pitchFamily="18" charset="0"/>
                          </a:rPr>
                        </m:ctrlPr>
                      </m:fPr>
                      <m:num>
                        <m:r>
                          <a:rPr lang="en-US" altLang="ja-JP" sz="2400" i="1">
                            <a:solidFill>
                              <a:srgbClr val="FF0000"/>
                            </a:solidFill>
                            <a:latin typeface="Cambria Math" panose="02040503050406030204" pitchFamily="18" charset="0"/>
                          </a:rPr>
                          <m:t>1</m:t>
                        </m:r>
                      </m:num>
                      <m:den>
                        <m:r>
                          <a:rPr lang="en-US" altLang="ja-JP" sz="2400" b="0" i="1" smtClean="0">
                            <a:solidFill>
                              <a:srgbClr val="FF0000"/>
                            </a:solidFill>
                            <a:latin typeface="Cambria Math"/>
                          </a:rPr>
                          <m:t>𝐾</m:t>
                        </m:r>
                        <m:r>
                          <a:rPr lang="en-US" altLang="ja-JP" sz="2400" i="1">
                            <a:solidFill>
                              <a:srgbClr val="FF0000"/>
                            </a:solidFill>
                            <a:latin typeface="Cambria Math" panose="02040503050406030204" pitchFamily="18" charset="0"/>
                          </a:rPr>
                          <m:t>𝐴</m:t>
                        </m:r>
                      </m:den>
                    </m:f>
                    <m:sSup>
                      <m:sSupPr>
                        <m:ctrlPr>
                          <a:rPr lang="en-US" altLang="ja-JP" sz="2400" i="1" smtClean="0">
                            <a:solidFill>
                              <a:srgbClr val="FF0000"/>
                            </a:solidFill>
                            <a:latin typeface="Cambria Math" panose="02040503050406030204" pitchFamily="18" charset="0"/>
                          </a:rPr>
                        </m:ctrlPr>
                      </m:sSupPr>
                      <m:e>
                        <m:r>
                          <a:rPr lang="en-US" altLang="ja-JP" sz="2400" b="0" i="1" smtClean="0">
                            <a:solidFill>
                              <a:srgbClr val="FF0000"/>
                            </a:solidFill>
                            <a:latin typeface="Cambria Math"/>
                          </a:rPr>
                          <m:t>𝑄</m:t>
                        </m:r>
                      </m:e>
                      <m:sup>
                        <m:r>
                          <a:rPr lang="en-US" altLang="ja-JP" sz="2400" b="0" i="1" smtClean="0">
                            <a:solidFill>
                              <a:srgbClr val="FF0000"/>
                            </a:solidFill>
                            <a:latin typeface="Cambria Math"/>
                          </a:rPr>
                          <m:t>∗</m:t>
                        </m:r>
                      </m:sup>
                    </m:sSup>
                  </m:oMath>
                </a14:m>
                <a:r>
                  <a:rPr lang="ja-JP" altLang="en-US" sz="2400" dirty="0">
                    <a:solidFill>
                      <a:srgbClr val="FF0000"/>
                    </a:solidFill>
                  </a:rPr>
                  <a:t>　</a:t>
                </a:r>
                <a:r>
                  <a:rPr lang="en-US" altLang="ja-JP" sz="2400" dirty="0">
                    <a:solidFill>
                      <a:srgbClr val="FF0000"/>
                    </a:solidFill>
                  </a:rPr>
                  <a:t>	</a:t>
                </a:r>
                <a:r>
                  <a:rPr lang="en-US" altLang="ja-JP" sz="2400" dirty="0"/>
                  <a:t>(4)</a:t>
                </a:r>
              </a:p>
              <a:p>
                <a:pPr marL="457200" lvl="1" indent="0">
                  <a:buNone/>
                </a:pPr>
                <a:r>
                  <a:rPr lang="en-US" altLang="ja-JP" sz="2400" dirty="0">
                    <a:solidFill>
                      <a:srgbClr val="0070C0"/>
                    </a:solidFill>
                  </a:rPr>
                  <a:t>	</a:t>
                </a:r>
                <a14:m>
                  <m:oMath xmlns:m="http://schemas.openxmlformats.org/officeDocument/2006/math">
                    <m:r>
                      <a:rPr lang="en-US" altLang="ja-JP" sz="2400" i="1" smtClean="0">
                        <a:solidFill>
                          <a:srgbClr val="FF0000"/>
                        </a:solidFill>
                        <a:latin typeface="Cambria Math" panose="02040503050406030204" pitchFamily="18" charset="0"/>
                      </a:rPr>
                      <m:t>𝑃</m:t>
                    </m:r>
                    <m:r>
                      <a:rPr lang="en-US" altLang="ja-JP" sz="2400" i="1" smtClean="0">
                        <a:solidFill>
                          <a:srgbClr val="FF0000"/>
                        </a:solidFill>
                        <a:latin typeface="Cambria Math" panose="02040503050406030204" pitchFamily="18" charset="0"/>
                      </a:rPr>
                      <m:t>=</m:t>
                    </m:r>
                    <m:f>
                      <m:fPr>
                        <m:ctrlPr>
                          <a:rPr lang="en-US" altLang="ja-JP" sz="2400" i="1">
                            <a:solidFill>
                              <a:srgbClr val="FF0000"/>
                            </a:solidFill>
                            <a:latin typeface="Cambria Math" panose="02040503050406030204" pitchFamily="18" charset="0"/>
                          </a:rPr>
                        </m:ctrlPr>
                      </m:fPr>
                      <m:num>
                        <m:r>
                          <a:rPr lang="en-US" altLang="ja-JP" sz="2400" i="1">
                            <a:solidFill>
                              <a:srgbClr val="FF0000"/>
                            </a:solidFill>
                            <a:latin typeface="Cambria Math" panose="02040503050406030204" pitchFamily="18" charset="0"/>
                          </a:rPr>
                          <m:t>𝑊</m:t>
                        </m:r>
                      </m:num>
                      <m:den>
                        <m:r>
                          <a:rPr lang="en-US" altLang="ja-JP" sz="2400" b="0" i="1" smtClean="0">
                            <a:solidFill>
                              <a:srgbClr val="FF0000"/>
                            </a:solidFill>
                            <a:latin typeface="Cambria Math"/>
                          </a:rPr>
                          <m:t>𝐽</m:t>
                        </m:r>
                        <m:r>
                          <a:rPr lang="en-US" altLang="ja-JP" sz="2400" i="1">
                            <a:solidFill>
                              <a:srgbClr val="FF0000"/>
                            </a:solidFill>
                            <a:latin typeface="Cambria Math" panose="02040503050406030204" pitchFamily="18" charset="0"/>
                          </a:rPr>
                          <m:t>𝐻</m:t>
                        </m:r>
                      </m:den>
                    </m:f>
                    <m:sSup>
                      <m:sSupPr>
                        <m:ctrlPr>
                          <a:rPr lang="en-US" altLang="ja-JP" sz="2400" i="1">
                            <a:solidFill>
                              <a:srgbClr val="FF0000"/>
                            </a:solidFill>
                            <a:latin typeface="Cambria Math" panose="02040503050406030204" pitchFamily="18" charset="0"/>
                          </a:rPr>
                        </m:ctrlPr>
                      </m:sSupPr>
                      <m:e>
                        <m:r>
                          <a:rPr lang="en-US" altLang="ja-JP" sz="2400" i="1">
                            <a:solidFill>
                              <a:srgbClr val="FF0000"/>
                            </a:solidFill>
                            <a:latin typeface="Cambria Math"/>
                          </a:rPr>
                          <m:t>𝑄</m:t>
                        </m:r>
                      </m:e>
                      <m:sup>
                        <m:r>
                          <a:rPr lang="en-US" altLang="ja-JP" sz="2400" i="1">
                            <a:solidFill>
                              <a:srgbClr val="FF0000"/>
                            </a:solidFill>
                            <a:latin typeface="Cambria Math"/>
                          </a:rPr>
                          <m:t>∗</m:t>
                        </m:r>
                      </m:sup>
                    </m:sSup>
                  </m:oMath>
                </a14:m>
                <a:r>
                  <a:rPr lang="en-US" altLang="ja-JP" sz="2400" dirty="0"/>
                  <a:t>	</a:t>
                </a:r>
                <a:r>
                  <a:rPr lang="ja-JP" altLang="en-US" sz="2400" dirty="0"/>
                  <a:t>　　</a:t>
                </a:r>
                <a:r>
                  <a:rPr lang="en-US" altLang="ja-JP" sz="2400" dirty="0"/>
                  <a:t>	(5) </a:t>
                </a:r>
                <a:r>
                  <a:rPr lang="ja-JP" altLang="en-US" sz="2400" dirty="0"/>
                  <a:t>　　</a:t>
                </a:r>
                <a:endParaRPr lang="en-US" altLang="ja-JP" sz="2400" dirty="0"/>
              </a:p>
              <a:p>
                <a:pPr marL="457200" lvl="1" indent="0">
                  <a:buNone/>
                </a:pPr>
                <a:endParaRPr lang="en-US" altLang="ja-JP" sz="2400" dirty="0"/>
              </a:p>
              <a:p>
                <a:pPr marL="514350" lvl="1" indent="-457200">
                  <a:buFont typeface="Wingdings" pitchFamily="2" charset="2"/>
                  <a:buChar char="n"/>
                </a:pPr>
                <a14:m>
                  <m:oMath xmlns:m="http://schemas.openxmlformats.org/officeDocument/2006/math">
                    <m:r>
                      <a:rPr lang="en-US" altLang="ja-JP" sz="2400" i="1">
                        <a:solidFill>
                          <a:srgbClr val="FF0000"/>
                        </a:solidFill>
                        <a:latin typeface="Cambria Math" panose="02040503050406030204" pitchFamily="18" charset="0"/>
                      </a:rPr>
                      <m:t>𝐵</m:t>
                    </m:r>
                    <m:r>
                      <a:rPr lang="ja-JP" altLang="en-US" sz="2400" b="0" i="1" smtClean="0">
                        <a:solidFill>
                          <a:srgbClr val="FF0000"/>
                        </a:solidFill>
                        <a:latin typeface="Cambria Math"/>
                      </a:rPr>
                      <m:t>，</m:t>
                    </m:r>
                    <m:r>
                      <a:rPr lang="en-US" altLang="ja-JP" sz="2400" b="0" i="1" smtClean="0">
                        <a:solidFill>
                          <a:srgbClr val="FF0000"/>
                        </a:solidFill>
                        <a:latin typeface="Cambria Math"/>
                      </a:rPr>
                      <m:t>𝐴</m:t>
                    </m:r>
                    <m:r>
                      <a:rPr lang="ja-JP" altLang="en-US" sz="2400" b="0" i="1" smtClean="0">
                        <a:solidFill>
                          <a:srgbClr val="FF0000"/>
                        </a:solidFill>
                        <a:latin typeface="Cambria Math"/>
                      </a:rPr>
                      <m:t>，</m:t>
                    </m:r>
                    <m:r>
                      <a:rPr lang="en-US" altLang="ja-JP" sz="2400" b="0" i="1" smtClean="0">
                        <a:solidFill>
                          <a:srgbClr val="FF0000"/>
                        </a:solidFill>
                        <a:latin typeface="Cambria Math"/>
                      </a:rPr>
                      <m:t>𝑊</m:t>
                    </m:r>
                    <m:r>
                      <a:rPr lang="ja-JP" altLang="en-US" sz="2400" b="0" i="1" smtClean="0">
                        <a:solidFill>
                          <a:srgbClr val="FF0000"/>
                        </a:solidFill>
                        <a:latin typeface="Cambria Math"/>
                      </a:rPr>
                      <m:t>，</m:t>
                    </m:r>
                    <m:r>
                      <a:rPr lang="en-US" altLang="ja-JP" sz="2400" b="0" i="1" smtClean="0">
                        <a:solidFill>
                          <a:srgbClr val="FF0000"/>
                        </a:solidFill>
                        <a:latin typeface="Cambria Math"/>
                      </a:rPr>
                      <m:t>𝐻</m:t>
                    </m:r>
                    <m:r>
                      <a:rPr lang="en-US" altLang="ja-JP" sz="2400" b="0" i="0" smtClean="0">
                        <a:solidFill>
                          <a:srgbClr val="FF0000"/>
                        </a:solidFill>
                        <a:latin typeface="Cambria Math"/>
                      </a:rPr>
                      <m:t> </m:t>
                    </m:r>
                  </m:oMath>
                </a14:m>
                <a:r>
                  <a:rPr lang="ja-JP" altLang="en-US" sz="2400" dirty="0"/>
                  <a:t>が与えられれば，</a:t>
                </a:r>
                <a:r>
                  <a:rPr lang="en-US" altLang="ja-JP" sz="2400" dirty="0"/>
                  <a:t>(4)</a:t>
                </a:r>
                <a:r>
                  <a:rPr lang="ja-JP" altLang="en-US" sz="2400" dirty="0"/>
                  <a:t>と</a:t>
                </a:r>
                <a:r>
                  <a:rPr lang="en-US" altLang="ja-JP" sz="2400" dirty="0"/>
                  <a:t>(5)</a:t>
                </a:r>
                <a:r>
                  <a:rPr lang="ja-JP" altLang="en-US" sz="2400" dirty="0"/>
                  <a:t>を連立方程式として解くと，均衡価格と均衡取引量が求まる．</a:t>
                </a:r>
                <a:endParaRPr lang="en-US" altLang="ja-JP" sz="2400" dirty="0"/>
              </a:p>
              <a:p>
                <a:pPr marL="514350" lvl="1" indent="-457200">
                  <a:buFont typeface="Wingdings" pitchFamily="2" charset="2"/>
                  <a:buChar char="n"/>
                </a:pPr>
                <a:endParaRPr lang="en-US" altLang="ja-JP" sz="800" dirty="0"/>
              </a:p>
              <a:p>
                <a:pPr marL="788670" lvl="2" indent="-457200">
                  <a:buFont typeface="Wingdings" pitchFamily="2" charset="2"/>
                  <a:buChar char="n"/>
                </a:pPr>
                <a14:m>
                  <m:oMath xmlns:m="http://schemas.openxmlformats.org/officeDocument/2006/math">
                    <m:sSup>
                      <m:sSupPr>
                        <m:ctrlPr>
                          <a:rPr lang="en-US" altLang="ja-JP" sz="2400" b="0" i="1" smtClean="0">
                            <a:solidFill>
                              <a:srgbClr val="FF0000"/>
                            </a:solidFill>
                            <a:latin typeface="Cambria Math" panose="02040503050406030204" pitchFamily="18" charset="0"/>
                          </a:rPr>
                        </m:ctrlPr>
                      </m:sSupPr>
                      <m:e>
                        <m:r>
                          <a:rPr lang="en-US" altLang="ja-JP" sz="2400" b="0" i="1" smtClean="0">
                            <a:solidFill>
                              <a:srgbClr val="FF0000"/>
                            </a:solidFill>
                            <a:latin typeface="Cambria Math"/>
                          </a:rPr>
                          <m:t>𝑃</m:t>
                        </m:r>
                      </m:e>
                      <m:sup>
                        <m:r>
                          <a:rPr lang="en-US" altLang="ja-JP" sz="2400" b="0" i="1" smtClean="0">
                            <a:solidFill>
                              <a:srgbClr val="FF0000"/>
                            </a:solidFill>
                            <a:latin typeface="Cambria Math"/>
                          </a:rPr>
                          <m:t>∗</m:t>
                        </m:r>
                      </m:sup>
                    </m:sSup>
                    <m:r>
                      <a:rPr lang="en-US" altLang="ja-JP" sz="2400" b="0" i="1" smtClean="0">
                        <a:solidFill>
                          <a:srgbClr val="FF0000"/>
                        </a:solidFill>
                        <a:latin typeface="Cambria Math"/>
                      </a:rPr>
                      <m:t>=</m:t>
                    </m:r>
                    <m:f>
                      <m:fPr>
                        <m:ctrlPr>
                          <a:rPr lang="en-US" altLang="ja-JP" sz="2400" b="0" i="1" smtClean="0">
                            <a:solidFill>
                              <a:srgbClr val="FF0000"/>
                            </a:solidFill>
                            <a:latin typeface="Cambria Math" panose="02040503050406030204" pitchFamily="18" charset="0"/>
                          </a:rPr>
                        </m:ctrlPr>
                      </m:fPr>
                      <m:num>
                        <m:r>
                          <a:rPr lang="en-US" altLang="ja-JP" sz="2400" b="0" i="1" smtClean="0">
                            <a:solidFill>
                              <a:srgbClr val="FF0000"/>
                            </a:solidFill>
                            <a:latin typeface="Cambria Math"/>
                          </a:rPr>
                          <m:t>𝐾𝐵𝑊</m:t>
                        </m:r>
                      </m:num>
                      <m:den>
                        <m:r>
                          <a:rPr lang="en-US" altLang="ja-JP" sz="2400" b="0" i="1" smtClean="0">
                            <a:solidFill>
                              <a:srgbClr val="FF0000"/>
                            </a:solidFill>
                            <a:latin typeface="Cambria Math"/>
                          </a:rPr>
                          <m:t>𝐾𝐴𝑊</m:t>
                        </m:r>
                        <m:r>
                          <a:rPr lang="en-US" altLang="ja-JP" sz="2400" b="0" i="1" smtClean="0">
                            <a:solidFill>
                              <a:srgbClr val="FF0000"/>
                            </a:solidFill>
                            <a:latin typeface="Cambria Math"/>
                          </a:rPr>
                          <m:t>+</m:t>
                        </m:r>
                        <m:r>
                          <a:rPr lang="en-US" altLang="ja-JP" sz="2400" b="0" i="1" smtClean="0">
                            <a:solidFill>
                              <a:srgbClr val="FF0000"/>
                            </a:solidFill>
                            <a:latin typeface="Cambria Math"/>
                          </a:rPr>
                          <m:t>𝐽𝐻</m:t>
                        </m:r>
                      </m:den>
                    </m:f>
                  </m:oMath>
                </a14:m>
                <a:endParaRPr lang="en-US" altLang="ja-JP" sz="2400" dirty="0">
                  <a:solidFill>
                    <a:srgbClr val="FF0000"/>
                  </a:solidFill>
                </a:endParaRPr>
              </a:p>
              <a:p>
                <a:pPr marL="788670" lvl="2" indent="-457200">
                  <a:buFont typeface="Wingdings" pitchFamily="2" charset="2"/>
                  <a:buChar char="n"/>
                </a:pPr>
                <a:endParaRPr lang="en-US" altLang="ja-JP" sz="800" dirty="0">
                  <a:solidFill>
                    <a:srgbClr val="FF0000"/>
                  </a:solidFill>
                </a:endParaRPr>
              </a:p>
              <a:p>
                <a:pPr marL="788670" lvl="2" indent="-457200">
                  <a:buFont typeface="Wingdings" pitchFamily="2" charset="2"/>
                  <a:buChar char="n"/>
                </a:pPr>
                <a14:m>
                  <m:oMath xmlns:m="http://schemas.openxmlformats.org/officeDocument/2006/math">
                    <m:sSup>
                      <m:sSupPr>
                        <m:ctrlPr>
                          <a:rPr lang="en-US" altLang="ja-JP" sz="2400" b="0" i="1" smtClean="0">
                            <a:solidFill>
                              <a:srgbClr val="FF0000"/>
                            </a:solidFill>
                            <a:latin typeface="Cambria Math" panose="02040503050406030204" pitchFamily="18" charset="0"/>
                          </a:rPr>
                        </m:ctrlPr>
                      </m:sSupPr>
                      <m:e>
                        <m:r>
                          <a:rPr lang="en-US" altLang="ja-JP" sz="2400" b="0" i="1" smtClean="0">
                            <a:solidFill>
                              <a:srgbClr val="FF0000"/>
                            </a:solidFill>
                            <a:latin typeface="Cambria Math"/>
                          </a:rPr>
                          <m:t>𝑄</m:t>
                        </m:r>
                      </m:e>
                      <m:sup>
                        <m:r>
                          <a:rPr lang="en-US" altLang="ja-JP" sz="2400" b="0" i="1" smtClean="0">
                            <a:solidFill>
                              <a:srgbClr val="FF0000"/>
                            </a:solidFill>
                            <a:latin typeface="Cambria Math"/>
                          </a:rPr>
                          <m:t>∗</m:t>
                        </m:r>
                      </m:sup>
                    </m:sSup>
                    <m:r>
                      <a:rPr lang="en-US" altLang="ja-JP" sz="2400" b="0" i="1" smtClean="0">
                        <a:solidFill>
                          <a:srgbClr val="FF0000"/>
                        </a:solidFill>
                        <a:latin typeface="Cambria Math"/>
                      </a:rPr>
                      <m:t>=</m:t>
                    </m:r>
                    <m:f>
                      <m:fPr>
                        <m:ctrlPr>
                          <a:rPr lang="en-US" altLang="ja-JP" sz="2400" b="0" i="1" smtClean="0">
                            <a:solidFill>
                              <a:srgbClr val="FF0000"/>
                            </a:solidFill>
                            <a:latin typeface="Cambria Math" panose="02040503050406030204" pitchFamily="18" charset="0"/>
                          </a:rPr>
                        </m:ctrlPr>
                      </m:fPr>
                      <m:num>
                        <m:r>
                          <a:rPr lang="en-US" altLang="ja-JP" sz="2400" b="0" i="1" smtClean="0">
                            <a:solidFill>
                              <a:srgbClr val="FF0000"/>
                            </a:solidFill>
                            <a:latin typeface="Cambria Math"/>
                          </a:rPr>
                          <m:t>𝐾𝐽𝐵𝐻</m:t>
                        </m:r>
                      </m:num>
                      <m:den>
                        <m:r>
                          <a:rPr lang="en-US" altLang="ja-JP" sz="2400" b="0" i="1" smtClean="0">
                            <a:solidFill>
                              <a:srgbClr val="FF0000"/>
                            </a:solidFill>
                            <a:latin typeface="Cambria Math"/>
                          </a:rPr>
                          <m:t>𝐾𝐴𝑊</m:t>
                        </m:r>
                        <m:r>
                          <a:rPr lang="en-US" altLang="ja-JP" sz="2400" b="0" i="1" smtClean="0">
                            <a:solidFill>
                              <a:srgbClr val="FF0000"/>
                            </a:solidFill>
                            <a:latin typeface="Cambria Math"/>
                          </a:rPr>
                          <m:t>+</m:t>
                        </m:r>
                        <m:r>
                          <a:rPr lang="en-US" altLang="ja-JP" sz="2400" b="0" i="1" smtClean="0">
                            <a:solidFill>
                              <a:srgbClr val="FF0000"/>
                            </a:solidFill>
                            <a:latin typeface="Cambria Math"/>
                          </a:rPr>
                          <m:t>𝐽𝐻</m:t>
                        </m:r>
                      </m:den>
                    </m:f>
                  </m:oMath>
                </a14:m>
                <a:endParaRPr lang="en-US" altLang="ja-JP" sz="2400" dirty="0">
                  <a:solidFill>
                    <a:srgbClr val="FF0000"/>
                  </a:solidFill>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412776"/>
                <a:ext cx="8229600" cy="4718149"/>
              </a:xfrm>
              <a:blipFill rotWithShape="1">
                <a:blip r:embed="rId2"/>
                <a:stretch>
                  <a:fillRect t="-142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20</a:t>
            </a:fld>
            <a:endParaRPr kumimoji="1" lang="ja-JP" altLang="en-US"/>
          </a:p>
        </p:txBody>
      </p:sp>
      <p:sp>
        <p:nvSpPr>
          <p:cNvPr id="6" name="日付プレースホルダー 5">
            <a:extLst>
              <a:ext uri="{FF2B5EF4-FFF2-40B4-BE49-F238E27FC236}">
                <a16:creationId xmlns:a16="http://schemas.microsoft.com/office/drawing/2014/main" id="{BE38099C-427A-4CC5-8EBD-125C54A353B3}"/>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96271BDB-0B92-4822-B4D2-657B6B79AD28}"/>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1393160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fade">
                                      <p:cBhvr>
                                        <p:cTn id="1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〇〇〇●〇</a:t>
            </a:r>
            <a:br>
              <a:rPr lang="en-US" altLang="ja-JP" sz="2800" dirty="0">
                <a:solidFill>
                  <a:srgbClr val="0070C0"/>
                </a:solidFill>
                <a:ea typeface="HGP創英角ｺﾞｼｯｸUB" panose="020B0900000000000000" pitchFamily="50" charset="-128"/>
              </a:rPr>
            </a:br>
            <a:r>
              <a:rPr lang="en-US" altLang="ja-JP" sz="2800" dirty="0">
                <a:solidFill>
                  <a:srgbClr val="0070C0"/>
                </a:solidFill>
                <a:ea typeface="HGP創英角ｺﾞｼｯｸUB" panose="020B0900000000000000" pitchFamily="50" charset="-128"/>
              </a:rPr>
              <a:t>3</a:t>
            </a:r>
            <a:r>
              <a:rPr lang="ja-JP" altLang="en-US" sz="2800" dirty="0" err="1">
                <a:solidFill>
                  <a:srgbClr val="0070C0"/>
                </a:solidFill>
                <a:ea typeface="HGP創英角ｺﾞｼｯｸUB" panose="020B0900000000000000" pitchFamily="50" charset="-128"/>
              </a:rPr>
              <a:t>．</a:t>
            </a:r>
            <a:r>
              <a:rPr lang="ja-JP" altLang="en-US" sz="2800" dirty="0">
                <a:solidFill>
                  <a:srgbClr val="0070C0"/>
                </a:solidFill>
                <a:latin typeface="+mj-ea"/>
              </a:rPr>
              <a:t>市場均衡の導出：具体的な数値例</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412776"/>
                <a:ext cx="8229600" cy="4718149"/>
              </a:xfrm>
            </p:spPr>
            <p:txBody>
              <a:bodyPr/>
              <a:lstStyle/>
              <a:p>
                <a:pPr lvl="1">
                  <a:buFont typeface="Wingdings" panose="05000000000000000000" pitchFamily="2" charset="2"/>
                  <a:buChar char="n"/>
                </a:pPr>
                <a14:m>
                  <m:oMath xmlns:m="http://schemas.openxmlformats.org/officeDocument/2006/math">
                    <m:r>
                      <a:rPr lang="en-US" altLang="ja-JP" sz="2800" i="1" smtClean="0">
                        <a:solidFill>
                          <a:schemeClr val="tx1"/>
                        </a:solidFill>
                        <a:latin typeface="Cambria Math" panose="02040503050406030204" pitchFamily="18" charset="0"/>
                      </a:rPr>
                      <m:t>𝐵</m:t>
                    </m:r>
                    <m:r>
                      <a:rPr lang="en-US" altLang="ja-JP" sz="2800" b="0" i="1" smtClean="0">
                        <a:solidFill>
                          <a:schemeClr val="tx1"/>
                        </a:solidFill>
                        <a:latin typeface="Cambria Math"/>
                      </a:rPr>
                      <m:t>=60</m:t>
                    </m:r>
                    <m:r>
                      <a:rPr lang="ja-JP" altLang="en-US" sz="2800" i="1">
                        <a:solidFill>
                          <a:schemeClr val="tx1"/>
                        </a:solidFill>
                        <a:latin typeface="Cambria Math"/>
                      </a:rPr>
                      <m:t>，</m:t>
                    </m:r>
                    <m:r>
                      <a:rPr lang="en-US" altLang="ja-JP" sz="2800" i="1">
                        <a:solidFill>
                          <a:schemeClr val="tx1"/>
                        </a:solidFill>
                        <a:latin typeface="Cambria Math"/>
                      </a:rPr>
                      <m:t>𝐴</m:t>
                    </m:r>
                    <m:r>
                      <a:rPr lang="en-US" altLang="ja-JP" sz="2800" b="0" i="1" smtClean="0">
                        <a:solidFill>
                          <a:schemeClr val="tx1"/>
                        </a:solidFill>
                        <a:latin typeface="Cambria Math"/>
                      </a:rPr>
                      <m:t>=3</m:t>
                    </m:r>
                    <m:r>
                      <a:rPr lang="ja-JP" altLang="en-US" sz="2800" i="1">
                        <a:solidFill>
                          <a:schemeClr val="tx1"/>
                        </a:solidFill>
                        <a:latin typeface="Cambria Math"/>
                      </a:rPr>
                      <m:t>，</m:t>
                    </m:r>
                    <m:r>
                      <a:rPr lang="en-US" altLang="ja-JP" sz="2800" i="1">
                        <a:solidFill>
                          <a:schemeClr val="tx1"/>
                        </a:solidFill>
                        <a:latin typeface="Cambria Math"/>
                      </a:rPr>
                      <m:t>𝑊</m:t>
                    </m:r>
                    <m:r>
                      <a:rPr lang="en-US" altLang="ja-JP" sz="2800" b="0" i="1" smtClean="0">
                        <a:solidFill>
                          <a:schemeClr val="tx1"/>
                        </a:solidFill>
                        <a:latin typeface="Cambria Math"/>
                      </a:rPr>
                      <m:t>=1</m:t>
                    </m:r>
                    <m:r>
                      <a:rPr lang="ja-JP" altLang="en-US" sz="2800" i="1">
                        <a:solidFill>
                          <a:schemeClr val="tx1"/>
                        </a:solidFill>
                        <a:latin typeface="Cambria Math"/>
                      </a:rPr>
                      <m:t>，</m:t>
                    </m:r>
                    <m:r>
                      <a:rPr lang="en-US" altLang="ja-JP" sz="2800" i="1">
                        <a:solidFill>
                          <a:schemeClr val="tx1"/>
                        </a:solidFill>
                        <a:latin typeface="Cambria Math"/>
                      </a:rPr>
                      <m:t>𝐻</m:t>
                    </m:r>
                    <m:r>
                      <a:rPr lang="en-US" altLang="ja-JP" sz="2800" b="0" i="1" smtClean="0">
                        <a:solidFill>
                          <a:schemeClr val="tx1"/>
                        </a:solidFill>
                        <a:latin typeface="Cambria Math"/>
                      </a:rPr>
                      <m:t>=1</m:t>
                    </m:r>
                    <m:r>
                      <a:rPr lang="en-US" altLang="ja-JP" sz="2800">
                        <a:solidFill>
                          <a:schemeClr val="tx1"/>
                        </a:solidFill>
                        <a:latin typeface="Cambria Math"/>
                      </a:rPr>
                      <m:t> </m:t>
                    </m:r>
                  </m:oMath>
                </a14:m>
                <a:r>
                  <a:rPr lang="ja-JP" altLang="en-US" sz="2800" dirty="0">
                    <a:solidFill>
                      <a:schemeClr val="tx1"/>
                    </a:solidFill>
                  </a:rPr>
                  <a:t>の場合</a:t>
                </a:r>
                <a:endParaRPr lang="en-US" altLang="ja-JP" sz="2800" dirty="0">
                  <a:solidFill>
                    <a:schemeClr val="tx1"/>
                  </a:solidFill>
                </a:endParaRPr>
              </a:p>
              <a:p>
                <a:pPr marL="457200" lvl="1" indent="0">
                  <a:buNone/>
                </a:pPr>
                <a:r>
                  <a:rPr lang="en-US" altLang="ja-JP" sz="2800" dirty="0">
                    <a:solidFill>
                      <a:srgbClr val="0070C0"/>
                    </a:solidFill>
                  </a:rPr>
                  <a:t>	</a:t>
                </a:r>
              </a:p>
              <a:p>
                <a:pPr marL="457200" lvl="1" indent="0">
                  <a:buNone/>
                </a:pPr>
                <a14:m>
                  <m:oMathPara xmlns:m="http://schemas.openxmlformats.org/officeDocument/2006/math">
                    <m:oMathParaPr>
                      <m:jc m:val="left"/>
                    </m:oMathParaPr>
                    <m:oMath xmlns:m="http://schemas.openxmlformats.org/officeDocument/2006/math">
                      <m:r>
                        <a:rPr lang="ja-JP" altLang="en-US" sz="2800" b="0" i="1" smtClean="0">
                          <a:solidFill>
                            <a:srgbClr val="FF0000"/>
                          </a:solidFill>
                          <a:latin typeface="Cambria Math"/>
                        </a:rPr>
                        <m:t>　　　　　　　　　　　</m:t>
                      </m:r>
                      <m:r>
                        <a:rPr lang="en-US" altLang="ja-JP" sz="2800" i="1" smtClean="0">
                          <a:solidFill>
                            <a:srgbClr val="FF0000"/>
                          </a:solidFill>
                          <a:latin typeface="Cambria Math" panose="02040503050406030204" pitchFamily="18" charset="0"/>
                        </a:rPr>
                        <m:t>𝑃</m:t>
                      </m:r>
                      <m:r>
                        <a:rPr lang="en-US" altLang="ja-JP" sz="2800" i="1" smtClean="0">
                          <a:solidFill>
                            <a:srgbClr val="FF0000"/>
                          </a:solidFill>
                          <a:latin typeface="Cambria Math" panose="02040503050406030204" pitchFamily="18" charset="0"/>
                        </a:rPr>
                        <m:t>=</m:t>
                      </m:r>
                      <m:f>
                        <m:fPr>
                          <m:ctrlPr>
                            <a:rPr lang="en-US" altLang="ja-JP" sz="2800" i="1">
                              <a:solidFill>
                                <a:srgbClr val="FF0000"/>
                              </a:solidFill>
                              <a:latin typeface="Cambria Math" panose="02040503050406030204" pitchFamily="18" charset="0"/>
                            </a:rPr>
                          </m:ctrlPr>
                        </m:fPr>
                        <m:num>
                          <m:r>
                            <a:rPr lang="en-US" altLang="ja-JP" sz="2800" b="0" i="1" smtClean="0">
                              <a:solidFill>
                                <a:srgbClr val="FF0000"/>
                              </a:solidFill>
                              <a:latin typeface="Cambria Math"/>
                            </a:rPr>
                            <m:t>60</m:t>
                          </m:r>
                        </m:num>
                        <m:den>
                          <m:r>
                            <a:rPr lang="en-US" altLang="ja-JP" sz="2800" b="0" i="1" smtClean="0">
                              <a:solidFill>
                                <a:srgbClr val="FF0000"/>
                              </a:solidFill>
                              <a:latin typeface="Cambria Math"/>
                            </a:rPr>
                            <m:t>3</m:t>
                          </m:r>
                        </m:den>
                      </m:f>
                      <m:r>
                        <a:rPr lang="en-US" altLang="ja-JP" sz="2800" i="1">
                          <a:solidFill>
                            <a:srgbClr val="FF0000"/>
                          </a:solidFill>
                          <a:latin typeface="Cambria Math" panose="02040503050406030204" pitchFamily="18" charset="0"/>
                        </a:rPr>
                        <m:t>−</m:t>
                      </m:r>
                      <m:f>
                        <m:fPr>
                          <m:ctrlPr>
                            <a:rPr lang="en-US" altLang="ja-JP" sz="2800" i="1">
                              <a:solidFill>
                                <a:srgbClr val="FF0000"/>
                              </a:solidFill>
                              <a:latin typeface="Cambria Math" panose="02040503050406030204" pitchFamily="18" charset="0"/>
                            </a:rPr>
                          </m:ctrlPr>
                        </m:fPr>
                        <m:num>
                          <m:r>
                            <a:rPr lang="en-US" altLang="ja-JP" sz="2800" i="1">
                              <a:solidFill>
                                <a:srgbClr val="FF0000"/>
                              </a:solidFill>
                              <a:latin typeface="Cambria Math" panose="02040503050406030204" pitchFamily="18" charset="0"/>
                            </a:rPr>
                            <m:t>1</m:t>
                          </m:r>
                        </m:num>
                        <m:den>
                          <m:r>
                            <a:rPr lang="en-US" altLang="ja-JP" sz="2800" b="0" i="1" smtClean="0">
                              <a:solidFill>
                                <a:srgbClr val="FF0000"/>
                              </a:solidFill>
                              <a:latin typeface="Cambria Math"/>
                            </a:rPr>
                            <m:t>6</m:t>
                          </m:r>
                        </m:den>
                      </m:f>
                      <m:sSup>
                        <m:sSupPr>
                          <m:ctrlPr>
                            <a:rPr lang="en-US" altLang="ja-JP" sz="2800" i="1" smtClean="0">
                              <a:solidFill>
                                <a:srgbClr val="FF0000"/>
                              </a:solidFill>
                              <a:latin typeface="Cambria Math" panose="02040503050406030204" pitchFamily="18" charset="0"/>
                            </a:rPr>
                          </m:ctrlPr>
                        </m:sSupPr>
                        <m:e>
                          <m:r>
                            <a:rPr lang="en-US" altLang="ja-JP" sz="2800" b="0" i="1" smtClean="0">
                              <a:solidFill>
                                <a:srgbClr val="FF0000"/>
                              </a:solidFill>
                              <a:latin typeface="Cambria Math"/>
                            </a:rPr>
                            <m:t>𝑄</m:t>
                          </m:r>
                        </m:e>
                        <m:sup>
                          <m:r>
                            <a:rPr lang="en-US" altLang="ja-JP" sz="2800" b="0" i="1" smtClean="0">
                              <a:solidFill>
                                <a:srgbClr val="FF0000"/>
                              </a:solidFill>
                              <a:latin typeface="Cambria Math"/>
                            </a:rPr>
                            <m:t>∗</m:t>
                          </m:r>
                        </m:sup>
                      </m:sSup>
                    </m:oMath>
                  </m:oMathPara>
                </a14:m>
                <a:endParaRPr lang="en-US" altLang="ja-JP" sz="2800" i="1" dirty="0">
                  <a:solidFill>
                    <a:srgbClr val="FF0000"/>
                  </a:solidFill>
                  <a:latin typeface="Cambria Math"/>
                </a:endParaRPr>
              </a:p>
              <a:p>
                <a:pPr marL="457200" lvl="1" indent="0">
                  <a:buNone/>
                </a:pPr>
                <a14:m>
                  <m:oMathPara xmlns:m="http://schemas.openxmlformats.org/officeDocument/2006/math">
                    <m:oMathParaPr>
                      <m:jc m:val="left"/>
                    </m:oMathParaPr>
                    <m:oMath xmlns:m="http://schemas.openxmlformats.org/officeDocument/2006/math">
                      <m:r>
                        <a:rPr lang="ja-JP" altLang="en-US" sz="2800" b="0" i="1" smtClean="0">
                          <a:solidFill>
                            <a:srgbClr val="FF0000"/>
                          </a:solidFill>
                          <a:latin typeface="Cambria Math"/>
                        </a:rPr>
                        <m:t>　　　　　　　　　　　</m:t>
                      </m:r>
                      <m:r>
                        <a:rPr lang="en-US" altLang="ja-JP" sz="2800" i="1" smtClean="0">
                          <a:solidFill>
                            <a:srgbClr val="FF0000"/>
                          </a:solidFill>
                          <a:latin typeface="Cambria Math" panose="02040503050406030204" pitchFamily="18" charset="0"/>
                        </a:rPr>
                        <m:t>𝑃</m:t>
                      </m:r>
                      <m:r>
                        <a:rPr lang="en-US" altLang="ja-JP" sz="2800" i="1" smtClean="0">
                          <a:solidFill>
                            <a:srgbClr val="FF0000"/>
                          </a:solidFill>
                          <a:latin typeface="Cambria Math" panose="02040503050406030204" pitchFamily="18" charset="0"/>
                        </a:rPr>
                        <m:t>=</m:t>
                      </m:r>
                      <m:f>
                        <m:fPr>
                          <m:ctrlPr>
                            <a:rPr lang="en-US" altLang="ja-JP" sz="2800" i="1">
                              <a:solidFill>
                                <a:srgbClr val="FF0000"/>
                              </a:solidFill>
                              <a:latin typeface="Cambria Math" panose="02040503050406030204" pitchFamily="18" charset="0"/>
                            </a:rPr>
                          </m:ctrlPr>
                        </m:fPr>
                        <m:num>
                          <m:r>
                            <a:rPr lang="en-US" altLang="ja-JP" sz="2800" b="0" i="1" smtClean="0">
                              <a:solidFill>
                                <a:srgbClr val="FF0000"/>
                              </a:solidFill>
                              <a:latin typeface="Cambria Math"/>
                            </a:rPr>
                            <m:t>1</m:t>
                          </m:r>
                        </m:num>
                        <m:den>
                          <m:r>
                            <a:rPr lang="en-US" altLang="ja-JP" sz="2800" i="1">
                              <a:solidFill>
                                <a:srgbClr val="FF0000"/>
                              </a:solidFill>
                              <a:latin typeface="Cambria Math"/>
                            </a:rPr>
                            <m:t>2</m:t>
                          </m:r>
                        </m:den>
                      </m:f>
                      <m:sSup>
                        <m:sSupPr>
                          <m:ctrlPr>
                            <a:rPr lang="en-US" altLang="ja-JP" sz="2800" i="1">
                              <a:solidFill>
                                <a:srgbClr val="FF0000"/>
                              </a:solidFill>
                              <a:latin typeface="Cambria Math" panose="02040503050406030204" pitchFamily="18" charset="0"/>
                            </a:rPr>
                          </m:ctrlPr>
                        </m:sSupPr>
                        <m:e>
                          <m:r>
                            <a:rPr lang="en-US" altLang="ja-JP" sz="2800" i="1">
                              <a:solidFill>
                                <a:srgbClr val="FF0000"/>
                              </a:solidFill>
                              <a:latin typeface="Cambria Math"/>
                            </a:rPr>
                            <m:t>𝑄</m:t>
                          </m:r>
                        </m:e>
                        <m:sup>
                          <m:r>
                            <a:rPr lang="en-US" altLang="ja-JP" sz="2800" i="1">
                              <a:solidFill>
                                <a:srgbClr val="FF0000"/>
                              </a:solidFill>
                              <a:latin typeface="Cambria Math"/>
                            </a:rPr>
                            <m:t>∗</m:t>
                          </m:r>
                        </m:sup>
                      </m:sSup>
                    </m:oMath>
                  </m:oMathPara>
                </a14:m>
                <a:endParaRPr lang="en-US" altLang="ja-JP" sz="2800" dirty="0"/>
              </a:p>
              <a:p>
                <a:pPr marL="457200" lvl="1" indent="0">
                  <a:buNone/>
                </a:pPr>
                <a:endParaRPr lang="en-US" altLang="ja-JP" sz="2800" dirty="0"/>
              </a:p>
              <a:p>
                <a:pPr marL="457200" lvl="1" indent="0">
                  <a:buNone/>
                </a:pPr>
                <a:r>
                  <a:rPr lang="ja-JP" altLang="en-US" sz="2800" dirty="0"/>
                  <a:t>上式より，均衡価格と均衡取引量を求めてみよう．</a:t>
                </a:r>
                <a:endParaRPr lang="en-US" altLang="ja-JP" sz="28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412776"/>
                <a:ext cx="8229600" cy="4718149"/>
              </a:xfrm>
              <a:blipFill rotWithShape="1">
                <a:blip r:embed="rId2"/>
                <a:stretch>
                  <a:fillRect t="-1680"/>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21</a:t>
            </a:fld>
            <a:endParaRPr kumimoji="1" lang="ja-JP" altLang="en-US"/>
          </a:p>
        </p:txBody>
      </p:sp>
      <p:sp>
        <p:nvSpPr>
          <p:cNvPr id="6" name="日付プレースホルダー 5">
            <a:extLst>
              <a:ext uri="{FF2B5EF4-FFF2-40B4-BE49-F238E27FC236}">
                <a16:creationId xmlns:a16="http://schemas.microsoft.com/office/drawing/2014/main" id="{AB3D67EA-A0FF-4A01-A2A4-AFD7F6A866DE}"/>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A514EA1C-DB24-4AC0-921D-514FC32AC113}"/>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39642914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〇〇〇〇●</a:t>
            </a:r>
            <a:br>
              <a:rPr lang="en-US" altLang="ja-JP" sz="2800" dirty="0">
                <a:solidFill>
                  <a:srgbClr val="0070C0"/>
                </a:solidFill>
                <a:ea typeface="HGP創英角ｺﾞｼｯｸUB" panose="020B0900000000000000" pitchFamily="50" charset="-128"/>
              </a:rPr>
            </a:br>
            <a:r>
              <a:rPr lang="en-US" altLang="ja-JP" sz="2800" dirty="0">
                <a:solidFill>
                  <a:srgbClr val="0070C0"/>
                </a:solidFill>
                <a:ea typeface="HGP創英角ｺﾞｼｯｸUB" panose="020B0900000000000000" pitchFamily="50" charset="-128"/>
              </a:rPr>
              <a:t>3</a:t>
            </a:r>
            <a:r>
              <a:rPr lang="ja-JP" altLang="en-US" sz="2800" dirty="0" err="1">
                <a:solidFill>
                  <a:srgbClr val="0070C0"/>
                </a:solidFill>
                <a:ea typeface="HGP創英角ｺﾞｼｯｸUB" panose="020B0900000000000000" pitchFamily="50" charset="-128"/>
              </a:rPr>
              <a:t>．</a:t>
            </a:r>
            <a:r>
              <a:rPr lang="ja-JP" altLang="en-US" sz="2800" dirty="0">
                <a:solidFill>
                  <a:srgbClr val="0070C0"/>
                </a:solidFill>
                <a:latin typeface="+mj-ea"/>
              </a:rPr>
              <a:t>市場均衡の導出：具体的な数値例</a:t>
            </a:r>
            <a:endParaRPr kumimoji="1" lang="ja-JP" altLang="en-US" sz="2800" dirty="0">
              <a:solidFill>
                <a:srgbClr val="0070C0"/>
              </a:solidFill>
              <a:latin typeface="+mj-ea"/>
            </a:endParaRPr>
          </a:p>
        </p:txBody>
      </p:sp>
      <p:graphicFrame>
        <p:nvGraphicFramePr>
          <p:cNvPr id="6" name="グラフ 5"/>
          <p:cNvGraphicFramePr>
            <a:graphicFrameLocks/>
          </p:cNvGraphicFramePr>
          <p:nvPr>
            <p:extLst>
              <p:ext uri="{D42A27DB-BD31-4B8C-83A1-F6EECF244321}">
                <p14:modId xmlns:p14="http://schemas.microsoft.com/office/powerpoint/2010/main" val="4174751080"/>
              </p:ext>
            </p:extLst>
          </p:nvPr>
        </p:nvGraphicFramePr>
        <p:xfrm>
          <a:off x="1400174" y="1268760"/>
          <a:ext cx="7132266" cy="4968552"/>
        </p:xfrm>
        <a:graphic>
          <a:graphicData uri="http://schemas.openxmlformats.org/drawingml/2006/chart">
            <c:chart xmlns:c="http://schemas.openxmlformats.org/drawingml/2006/chart" xmlns:r="http://schemas.openxmlformats.org/officeDocument/2006/relationships" r:id="rId2"/>
          </a:graphicData>
        </a:graphic>
      </p:graphicFrame>
      <p:sp>
        <p:nvSpPr>
          <p:cNvPr id="7" name="円/楕円 6"/>
          <p:cNvSpPr/>
          <p:nvPr/>
        </p:nvSpPr>
        <p:spPr>
          <a:xfrm>
            <a:off x="2971940" y="2574972"/>
            <a:ext cx="216024" cy="21602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p:cNvGrpSpPr/>
          <p:nvPr/>
        </p:nvGrpSpPr>
        <p:grpSpPr>
          <a:xfrm>
            <a:off x="1737861" y="2276872"/>
            <a:ext cx="1960100" cy="3672408"/>
            <a:chOff x="1737861" y="2276872"/>
            <a:chExt cx="1960100" cy="3672408"/>
          </a:xfrm>
        </p:grpSpPr>
        <p:cxnSp>
          <p:nvCxnSpPr>
            <p:cNvPr id="9" name="直線コネクタ 8"/>
            <p:cNvCxnSpPr/>
            <p:nvPr/>
          </p:nvCxnSpPr>
          <p:spPr>
            <a:xfrm>
              <a:off x="3079952" y="2276872"/>
              <a:ext cx="0" cy="3672408"/>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H="1">
              <a:off x="1737861" y="2682984"/>
              <a:ext cx="1960100" cy="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22</a:t>
            </a:fld>
            <a:endParaRPr kumimoji="1" lang="ja-JP" altLang="en-US"/>
          </a:p>
        </p:txBody>
      </p:sp>
      <p:sp>
        <p:nvSpPr>
          <p:cNvPr id="5" name="日付プレースホルダー 4">
            <a:extLst>
              <a:ext uri="{FF2B5EF4-FFF2-40B4-BE49-F238E27FC236}">
                <a16:creationId xmlns:a16="http://schemas.microsoft.com/office/drawing/2014/main" id="{417D8E59-165A-4B4F-8B05-3DFC9E061A35}"/>
              </a:ext>
            </a:extLst>
          </p:cNvPr>
          <p:cNvSpPr>
            <a:spLocks noGrp="1"/>
          </p:cNvSpPr>
          <p:nvPr>
            <p:ph type="dt" sz="half" idx="10"/>
          </p:nvPr>
        </p:nvSpPr>
        <p:spPr/>
        <p:txBody>
          <a:bodyPr/>
          <a:lstStyle/>
          <a:p>
            <a:r>
              <a:rPr kumimoji="1" lang="en-US" altLang="ja-JP"/>
              <a:t>ver. 2</a:t>
            </a:r>
            <a:endParaRPr kumimoji="1" lang="ja-JP" altLang="en-US"/>
          </a:p>
        </p:txBody>
      </p:sp>
      <p:sp>
        <p:nvSpPr>
          <p:cNvPr id="8" name="フッター プレースホルダー 7">
            <a:extLst>
              <a:ext uri="{FF2B5EF4-FFF2-40B4-BE49-F238E27FC236}">
                <a16:creationId xmlns:a16="http://schemas.microsoft.com/office/drawing/2014/main" id="{20DA74D5-7DC4-4451-8BED-1754653680FD}"/>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1939902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fade">
                                      <p:cBhvr>
                                        <p:cTn id="7" dur="500"/>
                                        <p:tgtEl>
                                          <p:spTgt spid="6">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fade">
                                      <p:cBhvr>
                                        <p:cTn id="12" dur="500"/>
                                        <p:tgtEl>
                                          <p:spTgt spid="6">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fade">
                                      <p:cBhvr>
                                        <p:cTn id="17" dur="500"/>
                                        <p:tgtEl>
                                          <p:spTgt spid="6">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series"/>
        </p:bldSub>
      </p:bldGraphic>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solidFill>
                  <a:schemeClr val="bg2"/>
                </a:solidFill>
              </a:rPr>
              <a:t>4</a:t>
            </a:r>
            <a:r>
              <a:rPr lang="ja-JP" altLang="en-US" dirty="0" err="1">
                <a:solidFill>
                  <a:schemeClr val="bg2"/>
                </a:solidFill>
              </a:rPr>
              <a:t>．</a:t>
            </a:r>
            <a:r>
              <a:rPr lang="ja-JP" altLang="en-US" dirty="0">
                <a:solidFill>
                  <a:schemeClr val="bg2"/>
                </a:solidFill>
              </a:rPr>
              <a:t>社会的余剰</a:t>
            </a:r>
            <a:endParaRPr kumimoji="1" lang="ja-JP" altLang="en-US" b="0" dirty="0">
              <a:solidFill>
                <a:schemeClr val="bg2"/>
              </a:solidFill>
            </a:endParaRPr>
          </a:p>
        </p:txBody>
      </p:sp>
      <p:sp>
        <p:nvSpPr>
          <p:cNvPr id="5" name="テキスト プレースホルダー 4"/>
          <p:cNvSpPr>
            <a:spLocks noGrp="1"/>
          </p:cNvSpPr>
          <p:nvPr>
            <p:ph type="body" idx="1"/>
          </p:nvPr>
        </p:nvSpPr>
        <p:spPr/>
        <p:txBody>
          <a:bodyPr/>
          <a:lstStyle/>
          <a:p>
            <a:endParaRPr kumimoji="1" lang="ja-JP" altLang="en-US" dirty="0"/>
          </a:p>
        </p:txBody>
      </p:sp>
      <p:sp>
        <p:nvSpPr>
          <p:cNvPr id="6" name="日付プレースホルダー 5">
            <a:extLst>
              <a:ext uri="{FF2B5EF4-FFF2-40B4-BE49-F238E27FC236}">
                <a16:creationId xmlns:a16="http://schemas.microsoft.com/office/drawing/2014/main" id="{2785C4A7-87C7-4FD7-A785-E80CF205DE50}"/>
              </a:ext>
            </a:extLst>
          </p:cNvPr>
          <p:cNvSpPr>
            <a:spLocks noGrp="1"/>
          </p:cNvSpPr>
          <p:nvPr>
            <p:ph type="dt" sz="half" idx="10"/>
          </p:nvPr>
        </p:nvSpPr>
        <p:spPr/>
        <p:txBody>
          <a:bodyPr/>
          <a:lstStyle/>
          <a:p>
            <a:r>
              <a:rPr kumimoji="1" lang="en-US" altLang="ja-JP" dirty="0">
                <a:solidFill>
                  <a:schemeClr val="bg2"/>
                </a:solidFill>
              </a:rPr>
              <a:t>ver. 2</a:t>
            </a:r>
            <a:endParaRPr kumimoji="1" lang="ja-JP" altLang="en-US" dirty="0">
              <a:solidFill>
                <a:schemeClr val="bg2"/>
              </a:solidFill>
            </a:endParaRPr>
          </a:p>
        </p:txBody>
      </p:sp>
    </p:spTree>
    <p:extLst>
      <p:ext uri="{BB962C8B-B14F-4D97-AF65-F5344CB8AC3E}">
        <p14:creationId xmlns:p14="http://schemas.microsoft.com/office/powerpoint/2010/main" val="36527957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a:t>
            </a:r>
            <a:br>
              <a:rPr lang="en-US" altLang="ja-JP" sz="2800" dirty="0">
                <a:solidFill>
                  <a:srgbClr val="0070C0"/>
                </a:solidFill>
                <a:ea typeface="HGP創英角ｺﾞｼｯｸUB" panose="020B0900000000000000" pitchFamily="50" charset="-128"/>
              </a:rPr>
            </a:br>
            <a:r>
              <a:rPr lang="en-US" altLang="ja-JP" sz="2800" dirty="0">
                <a:solidFill>
                  <a:srgbClr val="0070C0"/>
                </a:solidFill>
                <a:ea typeface="HGP創英角ｺﾞｼｯｸUB" panose="020B0900000000000000" pitchFamily="50" charset="-128"/>
              </a:rPr>
              <a:t>4.1</a:t>
            </a:r>
            <a:r>
              <a:rPr lang="ja-JP" altLang="en-US" sz="2800" dirty="0">
                <a:solidFill>
                  <a:srgbClr val="0070C0"/>
                </a:solidFill>
                <a:latin typeface="+mj-ea"/>
              </a:rPr>
              <a:t>　市場均衡と社会的余剰</a:t>
            </a:r>
            <a:endParaRPr kumimoji="1" lang="ja-JP" altLang="en-US" sz="2800" dirty="0">
              <a:solidFill>
                <a:srgbClr val="0070C0"/>
              </a:solidFill>
              <a:latin typeface="+mj-ea"/>
            </a:endParaRPr>
          </a:p>
        </p:txBody>
      </p:sp>
      <p:sp>
        <p:nvSpPr>
          <p:cNvPr id="3" name="コンテンツ プレースホルダー 2"/>
          <p:cNvSpPr>
            <a:spLocks noGrp="1"/>
          </p:cNvSpPr>
          <p:nvPr>
            <p:ph idx="1"/>
          </p:nvPr>
        </p:nvSpPr>
        <p:spPr>
          <a:xfrm>
            <a:off x="457200" y="1412776"/>
            <a:ext cx="8229600" cy="4718149"/>
          </a:xfrm>
        </p:spPr>
        <p:txBody>
          <a:bodyPr/>
          <a:lstStyle/>
          <a:p>
            <a:pPr>
              <a:buFont typeface="Wingdings" panose="05000000000000000000" pitchFamily="2" charset="2"/>
              <a:buChar char="n"/>
            </a:pPr>
            <a:r>
              <a:rPr lang="ja-JP" altLang="en-US" sz="2400" dirty="0">
                <a:solidFill>
                  <a:srgbClr val="0070C0"/>
                </a:solidFill>
              </a:rPr>
              <a:t>需要曲線や供給曲線には，経済主体の満足度についての情報が含まれる．</a:t>
            </a:r>
            <a:endParaRPr lang="en-US" altLang="ja-JP" sz="2400" dirty="0">
              <a:solidFill>
                <a:srgbClr val="0070C0"/>
              </a:solidFill>
            </a:endParaRPr>
          </a:p>
          <a:p>
            <a:pPr>
              <a:buFont typeface="Wingdings" panose="05000000000000000000" pitchFamily="2" charset="2"/>
              <a:buChar char="n"/>
            </a:pPr>
            <a:endParaRPr lang="en-US" altLang="ja-JP" sz="800" dirty="0">
              <a:solidFill>
                <a:srgbClr val="0070C0"/>
              </a:solidFill>
            </a:endParaRPr>
          </a:p>
          <a:p>
            <a:pPr lvl="1">
              <a:buFont typeface="Wingdings" panose="05000000000000000000" pitchFamily="2" charset="2"/>
              <a:buChar char="n"/>
            </a:pPr>
            <a:r>
              <a:rPr lang="ja-JP" altLang="en-US" sz="2400" dirty="0">
                <a:solidFill>
                  <a:srgbClr val="FF0000"/>
                </a:solidFill>
              </a:rPr>
              <a:t>消費者余剰・生産者余剰・社会的余剰</a:t>
            </a:r>
            <a:endParaRPr lang="en-US" altLang="ja-JP" sz="2400" dirty="0">
              <a:solidFill>
                <a:srgbClr val="FF0000"/>
              </a:solidFill>
            </a:endParaRPr>
          </a:p>
          <a:p>
            <a:pPr lvl="2">
              <a:buFont typeface="Wingdings" panose="05000000000000000000" pitchFamily="2" charset="2"/>
              <a:buChar char="n"/>
            </a:pPr>
            <a:endParaRPr lang="en-US" altLang="ja-JP" sz="800" dirty="0"/>
          </a:p>
          <a:p>
            <a:pPr>
              <a:buFont typeface="Wingdings" panose="05000000000000000000" pitchFamily="2" charset="2"/>
              <a:buChar char="n"/>
            </a:pPr>
            <a:r>
              <a:rPr lang="ja-JP" altLang="en-US" sz="2400" dirty="0"/>
              <a:t>市場均衡は，</a:t>
            </a:r>
            <a:r>
              <a:rPr lang="ja-JP" altLang="en-US" sz="2400" dirty="0">
                <a:solidFill>
                  <a:srgbClr val="FF0000"/>
                </a:solidFill>
              </a:rPr>
              <a:t>社会的余剰を最大にする</a:t>
            </a:r>
            <a:r>
              <a:rPr lang="ja-JP" altLang="en-US" sz="2400" dirty="0"/>
              <a:t>という点から「経済主体の行動が満足度という点から望ましい」ということがいえる．</a:t>
            </a:r>
            <a:endParaRPr lang="en-US" altLang="ja-JP" sz="24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24</a:t>
            </a:fld>
            <a:endParaRPr kumimoji="1" lang="ja-JP" altLang="en-US"/>
          </a:p>
        </p:txBody>
      </p:sp>
      <p:sp>
        <p:nvSpPr>
          <p:cNvPr id="6" name="日付プレースホルダー 5">
            <a:extLst>
              <a:ext uri="{FF2B5EF4-FFF2-40B4-BE49-F238E27FC236}">
                <a16:creationId xmlns:a16="http://schemas.microsoft.com/office/drawing/2014/main" id="{5CD58857-7565-4373-80A2-FEA9A76318FE}"/>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6A694B88-2AA1-43DD-9C7F-54ACB6B04489}"/>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55092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a:t>
            </a:r>
            <a:br>
              <a:rPr lang="en-US" altLang="ja-JP" sz="2800" dirty="0">
                <a:solidFill>
                  <a:srgbClr val="0070C0"/>
                </a:solidFill>
                <a:ea typeface="HGP創英角ｺﾞｼｯｸUB" panose="020B0900000000000000" pitchFamily="50" charset="-128"/>
              </a:rPr>
            </a:br>
            <a:r>
              <a:rPr lang="en-US" altLang="ja-JP" sz="2800" dirty="0">
                <a:solidFill>
                  <a:srgbClr val="0070C0"/>
                </a:solidFill>
                <a:ea typeface="HGP創英角ｺﾞｼｯｸUB" panose="020B0900000000000000" pitchFamily="50" charset="-128"/>
              </a:rPr>
              <a:t>4.1</a:t>
            </a:r>
            <a:r>
              <a:rPr lang="ja-JP" altLang="en-US" sz="2800" dirty="0">
                <a:solidFill>
                  <a:srgbClr val="0070C0"/>
                </a:solidFill>
                <a:latin typeface="+mj-ea"/>
              </a:rPr>
              <a:t>　市場均衡と社会的余剰</a:t>
            </a:r>
            <a:endParaRPr kumimoji="1" lang="ja-JP" altLang="en-US" sz="2800" dirty="0">
              <a:solidFill>
                <a:srgbClr val="0070C0"/>
              </a:solidFill>
              <a:latin typeface="+mj-ea"/>
            </a:endParaRPr>
          </a:p>
        </p:txBody>
      </p:sp>
      <p:sp>
        <p:nvSpPr>
          <p:cNvPr id="32" name="正方形/長方形 31"/>
          <p:cNvSpPr/>
          <p:nvPr/>
        </p:nvSpPr>
        <p:spPr>
          <a:xfrm>
            <a:off x="251520" y="1700808"/>
            <a:ext cx="8568952" cy="4392488"/>
          </a:xfrm>
          <a:prstGeom prst="rect">
            <a:avLst/>
          </a:prstGeom>
          <a:noFill/>
        </p:spPr>
      </p:sp>
      <p:cxnSp>
        <p:nvCxnSpPr>
          <p:cNvPr id="35" name="AutoShape 100"/>
          <p:cNvCxnSpPr>
            <a:cxnSpLocks noChangeShapeType="1"/>
          </p:cNvCxnSpPr>
          <p:nvPr/>
        </p:nvCxnSpPr>
        <p:spPr bwMode="auto">
          <a:xfrm>
            <a:off x="2117753" y="5483999"/>
            <a:ext cx="5120541" cy="867"/>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nvGrpSpPr>
          <p:cNvPr id="50" name="グループ化 49"/>
          <p:cNvGrpSpPr/>
          <p:nvPr/>
        </p:nvGrpSpPr>
        <p:grpSpPr>
          <a:xfrm>
            <a:off x="1458076" y="3884485"/>
            <a:ext cx="2898020" cy="377019"/>
            <a:chOff x="1458076" y="3884485"/>
            <a:chExt cx="2898020" cy="377019"/>
          </a:xfrm>
        </p:grpSpPr>
        <p:cxnSp>
          <p:nvCxnSpPr>
            <p:cNvPr id="39" name="AutoShape 105"/>
            <p:cNvCxnSpPr>
              <a:cxnSpLocks noChangeShapeType="1"/>
            </p:cNvCxnSpPr>
            <p:nvPr/>
          </p:nvCxnSpPr>
          <p:spPr bwMode="auto">
            <a:xfrm>
              <a:off x="2116806" y="4013191"/>
              <a:ext cx="2239290" cy="867"/>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40" name="Text Box 111"/>
            <p:cNvSpPr txBox="1">
              <a:spLocks noChangeArrowheads="1"/>
            </p:cNvSpPr>
            <p:nvPr/>
          </p:nvSpPr>
          <p:spPr bwMode="auto">
            <a:xfrm>
              <a:off x="1458076" y="3884485"/>
              <a:ext cx="649536" cy="377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b="0" i="1" u="none" strike="noStrike" kern="100" cap="none" spc="0" normalizeH="0" baseline="0" noProof="0" dirty="0">
                  <a:ln>
                    <a:noFill/>
                  </a:ln>
                  <a:solidFill>
                    <a:sysClr val="windowText" lastClr="000000"/>
                  </a:solidFill>
                  <a:effectLst/>
                  <a:uLnTx/>
                  <a:uFillTx/>
                  <a:latin typeface="Times New Roman"/>
                  <a:ea typeface="ＭＳ 明朝"/>
                  <a:cs typeface="Times New Roman"/>
                </a:rPr>
                <a:t>P</a:t>
              </a:r>
              <a:r>
                <a:rPr kumimoji="0" lang="en-US" b="0" i="0" u="none" strike="noStrike" kern="100" cap="none" spc="0" normalizeH="0" baseline="0" noProof="0" dirty="0">
                  <a:ln>
                    <a:noFill/>
                  </a:ln>
                  <a:solidFill>
                    <a:sysClr val="windowText" lastClr="000000"/>
                  </a:solidFill>
                  <a:effectLst/>
                  <a:uLnTx/>
                  <a:uFillTx/>
                  <a:latin typeface="Times New Roman"/>
                  <a:ea typeface="ＭＳ 明朝"/>
                  <a:cs typeface="Times New Roman"/>
                </a:rPr>
                <a:t>*</a:t>
              </a:r>
              <a:endParaRPr kumimoji="0" lang="ja-JP" altLang="en-US" b="0" i="0" u="none" strike="noStrike" kern="100" cap="none" spc="0" normalizeH="0" baseline="0" noProof="0" dirty="0">
                <a:ln>
                  <a:noFill/>
                </a:ln>
                <a:solidFill>
                  <a:sysClr val="windowText" lastClr="000000"/>
                </a:solidFill>
                <a:effectLst/>
                <a:uLnTx/>
                <a:uFillTx/>
                <a:latin typeface="Century"/>
                <a:ea typeface="ＭＳ 明朝"/>
                <a:cs typeface="Times New Roman"/>
              </a:endParaRPr>
            </a:p>
          </p:txBody>
        </p:sp>
      </p:grpSp>
      <mc:AlternateContent xmlns:mc="http://schemas.openxmlformats.org/markup-compatibility/2006" xmlns:a14="http://schemas.microsoft.com/office/drawing/2010/main">
        <mc:Choice Requires="a14">
          <p:sp>
            <p:nvSpPr>
              <p:cNvPr id="42" name="Text Box 113"/>
              <p:cNvSpPr txBox="1">
                <a:spLocks noChangeArrowheads="1"/>
              </p:cNvSpPr>
              <p:nvPr/>
            </p:nvSpPr>
            <p:spPr bwMode="auto">
              <a:xfrm>
                <a:off x="5776364" y="5651274"/>
                <a:ext cx="2840537" cy="44202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kumimoji="0" lang="ja-JP" altLang="en-US" b="0" i="1" u="none" strike="noStrike" kern="100" cap="none" spc="0" normalizeH="0" baseline="0" noProof="0">
                            <a:ln>
                              <a:noFill/>
                            </a:ln>
                            <a:solidFill>
                              <a:sysClr val="windowText" lastClr="000000"/>
                            </a:solidFill>
                            <a:effectLst/>
                            <a:uLnTx/>
                            <a:uFillTx/>
                            <a:latin typeface="Cambria Math" panose="02040503050406030204" pitchFamily="18" charset="0"/>
                            <a:cs typeface="Times New Roman"/>
                          </a:rPr>
                        </m:ctrlPr>
                      </m:sSubPr>
                      <m:e>
                        <m:r>
                          <a:rPr kumimoji="0" lang="en-US" b="0" i="1" u="none" strike="noStrike" kern="100" cap="none" spc="0" normalizeH="0" baseline="0" noProof="0">
                            <a:ln>
                              <a:noFill/>
                            </a:ln>
                            <a:solidFill>
                              <a:sysClr val="windowText" lastClr="000000"/>
                            </a:solidFill>
                            <a:effectLst/>
                            <a:uLnTx/>
                            <a:uFillTx/>
                            <a:latin typeface="Cambria Math"/>
                            <a:cs typeface="Times New Roman"/>
                          </a:rPr>
                          <m:t>𝐷</m:t>
                        </m:r>
                      </m:e>
                      <m:sub>
                        <m:r>
                          <m:rPr>
                            <m:sty m:val="p"/>
                          </m:rPr>
                          <a:rPr kumimoji="0" lang="en-US" b="0" i="0" u="none" strike="noStrike" kern="100" cap="none" spc="0" normalizeH="0" baseline="0" noProof="0">
                            <a:ln>
                              <a:noFill/>
                            </a:ln>
                            <a:solidFill>
                              <a:sysClr val="windowText" lastClr="000000"/>
                            </a:solidFill>
                            <a:effectLst/>
                            <a:uLnTx/>
                            <a:uFillTx/>
                            <a:latin typeface="Cambria Math"/>
                            <a:cs typeface="Times New Roman"/>
                          </a:rPr>
                          <m:t>M</m:t>
                        </m:r>
                      </m:sub>
                    </m:sSub>
                    <m:r>
                      <a:rPr kumimoji="0" lang="en-US" b="0" i="1" u="none" strike="noStrike" kern="100" cap="none" spc="0" normalizeH="0" baseline="0" noProof="0">
                        <a:ln>
                          <a:noFill/>
                        </a:ln>
                        <a:solidFill>
                          <a:sysClr val="windowText" lastClr="000000"/>
                        </a:solidFill>
                        <a:effectLst/>
                        <a:uLnTx/>
                        <a:uFillTx/>
                        <a:latin typeface="Cambria Math"/>
                        <a:cs typeface="Times New Roman"/>
                      </a:rPr>
                      <m:t>, </m:t>
                    </m:r>
                    <m:sSub>
                      <m:sSubPr>
                        <m:ctrlPr>
                          <a:rPr kumimoji="0" lang="ja-JP" altLang="en-US" b="0" i="1" u="none" strike="noStrike" kern="100" cap="none" spc="0" normalizeH="0" baseline="0" noProof="0">
                            <a:ln>
                              <a:noFill/>
                            </a:ln>
                            <a:solidFill>
                              <a:sysClr val="windowText" lastClr="000000"/>
                            </a:solidFill>
                            <a:effectLst/>
                            <a:uLnTx/>
                            <a:uFillTx/>
                            <a:latin typeface="Cambria Math" panose="02040503050406030204" pitchFamily="18" charset="0"/>
                            <a:cs typeface="Times New Roman"/>
                          </a:rPr>
                        </m:ctrlPr>
                      </m:sSubPr>
                      <m:e>
                        <m:r>
                          <a:rPr kumimoji="0" lang="en-US" b="0" i="1" u="none" strike="noStrike" kern="100" cap="none" spc="0" normalizeH="0" baseline="0" noProof="0">
                            <a:ln>
                              <a:noFill/>
                            </a:ln>
                            <a:solidFill>
                              <a:sysClr val="windowText" lastClr="000000"/>
                            </a:solidFill>
                            <a:effectLst/>
                            <a:uLnTx/>
                            <a:uFillTx/>
                            <a:latin typeface="Cambria Math"/>
                            <a:cs typeface="Times New Roman"/>
                          </a:rPr>
                          <m:t>𝑆</m:t>
                        </m:r>
                      </m:e>
                      <m:sub>
                        <m:r>
                          <m:rPr>
                            <m:sty m:val="p"/>
                          </m:rPr>
                          <a:rPr kumimoji="0" lang="en-US" b="0" i="0" u="none" strike="noStrike" kern="100" cap="none" spc="0" normalizeH="0" baseline="0" noProof="0">
                            <a:ln>
                              <a:noFill/>
                            </a:ln>
                            <a:solidFill>
                              <a:sysClr val="windowText" lastClr="000000"/>
                            </a:solidFill>
                            <a:effectLst/>
                            <a:uLnTx/>
                            <a:uFillTx/>
                            <a:latin typeface="Cambria Math"/>
                            <a:cs typeface="Times New Roman"/>
                          </a:rPr>
                          <m:t>M</m:t>
                        </m:r>
                      </m:sub>
                    </m:sSub>
                    <m:r>
                      <a:rPr kumimoji="0" lang="en-US" b="0" i="0" u="none" strike="noStrike" kern="100" cap="none" spc="0" normalizeH="0" baseline="0" noProof="0">
                        <a:ln>
                          <a:noFill/>
                        </a:ln>
                        <a:solidFill>
                          <a:sysClr val="windowText" lastClr="000000"/>
                        </a:solidFill>
                        <a:effectLst/>
                        <a:uLnTx/>
                        <a:uFillTx/>
                        <a:latin typeface="Cambria Math"/>
                        <a:cs typeface="Times New Roman"/>
                      </a:rPr>
                      <m:t>; </m:t>
                    </m:r>
                  </m:oMath>
                </a14:m>
                <a:r>
                  <a:rPr kumimoji="0" lang="ja-JP" altLang="en-US" b="0" i="0" u="none" strike="noStrike" kern="100" cap="none" spc="0" normalizeH="0" baseline="0" noProof="0" dirty="0">
                    <a:ln>
                      <a:noFill/>
                    </a:ln>
                    <a:solidFill>
                      <a:sysClr val="windowText" lastClr="000000"/>
                    </a:solidFill>
                    <a:effectLst/>
                    <a:uLnTx/>
                    <a:uFillTx/>
                    <a:latin typeface="+mn-ea"/>
                    <a:cs typeface="Times New Roman"/>
                  </a:rPr>
                  <a:t>需要量・供給量</a:t>
                </a:r>
              </a:p>
            </p:txBody>
          </p:sp>
        </mc:Choice>
        <mc:Fallback xmlns="">
          <p:sp>
            <p:nvSpPr>
              <p:cNvPr id="42" name="Text Box 113"/>
              <p:cNvSpPr txBox="1">
                <a:spLocks noRot="1" noChangeAspect="1" noMove="1" noResize="1" noEditPoints="1" noAdjustHandles="1" noChangeArrowheads="1" noChangeShapeType="1" noTextEdit="1"/>
              </p:cNvSpPr>
              <p:nvPr/>
            </p:nvSpPr>
            <p:spPr bwMode="auto">
              <a:xfrm>
                <a:off x="5776364" y="5651274"/>
                <a:ext cx="2840537" cy="442022"/>
              </a:xfrm>
              <a:prstGeom prst="rect">
                <a:avLst/>
              </a:prstGeom>
              <a:blipFill rotWithShape="1">
                <a:blip r:embed="rId2"/>
                <a:stretch>
                  <a:fillRect l="-429" t="-1780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43" name="Text Box 114"/>
          <p:cNvSpPr txBox="1">
            <a:spLocks noChangeArrowheads="1"/>
          </p:cNvSpPr>
          <p:nvPr/>
        </p:nvSpPr>
        <p:spPr bwMode="auto">
          <a:xfrm>
            <a:off x="1212568" y="1700808"/>
            <a:ext cx="1230899" cy="325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b="0" i="1" u="none" strike="noStrike" kern="1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P</a:t>
            </a:r>
            <a:r>
              <a:rPr kumimoji="0" lang="ja-JP" altLang="en-US" b="0" i="0" u="none" strike="noStrike" kern="100" cap="none" spc="0" normalizeH="0" baseline="0" noProof="0" dirty="0">
                <a:ln>
                  <a:noFill/>
                </a:ln>
                <a:solidFill>
                  <a:sysClr val="windowText" lastClr="000000"/>
                </a:solidFill>
                <a:effectLst/>
                <a:uLnTx/>
                <a:uFillTx/>
                <a:latin typeface="+mn-ea"/>
                <a:cs typeface="Times New Roman"/>
              </a:rPr>
              <a:t>；価格</a:t>
            </a:r>
          </a:p>
        </p:txBody>
      </p:sp>
      <p:grpSp>
        <p:nvGrpSpPr>
          <p:cNvPr id="53" name="グループ化 52"/>
          <p:cNvGrpSpPr/>
          <p:nvPr/>
        </p:nvGrpSpPr>
        <p:grpSpPr>
          <a:xfrm>
            <a:off x="2131008" y="2206967"/>
            <a:ext cx="2547015" cy="1807091"/>
            <a:chOff x="2131008" y="2206967"/>
            <a:chExt cx="2547015" cy="1807091"/>
          </a:xfrm>
        </p:grpSpPr>
        <p:grpSp>
          <p:nvGrpSpPr>
            <p:cNvPr id="51" name="グループ化 50"/>
            <p:cNvGrpSpPr/>
            <p:nvPr/>
          </p:nvGrpSpPr>
          <p:grpSpPr>
            <a:xfrm>
              <a:off x="2131008" y="2206967"/>
              <a:ext cx="2547015" cy="1807091"/>
              <a:chOff x="2131008" y="2206967"/>
              <a:chExt cx="2547015" cy="1807091"/>
            </a:xfrm>
          </p:grpSpPr>
          <p:sp>
            <p:nvSpPr>
              <p:cNvPr id="34" name="AutoShape 99"/>
              <p:cNvSpPr>
                <a:spLocks noChangeArrowheads="1"/>
              </p:cNvSpPr>
              <p:nvPr/>
            </p:nvSpPr>
            <p:spPr bwMode="auto">
              <a:xfrm>
                <a:off x="2131008" y="2493848"/>
                <a:ext cx="2225088" cy="1520210"/>
              </a:xfrm>
              <a:prstGeom prst="rtTriangle">
                <a:avLst/>
              </a:prstGeom>
              <a:solidFill>
                <a:sysClr val="window" lastClr="FFFFFF">
                  <a:lumMod val="85000"/>
                  <a:lumOff val="0"/>
                </a:sysClr>
              </a:solidFill>
              <a:ln w="9525">
                <a:solidFill>
                  <a:sysClr val="window" lastClr="FFFFFF">
                    <a:lumMod val="85000"/>
                    <a:lumOff val="0"/>
                  </a:sysClr>
                </a:solidFill>
                <a:miter lim="800000"/>
                <a:headEnd/>
                <a:tailEnd/>
              </a:ln>
            </p:spPr>
            <p:txBody>
              <a:bodyPr rot="0" vert="horz" wrap="square" lIns="74295" tIns="8890" rIns="74295" bIns="8890" anchor="t" anchorCtr="0" upright="1">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44" name="Text Box 117"/>
              <p:cNvSpPr txBox="1">
                <a:spLocks noChangeArrowheads="1"/>
              </p:cNvSpPr>
              <p:nvPr/>
            </p:nvSpPr>
            <p:spPr bwMode="auto">
              <a:xfrm>
                <a:off x="2741724" y="2206967"/>
                <a:ext cx="1936299" cy="519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ja-JP" altLang="en-US" b="0" i="0" u="none" strike="noStrike" kern="100" cap="none" spc="0" normalizeH="0" baseline="0" noProof="0" dirty="0">
                    <a:ln>
                      <a:noFill/>
                    </a:ln>
                    <a:solidFill>
                      <a:sysClr val="windowText" lastClr="000000"/>
                    </a:solidFill>
                    <a:effectLst/>
                    <a:uLnTx/>
                    <a:uFillTx/>
                    <a:latin typeface="+mn-ea"/>
                    <a:cs typeface="Times New Roman"/>
                  </a:rPr>
                  <a:t>価格</a:t>
                </a:r>
                <a:r>
                  <a:rPr kumimoji="0" lang="en-US" b="0" i="1" u="none" strike="noStrike" kern="1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P</a:t>
                </a:r>
                <a:r>
                  <a:rPr kumimoji="0" lang="en-US" b="0" i="0" u="none" strike="noStrike" kern="1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a:t>
                </a:r>
                <a:r>
                  <a:rPr kumimoji="0" lang="ja-JP" altLang="en-US" b="0" i="0" u="none" strike="noStrike" kern="100" cap="none" spc="0" normalizeH="0" baseline="0" noProof="0" dirty="0">
                    <a:ln>
                      <a:noFill/>
                    </a:ln>
                    <a:solidFill>
                      <a:sysClr val="windowText" lastClr="000000"/>
                    </a:solidFill>
                    <a:effectLst/>
                    <a:uLnTx/>
                    <a:uFillTx/>
                    <a:latin typeface="+mn-ea"/>
                    <a:cs typeface="Times New Roman"/>
                  </a:rPr>
                  <a:t>のもとでの消費者余剰</a:t>
                </a:r>
              </a:p>
            </p:txBody>
          </p:sp>
        </p:grpSp>
        <p:cxnSp>
          <p:nvCxnSpPr>
            <p:cNvPr id="45" name="AutoShape 118"/>
            <p:cNvCxnSpPr>
              <a:cxnSpLocks noChangeShapeType="1"/>
            </p:cNvCxnSpPr>
            <p:nvPr/>
          </p:nvCxnSpPr>
          <p:spPr bwMode="auto">
            <a:xfrm flipH="1">
              <a:off x="2443467" y="2570118"/>
              <a:ext cx="255648" cy="377886"/>
            </a:xfrm>
            <a:prstGeom prst="straightConnector1">
              <a:avLst/>
            </a:prstGeom>
            <a:noFill/>
            <a:ln w="6350">
              <a:solidFill>
                <a:srgbClr val="000000"/>
              </a:solidFill>
              <a:round/>
              <a:headEnd/>
              <a:tailEnd type="triangle" w="med" len="med"/>
            </a:ln>
            <a:extLst>
              <a:ext uri="{909E8E84-426E-40DD-AFC4-6F175D3DCCD1}">
                <a14:hiddenFill xmlns:a14="http://schemas.microsoft.com/office/drawing/2010/main">
                  <a:noFill/>
                </a14:hiddenFill>
              </a:ext>
            </a:extLst>
          </p:spPr>
        </p:cxnSp>
      </p:grpSp>
      <p:grpSp>
        <p:nvGrpSpPr>
          <p:cNvPr id="8" name="グループ化 7"/>
          <p:cNvGrpSpPr/>
          <p:nvPr/>
        </p:nvGrpSpPr>
        <p:grpSpPr>
          <a:xfrm>
            <a:off x="2131955" y="2493848"/>
            <a:ext cx="5696672" cy="2990151"/>
            <a:chOff x="2131955" y="2493848"/>
            <a:chExt cx="5696672" cy="2990151"/>
          </a:xfrm>
        </p:grpSpPr>
        <p:cxnSp>
          <p:nvCxnSpPr>
            <p:cNvPr id="37" name="AutoShape 102"/>
            <p:cNvCxnSpPr>
              <a:cxnSpLocks noChangeShapeType="1"/>
            </p:cNvCxnSpPr>
            <p:nvPr/>
          </p:nvCxnSpPr>
          <p:spPr bwMode="auto">
            <a:xfrm>
              <a:off x="2131955" y="2493848"/>
              <a:ext cx="4382001" cy="2990151"/>
            </a:xfrm>
            <a:prstGeom prst="straightConnector1">
              <a:avLst/>
            </a:prstGeom>
            <a:noFill/>
            <a:ln w="38100">
              <a:solidFill>
                <a:srgbClr val="0070C0"/>
              </a:solidFill>
              <a:round/>
              <a:headEnd/>
              <a:tailEn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48" name="Text Box 630"/>
                <p:cNvSpPr txBox="1">
                  <a:spLocks noChangeArrowheads="1"/>
                </p:cNvSpPr>
                <p:nvPr/>
              </p:nvSpPr>
              <p:spPr bwMode="auto">
                <a:xfrm>
                  <a:off x="6074172" y="4534951"/>
                  <a:ext cx="1754455" cy="53655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none" lIns="74295" tIns="8890" rIns="74295" bIns="8890" anchor="t" anchorCtr="0" upright="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b="0" i="1" u="none" strike="noStrike" kern="100" cap="none" spc="0" normalizeH="0" baseline="0" noProof="0" smtClean="0">
                            <a:ln>
                              <a:noFill/>
                            </a:ln>
                            <a:solidFill>
                              <a:sysClr val="windowText" lastClr="000000"/>
                            </a:solidFill>
                            <a:effectLst/>
                            <a:uLnTx/>
                            <a:uFillTx/>
                            <a:latin typeface="Cambria Math"/>
                            <a:ea typeface="ＭＳ 明朝"/>
                            <a:cs typeface="Times New Roman"/>
                          </a:rPr>
                          <m:t>𝑃</m:t>
                        </m:r>
                        <m:r>
                          <a:rPr kumimoji="0" lang="en-US" b="0" i="0" u="none" strike="noStrike" kern="100" cap="none" spc="0" normalizeH="0" baseline="0" noProof="0">
                            <a:ln>
                              <a:noFill/>
                            </a:ln>
                            <a:solidFill>
                              <a:sysClr val="windowText" lastClr="000000"/>
                            </a:solidFill>
                            <a:effectLst/>
                            <a:uLnTx/>
                            <a:uFillTx/>
                            <a:latin typeface="Cambria Math"/>
                            <a:ea typeface="ＭＳ 明朝"/>
                            <a:cs typeface="Times New Roman"/>
                          </a:rPr>
                          <m:t>=</m:t>
                        </m:r>
                        <m:f>
                          <m:fPr>
                            <m:ctrlPr>
                              <a:rPr kumimoji="0" lang="ja-JP" altLang="en-US" b="0" i="1" u="none" strike="noStrike" kern="100" cap="none" spc="0" normalizeH="0" baseline="0" noProof="0">
                                <a:ln>
                                  <a:noFill/>
                                </a:ln>
                                <a:solidFill>
                                  <a:sysClr val="windowText" lastClr="000000"/>
                                </a:solidFill>
                                <a:effectLst/>
                                <a:uLnTx/>
                                <a:uFillTx/>
                                <a:latin typeface="Cambria Math" panose="02040503050406030204" pitchFamily="18" charset="0"/>
                                <a:ea typeface="Cambria Math"/>
                                <a:cs typeface="Times New Roman"/>
                              </a:rPr>
                            </m:ctrlPr>
                          </m:fPr>
                          <m:num>
                            <m:r>
                              <a:rPr kumimoji="0" lang="en-US" b="0" i="1" u="none" strike="noStrike" kern="100" cap="none" spc="0" normalizeH="0" baseline="0" noProof="0">
                                <a:ln>
                                  <a:noFill/>
                                </a:ln>
                                <a:solidFill>
                                  <a:sysClr val="windowText" lastClr="000000"/>
                                </a:solidFill>
                                <a:effectLst/>
                                <a:uLnTx/>
                                <a:uFillTx/>
                                <a:latin typeface="Cambria Math"/>
                                <a:ea typeface="ＭＳ 明朝"/>
                                <a:cs typeface="Times New Roman"/>
                              </a:rPr>
                              <m:t>𝐵</m:t>
                            </m:r>
                          </m:num>
                          <m:den>
                            <m:r>
                              <a:rPr kumimoji="0" lang="en-US" b="0" i="1" u="none" strike="noStrike" kern="100" cap="none" spc="0" normalizeH="0" baseline="0" noProof="0">
                                <a:ln>
                                  <a:noFill/>
                                </a:ln>
                                <a:solidFill>
                                  <a:sysClr val="windowText" lastClr="000000"/>
                                </a:solidFill>
                                <a:effectLst/>
                                <a:uLnTx/>
                                <a:uFillTx/>
                                <a:latin typeface="Cambria Math"/>
                                <a:ea typeface="ＭＳ 明朝"/>
                                <a:cs typeface="Times New Roman"/>
                              </a:rPr>
                              <m:t>𝐴</m:t>
                            </m:r>
                          </m:den>
                        </m:f>
                        <m:r>
                          <a:rPr kumimoji="0" lang="en-US" b="0" i="1" u="none" strike="noStrike" kern="100" cap="none" spc="0" normalizeH="0" baseline="0" noProof="0">
                            <a:ln>
                              <a:noFill/>
                            </a:ln>
                            <a:solidFill>
                              <a:sysClr val="windowText" lastClr="000000"/>
                            </a:solidFill>
                            <a:effectLst/>
                            <a:uLnTx/>
                            <a:uFillTx/>
                            <a:latin typeface="Cambria Math"/>
                            <a:ea typeface="ＭＳ 明朝"/>
                            <a:cs typeface="Times New Roman"/>
                          </a:rPr>
                          <m:t>−</m:t>
                        </m:r>
                        <m:f>
                          <m:fPr>
                            <m:ctrlPr>
                              <a:rPr kumimoji="0" lang="ja-JP" altLang="en-US" b="0" i="1" u="none" strike="noStrike" kern="100" cap="none" spc="0" normalizeH="0" baseline="0" noProof="0">
                                <a:ln>
                                  <a:noFill/>
                                </a:ln>
                                <a:solidFill>
                                  <a:sysClr val="windowText" lastClr="000000"/>
                                </a:solidFill>
                                <a:effectLst/>
                                <a:uLnTx/>
                                <a:uFillTx/>
                                <a:latin typeface="Cambria Math" panose="02040503050406030204" pitchFamily="18" charset="0"/>
                                <a:ea typeface="Cambria Math"/>
                                <a:cs typeface="Times New Roman"/>
                              </a:rPr>
                            </m:ctrlPr>
                          </m:fPr>
                          <m:num>
                            <m:r>
                              <a:rPr kumimoji="0" lang="en-US" b="0" i="1" u="none" strike="noStrike" kern="100" cap="none" spc="0" normalizeH="0" baseline="0" noProof="0">
                                <a:ln>
                                  <a:noFill/>
                                </a:ln>
                                <a:solidFill>
                                  <a:sysClr val="windowText" lastClr="000000"/>
                                </a:solidFill>
                                <a:effectLst/>
                                <a:uLnTx/>
                                <a:uFillTx/>
                                <a:latin typeface="Cambria Math"/>
                                <a:ea typeface="ＭＳ 明朝"/>
                                <a:cs typeface="Times New Roman"/>
                              </a:rPr>
                              <m:t>1</m:t>
                            </m:r>
                          </m:num>
                          <m:den>
                            <m:r>
                              <a:rPr kumimoji="0" lang="en-US" b="0" i="1" u="none" strike="noStrike" kern="100" cap="none" spc="0" normalizeH="0" baseline="0" noProof="0" smtClean="0">
                                <a:ln>
                                  <a:noFill/>
                                </a:ln>
                                <a:solidFill>
                                  <a:sysClr val="windowText" lastClr="000000"/>
                                </a:solidFill>
                                <a:effectLst/>
                                <a:uLnTx/>
                                <a:uFillTx/>
                                <a:latin typeface="Cambria Math"/>
                                <a:ea typeface="ＭＳ 明朝"/>
                                <a:cs typeface="Times New Roman"/>
                              </a:rPr>
                              <m:t>𝐾</m:t>
                            </m:r>
                            <m:r>
                              <a:rPr kumimoji="0" lang="en-US" b="0" i="1" u="none" strike="noStrike" kern="100" cap="none" spc="0" normalizeH="0" baseline="0" noProof="0">
                                <a:ln>
                                  <a:noFill/>
                                </a:ln>
                                <a:solidFill>
                                  <a:sysClr val="windowText" lastClr="000000"/>
                                </a:solidFill>
                                <a:effectLst/>
                                <a:uLnTx/>
                                <a:uFillTx/>
                                <a:latin typeface="Cambria Math"/>
                                <a:ea typeface="ＭＳ 明朝"/>
                                <a:cs typeface="Times New Roman"/>
                              </a:rPr>
                              <m:t>𝐴</m:t>
                            </m:r>
                          </m:den>
                        </m:f>
                        <m:sSub>
                          <m:sSubPr>
                            <m:ctrlPr>
                              <a:rPr kumimoji="0" lang="ja-JP" altLang="en-US" b="0" i="1" u="none" strike="noStrike" kern="100" cap="none" spc="0" normalizeH="0" baseline="0" noProof="0">
                                <a:ln>
                                  <a:noFill/>
                                </a:ln>
                                <a:solidFill>
                                  <a:sysClr val="windowText" lastClr="000000"/>
                                </a:solidFill>
                                <a:effectLst/>
                                <a:uLnTx/>
                                <a:uFillTx/>
                                <a:latin typeface="Cambria Math" panose="02040503050406030204" pitchFamily="18" charset="0"/>
                                <a:ea typeface="Cambria Math"/>
                                <a:cs typeface="Times New Roman"/>
                              </a:rPr>
                            </m:ctrlPr>
                          </m:sSubPr>
                          <m:e>
                            <m:r>
                              <a:rPr kumimoji="0" lang="en-US" b="0" i="1" u="none" strike="noStrike" kern="100" cap="none" spc="0" normalizeH="0" baseline="0" noProof="0">
                                <a:ln>
                                  <a:noFill/>
                                </a:ln>
                                <a:solidFill>
                                  <a:sysClr val="windowText" lastClr="000000"/>
                                </a:solidFill>
                                <a:effectLst/>
                                <a:uLnTx/>
                                <a:uFillTx/>
                                <a:latin typeface="Cambria Math"/>
                                <a:ea typeface="ＭＳ 明朝"/>
                                <a:cs typeface="Times New Roman"/>
                              </a:rPr>
                              <m:t>𝐷</m:t>
                            </m:r>
                          </m:e>
                          <m:sub>
                            <m:r>
                              <m:rPr>
                                <m:sty m:val="p"/>
                              </m:rPr>
                              <a:rPr kumimoji="0" lang="en-US" b="0" i="0" u="none" strike="noStrike" kern="100" cap="none" spc="0" normalizeH="0" baseline="0" noProof="0">
                                <a:ln>
                                  <a:noFill/>
                                </a:ln>
                                <a:solidFill>
                                  <a:sysClr val="windowText" lastClr="000000"/>
                                </a:solidFill>
                                <a:effectLst/>
                                <a:uLnTx/>
                                <a:uFillTx/>
                                <a:latin typeface="Cambria Math"/>
                                <a:ea typeface="ＭＳ 明朝"/>
                                <a:cs typeface="Times New Roman"/>
                              </a:rPr>
                              <m:t>M</m:t>
                            </m:r>
                          </m:sub>
                        </m:sSub>
                      </m:oMath>
                    </m:oMathPara>
                  </a14:m>
                  <a:endParaRPr kumimoji="0" lang="ja-JP" altLang="en-US" b="0" i="0" u="none" strike="noStrike" kern="100" cap="none" spc="0" normalizeH="0" baseline="0" noProof="0" dirty="0">
                    <a:ln>
                      <a:noFill/>
                    </a:ln>
                    <a:solidFill>
                      <a:sysClr val="windowText" lastClr="000000"/>
                    </a:solidFill>
                    <a:effectLst/>
                    <a:uLnTx/>
                    <a:uFillTx/>
                    <a:latin typeface="Century"/>
                    <a:ea typeface="ＭＳ 明朝"/>
                    <a:cs typeface="Times New Roman"/>
                  </a:endParaRPr>
                </a:p>
              </p:txBody>
            </p:sp>
          </mc:Choice>
          <mc:Fallback xmlns="">
            <p:sp>
              <p:nvSpPr>
                <p:cNvPr id="48" name="Text Box 630"/>
                <p:cNvSpPr txBox="1">
                  <a:spLocks noRot="1" noChangeAspect="1" noMove="1" noResize="1" noEditPoints="1" noAdjustHandles="1" noChangeArrowheads="1" noChangeShapeType="1" noTextEdit="1"/>
                </p:cNvSpPr>
                <p:nvPr/>
              </p:nvSpPr>
              <p:spPr bwMode="auto">
                <a:xfrm>
                  <a:off x="6074172" y="4534951"/>
                  <a:ext cx="1754455" cy="536557"/>
                </a:xfrm>
                <a:prstGeom prst="rect">
                  <a:avLst/>
                </a:prstGeom>
                <a:blipFill rotWithShape="1">
                  <a:blip r:embed="rId3"/>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p:grpSp>
        <p:nvGrpSpPr>
          <p:cNvPr id="55" name="グループ化 54"/>
          <p:cNvGrpSpPr/>
          <p:nvPr/>
        </p:nvGrpSpPr>
        <p:grpSpPr>
          <a:xfrm>
            <a:off x="2131955" y="4013191"/>
            <a:ext cx="2945047" cy="1459540"/>
            <a:chOff x="2131955" y="4013191"/>
            <a:chExt cx="2945047" cy="1459540"/>
          </a:xfrm>
        </p:grpSpPr>
        <p:sp>
          <p:nvSpPr>
            <p:cNvPr id="33" name="AutoShape 98"/>
            <p:cNvSpPr>
              <a:spLocks noChangeArrowheads="1"/>
            </p:cNvSpPr>
            <p:nvPr/>
          </p:nvSpPr>
          <p:spPr bwMode="auto">
            <a:xfrm rot="10800000" flipH="1">
              <a:off x="2131955" y="4013191"/>
              <a:ext cx="2191947" cy="1459540"/>
            </a:xfrm>
            <a:prstGeom prst="rtTriangle">
              <a:avLst/>
            </a:prstGeom>
            <a:solidFill>
              <a:srgbClr val="EEECE1">
                <a:lumMod val="75000"/>
                <a:lumOff val="0"/>
              </a:srgbClr>
            </a:solidFill>
            <a:ln w="9525">
              <a:solidFill>
                <a:srgbClr val="EEECE1">
                  <a:lumMod val="75000"/>
                  <a:lumOff val="0"/>
                </a:srgbClr>
              </a:solidFill>
              <a:miter lim="800000"/>
              <a:headEnd/>
              <a:tailEnd/>
            </a:ln>
          </p:spPr>
          <p:txBody>
            <a:bodyPr rot="0" vert="horz" wrap="square" lIns="74295" tIns="8890" rIns="74295" bIns="8890" anchor="t" anchorCtr="0" upright="1">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46" name="Text Box 119"/>
            <p:cNvSpPr txBox="1">
              <a:spLocks noChangeArrowheads="1"/>
            </p:cNvSpPr>
            <p:nvPr/>
          </p:nvSpPr>
          <p:spPr bwMode="auto">
            <a:xfrm>
              <a:off x="3099631" y="4932808"/>
              <a:ext cx="1977371" cy="299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ja-JP" altLang="en-US" b="0" i="0" u="none" strike="noStrike" kern="100" cap="none" spc="0" normalizeH="0" baseline="0" noProof="0" dirty="0">
                  <a:ln>
                    <a:noFill/>
                  </a:ln>
                  <a:solidFill>
                    <a:sysClr val="windowText" lastClr="000000"/>
                  </a:solidFill>
                  <a:effectLst/>
                  <a:uLnTx/>
                  <a:uFillTx/>
                  <a:latin typeface="+mn-ea"/>
                  <a:cs typeface="Times New Roman"/>
                </a:rPr>
                <a:t>価格</a:t>
              </a:r>
              <a:r>
                <a:rPr kumimoji="0" lang="en-US" b="0" i="1" u="none" strike="noStrike" kern="1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P</a:t>
              </a:r>
              <a:r>
                <a:rPr kumimoji="0" lang="en-US" b="0" i="0" u="none" strike="noStrike" kern="1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a:t>
              </a:r>
              <a:r>
                <a:rPr kumimoji="0" lang="ja-JP" altLang="en-US" b="0" i="0" u="none" strike="noStrike" kern="100" cap="none" spc="0" normalizeH="0" baseline="0" noProof="0" dirty="0">
                  <a:ln>
                    <a:noFill/>
                  </a:ln>
                  <a:solidFill>
                    <a:sysClr val="windowText" lastClr="000000"/>
                  </a:solidFill>
                  <a:effectLst/>
                  <a:uLnTx/>
                  <a:uFillTx/>
                  <a:latin typeface="+mn-ea"/>
                  <a:cs typeface="Times New Roman"/>
                </a:rPr>
                <a:t>のもとでの生産者余剰</a:t>
              </a:r>
            </a:p>
          </p:txBody>
        </p:sp>
        <p:cxnSp>
          <p:nvCxnSpPr>
            <p:cNvPr id="47" name="AutoShape 120"/>
            <p:cNvCxnSpPr>
              <a:cxnSpLocks noChangeShapeType="1"/>
              <a:stCxn id="46" idx="0"/>
            </p:cNvCxnSpPr>
            <p:nvPr/>
          </p:nvCxnSpPr>
          <p:spPr bwMode="auto">
            <a:xfrm flipH="1" flipV="1">
              <a:off x="3353388" y="4312206"/>
              <a:ext cx="734930" cy="620601"/>
            </a:xfrm>
            <a:prstGeom prst="straightConnector1">
              <a:avLst/>
            </a:prstGeom>
            <a:noFill/>
            <a:ln w="6350">
              <a:solidFill>
                <a:srgbClr val="000000"/>
              </a:solidFill>
              <a:round/>
              <a:headEnd/>
              <a:tailEnd type="triangle" w="med" len="med"/>
            </a:ln>
            <a:extLst>
              <a:ext uri="{909E8E84-426E-40DD-AFC4-6F175D3DCCD1}">
                <a14:hiddenFill xmlns:a14="http://schemas.microsoft.com/office/drawing/2010/main">
                  <a:noFill/>
                </a14:hiddenFill>
              </a:ext>
            </a:extLst>
          </p:spPr>
        </p:cxnSp>
      </p:grpSp>
      <p:grpSp>
        <p:nvGrpSpPr>
          <p:cNvPr id="57" name="グループ化 56"/>
          <p:cNvGrpSpPr/>
          <p:nvPr/>
        </p:nvGrpSpPr>
        <p:grpSpPr>
          <a:xfrm>
            <a:off x="2117753" y="1830815"/>
            <a:ext cx="5787057" cy="3653184"/>
            <a:chOff x="2117753" y="1830815"/>
            <a:chExt cx="5787057" cy="3653184"/>
          </a:xfrm>
        </p:grpSpPr>
        <p:cxnSp>
          <p:nvCxnSpPr>
            <p:cNvPr id="38" name="AutoShape 103"/>
            <p:cNvCxnSpPr>
              <a:cxnSpLocks noChangeShapeType="1"/>
            </p:cNvCxnSpPr>
            <p:nvPr/>
          </p:nvCxnSpPr>
          <p:spPr bwMode="auto">
            <a:xfrm flipV="1">
              <a:off x="2117753" y="2284971"/>
              <a:ext cx="4850690" cy="3199028"/>
            </a:xfrm>
            <a:prstGeom prst="straightConnector1">
              <a:avLst/>
            </a:prstGeom>
            <a:noFill/>
            <a:ln w="38100">
              <a:solidFill>
                <a:srgbClr val="FF0000"/>
              </a:solidFill>
              <a:round/>
              <a:headEnd/>
              <a:tailEn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49" name="Text Box 631"/>
                <p:cNvSpPr txBox="1">
                  <a:spLocks noChangeArrowheads="1"/>
                </p:cNvSpPr>
                <p:nvPr/>
              </p:nvSpPr>
              <p:spPr bwMode="auto">
                <a:xfrm>
                  <a:off x="6666459" y="1830815"/>
                  <a:ext cx="1238351" cy="57836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none" lIns="74295" tIns="8890" rIns="74295" bIns="8890" anchor="t" anchorCtr="0" upright="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b="0" i="1" u="none" strike="noStrike" kern="100" cap="none" spc="0" normalizeH="0" baseline="0" noProof="0" smtClean="0">
                            <a:ln>
                              <a:noFill/>
                            </a:ln>
                            <a:solidFill>
                              <a:sysClr val="windowText" lastClr="000000"/>
                            </a:solidFill>
                            <a:effectLst/>
                            <a:uLnTx/>
                            <a:uFillTx/>
                            <a:latin typeface="Cambria Math"/>
                            <a:ea typeface="ＭＳ 明朝"/>
                            <a:cs typeface="Times New Roman"/>
                          </a:rPr>
                          <m:t>𝑃</m:t>
                        </m:r>
                        <m:r>
                          <a:rPr kumimoji="0" lang="en-US" b="0" i="0" u="none" strike="noStrike" kern="100" cap="none" spc="0" normalizeH="0" baseline="0" noProof="0">
                            <a:ln>
                              <a:noFill/>
                            </a:ln>
                            <a:solidFill>
                              <a:sysClr val="windowText" lastClr="000000"/>
                            </a:solidFill>
                            <a:effectLst/>
                            <a:uLnTx/>
                            <a:uFillTx/>
                            <a:latin typeface="Cambria Math"/>
                            <a:ea typeface="ＭＳ 明朝"/>
                            <a:cs typeface="Times New Roman"/>
                          </a:rPr>
                          <m:t>=</m:t>
                        </m:r>
                        <m:f>
                          <m:fPr>
                            <m:ctrlPr>
                              <a:rPr kumimoji="0" lang="ja-JP" altLang="en-US" b="0" i="1" u="none" strike="noStrike" kern="100" cap="none" spc="0" normalizeH="0" baseline="0" noProof="0">
                                <a:ln>
                                  <a:noFill/>
                                </a:ln>
                                <a:solidFill>
                                  <a:sysClr val="windowText" lastClr="000000"/>
                                </a:solidFill>
                                <a:effectLst/>
                                <a:uLnTx/>
                                <a:uFillTx/>
                                <a:latin typeface="Cambria Math" panose="02040503050406030204" pitchFamily="18" charset="0"/>
                                <a:ea typeface="Cambria Math"/>
                                <a:cs typeface="Times New Roman"/>
                              </a:rPr>
                            </m:ctrlPr>
                          </m:fPr>
                          <m:num>
                            <m:r>
                              <a:rPr kumimoji="0" lang="en-US" b="0" i="1" u="none" strike="noStrike" kern="100" cap="none" spc="0" normalizeH="0" baseline="0" noProof="0">
                                <a:ln>
                                  <a:noFill/>
                                </a:ln>
                                <a:solidFill>
                                  <a:sysClr val="windowText" lastClr="000000"/>
                                </a:solidFill>
                                <a:effectLst/>
                                <a:uLnTx/>
                                <a:uFillTx/>
                                <a:latin typeface="Cambria Math"/>
                                <a:ea typeface="ＭＳ 明朝"/>
                                <a:cs typeface="Times New Roman"/>
                              </a:rPr>
                              <m:t>𝑊</m:t>
                            </m:r>
                          </m:num>
                          <m:den>
                            <m:r>
                              <a:rPr kumimoji="0" lang="en-US" b="0" i="1" u="none" strike="noStrike" kern="100" cap="none" spc="0" normalizeH="0" baseline="0" noProof="0" smtClean="0">
                                <a:ln>
                                  <a:noFill/>
                                </a:ln>
                                <a:solidFill>
                                  <a:sysClr val="windowText" lastClr="000000"/>
                                </a:solidFill>
                                <a:effectLst/>
                                <a:uLnTx/>
                                <a:uFillTx/>
                                <a:latin typeface="Cambria Math"/>
                                <a:ea typeface="ＭＳ 明朝"/>
                                <a:cs typeface="Times New Roman"/>
                              </a:rPr>
                              <m:t>𝐽</m:t>
                            </m:r>
                            <m:r>
                              <a:rPr kumimoji="0" lang="en-US" b="0" i="1" u="none" strike="noStrike" kern="100" cap="none" spc="0" normalizeH="0" baseline="0" noProof="0">
                                <a:ln>
                                  <a:noFill/>
                                </a:ln>
                                <a:solidFill>
                                  <a:sysClr val="windowText" lastClr="000000"/>
                                </a:solidFill>
                                <a:effectLst/>
                                <a:uLnTx/>
                                <a:uFillTx/>
                                <a:latin typeface="Cambria Math"/>
                                <a:ea typeface="ＭＳ 明朝"/>
                                <a:cs typeface="Times New Roman"/>
                              </a:rPr>
                              <m:t>𝐻</m:t>
                            </m:r>
                          </m:den>
                        </m:f>
                        <m:sSub>
                          <m:sSubPr>
                            <m:ctrlPr>
                              <a:rPr kumimoji="0" lang="ja-JP" altLang="en-US" b="0" i="1" u="none" strike="noStrike" kern="100" cap="none" spc="0" normalizeH="0" baseline="0" noProof="0">
                                <a:ln>
                                  <a:noFill/>
                                </a:ln>
                                <a:solidFill>
                                  <a:sysClr val="windowText" lastClr="000000"/>
                                </a:solidFill>
                                <a:effectLst/>
                                <a:uLnTx/>
                                <a:uFillTx/>
                                <a:latin typeface="Cambria Math" panose="02040503050406030204" pitchFamily="18" charset="0"/>
                                <a:ea typeface="Cambria Math"/>
                                <a:cs typeface="Times New Roman"/>
                              </a:rPr>
                            </m:ctrlPr>
                          </m:sSubPr>
                          <m:e>
                            <m:r>
                              <a:rPr kumimoji="0" lang="en-US" b="0" i="1" u="none" strike="noStrike" kern="100" cap="none" spc="0" normalizeH="0" baseline="0" noProof="0">
                                <a:ln>
                                  <a:noFill/>
                                </a:ln>
                                <a:solidFill>
                                  <a:sysClr val="windowText" lastClr="000000"/>
                                </a:solidFill>
                                <a:effectLst/>
                                <a:uLnTx/>
                                <a:uFillTx/>
                                <a:latin typeface="Cambria Math"/>
                                <a:ea typeface="ＭＳ 明朝"/>
                                <a:cs typeface="Times New Roman"/>
                              </a:rPr>
                              <m:t>𝑆</m:t>
                            </m:r>
                          </m:e>
                          <m:sub>
                            <m:r>
                              <m:rPr>
                                <m:sty m:val="p"/>
                              </m:rPr>
                              <a:rPr kumimoji="0" lang="en-US" b="0" i="0" u="none" strike="noStrike" kern="100" cap="none" spc="0" normalizeH="0" baseline="0" noProof="0">
                                <a:ln>
                                  <a:noFill/>
                                </a:ln>
                                <a:solidFill>
                                  <a:sysClr val="windowText" lastClr="000000"/>
                                </a:solidFill>
                                <a:effectLst/>
                                <a:uLnTx/>
                                <a:uFillTx/>
                                <a:latin typeface="Cambria Math"/>
                                <a:ea typeface="ＭＳ 明朝"/>
                                <a:cs typeface="Times New Roman"/>
                              </a:rPr>
                              <m:t>M</m:t>
                            </m:r>
                          </m:sub>
                        </m:sSub>
                      </m:oMath>
                    </m:oMathPara>
                  </a14:m>
                  <a:endParaRPr kumimoji="0" lang="ja-JP" altLang="en-US" b="0" i="0" u="none" strike="noStrike" kern="100" cap="none" spc="0" normalizeH="0" baseline="0" noProof="0" dirty="0">
                    <a:ln>
                      <a:noFill/>
                    </a:ln>
                    <a:solidFill>
                      <a:sysClr val="windowText" lastClr="000000"/>
                    </a:solidFill>
                    <a:effectLst/>
                    <a:uLnTx/>
                    <a:uFillTx/>
                    <a:latin typeface="Century"/>
                    <a:ea typeface="ＭＳ 明朝"/>
                    <a:cs typeface="Times New Roman"/>
                  </a:endParaRPr>
                </a:p>
              </p:txBody>
            </p:sp>
          </mc:Choice>
          <mc:Fallback xmlns="">
            <p:sp>
              <p:nvSpPr>
                <p:cNvPr id="49" name="Text Box 631"/>
                <p:cNvSpPr txBox="1">
                  <a:spLocks noRot="1" noChangeAspect="1" noMove="1" noResize="1" noEditPoints="1" noAdjustHandles="1" noChangeArrowheads="1" noChangeShapeType="1" noTextEdit="1"/>
                </p:cNvSpPr>
                <p:nvPr/>
              </p:nvSpPr>
              <p:spPr bwMode="auto">
                <a:xfrm>
                  <a:off x="6666459" y="1830815"/>
                  <a:ext cx="1238351" cy="578363"/>
                </a:xfrm>
                <a:prstGeom prst="rect">
                  <a:avLst/>
                </a:prstGeom>
                <a:blipFill rotWithShape="1">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p:sp>
        <p:nvSpPr>
          <p:cNvPr id="41" name="Oval 112"/>
          <p:cNvSpPr>
            <a:spLocks noChangeArrowheads="1"/>
          </p:cNvSpPr>
          <p:nvPr/>
        </p:nvSpPr>
        <p:spPr bwMode="auto">
          <a:xfrm>
            <a:off x="4263304" y="3935187"/>
            <a:ext cx="171379" cy="156008"/>
          </a:xfrm>
          <a:prstGeom prst="ellipse">
            <a:avLst/>
          </a:prstGeom>
          <a:solidFill>
            <a:srgbClr val="FF0000"/>
          </a:solidFill>
          <a:ln w="25400">
            <a:solidFill>
              <a:srgbClr val="FF0000"/>
            </a:solidFill>
            <a:round/>
            <a:headEnd/>
            <a:tailEnd/>
          </a:ln>
          <a:extLst/>
        </p:spPr>
        <p:txBody>
          <a:bodyPr rot="0" vert="horz" wrap="square" lIns="74295" tIns="8890" rIns="74295" bIns="8890" anchor="t" anchorCtr="0" upright="1">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cxnSp>
        <p:nvCxnSpPr>
          <p:cNvPr id="36" name="AutoShape 101"/>
          <p:cNvCxnSpPr>
            <a:cxnSpLocks noChangeShapeType="1"/>
          </p:cNvCxnSpPr>
          <p:nvPr/>
        </p:nvCxnSpPr>
        <p:spPr bwMode="auto">
          <a:xfrm flipV="1">
            <a:off x="2122781" y="2128963"/>
            <a:ext cx="947" cy="3343768"/>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25</a:t>
            </a:fld>
            <a:endParaRPr kumimoji="1" lang="ja-JP" altLang="en-US"/>
          </a:p>
        </p:txBody>
      </p:sp>
      <p:sp>
        <p:nvSpPr>
          <p:cNvPr id="5" name="日付プレースホルダー 4">
            <a:extLst>
              <a:ext uri="{FF2B5EF4-FFF2-40B4-BE49-F238E27FC236}">
                <a16:creationId xmlns:a16="http://schemas.microsoft.com/office/drawing/2014/main" id="{A85DC548-FA24-4089-8C48-CB230E317813}"/>
              </a:ext>
            </a:extLst>
          </p:cNvPr>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a:extLst>
              <a:ext uri="{FF2B5EF4-FFF2-40B4-BE49-F238E27FC236}">
                <a16:creationId xmlns:a16="http://schemas.microsoft.com/office/drawing/2014/main" id="{951A3F62-4728-4AA5-8F9D-3F0E0AB7920D}"/>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3872503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グループ化 14"/>
          <p:cNvGrpSpPr/>
          <p:nvPr/>
        </p:nvGrpSpPr>
        <p:grpSpPr>
          <a:xfrm>
            <a:off x="2000755" y="2501980"/>
            <a:ext cx="2406287" cy="890180"/>
            <a:chOff x="2015723" y="2501980"/>
            <a:chExt cx="2391319" cy="890180"/>
          </a:xfrm>
        </p:grpSpPr>
        <p:grpSp>
          <p:nvGrpSpPr>
            <p:cNvPr id="10" name="グループ化 9"/>
            <p:cNvGrpSpPr/>
            <p:nvPr/>
          </p:nvGrpSpPr>
          <p:grpSpPr>
            <a:xfrm>
              <a:off x="2015723" y="2501980"/>
              <a:ext cx="2391319" cy="890180"/>
              <a:chOff x="2015723" y="2501980"/>
              <a:chExt cx="2391319" cy="890180"/>
            </a:xfrm>
          </p:grpSpPr>
          <p:sp>
            <p:nvSpPr>
              <p:cNvPr id="54" name="AutoShape 83"/>
              <p:cNvSpPr>
                <a:spLocks noChangeArrowheads="1"/>
              </p:cNvSpPr>
              <p:nvPr/>
            </p:nvSpPr>
            <p:spPr bwMode="auto">
              <a:xfrm>
                <a:off x="2015723" y="2569486"/>
                <a:ext cx="1241311" cy="822674"/>
              </a:xfrm>
              <a:prstGeom prst="rtTriangle">
                <a:avLst/>
              </a:prstGeom>
              <a:solidFill>
                <a:schemeClr val="bg1">
                  <a:lumMod val="85000"/>
                  <a:lumOff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p>
            </p:txBody>
          </p:sp>
          <mc:AlternateContent xmlns:mc="http://schemas.openxmlformats.org/markup-compatibility/2006" xmlns:a14="http://schemas.microsoft.com/office/drawing/2010/main">
            <mc:Choice Requires="a14">
              <p:sp>
                <p:nvSpPr>
                  <p:cNvPr id="70" name="Text Box 88"/>
                  <p:cNvSpPr txBox="1">
                    <a:spLocks noChangeArrowheads="1"/>
                  </p:cNvSpPr>
                  <p:nvPr/>
                </p:nvSpPr>
                <p:spPr bwMode="auto">
                  <a:xfrm>
                    <a:off x="2730674" y="2501980"/>
                    <a:ext cx="1676368" cy="53914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kern="100" dirty="0">
                        <a:effectLst/>
                        <a:latin typeface="+mn-ea"/>
                        <a:cs typeface="Times New Roman"/>
                      </a:rPr>
                      <a:t>価格</a:t>
                    </a:r>
                    <a14:m>
                      <m:oMath xmlns:m="http://schemas.openxmlformats.org/officeDocument/2006/math">
                        <m:bar>
                          <m:barPr>
                            <m:pos m:val="top"/>
                            <m:ctrlPr>
                              <a:rPr lang="en-US" altLang="ja-JP" i="1" kern="100" smtClean="0">
                                <a:effectLst/>
                                <a:latin typeface="Cambria Math" panose="02040503050406030204" pitchFamily="18" charset="0"/>
                                <a:cs typeface="Times New Roman"/>
                              </a:rPr>
                            </m:ctrlPr>
                          </m:barPr>
                          <m:e>
                            <m:r>
                              <a:rPr lang="en-US" altLang="ja-JP" b="0" i="1" kern="100" smtClean="0">
                                <a:effectLst/>
                                <a:latin typeface="Cambria Math"/>
                                <a:cs typeface="Times New Roman"/>
                              </a:rPr>
                              <m:t>𝑃</m:t>
                            </m:r>
                          </m:e>
                        </m:bar>
                      </m:oMath>
                    </a14:m>
                    <a:r>
                      <a:rPr lang="ja-JP" kern="100" dirty="0">
                        <a:effectLst/>
                        <a:latin typeface="+mn-ea"/>
                        <a:cs typeface="Times New Roman"/>
                      </a:rPr>
                      <a:t>の</a:t>
                    </a:r>
                    <a:r>
                      <a:rPr lang="ja-JP" altLang="en-US" kern="100" dirty="0">
                        <a:latin typeface="+mn-ea"/>
                        <a:cs typeface="Times New Roman"/>
                      </a:rPr>
                      <a:t>もと</a:t>
                    </a:r>
                    <a:r>
                      <a:rPr lang="ja-JP" kern="100" dirty="0">
                        <a:effectLst/>
                        <a:latin typeface="+mn-ea"/>
                        <a:cs typeface="Times New Roman"/>
                      </a:rPr>
                      <a:t>での消費者余剰</a:t>
                    </a:r>
                  </a:p>
                </p:txBody>
              </p:sp>
            </mc:Choice>
            <mc:Fallback xmlns="">
              <p:sp>
                <p:nvSpPr>
                  <p:cNvPr id="70" name="Text Box 88"/>
                  <p:cNvSpPr txBox="1">
                    <a:spLocks noRot="1" noChangeAspect="1" noMove="1" noResize="1" noEditPoints="1" noAdjustHandles="1" noChangeArrowheads="1" noChangeShapeType="1" noTextEdit="1"/>
                  </p:cNvSpPr>
                  <p:nvPr/>
                </p:nvSpPr>
                <p:spPr bwMode="auto">
                  <a:xfrm>
                    <a:off x="2730674" y="2501980"/>
                    <a:ext cx="1676368" cy="539148"/>
                  </a:xfrm>
                  <a:prstGeom prst="rect">
                    <a:avLst/>
                  </a:prstGeom>
                  <a:blipFill rotWithShape="1">
                    <a:blip r:embed="rId2"/>
                    <a:stretch>
                      <a:fillRect l="-3971" t="-8989" r="-3971" b="-3483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p:cxnSp>
          <p:nvCxnSpPr>
            <p:cNvPr id="71" name="AutoShape 89"/>
            <p:cNvCxnSpPr>
              <a:cxnSpLocks noChangeShapeType="1"/>
              <a:stCxn id="70" idx="1"/>
            </p:cNvCxnSpPr>
            <p:nvPr/>
          </p:nvCxnSpPr>
          <p:spPr bwMode="auto">
            <a:xfrm flipH="1">
              <a:off x="2329044" y="2771554"/>
              <a:ext cx="401630" cy="269574"/>
            </a:xfrm>
            <a:prstGeom prst="straightConnector1">
              <a:avLst/>
            </a:prstGeom>
            <a:noFill/>
            <a:ln w="6350">
              <a:solidFill>
                <a:srgbClr val="000000"/>
              </a:solidFill>
              <a:round/>
              <a:headEnd/>
              <a:tailEnd type="triangle" w="med" len="med"/>
            </a:ln>
            <a:extLst>
              <a:ext uri="{909E8E84-426E-40DD-AFC4-6F175D3DCCD1}">
                <a14:hiddenFill xmlns:a14="http://schemas.microsoft.com/office/drawing/2010/main">
                  <a:noFill/>
                </a14:hiddenFill>
              </a:ext>
            </a:extLst>
          </p:spPr>
        </p:cxnSp>
      </p:grpSp>
      <p:grpSp>
        <p:nvGrpSpPr>
          <p:cNvPr id="13" name="グループ化 12"/>
          <p:cNvGrpSpPr/>
          <p:nvPr/>
        </p:nvGrpSpPr>
        <p:grpSpPr>
          <a:xfrm>
            <a:off x="3258030" y="3393059"/>
            <a:ext cx="4914354" cy="1459031"/>
            <a:chOff x="3258030" y="3393059"/>
            <a:chExt cx="4914354" cy="1459031"/>
          </a:xfrm>
        </p:grpSpPr>
        <p:sp>
          <p:nvSpPr>
            <p:cNvPr id="31" name="AutoShape 93"/>
            <p:cNvSpPr>
              <a:spLocks noChangeArrowheads="1"/>
            </p:cNvSpPr>
            <p:nvPr/>
          </p:nvSpPr>
          <p:spPr bwMode="auto">
            <a:xfrm rot="5400000">
              <a:off x="3103020" y="3548069"/>
              <a:ext cx="1459031" cy="1149011"/>
            </a:xfrm>
            <a:prstGeom prst="triangle">
              <a:avLst>
                <a:gd name="adj" fmla="val 51150"/>
              </a:avLst>
            </a:prstGeom>
            <a:solidFill>
              <a:schemeClr val="bg1">
                <a:lumMod val="50000"/>
                <a:lumOff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p>
          </p:txBody>
        </p:sp>
        <p:grpSp>
          <p:nvGrpSpPr>
            <p:cNvPr id="3" name="グループ化 2"/>
            <p:cNvGrpSpPr/>
            <p:nvPr/>
          </p:nvGrpSpPr>
          <p:grpSpPr>
            <a:xfrm>
              <a:off x="3871702" y="3675684"/>
              <a:ext cx="4300682" cy="738966"/>
              <a:chOff x="3871702" y="3675684"/>
              <a:chExt cx="4300682" cy="738966"/>
            </a:xfrm>
          </p:grpSpPr>
          <mc:AlternateContent xmlns:mc="http://schemas.openxmlformats.org/markup-compatibility/2006" xmlns:a14="http://schemas.microsoft.com/office/drawing/2010/main">
            <mc:Choice Requires="a14">
              <p:sp>
                <p:nvSpPr>
                  <p:cNvPr id="74" name="Text Box 149"/>
                  <p:cNvSpPr txBox="1">
                    <a:spLocks noChangeArrowheads="1"/>
                  </p:cNvSpPr>
                  <p:nvPr/>
                </p:nvSpPr>
                <p:spPr bwMode="auto">
                  <a:xfrm>
                    <a:off x="5350498" y="3675684"/>
                    <a:ext cx="2821886" cy="73896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kern="100" dirty="0">
                        <a:effectLst/>
                        <a:latin typeface="+mn-ea"/>
                        <a:cs typeface="Times New Roman"/>
                      </a:rPr>
                      <a:t>価格</a:t>
                    </a:r>
                    <a:r>
                      <a:rPr lang="en-US" kern="100" dirty="0">
                        <a:effectLst/>
                        <a:latin typeface="+mn-ea"/>
                        <a:cs typeface="Times New Roman"/>
                      </a:rPr>
                      <a:t> </a:t>
                    </a:r>
                    <a14:m>
                      <m:oMath xmlns:m="http://schemas.openxmlformats.org/officeDocument/2006/math">
                        <m:bar>
                          <m:barPr>
                            <m:pos m:val="top"/>
                            <m:ctrlPr>
                              <a:rPr lang="en-US" altLang="ja-JP" i="1" kern="100">
                                <a:latin typeface="Cambria Math" panose="02040503050406030204" pitchFamily="18" charset="0"/>
                                <a:cs typeface="Times New Roman"/>
                              </a:rPr>
                            </m:ctrlPr>
                          </m:barPr>
                          <m:e>
                            <m:r>
                              <a:rPr lang="en-US" altLang="ja-JP" i="1" kern="100">
                                <a:latin typeface="Cambria Math"/>
                                <a:cs typeface="Times New Roman"/>
                              </a:rPr>
                              <m:t>𝑃</m:t>
                            </m:r>
                          </m:e>
                        </m:bar>
                      </m:oMath>
                    </a14:m>
                    <a:r>
                      <a:rPr lang="ja-JP" altLang="ja-JP" kern="100" dirty="0">
                        <a:latin typeface="+mn-ea"/>
                        <a:cs typeface="Times New Roman"/>
                      </a:rPr>
                      <a:t>の</a:t>
                    </a:r>
                    <a:r>
                      <a:rPr lang="ja-JP" altLang="en-US" kern="100" dirty="0">
                        <a:latin typeface="+mn-ea"/>
                        <a:cs typeface="Times New Roman"/>
                      </a:rPr>
                      <a:t>もと</a:t>
                    </a:r>
                    <a:r>
                      <a:rPr lang="ja-JP" kern="100" dirty="0">
                        <a:effectLst/>
                        <a:latin typeface="+mn-ea"/>
                        <a:cs typeface="Times New Roman"/>
                      </a:rPr>
                      <a:t>での</a:t>
                    </a:r>
                  </a:p>
                  <a:p>
                    <a:pPr algn="just">
                      <a:spcAft>
                        <a:spcPts val="0"/>
                      </a:spcAft>
                    </a:pPr>
                    <a:r>
                      <a:rPr lang="ja-JP" kern="100" dirty="0">
                        <a:effectLst/>
                        <a:latin typeface="+mn-ea"/>
                        <a:cs typeface="Times New Roman"/>
                      </a:rPr>
                      <a:t>社会的余剰の損失分</a:t>
                    </a:r>
                  </a:p>
                </p:txBody>
              </p:sp>
            </mc:Choice>
            <mc:Fallback xmlns="">
              <p:sp>
                <p:nvSpPr>
                  <p:cNvPr id="74" name="Text Box 149"/>
                  <p:cNvSpPr txBox="1">
                    <a:spLocks noRot="1" noChangeAspect="1" noMove="1" noResize="1" noEditPoints="1" noAdjustHandles="1" noChangeArrowheads="1" noChangeShapeType="1" noTextEdit="1"/>
                  </p:cNvSpPr>
                  <p:nvPr/>
                </p:nvSpPr>
                <p:spPr bwMode="auto">
                  <a:xfrm>
                    <a:off x="5350498" y="3675684"/>
                    <a:ext cx="2821886" cy="738966"/>
                  </a:xfrm>
                  <a:prstGeom prst="rect">
                    <a:avLst/>
                  </a:prstGeom>
                  <a:blipFill rotWithShape="1">
                    <a:blip r:embed="rId3"/>
                    <a:stretch>
                      <a:fillRect l="-2592" t="-743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75" name="AutoShape 150"/>
              <p:cNvCxnSpPr>
                <a:cxnSpLocks noChangeShapeType="1"/>
              </p:cNvCxnSpPr>
              <p:nvPr/>
            </p:nvCxnSpPr>
            <p:spPr bwMode="auto">
              <a:xfrm flipH="1">
                <a:off x="3871702" y="4015015"/>
                <a:ext cx="1478796" cy="0"/>
              </a:xfrm>
              <a:prstGeom prst="straightConnector1">
                <a:avLst/>
              </a:prstGeom>
              <a:noFill/>
              <a:ln w="6350">
                <a:solidFill>
                  <a:srgbClr val="000000"/>
                </a:solidFill>
                <a:round/>
                <a:headEnd/>
                <a:tailEnd type="triangle" w="med" len="med"/>
              </a:ln>
              <a:extLst>
                <a:ext uri="{909E8E84-426E-40DD-AFC4-6F175D3DCCD1}">
                  <a14:hiddenFill xmlns:a14="http://schemas.microsoft.com/office/drawing/2010/main">
                    <a:noFill/>
                  </a14:hiddenFill>
                </a:ext>
              </a:extLst>
            </p:spPr>
          </p:cxnSp>
        </p:grpSp>
      </p:grpSp>
      <p:grpSp>
        <p:nvGrpSpPr>
          <p:cNvPr id="5" name="グループ化 4"/>
          <p:cNvGrpSpPr/>
          <p:nvPr/>
        </p:nvGrpSpPr>
        <p:grpSpPr>
          <a:xfrm>
            <a:off x="1985788" y="2366067"/>
            <a:ext cx="6029901" cy="3322197"/>
            <a:chOff x="1985788" y="2366067"/>
            <a:chExt cx="6029901" cy="3322197"/>
          </a:xfrm>
        </p:grpSpPr>
        <mc:AlternateContent xmlns:mc="http://schemas.openxmlformats.org/markup-compatibility/2006" xmlns:a14="http://schemas.microsoft.com/office/drawing/2010/main">
          <mc:Choice Requires="a14">
            <p:sp>
              <p:nvSpPr>
                <p:cNvPr id="84" name="Text Box 632"/>
                <p:cNvSpPr txBox="1">
                  <a:spLocks noChangeArrowheads="1"/>
                </p:cNvSpPr>
                <p:nvPr/>
              </p:nvSpPr>
              <p:spPr bwMode="auto">
                <a:xfrm>
                  <a:off x="6777338" y="2402460"/>
                  <a:ext cx="1238351" cy="57836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none" lIns="74295" tIns="8890" rIns="74295" bIns="8890" anchor="t" anchorCtr="0" upright="1">
                  <a:spAutoFit/>
                </a:bodyPr>
                <a:lstStyle/>
                <a:p>
                  <a:pPr algn="just">
                    <a:spcAft>
                      <a:spcPts val="0"/>
                    </a:spcAft>
                  </a:pPr>
                  <a14:m>
                    <m:oMathPara xmlns:m="http://schemas.openxmlformats.org/officeDocument/2006/math">
                      <m:oMathParaPr>
                        <m:jc m:val="centerGroup"/>
                      </m:oMathParaPr>
                      <m:oMath xmlns:m="http://schemas.openxmlformats.org/officeDocument/2006/math">
                        <m:r>
                          <a:rPr lang="en-US" i="1" kern="100" smtClean="0">
                            <a:effectLst/>
                            <a:latin typeface="Cambria Math"/>
                            <a:ea typeface="ＭＳ 明朝"/>
                            <a:cs typeface="Times New Roman"/>
                          </a:rPr>
                          <m:t>𝑃</m:t>
                        </m:r>
                        <m:r>
                          <a:rPr lang="en-US" kern="100">
                            <a:effectLst/>
                            <a:latin typeface="Cambria Math"/>
                            <a:ea typeface="ＭＳ 明朝"/>
                            <a:cs typeface="Times New Roman"/>
                          </a:rPr>
                          <m:t>=</m:t>
                        </m:r>
                        <m:f>
                          <m:fPr>
                            <m:ctrlPr>
                              <a:rPr lang="ja-JP" i="1" kern="100">
                                <a:effectLst/>
                                <a:latin typeface="Cambria Math" panose="02040503050406030204" pitchFamily="18" charset="0"/>
                                <a:ea typeface="Cambria Math"/>
                                <a:cs typeface="Times New Roman"/>
                              </a:rPr>
                            </m:ctrlPr>
                          </m:fPr>
                          <m:num>
                            <m:r>
                              <a:rPr lang="en-US" i="1" kern="100">
                                <a:effectLst/>
                                <a:latin typeface="Cambria Math"/>
                                <a:ea typeface="ＭＳ 明朝"/>
                                <a:cs typeface="Times New Roman"/>
                              </a:rPr>
                              <m:t>𝑊</m:t>
                            </m:r>
                          </m:num>
                          <m:den>
                            <m:r>
                              <a:rPr lang="en-US" b="0" i="1" kern="100" smtClean="0">
                                <a:effectLst/>
                                <a:latin typeface="Cambria Math"/>
                                <a:ea typeface="ＭＳ 明朝"/>
                                <a:cs typeface="Times New Roman"/>
                              </a:rPr>
                              <m:t>𝐽</m:t>
                            </m:r>
                            <m:r>
                              <a:rPr lang="en-US" i="1" kern="100">
                                <a:effectLst/>
                                <a:latin typeface="Cambria Math"/>
                                <a:ea typeface="ＭＳ 明朝"/>
                                <a:cs typeface="Times New Roman"/>
                              </a:rPr>
                              <m:t>𝐻</m:t>
                            </m:r>
                          </m:den>
                        </m:f>
                        <m:sSub>
                          <m:sSubPr>
                            <m:ctrlPr>
                              <a:rPr lang="ja-JP" i="1" kern="100">
                                <a:effectLst/>
                                <a:latin typeface="Cambria Math" panose="02040503050406030204" pitchFamily="18" charset="0"/>
                                <a:ea typeface="Cambria Math"/>
                                <a:cs typeface="Times New Roman"/>
                              </a:rPr>
                            </m:ctrlPr>
                          </m:sSubPr>
                          <m:e>
                            <m:r>
                              <a:rPr lang="en-US" i="1" kern="100">
                                <a:effectLst/>
                                <a:latin typeface="Cambria Math"/>
                                <a:ea typeface="ＭＳ 明朝"/>
                                <a:cs typeface="Times New Roman"/>
                              </a:rPr>
                              <m:t>𝑆</m:t>
                            </m:r>
                          </m:e>
                          <m:sub>
                            <m:r>
                              <m:rPr>
                                <m:sty m:val="p"/>
                              </m:rPr>
                              <a:rPr lang="en-US" i="0" kern="100">
                                <a:effectLst/>
                                <a:latin typeface="Cambria Math"/>
                                <a:ea typeface="ＭＳ 明朝"/>
                                <a:cs typeface="Times New Roman"/>
                              </a:rPr>
                              <m:t>M</m:t>
                            </m:r>
                          </m:sub>
                        </m:sSub>
                      </m:oMath>
                    </m:oMathPara>
                  </a14:m>
                  <a:endParaRPr lang="ja-JP" kern="100" dirty="0">
                    <a:effectLst/>
                    <a:latin typeface="Century"/>
                    <a:ea typeface="ＭＳ 明朝"/>
                    <a:cs typeface="Times New Roman"/>
                  </a:endParaRPr>
                </a:p>
              </p:txBody>
            </p:sp>
          </mc:Choice>
          <mc:Fallback xmlns="">
            <p:sp>
              <p:nvSpPr>
                <p:cNvPr id="84" name="Text Box 632"/>
                <p:cNvSpPr txBox="1">
                  <a:spLocks noRot="1" noChangeAspect="1" noMove="1" noResize="1" noEditPoints="1" noAdjustHandles="1" noChangeArrowheads="1" noChangeShapeType="1" noTextEdit="1"/>
                </p:cNvSpPr>
                <p:nvPr/>
              </p:nvSpPr>
              <p:spPr bwMode="auto">
                <a:xfrm>
                  <a:off x="6777338" y="2402460"/>
                  <a:ext cx="1238351" cy="578363"/>
                </a:xfrm>
                <a:prstGeom prst="rect">
                  <a:avLst/>
                </a:prstGeom>
                <a:blipFill rotWithShape="1">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60" name="AutoShape 64"/>
            <p:cNvCxnSpPr>
              <a:cxnSpLocks noChangeShapeType="1"/>
            </p:cNvCxnSpPr>
            <p:nvPr/>
          </p:nvCxnSpPr>
          <p:spPr bwMode="auto">
            <a:xfrm flipV="1">
              <a:off x="1985788" y="2366067"/>
              <a:ext cx="5111925" cy="3322197"/>
            </a:xfrm>
            <a:prstGeom prst="straightConnector1">
              <a:avLst/>
            </a:prstGeom>
            <a:noFill/>
            <a:ln w="38100">
              <a:solidFill>
                <a:srgbClr val="FF0000"/>
              </a:solidFill>
              <a:round/>
              <a:headEnd/>
              <a:tailEnd/>
            </a:ln>
            <a:extLst>
              <a:ext uri="{909E8E84-426E-40DD-AFC4-6F175D3DCCD1}">
                <a14:hiddenFill xmlns:a14="http://schemas.microsoft.com/office/drawing/2010/main">
                  <a:noFill/>
                </a14:hiddenFill>
              </a:ext>
            </a:extLst>
          </p:spPr>
        </p:cxnSp>
      </p:grpSp>
      <p:grpSp>
        <p:nvGrpSpPr>
          <p:cNvPr id="6" name="グループ化 5"/>
          <p:cNvGrpSpPr/>
          <p:nvPr/>
        </p:nvGrpSpPr>
        <p:grpSpPr>
          <a:xfrm>
            <a:off x="2000755" y="2542483"/>
            <a:ext cx="6120867" cy="3134980"/>
            <a:chOff x="2000755" y="2542483"/>
            <a:chExt cx="6120867" cy="3134980"/>
          </a:xfrm>
        </p:grpSpPr>
        <p:cxnSp>
          <p:nvCxnSpPr>
            <p:cNvPr id="59" name="AutoShape 63"/>
            <p:cNvCxnSpPr>
              <a:cxnSpLocks noChangeAspect="1" noChangeShapeType="1"/>
            </p:cNvCxnSpPr>
            <p:nvPr/>
          </p:nvCxnSpPr>
          <p:spPr bwMode="auto">
            <a:xfrm>
              <a:off x="2000755" y="2542483"/>
              <a:ext cx="4662897" cy="3134980"/>
            </a:xfrm>
            <a:prstGeom prst="straightConnector1">
              <a:avLst/>
            </a:prstGeom>
            <a:noFill/>
            <a:ln w="38100">
              <a:solidFill>
                <a:srgbClr val="0070C0"/>
              </a:solidFill>
              <a:round/>
              <a:headEnd/>
              <a:tailEn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85" name="Text Box 635"/>
                <p:cNvSpPr txBox="1">
                  <a:spLocks noChangeArrowheads="1"/>
                </p:cNvSpPr>
                <p:nvPr/>
              </p:nvSpPr>
              <p:spPr bwMode="auto">
                <a:xfrm>
                  <a:off x="6367167" y="4770182"/>
                  <a:ext cx="1754455" cy="53655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none" lIns="74295" tIns="8890" rIns="74295" bIns="8890" anchor="t" anchorCtr="0" upright="1">
                  <a:spAutoFit/>
                </a:bodyPr>
                <a:lstStyle/>
                <a:p>
                  <a:pPr algn="just">
                    <a:spcAft>
                      <a:spcPts val="0"/>
                    </a:spcAft>
                  </a:pPr>
                  <a14:m>
                    <m:oMathPara xmlns:m="http://schemas.openxmlformats.org/officeDocument/2006/math">
                      <m:oMathParaPr>
                        <m:jc m:val="centerGroup"/>
                      </m:oMathParaPr>
                      <m:oMath xmlns:m="http://schemas.openxmlformats.org/officeDocument/2006/math">
                        <m:r>
                          <a:rPr lang="en-US" i="1" kern="100" smtClean="0">
                            <a:effectLst/>
                            <a:latin typeface="Cambria Math"/>
                            <a:ea typeface="ＭＳ 明朝"/>
                            <a:cs typeface="Times New Roman"/>
                          </a:rPr>
                          <m:t>𝑃</m:t>
                        </m:r>
                        <m:r>
                          <a:rPr lang="en-US" kern="100">
                            <a:effectLst/>
                            <a:latin typeface="Cambria Math"/>
                            <a:ea typeface="ＭＳ 明朝"/>
                            <a:cs typeface="Times New Roman"/>
                          </a:rPr>
                          <m:t>=</m:t>
                        </m:r>
                        <m:f>
                          <m:fPr>
                            <m:ctrlPr>
                              <a:rPr lang="ja-JP" i="1" kern="100">
                                <a:effectLst/>
                                <a:latin typeface="Cambria Math" panose="02040503050406030204" pitchFamily="18" charset="0"/>
                                <a:ea typeface="Cambria Math"/>
                                <a:cs typeface="Times New Roman"/>
                              </a:rPr>
                            </m:ctrlPr>
                          </m:fPr>
                          <m:num>
                            <m:r>
                              <a:rPr lang="en-US" i="1" kern="100">
                                <a:effectLst/>
                                <a:latin typeface="Cambria Math"/>
                                <a:ea typeface="ＭＳ 明朝"/>
                                <a:cs typeface="Times New Roman"/>
                              </a:rPr>
                              <m:t>𝐵</m:t>
                            </m:r>
                          </m:num>
                          <m:den>
                            <m:r>
                              <a:rPr lang="en-US" i="1" kern="100">
                                <a:effectLst/>
                                <a:latin typeface="Cambria Math"/>
                                <a:ea typeface="ＭＳ 明朝"/>
                                <a:cs typeface="Times New Roman"/>
                              </a:rPr>
                              <m:t>𝐴</m:t>
                            </m:r>
                          </m:den>
                        </m:f>
                        <m:r>
                          <a:rPr lang="en-US" i="1" kern="100">
                            <a:effectLst/>
                            <a:latin typeface="Cambria Math"/>
                            <a:ea typeface="ＭＳ 明朝"/>
                            <a:cs typeface="Times New Roman"/>
                          </a:rPr>
                          <m:t>−</m:t>
                        </m:r>
                        <m:f>
                          <m:fPr>
                            <m:ctrlPr>
                              <a:rPr lang="ja-JP" i="1" kern="100">
                                <a:effectLst/>
                                <a:latin typeface="Cambria Math" panose="02040503050406030204" pitchFamily="18" charset="0"/>
                                <a:ea typeface="Cambria Math"/>
                                <a:cs typeface="Times New Roman"/>
                              </a:rPr>
                            </m:ctrlPr>
                          </m:fPr>
                          <m:num>
                            <m:r>
                              <a:rPr lang="en-US" i="1" kern="100">
                                <a:effectLst/>
                                <a:latin typeface="Cambria Math"/>
                                <a:ea typeface="ＭＳ 明朝"/>
                                <a:cs typeface="Times New Roman"/>
                              </a:rPr>
                              <m:t>1</m:t>
                            </m:r>
                          </m:num>
                          <m:den>
                            <m:r>
                              <a:rPr lang="en-US" b="0" i="1" kern="100" smtClean="0">
                                <a:effectLst/>
                                <a:latin typeface="Cambria Math"/>
                                <a:ea typeface="ＭＳ 明朝"/>
                                <a:cs typeface="Times New Roman"/>
                              </a:rPr>
                              <m:t>𝐾</m:t>
                            </m:r>
                            <m:r>
                              <a:rPr lang="en-US" i="1" kern="100">
                                <a:effectLst/>
                                <a:latin typeface="Cambria Math"/>
                                <a:ea typeface="ＭＳ 明朝"/>
                                <a:cs typeface="Times New Roman"/>
                              </a:rPr>
                              <m:t>𝐴</m:t>
                            </m:r>
                          </m:den>
                        </m:f>
                        <m:sSub>
                          <m:sSubPr>
                            <m:ctrlPr>
                              <a:rPr lang="ja-JP" i="1" kern="100">
                                <a:effectLst/>
                                <a:latin typeface="Cambria Math" panose="02040503050406030204" pitchFamily="18" charset="0"/>
                                <a:ea typeface="Cambria Math"/>
                                <a:cs typeface="Times New Roman"/>
                              </a:rPr>
                            </m:ctrlPr>
                          </m:sSubPr>
                          <m:e>
                            <m:r>
                              <a:rPr lang="en-US" i="1" kern="100">
                                <a:effectLst/>
                                <a:latin typeface="Cambria Math"/>
                                <a:ea typeface="ＭＳ 明朝"/>
                                <a:cs typeface="Times New Roman"/>
                              </a:rPr>
                              <m:t>𝐷</m:t>
                            </m:r>
                          </m:e>
                          <m:sub>
                            <m:r>
                              <m:rPr>
                                <m:sty m:val="p"/>
                              </m:rPr>
                              <a:rPr lang="en-US" i="0" kern="100">
                                <a:effectLst/>
                                <a:latin typeface="Cambria Math"/>
                                <a:ea typeface="ＭＳ 明朝"/>
                                <a:cs typeface="Times New Roman"/>
                              </a:rPr>
                              <m:t>M</m:t>
                            </m:r>
                          </m:sub>
                        </m:sSub>
                      </m:oMath>
                    </m:oMathPara>
                  </a14:m>
                  <a:endParaRPr lang="ja-JP" kern="100" dirty="0">
                    <a:effectLst/>
                    <a:latin typeface="Century"/>
                    <a:ea typeface="ＭＳ 明朝"/>
                    <a:cs typeface="Times New Roman"/>
                  </a:endParaRPr>
                </a:p>
              </p:txBody>
            </p:sp>
          </mc:Choice>
          <mc:Fallback xmlns="">
            <p:sp>
              <p:nvSpPr>
                <p:cNvPr id="85" name="Text Box 635"/>
                <p:cNvSpPr txBox="1">
                  <a:spLocks noRot="1" noChangeAspect="1" noMove="1" noResize="1" noEditPoints="1" noAdjustHandles="1" noChangeArrowheads="1" noChangeShapeType="1" noTextEdit="1"/>
                </p:cNvSpPr>
                <p:nvPr/>
              </p:nvSpPr>
              <p:spPr bwMode="auto">
                <a:xfrm>
                  <a:off x="6367167" y="4770182"/>
                  <a:ext cx="1754455" cy="536557"/>
                </a:xfrm>
                <a:prstGeom prst="rect">
                  <a:avLst/>
                </a:prstGeom>
                <a:blipFill rotWithShape="1">
                  <a:blip r:embed="rId5"/>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p:grpSp>
        <p:nvGrpSpPr>
          <p:cNvPr id="11" name="グループ化 10"/>
          <p:cNvGrpSpPr/>
          <p:nvPr/>
        </p:nvGrpSpPr>
        <p:grpSpPr>
          <a:xfrm>
            <a:off x="1993771" y="3392159"/>
            <a:ext cx="3326792" cy="2270004"/>
            <a:chOff x="1999758" y="3393059"/>
            <a:chExt cx="3326792" cy="2270004"/>
          </a:xfrm>
        </p:grpSpPr>
        <p:grpSp>
          <p:nvGrpSpPr>
            <p:cNvPr id="9" name="グループ化 8"/>
            <p:cNvGrpSpPr/>
            <p:nvPr/>
          </p:nvGrpSpPr>
          <p:grpSpPr>
            <a:xfrm>
              <a:off x="1999758" y="3393059"/>
              <a:ext cx="1272244" cy="2270004"/>
              <a:chOff x="1999758" y="3393059"/>
              <a:chExt cx="1272244" cy="2270004"/>
            </a:xfrm>
            <a:solidFill>
              <a:srgbClr val="FFC000"/>
            </a:solidFill>
          </p:grpSpPr>
          <p:sp>
            <p:nvSpPr>
              <p:cNvPr id="52" name="AutoShape 87"/>
              <p:cNvSpPr>
                <a:spLocks noChangeArrowheads="1"/>
              </p:cNvSpPr>
              <p:nvPr/>
            </p:nvSpPr>
            <p:spPr bwMode="auto">
              <a:xfrm rot="10800000" flipH="1">
                <a:off x="1999758" y="4852089"/>
                <a:ext cx="1256065" cy="810974"/>
              </a:xfrm>
              <a:prstGeom prst="rtTriangle">
                <a:avLst/>
              </a:prstGeom>
              <a:grpFill/>
              <a:ln w="9525">
                <a:noFill/>
                <a:miter lim="800000"/>
                <a:headEnd/>
                <a:tailEnd/>
              </a:ln>
            </p:spPr>
            <p:txBody>
              <a:bodyPr rot="0" vert="horz" wrap="square" lIns="74295" tIns="8890" rIns="74295" bIns="8890" anchor="t" anchorCtr="0" upright="1">
                <a:noAutofit/>
              </a:bodyPr>
              <a:lstStyle/>
              <a:p>
                <a:endParaRPr lang="ja-JP" altLang="en-US"/>
              </a:p>
            </p:txBody>
          </p:sp>
          <p:sp>
            <p:nvSpPr>
              <p:cNvPr id="30" name="Rectangle 86"/>
              <p:cNvSpPr>
                <a:spLocks noChangeArrowheads="1"/>
              </p:cNvSpPr>
              <p:nvPr/>
            </p:nvSpPr>
            <p:spPr bwMode="auto">
              <a:xfrm>
                <a:off x="2000755" y="3393059"/>
                <a:ext cx="1271247" cy="1459030"/>
              </a:xfrm>
              <a:prstGeom prst="rect">
                <a:avLst/>
              </a:prstGeom>
              <a:grpFill/>
              <a:ln>
                <a:noFill/>
              </a:ln>
              <a:extLst>
                <a:ext uri="{91240B29-F687-4F45-9708-019B960494DF}">
                  <a14:hiddenLine xmlns:a14="http://schemas.microsoft.com/office/drawing/2010/main" w="9525">
                    <a:solidFill>
                      <a:srgbClr val="FF0000"/>
                    </a:solidFill>
                    <a:miter lim="800000"/>
                    <a:headEnd/>
                    <a:tailEnd/>
                  </a14:hiddenLine>
                </a:ext>
              </a:extLst>
            </p:spPr>
            <p:txBody>
              <a:bodyPr rot="0" vert="horz" wrap="square" lIns="74295" tIns="8890" rIns="74295" bIns="8890" anchor="t" anchorCtr="0" upright="1">
                <a:noAutofit/>
              </a:bodyPr>
              <a:lstStyle/>
              <a:p>
                <a:endParaRPr lang="ja-JP" altLang="en-US"/>
              </a:p>
            </p:txBody>
          </p:sp>
        </p:grpSp>
        <p:grpSp>
          <p:nvGrpSpPr>
            <p:cNvPr id="7" name="グループ化 6"/>
            <p:cNvGrpSpPr/>
            <p:nvPr/>
          </p:nvGrpSpPr>
          <p:grpSpPr>
            <a:xfrm>
              <a:off x="2938724" y="4400699"/>
              <a:ext cx="2387826" cy="1191257"/>
              <a:chOff x="2938724" y="4400699"/>
              <a:chExt cx="2387826" cy="1191257"/>
            </a:xfrm>
          </p:grpSpPr>
          <mc:AlternateContent xmlns:mc="http://schemas.openxmlformats.org/markup-compatibility/2006" xmlns:a14="http://schemas.microsoft.com/office/drawing/2010/main">
            <mc:Choice Requires="a14">
              <p:sp>
                <p:nvSpPr>
                  <p:cNvPr id="72" name="Text Box 90"/>
                  <p:cNvSpPr txBox="1">
                    <a:spLocks noChangeArrowheads="1"/>
                  </p:cNvSpPr>
                  <p:nvPr/>
                </p:nvSpPr>
                <p:spPr bwMode="auto">
                  <a:xfrm>
                    <a:off x="3438640" y="4930397"/>
                    <a:ext cx="1887910" cy="6615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kern="100" dirty="0">
                        <a:effectLst/>
                        <a:latin typeface="+mn-ea"/>
                        <a:cs typeface="Times New Roman"/>
                      </a:rPr>
                      <a:t>価格</a:t>
                    </a:r>
                    <a14:m>
                      <m:oMath xmlns:m="http://schemas.openxmlformats.org/officeDocument/2006/math">
                        <m:bar>
                          <m:barPr>
                            <m:pos m:val="top"/>
                            <m:ctrlPr>
                              <a:rPr lang="en-US" altLang="ja-JP" i="1" kern="100">
                                <a:latin typeface="Cambria Math" panose="02040503050406030204" pitchFamily="18" charset="0"/>
                                <a:cs typeface="Times New Roman"/>
                              </a:rPr>
                            </m:ctrlPr>
                          </m:barPr>
                          <m:e>
                            <m:r>
                              <a:rPr lang="en-US" altLang="ja-JP" i="1" kern="100">
                                <a:latin typeface="Cambria Math"/>
                                <a:cs typeface="Times New Roman"/>
                              </a:rPr>
                              <m:t>𝑃</m:t>
                            </m:r>
                          </m:e>
                        </m:bar>
                      </m:oMath>
                    </a14:m>
                    <a:r>
                      <a:rPr lang="ja-JP" altLang="ja-JP" kern="100" dirty="0">
                        <a:latin typeface="+mn-ea"/>
                        <a:cs typeface="Times New Roman"/>
                      </a:rPr>
                      <a:t>の</a:t>
                    </a:r>
                    <a:r>
                      <a:rPr lang="ja-JP" altLang="en-US" kern="100" dirty="0">
                        <a:latin typeface="+mn-ea"/>
                        <a:cs typeface="Times New Roman"/>
                      </a:rPr>
                      <a:t>もと</a:t>
                    </a:r>
                    <a:r>
                      <a:rPr lang="ja-JP" kern="100" dirty="0">
                        <a:effectLst/>
                        <a:latin typeface="+mn-ea"/>
                        <a:cs typeface="Times New Roman"/>
                      </a:rPr>
                      <a:t>での生産者余剰</a:t>
                    </a:r>
                  </a:p>
                </p:txBody>
              </p:sp>
            </mc:Choice>
            <mc:Fallback xmlns="">
              <p:sp>
                <p:nvSpPr>
                  <p:cNvPr id="72" name="Text Box 90"/>
                  <p:cNvSpPr txBox="1">
                    <a:spLocks noRot="1" noChangeAspect="1" noMove="1" noResize="1" noEditPoints="1" noAdjustHandles="1" noChangeArrowheads="1" noChangeShapeType="1" noTextEdit="1"/>
                  </p:cNvSpPr>
                  <p:nvPr/>
                </p:nvSpPr>
                <p:spPr bwMode="auto">
                  <a:xfrm>
                    <a:off x="3438640" y="4930397"/>
                    <a:ext cx="1887910" cy="661559"/>
                  </a:xfrm>
                  <a:prstGeom prst="rect">
                    <a:avLst/>
                  </a:prstGeom>
                  <a:blipFill rotWithShape="1">
                    <a:blip r:embed="rId6"/>
                    <a:stretch>
                      <a:fillRect l="-3548" t="-7407" r="-3548" b="-1111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73" name="AutoShape 91"/>
              <p:cNvCxnSpPr>
                <a:cxnSpLocks noChangeShapeType="1"/>
              </p:cNvCxnSpPr>
              <p:nvPr/>
            </p:nvCxnSpPr>
            <p:spPr bwMode="auto">
              <a:xfrm flipH="1" flipV="1">
                <a:off x="2938724" y="4400699"/>
                <a:ext cx="857143" cy="529699"/>
              </a:xfrm>
              <a:prstGeom prst="straightConnector1">
                <a:avLst/>
              </a:prstGeom>
              <a:noFill/>
              <a:ln w="6350">
                <a:solidFill>
                  <a:srgbClr val="000000"/>
                </a:solidFill>
                <a:round/>
                <a:headEnd/>
                <a:tailEnd type="triangle" w="med" len="med"/>
              </a:ln>
              <a:extLst>
                <a:ext uri="{909E8E84-426E-40DD-AFC4-6F175D3DCCD1}">
                  <a14:hiddenFill xmlns:a14="http://schemas.microsoft.com/office/drawing/2010/main">
                    <a:noFill/>
                  </a14:hiddenFill>
                </a:ext>
              </a:extLst>
            </p:spPr>
          </p:cxnSp>
        </p:grpSp>
      </p:grpSp>
      <p:sp>
        <p:nvSpPr>
          <p:cNvPr id="2" name="タイトル 1"/>
          <p:cNvSpPr>
            <a:spLocks noGrp="1"/>
          </p:cNvSpPr>
          <p:nvPr>
            <p:ph type="title"/>
          </p:nvPr>
        </p:nvSpPr>
        <p:spPr>
          <a:xfrm>
            <a:off x="426950" y="116632"/>
            <a:ext cx="8229600" cy="990600"/>
          </a:xfrm>
        </p:spPr>
        <p:txBody>
          <a:bodyPr>
            <a:normAutofit/>
          </a:bodyPr>
          <a:lstStyle/>
          <a:p>
            <a:r>
              <a:rPr lang="ja-JP" altLang="en-US" sz="2800" dirty="0">
                <a:solidFill>
                  <a:srgbClr val="0070C0"/>
                </a:solidFill>
              </a:rPr>
              <a:t>●〇〇〇</a:t>
            </a:r>
            <a:r>
              <a:rPr lang="ja-JP" altLang="en-US" sz="2800" dirty="0">
                <a:solidFill>
                  <a:srgbClr val="0070C0"/>
                </a:solidFill>
                <a:latin typeface="+mj-ea"/>
              </a:rPr>
              <a:t>　</a:t>
            </a:r>
            <a:r>
              <a:rPr lang="en-US" altLang="ja-JP" sz="2800" dirty="0">
                <a:solidFill>
                  <a:srgbClr val="0070C0"/>
                </a:solidFill>
              </a:rPr>
              <a:t>4.2</a:t>
            </a:r>
            <a:r>
              <a:rPr lang="ja-JP" altLang="en-US" sz="2800" dirty="0">
                <a:solidFill>
                  <a:srgbClr val="0070C0"/>
                </a:solidFill>
                <a:latin typeface="+mj-ea"/>
              </a:rPr>
              <a:t>　市場均衡の効率性：</a:t>
            </a:r>
            <a:br>
              <a:rPr lang="en-US" altLang="ja-JP" sz="2800" dirty="0">
                <a:solidFill>
                  <a:srgbClr val="0070C0"/>
                </a:solidFill>
                <a:latin typeface="+mj-ea"/>
              </a:rPr>
            </a:br>
            <a:r>
              <a:rPr lang="ja-JP" altLang="en-US" sz="2800" dirty="0">
                <a:solidFill>
                  <a:srgbClr val="0070C0"/>
                </a:solidFill>
                <a:latin typeface="+mj-ea"/>
              </a:rPr>
              <a:t>価格が市場均衡水準よりも高い場合</a:t>
            </a:r>
            <a:endParaRPr kumimoji="1" lang="ja-JP" altLang="en-US" sz="2800" dirty="0">
              <a:solidFill>
                <a:srgbClr val="0070C0"/>
              </a:solidFill>
              <a:latin typeface="+mj-ea"/>
            </a:endParaRPr>
          </a:p>
        </p:txBody>
      </p:sp>
      <p:sp>
        <p:nvSpPr>
          <p:cNvPr id="29" name="正方形/長方形 28"/>
          <p:cNvSpPr/>
          <p:nvPr/>
        </p:nvSpPr>
        <p:spPr>
          <a:xfrm>
            <a:off x="641700" y="1624401"/>
            <a:ext cx="7962748" cy="4684919"/>
          </a:xfrm>
          <a:prstGeom prst="rect">
            <a:avLst/>
          </a:prstGeom>
          <a:noFill/>
        </p:spPr>
      </p:sp>
      <p:cxnSp>
        <p:nvCxnSpPr>
          <p:cNvPr id="56" name="AutoShape 61"/>
          <p:cNvCxnSpPr>
            <a:cxnSpLocks noChangeShapeType="1"/>
          </p:cNvCxnSpPr>
          <p:nvPr/>
        </p:nvCxnSpPr>
        <p:spPr bwMode="auto">
          <a:xfrm>
            <a:off x="1985788" y="5674763"/>
            <a:ext cx="5396308" cy="9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62" name="AutoShape 66"/>
          <p:cNvCxnSpPr>
            <a:cxnSpLocks noChangeShapeType="1"/>
          </p:cNvCxnSpPr>
          <p:nvPr/>
        </p:nvCxnSpPr>
        <p:spPr bwMode="auto">
          <a:xfrm>
            <a:off x="1984790" y="4147327"/>
            <a:ext cx="2359887" cy="90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63" name="AutoShape 70"/>
          <p:cNvCxnSpPr>
            <a:cxnSpLocks noChangeShapeType="1"/>
          </p:cNvCxnSpPr>
          <p:nvPr/>
        </p:nvCxnSpPr>
        <p:spPr bwMode="auto">
          <a:xfrm>
            <a:off x="3257034" y="3123935"/>
            <a:ext cx="998" cy="2551728"/>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64" name="Text Box 72"/>
          <p:cNvSpPr txBox="1">
            <a:spLocks noChangeArrowheads="1"/>
          </p:cNvSpPr>
          <p:nvPr/>
        </p:nvSpPr>
        <p:spPr bwMode="auto">
          <a:xfrm>
            <a:off x="3122326" y="5848479"/>
            <a:ext cx="488941" cy="349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a:spcAft>
                <a:spcPts val="0"/>
              </a:spcAft>
            </a:pPr>
            <a:endParaRPr lang="en-US" sz="1050" kern="100">
              <a:effectLst/>
              <a:latin typeface="Century"/>
              <a:ea typeface="ＭＳ 明朝"/>
              <a:cs typeface="Times New Roman"/>
            </a:endParaRPr>
          </a:p>
        </p:txBody>
      </p:sp>
      <p:sp>
        <p:nvSpPr>
          <p:cNvPr id="66" name="Text Box 76"/>
          <p:cNvSpPr txBox="1">
            <a:spLocks noChangeArrowheads="1"/>
          </p:cNvSpPr>
          <p:nvPr/>
        </p:nvSpPr>
        <p:spPr bwMode="auto">
          <a:xfrm>
            <a:off x="1553624" y="3966860"/>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i="1" kern="100" dirty="0">
                <a:effectLst/>
                <a:latin typeface="Times New Roman"/>
                <a:ea typeface="ＭＳ 明朝"/>
                <a:cs typeface="Times New Roman"/>
              </a:rPr>
              <a:t>P</a:t>
            </a:r>
            <a:endParaRPr lang="ja-JP" kern="100" dirty="0">
              <a:effectLst/>
              <a:latin typeface="Century"/>
              <a:ea typeface="ＭＳ 明朝"/>
              <a:cs typeface="Times New Roman"/>
            </a:endParaRPr>
          </a:p>
        </p:txBody>
      </p:sp>
      <mc:AlternateContent xmlns:mc="http://schemas.openxmlformats.org/markup-compatibility/2006" xmlns:a14="http://schemas.microsoft.com/office/drawing/2010/main">
        <mc:Choice Requires="a14">
          <p:sp>
            <p:nvSpPr>
              <p:cNvPr id="68" name="Text Box 78"/>
              <p:cNvSpPr txBox="1">
                <a:spLocks noChangeArrowheads="1"/>
              </p:cNvSpPr>
              <p:nvPr/>
            </p:nvSpPr>
            <p:spPr bwMode="auto">
              <a:xfrm>
                <a:off x="5910285" y="5733691"/>
                <a:ext cx="2555463" cy="45904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 xmlns:m="http://schemas.openxmlformats.org/officeDocument/2006/math">
                    <m:sSub>
                      <m:sSubPr>
                        <m:ctrlPr>
                          <a:rPr lang="ja-JP" i="1" kern="100">
                            <a:effectLst/>
                            <a:latin typeface="Cambria Math" panose="02040503050406030204" pitchFamily="18" charset="0"/>
                            <a:cs typeface="Times New Roman"/>
                          </a:rPr>
                        </m:ctrlPr>
                      </m:sSubPr>
                      <m:e>
                        <m:r>
                          <a:rPr lang="en-US" i="1" kern="100">
                            <a:effectLst/>
                            <a:latin typeface="Cambria Math"/>
                            <a:cs typeface="Times New Roman"/>
                          </a:rPr>
                          <m:t>𝐷</m:t>
                        </m:r>
                      </m:e>
                      <m:sub>
                        <m:r>
                          <m:rPr>
                            <m:sty m:val="p"/>
                          </m:rPr>
                          <a:rPr lang="en-US" i="0" kern="100">
                            <a:effectLst/>
                            <a:latin typeface="Cambria Math"/>
                            <a:cs typeface="Times New Roman"/>
                          </a:rPr>
                          <m:t>M</m:t>
                        </m:r>
                      </m:sub>
                    </m:sSub>
                    <m:r>
                      <a:rPr lang="en-US" i="1" kern="100">
                        <a:effectLst/>
                        <a:latin typeface="Cambria Math"/>
                        <a:cs typeface="Times New Roman"/>
                      </a:rPr>
                      <m:t>, </m:t>
                    </m:r>
                    <m:sSub>
                      <m:sSubPr>
                        <m:ctrlPr>
                          <a:rPr lang="ja-JP" i="1" kern="100">
                            <a:effectLst/>
                            <a:latin typeface="Cambria Math" panose="02040503050406030204" pitchFamily="18" charset="0"/>
                            <a:cs typeface="Times New Roman"/>
                          </a:rPr>
                        </m:ctrlPr>
                      </m:sSubPr>
                      <m:e>
                        <m:r>
                          <a:rPr lang="en-US" i="1" kern="100">
                            <a:effectLst/>
                            <a:latin typeface="Cambria Math"/>
                            <a:cs typeface="Times New Roman"/>
                          </a:rPr>
                          <m:t>𝑆</m:t>
                        </m:r>
                      </m:e>
                      <m:sub>
                        <m:r>
                          <m:rPr>
                            <m:sty m:val="p"/>
                          </m:rPr>
                          <a:rPr lang="en-US" i="0" kern="100">
                            <a:effectLst/>
                            <a:latin typeface="Cambria Math"/>
                            <a:cs typeface="Times New Roman"/>
                          </a:rPr>
                          <m:t>M</m:t>
                        </m:r>
                      </m:sub>
                    </m:sSub>
                  </m:oMath>
                </a14:m>
                <a:r>
                  <a:rPr lang="ja-JP" altLang="en-US" kern="100" dirty="0">
                    <a:effectLst/>
                    <a:latin typeface="+mn-ea"/>
                    <a:cs typeface="Times New Roman"/>
                  </a:rPr>
                  <a:t>；</a:t>
                </a:r>
                <a:r>
                  <a:rPr lang="ja-JP" kern="100" dirty="0">
                    <a:effectLst/>
                    <a:latin typeface="+mn-ea"/>
                    <a:cs typeface="Times New Roman"/>
                  </a:rPr>
                  <a:t>需要量・供給量</a:t>
                </a:r>
              </a:p>
            </p:txBody>
          </p:sp>
        </mc:Choice>
        <mc:Fallback xmlns="">
          <p:sp>
            <p:nvSpPr>
              <p:cNvPr id="68" name="Text Box 78"/>
              <p:cNvSpPr txBox="1">
                <a:spLocks noRot="1" noChangeAspect="1" noMove="1" noResize="1" noEditPoints="1" noAdjustHandles="1" noChangeArrowheads="1" noChangeShapeType="1" noTextEdit="1"/>
              </p:cNvSpPr>
              <p:nvPr/>
            </p:nvSpPr>
            <p:spPr bwMode="auto">
              <a:xfrm>
                <a:off x="5910285" y="5733691"/>
                <a:ext cx="2555463" cy="459041"/>
              </a:xfrm>
              <a:prstGeom prst="rect">
                <a:avLst/>
              </a:prstGeom>
              <a:blipFill rotWithShape="1">
                <a:blip r:embed="rId7"/>
                <a:stretch>
                  <a:fillRect l="-477" t="-1733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69" name="Text Box 79"/>
          <p:cNvSpPr txBox="1">
            <a:spLocks noChangeArrowheads="1"/>
          </p:cNvSpPr>
          <p:nvPr/>
        </p:nvSpPr>
        <p:spPr bwMode="auto">
          <a:xfrm>
            <a:off x="1031854" y="2130690"/>
            <a:ext cx="1297190" cy="33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i="1" kern="100" dirty="0">
                <a:effectLst/>
                <a:latin typeface="Times New Roman" panose="02020603050405020304" pitchFamily="18" charset="0"/>
                <a:cs typeface="Times New Roman" panose="02020603050405020304" pitchFamily="18" charset="0"/>
              </a:rPr>
              <a:t>P</a:t>
            </a:r>
            <a:r>
              <a:rPr lang="ja-JP" kern="100" dirty="0">
                <a:effectLst/>
                <a:latin typeface="+mn-ea"/>
                <a:cs typeface="Times New Roman"/>
              </a:rPr>
              <a:t>；価格</a:t>
            </a:r>
          </a:p>
        </p:txBody>
      </p:sp>
      <p:sp>
        <p:nvSpPr>
          <p:cNvPr id="79" name="Text Box 157"/>
          <p:cNvSpPr txBox="1">
            <a:spLocks noChangeArrowheads="1"/>
          </p:cNvSpPr>
          <p:nvPr/>
        </p:nvSpPr>
        <p:spPr bwMode="auto">
          <a:xfrm>
            <a:off x="4210468" y="4186930"/>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dirty="0">
                <a:effectLst/>
                <a:latin typeface="Times New Roman"/>
                <a:ea typeface="ＭＳ 明朝"/>
                <a:cs typeface="Times New Roman"/>
              </a:rPr>
              <a:t>e</a:t>
            </a:r>
            <a:endParaRPr lang="ja-JP" kern="100" dirty="0">
              <a:effectLst/>
              <a:latin typeface="Century"/>
              <a:ea typeface="ＭＳ 明朝"/>
              <a:cs typeface="Times New Roman"/>
            </a:endParaRPr>
          </a:p>
        </p:txBody>
      </p:sp>
      <p:sp>
        <p:nvSpPr>
          <p:cNvPr id="67" name="Oval 77"/>
          <p:cNvSpPr>
            <a:spLocks noChangeArrowheads="1"/>
          </p:cNvSpPr>
          <p:nvPr/>
        </p:nvSpPr>
        <p:spPr bwMode="auto">
          <a:xfrm>
            <a:off x="4261857" y="4066319"/>
            <a:ext cx="180609" cy="162014"/>
          </a:xfrm>
          <a:prstGeom prst="ellipse">
            <a:avLst/>
          </a:prstGeom>
          <a:solidFill>
            <a:srgbClr val="FF0000"/>
          </a:solidFill>
          <a:ln w="25400">
            <a:solidFill>
              <a:srgbClr val="FF0000"/>
            </a:solidFill>
            <a:round/>
            <a:headEnd/>
            <a:tailEnd/>
          </a:ln>
          <a:extLst/>
        </p:spPr>
        <p:txBody>
          <a:bodyPr rot="0" vert="horz" wrap="square" lIns="74295" tIns="8890" rIns="74295" bIns="8890" anchor="t" anchorCtr="0" upright="1">
            <a:noAutofit/>
          </a:bodyPr>
          <a:lstStyle/>
          <a:p>
            <a:endParaRPr lang="ja-JP" altLang="en-US"/>
          </a:p>
        </p:txBody>
      </p:sp>
      <p:cxnSp>
        <p:nvCxnSpPr>
          <p:cNvPr id="58" name="AutoShape 62"/>
          <p:cNvCxnSpPr>
            <a:cxnSpLocks noChangeShapeType="1"/>
          </p:cNvCxnSpPr>
          <p:nvPr/>
        </p:nvCxnSpPr>
        <p:spPr bwMode="auto">
          <a:xfrm flipV="1">
            <a:off x="1993771" y="2190552"/>
            <a:ext cx="998" cy="347251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grpSp>
        <p:nvGrpSpPr>
          <p:cNvPr id="19" name="グループ化 18"/>
          <p:cNvGrpSpPr/>
          <p:nvPr/>
        </p:nvGrpSpPr>
        <p:grpSpPr>
          <a:xfrm>
            <a:off x="1386087" y="3203142"/>
            <a:ext cx="4626073" cy="391801"/>
            <a:chOff x="1386087" y="3203142"/>
            <a:chExt cx="4626073" cy="391801"/>
          </a:xfrm>
        </p:grpSpPr>
        <p:grpSp>
          <p:nvGrpSpPr>
            <p:cNvPr id="12" name="グループ化 11"/>
            <p:cNvGrpSpPr/>
            <p:nvPr/>
          </p:nvGrpSpPr>
          <p:grpSpPr>
            <a:xfrm>
              <a:off x="1386087" y="3203142"/>
              <a:ext cx="4626073" cy="391535"/>
              <a:chOff x="1386087" y="3203142"/>
              <a:chExt cx="4626073" cy="391535"/>
            </a:xfrm>
          </p:grpSpPr>
          <p:cxnSp>
            <p:nvCxnSpPr>
              <p:cNvPr id="61" name="AutoShape 65"/>
              <p:cNvCxnSpPr>
                <a:cxnSpLocks noChangeShapeType="1"/>
              </p:cNvCxnSpPr>
              <p:nvPr/>
            </p:nvCxnSpPr>
            <p:spPr bwMode="auto">
              <a:xfrm flipV="1">
                <a:off x="2015723" y="3392158"/>
                <a:ext cx="3996437" cy="1"/>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65" name="Text Box 74"/>
              <p:cNvSpPr txBox="1">
                <a:spLocks noChangeArrowheads="1"/>
              </p:cNvSpPr>
              <p:nvPr/>
            </p:nvSpPr>
            <p:spPr bwMode="auto">
              <a:xfrm>
                <a:off x="1386087" y="3203142"/>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endParaRPr lang="en-US" sz="1050" kern="100">
                  <a:effectLst/>
                  <a:latin typeface="Century"/>
                  <a:ea typeface="ＭＳ 明朝"/>
                  <a:cs typeface="Times New Roman"/>
                </a:endParaRPr>
              </a:p>
            </p:txBody>
          </p:sp>
        </p:grpSp>
        <mc:AlternateContent xmlns:mc="http://schemas.openxmlformats.org/markup-compatibility/2006" xmlns:a14="http://schemas.microsoft.com/office/drawing/2010/main">
          <mc:Choice Requires="a14">
            <p:sp>
              <p:nvSpPr>
                <p:cNvPr id="86" name="Text Box 76"/>
                <p:cNvSpPr txBox="1">
                  <a:spLocks noChangeArrowheads="1"/>
                </p:cNvSpPr>
                <p:nvPr/>
              </p:nvSpPr>
              <p:spPr bwMode="auto">
                <a:xfrm>
                  <a:off x="1520795" y="3203408"/>
                  <a:ext cx="463995" cy="39153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bar>
                          <m:barPr>
                            <m:pos m:val="top"/>
                            <m:ctrlPr>
                              <a:rPr lang="en-US" altLang="ja-JP" i="1" kern="100" smtClean="0">
                                <a:solidFill>
                                  <a:srgbClr val="0070C0"/>
                                </a:solidFill>
                                <a:effectLst/>
                                <a:latin typeface="Cambria Math" panose="02040503050406030204" pitchFamily="18" charset="0"/>
                                <a:ea typeface="ＭＳ 明朝"/>
                                <a:cs typeface="Times New Roman"/>
                              </a:rPr>
                            </m:ctrlPr>
                          </m:barPr>
                          <m:e>
                            <m:r>
                              <a:rPr lang="en-US" altLang="ja-JP" b="0" i="1" kern="100" smtClean="0">
                                <a:solidFill>
                                  <a:srgbClr val="0070C0"/>
                                </a:solidFill>
                                <a:effectLst/>
                                <a:latin typeface="Cambria Math"/>
                                <a:ea typeface="ＭＳ 明朝"/>
                                <a:cs typeface="Times New Roman"/>
                              </a:rPr>
                              <m:t>𝑃</m:t>
                            </m:r>
                          </m:e>
                        </m:bar>
                      </m:oMath>
                    </m:oMathPara>
                  </a14:m>
                  <a:endParaRPr lang="ja-JP" kern="100" dirty="0">
                    <a:solidFill>
                      <a:srgbClr val="0070C0"/>
                    </a:solidFill>
                    <a:effectLst/>
                    <a:latin typeface="Century"/>
                    <a:ea typeface="ＭＳ 明朝"/>
                    <a:cs typeface="Times New Roman"/>
                  </a:endParaRPr>
                </a:p>
              </p:txBody>
            </p:sp>
          </mc:Choice>
          <mc:Fallback xmlns="">
            <p:sp>
              <p:nvSpPr>
                <p:cNvPr id="86" name="Text Box 76"/>
                <p:cNvSpPr txBox="1">
                  <a:spLocks noRot="1" noChangeAspect="1" noMove="1" noResize="1" noEditPoints="1" noAdjustHandles="1" noChangeArrowheads="1" noChangeShapeType="1" noTextEdit="1"/>
                </p:cNvSpPr>
                <p:nvPr/>
              </p:nvSpPr>
              <p:spPr bwMode="auto">
                <a:xfrm>
                  <a:off x="1520795" y="3203408"/>
                  <a:ext cx="463995" cy="391535"/>
                </a:xfrm>
                <a:prstGeom prst="rect">
                  <a:avLst/>
                </a:prstGeom>
                <a:blipFill rotWithShape="1">
                  <a:blip r:embed="rId8"/>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mc:AlternateContent xmlns:mc="http://schemas.openxmlformats.org/markup-compatibility/2006" xmlns:a14="http://schemas.microsoft.com/office/drawing/2010/main">
        <mc:Choice Requires="a14">
          <p:sp>
            <p:nvSpPr>
              <p:cNvPr id="16" name="テキスト ボックス 15"/>
              <p:cNvSpPr txBox="1"/>
              <p:nvPr/>
            </p:nvSpPr>
            <p:spPr>
              <a:xfrm>
                <a:off x="620825" y="1285232"/>
                <a:ext cx="8017162" cy="434414"/>
              </a:xfrm>
              <a:prstGeom prst="rect">
                <a:avLst/>
              </a:prstGeom>
              <a:noFill/>
            </p:spPr>
            <p:txBody>
              <a:bodyPr wrap="square" rtlCol="0">
                <a:spAutoFit/>
              </a:bodyPr>
              <a:lstStyle/>
              <a:p>
                <a:pPr marL="285750" indent="-285750">
                  <a:buClr>
                    <a:schemeClr val="accent1">
                      <a:lumMod val="90000"/>
                    </a:schemeClr>
                  </a:buClr>
                  <a:buFont typeface="Wingdings" panose="05000000000000000000" pitchFamily="2" charset="2"/>
                  <a:buChar char="n"/>
                </a:pPr>
                <a:r>
                  <a:rPr lang="ja-JP" altLang="en-US" sz="2000" dirty="0"/>
                  <a:t>価格が高い（</a:t>
                </a:r>
                <a14:m>
                  <m:oMath xmlns:m="http://schemas.openxmlformats.org/officeDocument/2006/math">
                    <m:bar>
                      <m:barPr>
                        <m:pos m:val="top"/>
                        <m:ctrlPr>
                          <a:rPr lang="en-US" altLang="ja-JP" sz="2000" i="1" kern="100" smtClean="0">
                            <a:solidFill>
                              <a:srgbClr val="0070C0"/>
                            </a:solidFill>
                            <a:latin typeface="Cambria Math" panose="02040503050406030204" pitchFamily="18" charset="0"/>
                            <a:ea typeface="ＭＳ 明朝"/>
                            <a:cs typeface="Times New Roman"/>
                          </a:rPr>
                        </m:ctrlPr>
                      </m:barPr>
                      <m:e>
                        <m:r>
                          <a:rPr lang="en-US" altLang="ja-JP" sz="2000" i="1" kern="100">
                            <a:solidFill>
                              <a:srgbClr val="0070C0"/>
                            </a:solidFill>
                            <a:latin typeface="Cambria Math"/>
                            <a:ea typeface="ＭＳ 明朝"/>
                            <a:cs typeface="Times New Roman"/>
                          </a:rPr>
                          <m:t>𝑃</m:t>
                        </m:r>
                      </m:e>
                    </m:bar>
                  </m:oMath>
                </a14:m>
                <a:r>
                  <a:rPr lang="ja-JP" altLang="en-US" sz="2000" dirty="0"/>
                  <a:t>）ので市場均衡と比べて</a:t>
                </a:r>
                <a:r>
                  <a:rPr lang="ja-JP" altLang="en-US" sz="2000" dirty="0">
                    <a:solidFill>
                      <a:srgbClr val="FF0000"/>
                    </a:solidFill>
                  </a:rPr>
                  <a:t>需要量が少なく，供給量が多い．</a:t>
                </a:r>
                <a:endParaRPr lang="en-US" altLang="ja-JP" sz="2000" dirty="0">
                  <a:solidFill>
                    <a:srgbClr val="FF0000"/>
                  </a:solidFill>
                </a:endParaRPr>
              </a:p>
            </p:txBody>
          </p:sp>
        </mc:Choice>
        <mc:Fallback xmlns="">
          <p:sp>
            <p:nvSpPr>
              <p:cNvPr id="16" name="テキスト ボックス 15"/>
              <p:cNvSpPr txBox="1">
                <a:spLocks noRot="1" noChangeAspect="1" noMove="1" noResize="1" noEditPoints="1" noAdjustHandles="1" noChangeArrowheads="1" noChangeShapeType="1" noTextEdit="1"/>
              </p:cNvSpPr>
              <p:nvPr/>
            </p:nvSpPr>
            <p:spPr>
              <a:xfrm>
                <a:off x="620825" y="1285232"/>
                <a:ext cx="8017162" cy="434414"/>
              </a:xfrm>
              <a:prstGeom prst="rect">
                <a:avLst/>
              </a:prstGeom>
              <a:blipFill rotWithShape="1">
                <a:blip r:embed="rId9"/>
                <a:stretch>
                  <a:fillRect l="-684" t="-2817" r="-2814" b="-2112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5" name="Text Box 78"/>
              <p:cNvSpPr txBox="1">
                <a:spLocks noChangeArrowheads="1"/>
              </p:cNvSpPr>
              <p:nvPr/>
            </p:nvSpPr>
            <p:spPr bwMode="auto">
              <a:xfrm>
                <a:off x="2932737" y="5793573"/>
                <a:ext cx="678530" cy="45904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bar>
                        <m:barPr>
                          <m:pos m:val="top"/>
                          <m:ctrlPr>
                            <a:rPr lang="en-US" altLang="ja-JP" i="1" kern="100" smtClean="0">
                              <a:solidFill>
                                <a:srgbClr val="0070C0"/>
                              </a:solidFill>
                              <a:latin typeface="Cambria Math" panose="02040503050406030204" pitchFamily="18" charset="0"/>
                              <a:ea typeface="ＭＳ 明朝"/>
                              <a:cs typeface="Times New Roman"/>
                            </a:rPr>
                          </m:ctrlPr>
                        </m:barPr>
                        <m:e>
                          <m:r>
                            <a:rPr lang="en-US" altLang="ja-JP" b="0" i="1" kern="100" smtClean="0">
                              <a:solidFill>
                                <a:srgbClr val="0070C0"/>
                              </a:solidFill>
                              <a:latin typeface="Cambria Math"/>
                              <a:ea typeface="ＭＳ 明朝"/>
                              <a:cs typeface="Times New Roman"/>
                            </a:rPr>
                            <m:t>𝐷</m:t>
                          </m:r>
                        </m:e>
                      </m:bar>
                    </m:oMath>
                  </m:oMathPara>
                </a14:m>
                <a:endParaRPr lang="ja-JP" altLang="ja-JP" kern="100" dirty="0">
                  <a:solidFill>
                    <a:srgbClr val="0070C0"/>
                  </a:solidFill>
                  <a:latin typeface="Century"/>
                  <a:ea typeface="ＭＳ 明朝"/>
                  <a:cs typeface="Times New Roman"/>
                </a:endParaRPr>
              </a:p>
            </p:txBody>
          </p:sp>
        </mc:Choice>
        <mc:Fallback xmlns="">
          <p:sp>
            <p:nvSpPr>
              <p:cNvPr id="55" name="Text Box 78"/>
              <p:cNvSpPr txBox="1">
                <a:spLocks noRot="1" noChangeAspect="1" noMove="1" noResize="1" noEditPoints="1" noAdjustHandles="1" noChangeArrowheads="1" noChangeShapeType="1" noTextEdit="1"/>
              </p:cNvSpPr>
              <p:nvPr/>
            </p:nvSpPr>
            <p:spPr bwMode="auto">
              <a:xfrm>
                <a:off x="2932737" y="5793573"/>
                <a:ext cx="678530" cy="459041"/>
              </a:xfrm>
              <a:prstGeom prst="rect">
                <a:avLst/>
              </a:prstGeom>
              <a:blipFill rotWithShape="1">
                <a:blip r:embed="rId10"/>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p:nvGrpSpPr>
          <p:cNvPr id="28" name="グループ化 27"/>
          <p:cNvGrpSpPr/>
          <p:nvPr/>
        </p:nvGrpSpPr>
        <p:grpSpPr>
          <a:xfrm>
            <a:off x="3204684" y="4733729"/>
            <a:ext cx="406583" cy="522947"/>
            <a:chOff x="3204684" y="4733729"/>
            <a:chExt cx="406583" cy="522947"/>
          </a:xfrm>
        </p:grpSpPr>
        <p:sp>
          <p:nvSpPr>
            <p:cNvPr id="76" name="Text Box 154"/>
            <p:cNvSpPr txBox="1">
              <a:spLocks noChangeArrowheads="1"/>
            </p:cNvSpPr>
            <p:nvPr/>
          </p:nvSpPr>
          <p:spPr bwMode="auto">
            <a:xfrm>
              <a:off x="3249836" y="4733729"/>
              <a:ext cx="361431" cy="522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dirty="0">
                  <a:effectLst/>
                  <a:latin typeface="Times New Roman"/>
                  <a:ea typeface="ＭＳ 明朝"/>
                  <a:cs typeface="Times New Roman"/>
                </a:rPr>
                <a:t>a</a:t>
              </a:r>
              <a:endParaRPr lang="ja-JP" kern="100" dirty="0">
                <a:effectLst/>
                <a:latin typeface="Century"/>
                <a:ea typeface="ＭＳ 明朝"/>
                <a:cs typeface="Times New Roman"/>
              </a:endParaRPr>
            </a:p>
          </p:txBody>
        </p:sp>
        <p:sp>
          <p:nvSpPr>
            <p:cNvPr id="57" name="Oval 77"/>
            <p:cNvSpPr>
              <a:spLocks noChangeArrowheads="1"/>
            </p:cNvSpPr>
            <p:nvPr/>
          </p:nvSpPr>
          <p:spPr bwMode="auto">
            <a:xfrm>
              <a:off x="3204684" y="4811453"/>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p:grpSp>
        <p:nvGrpSpPr>
          <p:cNvPr id="27" name="グループ化 26"/>
          <p:cNvGrpSpPr/>
          <p:nvPr/>
        </p:nvGrpSpPr>
        <p:grpSpPr>
          <a:xfrm>
            <a:off x="3212880" y="3857673"/>
            <a:ext cx="505272" cy="391535"/>
            <a:chOff x="3212880" y="3857673"/>
            <a:chExt cx="505272" cy="391535"/>
          </a:xfrm>
        </p:grpSpPr>
        <p:sp>
          <p:nvSpPr>
            <p:cNvPr id="77" name="Text Box 155"/>
            <p:cNvSpPr txBox="1">
              <a:spLocks noChangeArrowheads="1"/>
            </p:cNvSpPr>
            <p:nvPr/>
          </p:nvSpPr>
          <p:spPr bwMode="auto">
            <a:xfrm>
              <a:off x="3254157" y="3857673"/>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dirty="0">
                  <a:effectLst/>
                  <a:latin typeface="Times New Roman"/>
                  <a:ea typeface="ＭＳ 明朝"/>
                  <a:cs typeface="Times New Roman"/>
                </a:rPr>
                <a:t>b</a:t>
              </a:r>
              <a:endParaRPr lang="ja-JP" kern="100" dirty="0">
                <a:effectLst/>
                <a:latin typeface="Century"/>
                <a:ea typeface="ＭＳ 明朝"/>
                <a:cs typeface="Times New Roman"/>
              </a:endParaRPr>
            </a:p>
          </p:txBody>
        </p:sp>
        <p:sp>
          <p:nvSpPr>
            <p:cNvPr id="87" name="Oval 77"/>
            <p:cNvSpPr>
              <a:spLocks noChangeArrowheads="1"/>
            </p:cNvSpPr>
            <p:nvPr/>
          </p:nvSpPr>
          <p:spPr bwMode="auto">
            <a:xfrm>
              <a:off x="3212880" y="4110398"/>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p:grpSp>
        <p:nvGrpSpPr>
          <p:cNvPr id="26" name="グループ化 25"/>
          <p:cNvGrpSpPr/>
          <p:nvPr/>
        </p:nvGrpSpPr>
        <p:grpSpPr>
          <a:xfrm>
            <a:off x="3221111" y="3068130"/>
            <a:ext cx="463995" cy="391535"/>
            <a:chOff x="3221111" y="3068130"/>
            <a:chExt cx="463995" cy="391535"/>
          </a:xfrm>
        </p:grpSpPr>
        <p:sp>
          <p:nvSpPr>
            <p:cNvPr id="78" name="Text Box 156"/>
            <p:cNvSpPr txBox="1">
              <a:spLocks noChangeArrowheads="1"/>
            </p:cNvSpPr>
            <p:nvPr/>
          </p:nvSpPr>
          <p:spPr bwMode="auto">
            <a:xfrm>
              <a:off x="3221111" y="3068130"/>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dirty="0">
                  <a:effectLst/>
                  <a:latin typeface="Times New Roman"/>
                  <a:ea typeface="ＭＳ 明朝"/>
                  <a:cs typeface="Times New Roman"/>
                </a:rPr>
                <a:t>c</a:t>
              </a:r>
              <a:endParaRPr lang="ja-JP" kern="100" dirty="0">
                <a:effectLst/>
                <a:latin typeface="Century"/>
                <a:ea typeface="ＭＳ 明朝"/>
                <a:cs typeface="Times New Roman"/>
              </a:endParaRPr>
            </a:p>
          </p:txBody>
        </p:sp>
        <p:sp>
          <p:nvSpPr>
            <p:cNvPr id="88" name="Oval 77"/>
            <p:cNvSpPr>
              <a:spLocks noChangeArrowheads="1"/>
            </p:cNvSpPr>
            <p:nvPr/>
          </p:nvSpPr>
          <p:spPr bwMode="auto">
            <a:xfrm>
              <a:off x="3226850" y="3351522"/>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p:grpSp>
        <p:nvGrpSpPr>
          <p:cNvPr id="25" name="グループ化 24"/>
          <p:cNvGrpSpPr/>
          <p:nvPr/>
        </p:nvGrpSpPr>
        <p:grpSpPr>
          <a:xfrm>
            <a:off x="1949617" y="2258058"/>
            <a:ext cx="496629" cy="391535"/>
            <a:chOff x="1949617" y="2258058"/>
            <a:chExt cx="496629" cy="391535"/>
          </a:xfrm>
        </p:grpSpPr>
        <p:sp>
          <p:nvSpPr>
            <p:cNvPr id="83" name="Text Box 528"/>
            <p:cNvSpPr txBox="1">
              <a:spLocks noChangeArrowheads="1"/>
            </p:cNvSpPr>
            <p:nvPr/>
          </p:nvSpPr>
          <p:spPr bwMode="auto">
            <a:xfrm>
              <a:off x="1982251" y="2258058"/>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a:effectLst/>
                  <a:latin typeface="Times New Roman"/>
                  <a:ea typeface="ＭＳ 明朝"/>
                  <a:cs typeface="Times New Roman"/>
                </a:rPr>
                <a:t>g</a:t>
              </a:r>
              <a:endParaRPr lang="ja-JP" kern="100">
                <a:effectLst/>
                <a:latin typeface="Century"/>
                <a:ea typeface="ＭＳ 明朝"/>
                <a:cs typeface="Times New Roman"/>
              </a:endParaRPr>
            </a:p>
          </p:txBody>
        </p:sp>
        <p:sp>
          <p:nvSpPr>
            <p:cNvPr id="89" name="Oval 77"/>
            <p:cNvSpPr>
              <a:spLocks noChangeArrowheads="1"/>
            </p:cNvSpPr>
            <p:nvPr/>
          </p:nvSpPr>
          <p:spPr bwMode="auto">
            <a:xfrm>
              <a:off x="1949617" y="2522378"/>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p:grpSp>
        <p:nvGrpSpPr>
          <p:cNvPr id="24" name="グループ化 23"/>
          <p:cNvGrpSpPr/>
          <p:nvPr/>
        </p:nvGrpSpPr>
        <p:grpSpPr>
          <a:xfrm>
            <a:off x="1955603" y="3081631"/>
            <a:ext cx="493182" cy="391535"/>
            <a:chOff x="1955603" y="3081631"/>
            <a:chExt cx="493182" cy="391535"/>
          </a:xfrm>
        </p:grpSpPr>
        <p:sp>
          <p:nvSpPr>
            <p:cNvPr id="81" name="Text Box 454"/>
            <p:cNvSpPr txBox="1">
              <a:spLocks noChangeArrowheads="1"/>
            </p:cNvSpPr>
            <p:nvPr/>
          </p:nvSpPr>
          <p:spPr bwMode="auto">
            <a:xfrm>
              <a:off x="1984790" y="3081631"/>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a:effectLst/>
                  <a:latin typeface="Times New Roman"/>
                  <a:ea typeface="ＭＳ 明朝"/>
                  <a:cs typeface="Times New Roman"/>
                </a:rPr>
                <a:t>d</a:t>
              </a:r>
              <a:endParaRPr lang="ja-JP" kern="100">
                <a:effectLst/>
                <a:latin typeface="Century"/>
                <a:ea typeface="ＭＳ 明朝"/>
                <a:cs typeface="Times New Roman"/>
              </a:endParaRPr>
            </a:p>
          </p:txBody>
        </p:sp>
        <p:sp>
          <p:nvSpPr>
            <p:cNvPr id="90" name="Oval 77"/>
            <p:cNvSpPr>
              <a:spLocks noChangeArrowheads="1"/>
            </p:cNvSpPr>
            <p:nvPr/>
          </p:nvSpPr>
          <p:spPr bwMode="auto">
            <a:xfrm>
              <a:off x="1955603" y="3351523"/>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p:grpSp>
        <p:nvGrpSpPr>
          <p:cNvPr id="23" name="グループ化 22"/>
          <p:cNvGrpSpPr/>
          <p:nvPr/>
        </p:nvGrpSpPr>
        <p:grpSpPr>
          <a:xfrm>
            <a:off x="1940636" y="3824198"/>
            <a:ext cx="505611" cy="391535"/>
            <a:chOff x="1940636" y="3824198"/>
            <a:chExt cx="505611" cy="391535"/>
          </a:xfrm>
        </p:grpSpPr>
        <p:sp>
          <p:nvSpPr>
            <p:cNvPr id="82" name="Text Box 455"/>
            <p:cNvSpPr txBox="1">
              <a:spLocks noChangeArrowheads="1"/>
            </p:cNvSpPr>
            <p:nvPr/>
          </p:nvSpPr>
          <p:spPr bwMode="auto">
            <a:xfrm>
              <a:off x="1982252" y="3824198"/>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a:effectLst/>
                  <a:latin typeface="Times New Roman"/>
                  <a:ea typeface="ＭＳ 明朝"/>
                  <a:cs typeface="Times New Roman"/>
                </a:rPr>
                <a:t>f</a:t>
              </a:r>
              <a:endParaRPr lang="ja-JP" kern="100">
                <a:effectLst/>
                <a:latin typeface="Century"/>
                <a:ea typeface="ＭＳ 明朝"/>
                <a:cs typeface="Times New Roman"/>
              </a:endParaRPr>
            </a:p>
          </p:txBody>
        </p:sp>
        <p:sp>
          <p:nvSpPr>
            <p:cNvPr id="91" name="Oval 77"/>
            <p:cNvSpPr>
              <a:spLocks noChangeArrowheads="1"/>
            </p:cNvSpPr>
            <p:nvPr/>
          </p:nvSpPr>
          <p:spPr bwMode="auto">
            <a:xfrm>
              <a:off x="1940636" y="4123270"/>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p:grpSp>
        <p:nvGrpSpPr>
          <p:cNvPr id="21" name="グループ化 20"/>
          <p:cNvGrpSpPr/>
          <p:nvPr/>
        </p:nvGrpSpPr>
        <p:grpSpPr>
          <a:xfrm>
            <a:off x="1692922" y="5571677"/>
            <a:ext cx="463995" cy="391535"/>
            <a:chOff x="1692922" y="5571677"/>
            <a:chExt cx="463995" cy="391535"/>
          </a:xfrm>
        </p:grpSpPr>
        <p:sp>
          <p:nvSpPr>
            <p:cNvPr id="80" name="Text Box 158"/>
            <p:cNvSpPr txBox="1">
              <a:spLocks noChangeArrowheads="1"/>
            </p:cNvSpPr>
            <p:nvPr/>
          </p:nvSpPr>
          <p:spPr bwMode="auto">
            <a:xfrm>
              <a:off x="1692922" y="5571677"/>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dirty="0">
                  <a:effectLst/>
                  <a:latin typeface="Times New Roman"/>
                  <a:ea typeface="ＭＳ 明朝"/>
                  <a:cs typeface="Times New Roman"/>
                </a:rPr>
                <a:t>o</a:t>
              </a:r>
              <a:endParaRPr lang="ja-JP" kern="100" dirty="0">
                <a:effectLst/>
                <a:latin typeface="Century"/>
                <a:ea typeface="ＭＳ 明朝"/>
                <a:cs typeface="Times New Roman"/>
              </a:endParaRPr>
            </a:p>
          </p:txBody>
        </p:sp>
        <p:sp>
          <p:nvSpPr>
            <p:cNvPr id="92" name="Oval 77"/>
            <p:cNvSpPr>
              <a:spLocks noChangeArrowheads="1"/>
            </p:cNvSpPr>
            <p:nvPr/>
          </p:nvSpPr>
          <p:spPr bwMode="auto">
            <a:xfrm>
              <a:off x="1949617" y="5622426"/>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mc:AlternateContent xmlns:mc="http://schemas.openxmlformats.org/markup-compatibility/2006" xmlns:a14="http://schemas.microsoft.com/office/drawing/2010/main">
        <mc:Choice Requires="a14">
          <p:sp>
            <p:nvSpPr>
              <p:cNvPr id="14" name="正方形/長方形 13"/>
              <p:cNvSpPr/>
              <p:nvPr/>
            </p:nvSpPr>
            <p:spPr>
              <a:xfrm>
                <a:off x="620824" y="1690506"/>
                <a:ext cx="8343663" cy="434414"/>
              </a:xfrm>
              <a:prstGeom prst="rect">
                <a:avLst/>
              </a:prstGeom>
            </p:spPr>
            <p:txBody>
              <a:bodyPr wrap="square">
                <a:spAutoFit/>
              </a:bodyPr>
              <a:lstStyle/>
              <a:p>
                <a:pPr marL="285750" indent="-285750">
                  <a:buClr>
                    <a:schemeClr val="accent1">
                      <a:lumMod val="90000"/>
                    </a:schemeClr>
                  </a:buClr>
                  <a:buFont typeface="Wingdings" panose="05000000000000000000" pitchFamily="2" charset="2"/>
                  <a:buChar char="n"/>
                </a:pPr>
                <a:r>
                  <a:rPr lang="ja-JP" altLang="en-US" sz="2000" dirty="0"/>
                  <a:t>市場で成立する取引量は</a:t>
                </a:r>
                <a:r>
                  <a:rPr lang="ja-JP" altLang="en-US" sz="2000" dirty="0">
                    <a:solidFill>
                      <a:srgbClr val="FF0000"/>
                    </a:solidFill>
                  </a:rPr>
                  <a:t>相対的に少ない需要量（</a:t>
                </a:r>
                <a14:m>
                  <m:oMath xmlns:m="http://schemas.openxmlformats.org/officeDocument/2006/math">
                    <m:bar>
                      <m:barPr>
                        <m:pos m:val="top"/>
                        <m:ctrlPr>
                          <a:rPr lang="en-US" altLang="ja-JP" sz="2000" i="1" kern="100">
                            <a:solidFill>
                              <a:srgbClr val="0070C0"/>
                            </a:solidFill>
                            <a:latin typeface="Cambria Math" panose="02040503050406030204" pitchFamily="18" charset="0"/>
                            <a:ea typeface="ＭＳ 明朝"/>
                            <a:cs typeface="Times New Roman"/>
                          </a:rPr>
                        </m:ctrlPr>
                      </m:barPr>
                      <m:e>
                        <m:r>
                          <a:rPr lang="en-US" altLang="ja-JP" sz="2000" i="1" kern="100">
                            <a:solidFill>
                              <a:srgbClr val="0070C0"/>
                            </a:solidFill>
                            <a:latin typeface="Cambria Math"/>
                            <a:ea typeface="ＭＳ 明朝"/>
                            <a:cs typeface="Times New Roman"/>
                          </a:rPr>
                          <m:t>𝐷</m:t>
                        </m:r>
                      </m:e>
                    </m:bar>
                  </m:oMath>
                </a14:m>
                <a:r>
                  <a:rPr lang="ja-JP" altLang="en-US" sz="2000" dirty="0">
                    <a:solidFill>
                      <a:srgbClr val="FF0000"/>
                    </a:solidFill>
                  </a:rPr>
                  <a:t>）で決まる</a:t>
                </a:r>
                <a:r>
                  <a:rPr lang="ja-JP" altLang="en-US" dirty="0">
                    <a:solidFill>
                      <a:srgbClr val="FF0000"/>
                    </a:solidFill>
                  </a:rPr>
                  <a:t>．</a:t>
                </a:r>
              </a:p>
            </p:txBody>
          </p:sp>
        </mc:Choice>
        <mc:Fallback xmlns="">
          <p:sp>
            <p:nvSpPr>
              <p:cNvPr id="14" name="正方形/長方形 13"/>
              <p:cNvSpPr>
                <a:spLocks noRot="1" noChangeAspect="1" noMove="1" noResize="1" noEditPoints="1" noAdjustHandles="1" noChangeArrowheads="1" noChangeShapeType="1" noTextEdit="1"/>
              </p:cNvSpPr>
              <p:nvPr/>
            </p:nvSpPr>
            <p:spPr>
              <a:xfrm>
                <a:off x="620824" y="1690506"/>
                <a:ext cx="8343663" cy="434414"/>
              </a:xfrm>
              <a:prstGeom prst="rect">
                <a:avLst/>
              </a:prstGeom>
              <a:blipFill rotWithShape="1">
                <a:blip r:embed="rId11"/>
                <a:stretch>
                  <a:fillRect l="-657" t="-2778" b="-19444"/>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26</a:t>
            </a:fld>
            <a:endParaRPr kumimoji="1" lang="ja-JP" altLang="en-US"/>
          </a:p>
        </p:txBody>
      </p:sp>
      <p:sp>
        <p:nvSpPr>
          <p:cNvPr id="17" name="日付プレースホルダー 16">
            <a:extLst>
              <a:ext uri="{FF2B5EF4-FFF2-40B4-BE49-F238E27FC236}">
                <a16:creationId xmlns:a16="http://schemas.microsoft.com/office/drawing/2014/main" id="{B7466A69-2588-4691-8612-3A06E4655EA8}"/>
              </a:ext>
            </a:extLst>
          </p:cNvPr>
          <p:cNvSpPr>
            <a:spLocks noGrp="1"/>
          </p:cNvSpPr>
          <p:nvPr>
            <p:ph type="dt" sz="half" idx="10"/>
          </p:nvPr>
        </p:nvSpPr>
        <p:spPr/>
        <p:txBody>
          <a:bodyPr/>
          <a:lstStyle/>
          <a:p>
            <a:r>
              <a:rPr kumimoji="1" lang="en-US" altLang="ja-JP"/>
              <a:t>ver. 2</a:t>
            </a:r>
            <a:endParaRPr kumimoji="1" lang="ja-JP" altLang="en-US"/>
          </a:p>
        </p:txBody>
      </p:sp>
      <p:sp>
        <p:nvSpPr>
          <p:cNvPr id="18" name="フッター プレースホルダー 17">
            <a:extLst>
              <a:ext uri="{FF2B5EF4-FFF2-40B4-BE49-F238E27FC236}">
                <a16:creationId xmlns:a16="http://schemas.microsoft.com/office/drawing/2014/main" id="{FACB75A4-D399-4794-AA96-046C9A45DD21}"/>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155307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par>
                                <p:cTn id="22" presetID="10" presetClass="entr" presetSubtype="0"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par>
                                <p:cTn id="25" presetID="10"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1993771" y="2510233"/>
            <a:ext cx="2547979" cy="2349209"/>
            <a:chOff x="1993771" y="2501980"/>
            <a:chExt cx="2547979" cy="2349209"/>
          </a:xfrm>
        </p:grpSpPr>
        <mc:AlternateContent xmlns:mc="http://schemas.openxmlformats.org/markup-compatibility/2006" xmlns:a14="http://schemas.microsoft.com/office/drawing/2010/main">
          <mc:Choice Requires="a14">
            <p:sp>
              <p:nvSpPr>
                <p:cNvPr id="70" name="Text Box 88"/>
                <p:cNvSpPr txBox="1">
                  <a:spLocks noChangeArrowheads="1"/>
                </p:cNvSpPr>
                <p:nvPr/>
              </p:nvSpPr>
              <p:spPr bwMode="auto">
                <a:xfrm>
                  <a:off x="2730674" y="2501980"/>
                  <a:ext cx="1811076" cy="53914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kern="100" dirty="0">
                      <a:effectLst/>
                      <a:latin typeface="+mn-ea"/>
                      <a:cs typeface="Times New Roman"/>
                    </a:rPr>
                    <a:t>価格</a:t>
                  </a:r>
                  <a14:m>
                    <m:oMath xmlns:m="http://schemas.openxmlformats.org/officeDocument/2006/math">
                      <m:bar>
                        <m:barPr>
                          <m:ctrlPr>
                            <a:rPr lang="ja-JP" altLang="en-US" i="1" kern="100">
                              <a:latin typeface="Cambria Math" panose="02040503050406030204" pitchFamily="18" charset="0"/>
                              <a:cs typeface="Times New Roman"/>
                            </a:rPr>
                          </m:ctrlPr>
                        </m:barPr>
                        <m:e>
                          <m:r>
                            <a:rPr lang="en-US" altLang="ja-JP" i="1" kern="100">
                              <a:latin typeface="Cambria Math"/>
                              <a:cs typeface="Times New Roman"/>
                            </a:rPr>
                            <m:t>𝑃</m:t>
                          </m:r>
                        </m:e>
                      </m:bar>
                    </m:oMath>
                  </a14:m>
                  <a:r>
                    <a:rPr lang="ja-JP" kern="100" dirty="0">
                      <a:effectLst/>
                      <a:latin typeface="+mn-ea"/>
                      <a:cs typeface="Times New Roman"/>
                    </a:rPr>
                    <a:t>の</a:t>
                  </a:r>
                  <a:r>
                    <a:rPr lang="ja-JP" altLang="en-US" kern="100" dirty="0">
                      <a:latin typeface="+mn-ea"/>
                      <a:cs typeface="Times New Roman"/>
                    </a:rPr>
                    <a:t>もと</a:t>
                  </a:r>
                  <a:r>
                    <a:rPr lang="ja-JP" kern="100" dirty="0">
                      <a:effectLst/>
                      <a:latin typeface="+mn-ea"/>
                      <a:cs typeface="Times New Roman"/>
                    </a:rPr>
                    <a:t>での消費者余剰</a:t>
                  </a:r>
                </a:p>
              </p:txBody>
            </p:sp>
          </mc:Choice>
          <mc:Fallback xmlns="">
            <p:sp>
              <p:nvSpPr>
                <p:cNvPr id="70" name="Text Box 88"/>
                <p:cNvSpPr txBox="1">
                  <a:spLocks noRot="1" noChangeAspect="1" noMove="1" noResize="1" noEditPoints="1" noAdjustHandles="1" noChangeArrowheads="1" noChangeShapeType="1" noTextEdit="1"/>
                </p:cNvSpPr>
                <p:nvPr/>
              </p:nvSpPr>
              <p:spPr bwMode="auto">
                <a:xfrm>
                  <a:off x="2730674" y="2501980"/>
                  <a:ext cx="1811076" cy="539148"/>
                </a:xfrm>
                <a:prstGeom prst="rect">
                  <a:avLst/>
                </a:prstGeom>
                <a:blipFill rotWithShape="1">
                  <a:blip r:embed="rId2"/>
                  <a:stretch>
                    <a:fillRect l="-3704" t="-15909" r="-4040" b="-3295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p:nvGrpSpPr>
            <p:cNvPr id="8" name="グループ化 7"/>
            <p:cNvGrpSpPr/>
            <p:nvPr/>
          </p:nvGrpSpPr>
          <p:grpSpPr>
            <a:xfrm>
              <a:off x="1993771" y="2534230"/>
              <a:ext cx="1272244" cy="2316959"/>
              <a:chOff x="1993771" y="2534230"/>
              <a:chExt cx="1272244" cy="2316959"/>
            </a:xfrm>
            <a:solidFill>
              <a:srgbClr val="92D050"/>
            </a:solidFill>
          </p:grpSpPr>
          <p:sp>
            <p:nvSpPr>
              <p:cNvPr id="54" name="AutoShape 83"/>
              <p:cNvSpPr>
                <a:spLocks noChangeArrowheads="1"/>
              </p:cNvSpPr>
              <p:nvPr/>
            </p:nvSpPr>
            <p:spPr bwMode="auto">
              <a:xfrm>
                <a:off x="1993771" y="2534230"/>
                <a:ext cx="1263264" cy="857930"/>
              </a:xfrm>
              <a:prstGeom prst="rtTriangl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p>
            </p:txBody>
          </p:sp>
          <p:sp>
            <p:nvSpPr>
              <p:cNvPr id="30" name="Rectangle 86"/>
              <p:cNvSpPr>
                <a:spLocks noChangeArrowheads="1"/>
              </p:cNvSpPr>
              <p:nvPr/>
            </p:nvSpPr>
            <p:spPr bwMode="auto">
              <a:xfrm>
                <a:off x="1994768" y="3392159"/>
                <a:ext cx="1271247" cy="1459030"/>
              </a:xfrm>
              <a:prstGeom prst="rect">
                <a:avLst/>
              </a:prstGeom>
              <a:grpFill/>
              <a:ln>
                <a:noFill/>
              </a:ln>
              <a:extLst>
                <a:ext uri="{91240B29-F687-4F45-9708-019B960494DF}">
                  <a14:hiddenLine xmlns:a14="http://schemas.microsoft.com/office/drawing/2010/main" w="9525">
                    <a:solidFill>
                      <a:srgbClr val="FF0000"/>
                    </a:solidFill>
                    <a:miter lim="800000"/>
                    <a:headEnd/>
                    <a:tailEnd/>
                  </a14:hiddenLine>
                </a:ext>
              </a:extLst>
            </p:spPr>
            <p:txBody>
              <a:bodyPr rot="0" vert="horz" wrap="square" lIns="74295" tIns="8890" rIns="74295" bIns="8890" anchor="t" anchorCtr="0" upright="1">
                <a:noAutofit/>
              </a:bodyPr>
              <a:lstStyle/>
              <a:p>
                <a:endParaRPr lang="ja-JP" altLang="en-US"/>
              </a:p>
            </p:txBody>
          </p:sp>
        </p:grpSp>
        <p:cxnSp>
          <p:nvCxnSpPr>
            <p:cNvPr id="71" name="AutoShape 89"/>
            <p:cNvCxnSpPr>
              <a:cxnSpLocks noChangeShapeType="1"/>
              <a:stCxn id="70" idx="1"/>
            </p:cNvCxnSpPr>
            <p:nvPr/>
          </p:nvCxnSpPr>
          <p:spPr bwMode="auto">
            <a:xfrm flipH="1">
              <a:off x="2629892" y="2771554"/>
              <a:ext cx="100782" cy="1195306"/>
            </a:xfrm>
            <a:prstGeom prst="straightConnector1">
              <a:avLst/>
            </a:prstGeom>
            <a:noFill/>
            <a:ln w="6350">
              <a:solidFill>
                <a:srgbClr val="000000"/>
              </a:solidFill>
              <a:round/>
              <a:headEnd/>
              <a:tailEnd type="triangle" w="med" len="med"/>
            </a:ln>
            <a:extLst>
              <a:ext uri="{909E8E84-426E-40DD-AFC4-6F175D3DCCD1}">
                <a14:hiddenFill xmlns:a14="http://schemas.microsoft.com/office/drawing/2010/main">
                  <a:noFill/>
                </a14:hiddenFill>
              </a:ext>
            </a:extLst>
          </p:spPr>
        </p:cxnSp>
      </p:grpSp>
      <p:grpSp>
        <p:nvGrpSpPr>
          <p:cNvPr id="13" name="グループ化 12"/>
          <p:cNvGrpSpPr/>
          <p:nvPr/>
        </p:nvGrpSpPr>
        <p:grpSpPr>
          <a:xfrm>
            <a:off x="3258030" y="3393059"/>
            <a:ext cx="4914354" cy="1459031"/>
            <a:chOff x="3258030" y="3393059"/>
            <a:chExt cx="4914354" cy="1459031"/>
          </a:xfrm>
        </p:grpSpPr>
        <p:sp>
          <p:nvSpPr>
            <p:cNvPr id="31" name="AutoShape 93"/>
            <p:cNvSpPr>
              <a:spLocks noChangeArrowheads="1"/>
            </p:cNvSpPr>
            <p:nvPr/>
          </p:nvSpPr>
          <p:spPr bwMode="auto">
            <a:xfrm rot="5400000">
              <a:off x="3103020" y="3548069"/>
              <a:ext cx="1459031" cy="1149011"/>
            </a:xfrm>
            <a:prstGeom prst="triangle">
              <a:avLst>
                <a:gd name="adj" fmla="val 51150"/>
              </a:avLst>
            </a:prstGeom>
            <a:solidFill>
              <a:schemeClr val="bg1">
                <a:lumMod val="50000"/>
                <a:lumOff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p>
          </p:txBody>
        </p:sp>
        <p:grpSp>
          <p:nvGrpSpPr>
            <p:cNvPr id="3" name="グループ化 2"/>
            <p:cNvGrpSpPr/>
            <p:nvPr/>
          </p:nvGrpSpPr>
          <p:grpSpPr>
            <a:xfrm>
              <a:off x="3871702" y="3675684"/>
              <a:ext cx="4300682" cy="738966"/>
              <a:chOff x="3871702" y="3675684"/>
              <a:chExt cx="4300682" cy="738966"/>
            </a:xfrm>
          </p:grpSpPr>
          <mc:AlternateContent xmlns:mc="http://schemas.openxmlformats.org/markup-compatibility/2006" xmlns:a14="http://schemas.microsoft.com/office/drawing/2010/main">
            <mc:Choice Requires="a14">
              <p:sp>
                <p:nvSpPr>
                  <p:cNvPr id="74" name="Text Box 149"/>
                  <p:cNvSpPr txBox="1">
                    <a:spLocks noChangeArrowheads="1"/>
                  </p:cNvSpPr>
                  <p:nvPr/>
                </p:nvSpPr>
                <p:spPr bwMode="auto">
                  <a:xfrm>
                    <a:off x="5350498" y="3675684"/>
                    <a:ext cx="2821886" cy="73896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kern="100" dirty="0">
                        <a:effectLst/>
                        <a:latin typeface="+mn-ea"/>
                        <a:cs typeface="Times New Roman"/>
                      </a:rPr>
                      <a:t>価格</a:t>
                    </a:r>
                    <a14:m>
                      <m:oMath xmlns:m="http://schemas.openxmlformats.org/officeDocument/2006/math">
                        <m:bar>
                          <m:barPr>
                            <m:ctrlPr>
                              <a:rPr lang="ja-JP" altLang="en-US" i="1" kern="100">
                                <a:latin typeface="Cambria Math" panose="02040503050406030204" pitchFamily="18" charset="0"/>
                                <a:cs typeface="Times New Roman"/>
                              </a:rPr>
                            </m:ctrlPr>
                          </m:barPr>
                          <m:e>
                            <m:r>
                              <a:rPr lang="en-US" altLang="ja-JP" i="1" kern="100">
                                <a:latin typeface="Cambria Math"/>
                                <a:cs typeface="Times New Roman"/>
                              </a:rPr>
                              <m:t>𝑃</m:t>
                            </m:r>
                          </m:e>
                        </m:bar>
                      </m:oMath>
                    </a14:m>
                    <a:r>
                      <a:rPr lang="ja-JP" altLang="ja-JP" kern="100" dirty="0">
                        <a:latin typeface="+mn-ea"/>
                        <a:cs typeface="Times New Roman"/>
                      </a:rPr>
                      <a:t>の</a:t>
                    </a:r>
                    <a:r>
                      <a:rPr lang="ja-JP" altLang="en-US" kern="100" dirty="0">
                        <a:latin typeface="+mn-ea"/>
                        <a:cs typeface="Times New Roman"/>
                      </a:rPr>
                      <a:t>もと</a:t>
                    </a:r>
                    <a:r>
                      <a:rPr lang="ja-JP" kern="100" dirty="0">
                        <a:effectLst/>
                        <a:latin typeface="+mn-ea"/>
                        <a:cs typeface="Times New Roman"/>
                      </a:rPr>
                      <a:t>での</a:t>
                    </a:r>
                  </a:p>
                  <a:p>
                    <a:pPr algn="just">
                      <a:spcAft>
                        <a:spcPts val="0"/>
                      </a:spcAft>
                    </a:pPr>
                    <a:r>
                      <a:rPr lang="ja-JP" kern="100" dirty="0">
                        <a:effectLst/>
                        <a:latin typeface="+mn-ea"/>
                        <a:cs typeface="Times New Roman"/>
                      </a:rPr>
                      <a:t>社会的余剰の損失分</a:t>
                    </a:r>
                  </a:p>
                </p:txBody>
              </p:sp>
            </mc:Choice>
            <mc:Fallback xmlns="">
              <p:sp>
                <p:nvSpPr>
                  <p:cNvPr id="74" name="Text Box 149"/>
                  <p:cNvSpPr txBox="1">
                    <a:spLocks noRot="1" noChangeAspect="1" noMove="1" noResize="1" noEditPoints="1" noAdjustHandles="1" noChangeArrowheads="1" noChangeShapeType="1" noTextEdit="1"/>
                  </p:cNvSpPr>
                  <p:nvPr/>
                </p:nvSpPr>
                <p:spPr bwMode="auto">
                  <a:xfrm>
                    <a:off x="5350498" y="3675684"/>
                    <a:ext cx="2821886" cy="738966"/>
                  </a:xfrm>
                  <a:prstGeom prst="rect">
                    <a:avLst/>
                  </a:prstGeom>
                  <a:blipFill rotWithShape="1">
                    <a:blip r:embed="rId3"/>
                    <a:stretch>
                      <a:fillRect l="-2592" t="-1157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75" name="AutoShape 150"/>
              <p:cNvCxnSpPr>
                <a:cxnSpLocks noChangeShapeType="1"/>
              </p:cNvCxnSpPr>
              <p:nvPr/>
            </p:nvCxnSpPr>
            <p:spPr bwMode="auto">
              <a:xfrm flipH="1">
                <a:off x="3871702" y="4015015"/>
                <a:ext cx="1478796" cy="0"/>
              </a:xfrm>
              <a:prstGeom prst="straightConnector1">
                <a:avLst/>
              </a:prstGeom>
              <a:noFill/>
              <a:ln w="6350">
                <a:solidFill>
                  <a:srgbClr val="000000"/>
                </a:solidFill>
                <a:round/>
                <a:headEnd/>
                <a:tailEnd type="triangle" w="med" len="med"/>
              </a:ln>
              <a:extLst>
                <a:ext uri="{909E8E84-426E-40DD-AFC4-6F175D3DCCD1}">
                  <a14:hiddenFill xmlns:a14="http://schemas.microsoft.com/office/drawing/2010/main">
                    <a:noFill/>
                  </a14:hiddenFill>
                </a:ext>
              </a:extLst>
            </p:spPr>
          </p:cxnSp>
        </p:grpSp>
      </p:grpSp>
      <p:grpSp>
        <p:nvGrpSpPr>
          <p:cNvPr id="5" name="グループ化 4"/>
          <p:cNvGrpSpPr/>
          <p:nvPr/>
        </p:nvGrpSpPr>
        <p:grpSpPr>
          <a:xfrm>
            <a:off x="1985788" y="2366067"/>
            <a:ext cx="6041712" cy="3322197"/>
            <a:chOff x="1985788" y="2366067"/>
            <a:chExt cx="6041712" cy="3322197"/>
          </a:xfrm>
        </p:grpSpPr>
        <mc:AlternateContent xmlns:mc="http://schemas.openxmlformats.org/markup-compatibility/2006" xmlns:a14="http://schemas.microsoft.com/office/drawing/2010/main">
          <mc:Choice Requires="a14">
            <p:sp>
              <p:nvSpPr>
                <p:cNvPr id="84" name="Text Box 632"/>
                <p:cNvSpPr txBox="1">
                  <a:spLocks noChangeArrowheads="1"/>
                </p:cNvSpPr>
                <p:nvPr/>
              </p:nvSpPr>
              <p:spPr bwMode="auto">
                <a:xfrm>
                  <a:off x="6789149" y="2460187"/>
                  <a:ext cx="1238351" cy="57836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none" lIns="74295" tIns="8890" rIns="74295" bIns="8890" anchor="t" anchorCtr="0" upright="1">
                  <a:spAutoFit/>
                </a:bodyPr>
                <a:lstStyle/>
                <a:p>
                  <a:pPr algn="just">
                    <a:spcAft>
                      <a:spcPts val="0"/>
                    </a:spcAft>
                  </a:pPr>
                  <a14:m>
                    <m:oMathPara xmlns:m="http://schemas.openxmlformats.org/officeDocument/2006/math">
                      <m:oMathParaPr>
                        <m:jc m:val="centerGroup"/>
                      </m:oMathParaPr>
                      <m:oMath xmlns:m="http://schemas.openxmlformats.org/officeDocument/2006/math">
                        <m:r>
                          <a:rPr lang="en-US" i="1" kern="100" smtClean="0">
                            <a:effectLst/>
                            <a:latin typeface="Cambria Math"/>
                            <a:ea typeface="ＭＳ 明朝"/>
                            <a:cs typeface="Times New Roman"/>
                          </a:rPr>
                          <m:t>𝑃</m:t>
                        </m:r>
                        <m:r>
                          <a:rPr lang="en-US" kern="100">
                            <a:effectLst/>
                            <a:latin typeface="Cambria Math"/>
                            <a:ea typeface="ＭＳ 明朝"/>
                            <a:cs typeface="Times New Roman"/>
                          </a:rPr>
                          <m:t>=</m:t>
                        </m:r>
                        <m:f>
                          <m:fPr>
                            <m:ctrlPr>
                              <a:rPr lang="ja-JP" i="1" kern="100">
                                <a:effectLst/>
                                <a:latin typeface="Cambria Math" panose="02040503050406030204" pitchFamily="18" charset="0"/>
                                <a:ea typeface="Cambria Math"/>
                                <a:cs typeface="Times New Roman"/>
                              </a:rPr>
                            </m:ctrlPr>
                          </m:fPr>
                          <m:num>
                            <m:r>
                              <a:rPr lang="en-US" i="1" kern="100">
                                <a:effectLst/>
                                <a:latin typeface="Cambria Math"/>
                                <a:ea typeface="ＭＳ 明朝"/>
                                <a:cs typeface="Times New Roman"/>
                              </a:rPr>
                              <m:t>𝑊</m:t>
                            </m:r>
                          </m:num>
                          <m:den>
                            <m:r>
                              <a:rPr lang="en-US" b="0" i="1" kern="100" smtClean="0">
                                <a:effectLst/>
                                <a:latin typeface="Cambria Math"/>
                                <a:ea typeface="ＭＳ 明朝"/>
                                <a:cs typeface="Times New Roman"/>
                              </a:rPr>
                              <m:t>𝐽</m:t>
                            </m:r>
                            <m:r>
                              <a:rPr lang="en-US" i="1" kern="100">
                                <a:effectLst/>
                                <a:latin typeface="Cambria Math"/>
                                <a:ea typeface="ＭＳ 明朝"/>
                                <a:cs typeface="Times New Roman"/>
                              </a:rPr>
                              <m:t>𝐻</m:t>
                            </m:r>
                          </m:den>
                        </m:f>
                        <m:sSub>
                          <m:sSubPr>
                            <m:ctrlPr>
                              <a:rPr lang="ja-JP" i="1" kern="100">
                                <a:effectLst/>
                                <a:latin typeface="Cambria Math" panose="02040503050406030204" pitchFamily="18" charset="0"/>
                                <a:ea typeface="Cambria Math"/>
                                <a:cs typeface="Times New Roman"/>
                              </a:rPr>
                            </m:ctrlPr>
                          </m:sSubPr>
                          <m:e>
                            <m:r>
                              <a:rPr lang="en-US" i="1" kern="100">
                                <a:effectLst/>
                                <a:latin typeface="Cambria Math"/>
                                <a:ea typeface="ＭＳ 明朝"/>
                                <a:cs typeface="Times New Roman"/>
                              </a:rPr>
                              <m:t>𝑆</m:t>
                            </m:r>
                          </m:e>
                          <m:sub>
                            <m:r>
                              <m:rPr>
                                <m:sty m:val="p"/>
                              </m:rPr>
                              <a:rPr lang="en-US" i="0" kern="100">
                                <a:effectLst/>
                                <a:latin typeface="Cambria Math"/>
                                <a:ea typeface="ＭＳ 明朝"/>
                                <a:cs typeface="Times New Roman"/>
                              </a:rPr>
                              <m:t>M</m:t>
                            </m:r>
                          </m:sub>
                        </m:sSub>
                      </m:oMath>
                    </m:oMathPara>
                  </a14:m>
                  <a:endParaRPr lang="ja-JP" kern="100" dirty="0">
                    <a:effectLst/>
                    <a:latin typeface="Century"/>
                    <a:ea typeface="ＭＳ 明朝"/>
                    <a:cs typeface="Times New Roman"/>
                  </a:endParaRPr>
                </a:p>
              </p:txBody>
            </p:sp>
          </mc:Choice>
          <mc:Fallback xmlns="">
            <p:sp>
              <p:nvSpPr>
                <p:cNvPr id="84" name="Text Box 632"/>
                <p:cNvSpPr txBox="1">
                  <a:spLocks noRot="1" noChangeAspect="1" noMove="1" noResize="1" noEditPoints="1" noAdjustHandles="1" noChangeArrowheads="1" noChangeShapeType="1" noTextEdit="1"/>
                </p:cNvSpPr>
                <p:nvPr/>
              </p:nvSpPr>
              <p:spPr bwMode="auto">
                <a:xfrm>
                  <a:off x="6789149" y="2460187"/>
                  <a:ext cx="1238351" cy="578363"/>
                </a:xfrm>
                <a:prstGeom prst="rect">
                  <a:avLst/>
                </a:prstGeom>
                <a:blipFill rotWithShape="1">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60" name="AutoShape 64"/>
            <p:cNvCxnSpPr>
              <a:cxnSpLocks noChangeShapeType="1"/>
            </p:cNvCxnSpPr>
            <p:nvPr/>
          </p:nvCxnSpPr>
          <p:spPr bwMode="auto">
            <a:xfrm flipV="1">
              <a:off x="1985788" y="2366067"/>
              <a:ext cx="5111925" cy="3322197"/>
            </a:xfrm>
            <a:prstGeom prst="straightConnector1">
              <a:avLst/>
            </a:prstGeom>
            <a:noFill/>
            <a:ln w="38100">
              <a:solidFill>
                <a:srgbClr val="FF0000"/>
              </a:solidFill>
              <a:round/>
              <a:headEnd/>
              <a:tailEnd/>
            </a:ln>
            <a:extLst>
              <a:ext uri="{909E8E84-426E-40DD-AFC4-6F175D3DCCD1}">
                <a14:hiddenFill xmlns:a14="http://schemas.microsoft.com/office/drawing/2010/main">
                  <a:noFill/>
                </a14:hiddenFill>
              </a:ext>
            </a:extLst>
          </p:spPr>
        </p:cxnSp>
      </p:grpSp>
      <p:grpSp>
        <p:nvGrpSpPr>
          <p:cNvPr id="6" name="グループ化 5"/>
          <p:cNvGrpSpPr/>
          <p:nvPr/>
        </p:nvGrpSpPr>
        <p:grpSpPr>
          <a:xfrm>
            <a:off x="2000755" y="2542483"/>
            <a:ext cx="6120867" cy="3134980"/>
            <a:chOff x="2000755" y="2542483"/>
            <a:chExt cx="6120867" cy="3134980"/>
          </a:xfrm>
        </p:grpSpPr>
        <p:cxnSp>
          <p:nvCxnSpPr>
            <p:cNvPr id="59" name="AutoShape 63"/>
            <p:cNvCxnSpPr>
              <a:cxnSpLocks noChangeAspect="1" noChangeShapeType="1"/>
            </p:cNvCxnSpPr>
            <p:nvPr/>
          </p:nvCxnSpPr>
          <p:spPr bwMode="auto">
            <a:xfrm>
              <a:off x="2000755" y="2542483"/>
              <a:ext cx="4662897" cy="3134980"/>
            </a:xfrm>
            <a:prstGeom prst="straightConnector1">
              <a:avLst/>
            </a:prstGeom>
            <a:noFill/>
            <a:ln w="38100">
              <a:solidFill>
                <a:srgbClr val="0070C0"/>
              </a:solidFill>
              <a:round/>
              <a:headEnd/>
              <a:tailEn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85" name="Text Box 635"/>
                <p:cNvSpPr txBox="1">
                  <a:spLocks noChangeArrowheads="1"/>
                </p:cNvSpPr>
                <p:nvPr/>
              </p:nvSpPr>
              <p:spPr bwMode="auto">
                <a:xfrm>
                  <a:off x="6367167" y="4770182"/>
                  <a:ext cx="1754455" cy="53655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none" lIns="74295" tIns="8890" rIns="74295" bIns="8890" anchor="t" anchorCtr="0" upright="1">
                  <a:spAutoFit/>
                </a:bodyPr>
                <a:lstStyle/>
                <a:p>
                  <a:pPr algn="just">
                    <a:spcAft>
                      <a:spcPts val="0"/>
                    </a:spcAft>
                  </a:pPr>
                  <a14:m>
                    <m:oMathPara xmlns:m="http://schemas.openxmlformats.org/officeDocument/2006/math">
                      <m:oMathParaPr>
                        <m:jc m:val="centerGroup"/>
                      </m:oMathParaPr>
                      <m:oMath xmlns:m="http://schemas.openxmlformats.org/officeDocument/2006/math">
                        <m:r>
                          <a:rPr lang="en-US" i="1" kern="100" smtClean="0">
                            <a:effectLst/>
                            <a:latin typeface="Cambria Math"/>
                            <a:ea typeface="ＭＳ 明朝"/>
                            <a:cs typeface="Times New Roman"/>
                          </a:rPr>
                          <m:t>𝑃</m:t>
                        </m:r>
                        <m:r>
                          <a:rPr lang="en-US" kern="100">
                            <a:effectLst/>
                            <a:latin typeface="Cambria Math"/>
                            <a:ea typeface="ＭＳ 明朝"/>
                            <a:cs typeface="Times New Roman"/>
                          </a:rPr>
                          <m:t>=</m:t>
                        </m:r>
                        <m:f>
                          <m:fPr>
                            <m:ctrlPr>
                              <a:rPr lang="ja-JP" i="1" kern="100">
                                <a:effectLst/>
                                <a:latin typeface="Cambria Math" panose="02040503050406030204" pitchFamily="18" charset="0"/>
                                <a:ea typeface="Cambria Math"/>
                                <a:cs typeface="Times New Roman"/>
                              </a:rPr>
                            </m:ctrlPr>
                          </m:fPr>
                          <m:num>
                            <m:r>
                              <a:rPr lang="en-US" i="1" kern="100">
                                <a:effectLst/>
                                <a:latin typeface="Cambria Math"/>
                                <a:ea typeface="ＭＳ 明朝"/>
                                <a:cs typeface="Times New Roman"/>
                              </a:rPr>
                              <m:t>𝐵</m:t>
                            </m:r>
                          </m:num>
                          <m:den>
                            <m:r>
                              <a:rPr lang="en-US" i="1" kern="100">
                                <a:effectLst/>
                                <a:latin typeface="Cambria Math"/>
                                <a:ea typeface="ＭＳ 明朝"/>
                                <a:cs typeface="Times New Roman"/>
                              </a:rPr>
                              <m:t>𝐴</m:t>
                            </m:r>
                          </m:den>
                        </m:f>
                        <m:r>
                          <a:rPr lang="en-US" i="1" kern="100">
                            <a:effectLst/>
                            <a:latin typeface="Cambria Math"/>
                            <a:ea typeface="ＭＳ 明朝"/>
                            <a:cs typeface="Times New Roman"/>
                          </a:rPr>
                          <m:t>−</m:t>
                        </m:r>
                        <m:f>
                          <m:fPr>
                            <m:ctrlPr>
                              <a:rPr lang="ja-JP" i="1" kern="100">
                                <a:effectLst/>
                                <a:latin typeface="Cambria Math" panose="02040503050406030204" pitchFamily="18" charset="0"/>
                                <a:ea typeface="Cambria Math"/>
                                <a:cs typeface="Times New Roman"/>
                              </a:rPr>
                            </m:ctrlPr>
                          </m:fPr>
                          <m:num>
                            <m:r>
                              <a:rPr lang="en-US" i="1" kern="100">
                                <a:effectLst/>
                                <a:latin typeface="Cambria Math"/>
                                <a:ea typeface="ＭＳ 明朝"/>
                                <a:cs typeface="Times New Roman"/>
                              </a:rPr>
                              <m:t>1</m:t>
                            </m:r>
                          </m:num>
                          <m:den>
                            <m:r>
                              <a:rPr lang="en-US" b="0" i="1" kern="100" smtClean="0">
                                <a:effectLst/>
                                <a:latin typeface="Cambria Math"/>
                                <a:ea typeface="ＭＳ 明朝"/>
                                <a:cs typeface="Times New Roman"/>
                              </a:rPr>
                              <m:t>𝐾</m:t>
                            </m:r>
                            <m:r>
                              <a:rPr lang="en-US" i="1" kern="100">
                                <a:effectLst/>
                                <a:latin typeface="Cambria Math"/>
                                <a:ea typeface="ＭＳ 明朝"/>
                                <a:cs typeface="Times New Roman"/>
                              </a:rPr>
                              <m:t>𝐴</m:t>
                            </m:r>
                          </m:den>
                        </m:f>
                        <m:sSub>
                          <m:sSubPr>
                            <m:ctrlPr>
                              <a:rPr lang="ja-JP" i="1" kern="100">
                                <a:effectLst/>
                                <a:latin typeface="Cambria Math" panose="02040503050406030204" pitchFamily="18" charset="0"/>
                                <a:ea typeface="Cambria Math"/>
                                <a:cs typeface="Times New Roman"/>
                              </a:rPr>
                            </m:ctrlPr>
                          </m:sSubPr>
                          <m:e>
                            <m:r>
                              <a:rPr lang="en-US" i="1" kern="100">
                                <a:effectLst/>
                                <a:latin typeface="Cambria Math"/>
                                <a:ea typeface="ＭＳ 明朝"/>
                                <a:cs typeface="Times New Roman"/>
                              </a:rPr>
                              <m:t>𝐷</m:t>
                            </m:r>
                          </m:e>
                          <m:sub>
                            <m:r>
                              <m:rPr>
                                <m:sty m:val="p"/>
                              </m:rPr>
                              <a:rPr lang="en-US" i="0" kern="100">
                                <a:effectLst/>
                                <a:latin typeface="Cambria Math"/>
                                <a:ea typeface="ＭＳ 明朝"/>
                                <a:cs typeface="Times New Roman"/>
                              </a:rPr>
                              <m:t>M</m:t>
                            </m:r>
                          </m:sub>
                        </m:sSub>
                      </m:oMath>
                    </m:oMathPara>
                  </a14:m>
                  <a:endParaRPr lang="ja-JP" kern="100" dirty="0">
                    <a:effectLst/>
                    <a:latin typeface="Century"/>
                    <a:ea typeface="ＭＳ 明朝"/>
                    <a:cs typeface="Times New Roman"/>
                  </a:endParaRPr>
                </a:p>
              </p:txBody>
            </p:sp>
          </mc:Choice>
          <mc:Fallback xmlns="">
            <p:sp>
              <p:nvSpPr>
                <p:cNvPr id="85" name="Text Box 635"/>
                <p:cNvSpPr txBox="1">
                  <a:spLocks noRot="1" noChangeAspect="1" noMove="1" noResize="1" noEditPoints="1" noAdjustHandles="1" noChangeArrowheads="1" noChangeShapeType="1" noTextEdit="1"/>
                </p:cNvSpPr>
                <p:nvPr/>
              </p:nvSpPr>
              <p:spPr bwMode="auto">
                <a:xfrm>
                  <a:off x="6367167" y="4770182"/>
                  <a:ext cx="1754455" cy="536557"/>
                </a:xfrm>
                <a:prstGeom prst="rect">
                  <a:avLst/>
                </a:prstGeom>
                <a:blipFill rotWithShape="1">
                  <a:blip r:embed="rId5"/>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p:grpSp>
        <p:nvGrpSpPr>
          <p:cNvPr id="19" name="グループ化 18"/>
          <p:cNvGrpSpPr/>
          <p:nvPr/>
        </p:nvGrpSpPr>
        <p:grpSpPr>
          <a:xfrm>
            <a:off x="1993771" y="4845339"/>
            <a:ext cx="4162405" cy="816823"/>
            <a:chOff x="1993771" y="4890527"/>
            <a:chExt cx="4162405" cy="771634"/>
          </a:xfrm>
        </p:grpSpPr>
        <p:sp>
          <p:nvSpPr>
            <p:cNvPr id="52" name="AutoShape 87"/>
            <p:cNvSpPr>
              <a:spLocks noChangeArrowheads="1"/>
            </p:cNvSpPr>
            <p:nvPr/>
          </p:nvSpPr>
          <p:spPr bwMode="auto">
            <a:xfrm rot="10800000" flipH="1">
              <a:off x="1993771" y="4890527"/>
              <a:ext cx="1254148" cy="771634"/>
            </a:xfrm>
            <a:prstGeom prst="rtTriangle">
              <a:avLst/>
            </a:prstGeom>
            <a:solidFill>
              <a:schemeClr val="bg1">
                <a:lumMod val="85000"/>
              </a:schemeClr>
            </a:solidFill>
            <a:ln w="9525">
              <a:noFill/>
              <a:miter lim="800000"/>
              <a:headEnd/>
              <a:tailEnd/>
            </a:ln>
          </p:spPr>
          <p:txBody>
            <a:bodyPr rot="0" vert="horz" wrap="square" lIns="74295" tIns="8890" rIns="74295" bIns="8890" anchor="t" anchorCtr="0" upright="1">
              <a:noAutofit/>
            </a:bodyPr>
            <a:lstStyle/>
            <a:p>
              <a:endParaRPr lang="ja-JP" altLang="en-US"/>
            </a:p>
          </p:txBody>
        </p:sp>
        <p:grpSp>
          <p:nvGrpSpPr>
            <p:cNvPr id="7" name="グループ化 6"/>
            <p:cNvGrpSpPr/>
            <p:nvPr/>
          </p:nvGrpSpPr>
          <p:grpSpPr>
            <a:xfrm>
              <a:off x="2636378" y="5038460"/>
              <a:ext cx="3519798" cy="552596"/>
              <a:chOff x="3122327" y="4228334"/>
              <a:chExt cx="2204223" cy="1363622"/>
            </a:xfrm>
          </p:grpSpPr>
          <mc:AlternateContent xmlns:mc="http://schemas.openxmlformats.org/markup-compatibility/2006" xmlns:a14="http://schemas.microsoft.com/office/drawing/2010/main">
            <mc:Choice Requires="a14">
              <p:sp>
                <p:nvSpPr>
                  <p:cNvPr id="72" name="Text Box 90"/>
                  <p:cNvSpPr txBox="1">
                    <a:spLocks noChangeArrowheads="1"/>
                  </p:cNvSpPr>
                  <p:nvPr/>
                </p:nvSpPr>
                <p:spPr bwMode="auto">
                  <a:xfrm>
                    <a:off x="3438640" y="4930397"/>
                    <a:ext cx="1887910" cy="6615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kern="100" dirty="0">
                        <a:effectLst/>
                        <a:latin typeface="+mn-ea"/>
                        <a:cs typeface="Times New Roman"/>
                      </a:rPr>
                      <a:t>価格</a:t>
                    </a:r>
                    <a14:m>
                      <m:oMath xmlns:m="http://schemas.openxmlformats.org/officeDocument/2006/math">
                        <m:bar>
                          <m:barPr>
                            <m:ctrlPr>
                              <a:rPr lang="ja-JP" altLang="en-US" i="1" kern="100" smtClean="0">
                                <a:effectLst/>
                                <a:latin typeface="Cambria Math" panose="02040503050406030204" pitchFamily="18" charset="0"/>
                                <a:cs typeface="Times New Roman"/>
                              </a:rPr>
                            </m:ctrlPr>
                          </m:barPr>
                          <m:e>
                            <m:r>
                              <a:rPr lang="en-US" altLang="ja-JP" b="0" i="1" kern="100" smtClean="0">
                                <a:effectLst/>
                                <a:latin typeface="Cambria Math"/>
                                <a:cs typeface="Times New Roman"/>
                              </a:rPr>
                              <m:t>𝑃</m:t>
                            </m:r>
                          </m:e>
                        </m:bar>
                      </m:oMath>
                    </a14:m>
                    <a:r>
                      <a:rPr lang="ja-JP" altLang="ja-JP" kern="100" dirty="0">
                        <a:latin typeface="+mn-ea"/>
                        <a:cs typeface="Times New Roman"/>
                      </a:rPr>
                      <a:t>の</a:t>
                    </a:r>
                    <a:r>
                      <a:rPr lang="ja-JP" altLang="en-US" kern="100" dirty="0">
                        <a:latin typeface="+mn-ea"/>
                        <a:cs typeface="Times New Roman"/>
                      </a:rPr>
                      <a:t>もと</a:t>
                    </a:r>
                    <a:r>
                      <a:rPr lang="ja-JP" kern="100" dirty="0">
                        <a:effectLst/>
                        <a:latin typeface="+mn-ea"/>
                        <a:cs typeface="Times New Roman"/>
                      </a:rPr>
                      <a:t>での生産者余剰</a:t>
                    </a:r>
                  </a:p>
                </p:txBody>
              </p:sp>
            </mc:Choice>
            <mc:Fallback xmlns="">
              <p:sp>
                <p:nvSpPr>
                  <p:cNvPr id="72" name="Text Box 90"/>
                  <p:cNvSpPr txBox="1">
                    <a:spLocks noRot="1" noChangeAspect="1" noMove="1" noResize="1" noEditPoints="1" noAdjustHandles="1" noChangeArrowheads="1" noChangeShapeType="1" noTextEdit="1"/>
                  </p:cNvSpPr>
                  <p:nvPr/>
                </p:nvSpPr>
                <p:spPr bwMode="auto">
                  <a:xfrm>
                    <a:off x="3438640" y="4930397"/>
                    <a:ext cx="1887910" cy="661559"/>
                  </a:xfrm>
                  <a:prstGeom prst="rect">
                    <a:avLst/>
                  </a:prstGeom>
                  <a:blipFill rotWithShape="1">
                    <a:blip r:embed="rId6"/>
                    <a:stretch>
                      <a:fillRect l="-2222" t="-30435" b="-4565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73" name="AutoShape 91"/>
              <p:cNvCxnSpPr>
                <a:cxnSpLocks noChangeShapeType="1"/>
              </p:cNvCxnSpPr>
              <p:nvPr/>
            </p:nvCxnSpPr>
            <p:spPr bwMode="auto">
              <a:xfrm flipH="1" flipV="1">
                <a:off x="3122327" y="4228334"/>
                <a:ext cx="673539" cy="702063"/>
              </a:xfrm>
              <a:prstGeom prst="straightConnector1">
                <a:avLst/>
              </a:prstGeom>
              <a:noFill/>
              <a:ln w="6350">
                <a:solidFill>
                  <a:srgbClr val="000000"/>
                </a:solidFill>
                <a:round/>
                <a:headEnd/>
                <a:tailEnd type="triangle" w="med" len="med"/>
              </a:ln>
              <a:extLst>
                <a:ext uri="{909E8E84-426E-40DD-AFC4-6F175D3DCCD1}">
                  <a14:hiddenFill xmlns:a14="http://schemas.microsoft.com/office/drawing/2010/main">
                    <a:noFill/>
                  </a14:hiddenFill>
                </a:ext>
              </a:extLst>
            </p:spPr>
          </p:cxnSp>
        </p:grpSp>
      </p:grpSp>
      <p:sp>
        <p:nvSpPr>
          <p:cNvPr id="2" name="タイトル 1"/>
          <p:cNvSpPr>
            <a:spLocks noGrp="1"/>
          </p:cNvSpPr>
          <p:nvPr>
            <p:ph type="title"/>
          </p:nvPr>
        </p:nvSpPr>
        <p:spPr>
          <a:xfrm>
            <a:off x="426950" y="116632"/>
            <a:ext cx="8229600" cy="990600"/>
          </a:xfrm>
        </p:spPr>
        <p:txBody>
          <a:bodyPr>
            <a:noAutofit/>
          </a:bodyPr>
          <a:lstStyle/>
          <a:p>
            <a:r>
              <a:rPr lang="ja-JP" altLang="en-US" sz="2800" dirty="0">
                <a:solidFill>
                  <a:srgbClr val="0070C0"/>
                </a:solidFill>
              </a:rPr>
              <a:t>〇●〇〇</a:t>
            </a:r>
            <a:r>
              <a:rPr lang="ja-JP" altLang="en-US" sz="2800" dirty="0">
                <a:solidFill>
                  <a:srgbClr val="0070C0"/>
                </a:solidFill>
                <a:latin typeface="+mj-ea"/>
              </a:rPr>
              <a:t>　</a:t>
            </a:r>
            <a:r>
              <a:rPr lang="en-US" altLang="ja-JP" sz="2800" dirty="0">
                <a:solidFill>
                  <a:srgbClr val="0070C0"/>
                </a:solidFill>
              </a:rPr>
              <a:t>4.2</a:t>
            </a:r>
            <a:r>
              <a:rPr lang="ja-JP" altLang="en-US" sz="2800" dirty="0">
                <a:solidFill>
                  <a:srgbClr val="0070C0"/>
                </a:solidFill>
                <a:latin typeface="+mj-ea"/>
              </a:rPr>
              <a:t>　市場均衡の効率性：</a:t>
            </a:r>
            <a:br>
              <a:rPr lang="en-US" altLang="ja-JP" sz="2800" dirty="0">
                <a:solidFill>
                  <a:srgbClr val="0070C0"/>
                </a:solidFill>
                <a:latin typeface="+mj-ea"/>
              </a:rPr>
            </a:br>
            <a:r>
              <a:rPr lang="ja-JP" altLang="en-US" sz="2800" dirty="0">
                <a:solidFill>
                  <a:srgbClr val="0070C0"/>
                </a:solidFill>
                <a:latin typeface="+mj-ea"/>
              </a:rPr>
              <a:t>価格が市場均衡水準よりも低い場合</a:t>
            </a:r>
            <a:endParaRPr kumimoji="1" lang="ja-JP" altLang="en-US" sz="2800" dirty="0">
              <a:solidFill>
                <a:srgbClr val="0070C0"/>
              </a:solidFill>
              <a:latin typeface="+mj-ea"/>
            </a:endParaRPr>
          </a:p>
        </p:txBody>
      </p:sp>
      <p:sp>
        <p:nvSpPr>
          <p:cNvPr id="29" name="正方形/長方形 28"/>
          <p:cNvSpPr/>
          <p:nvPr/>
        </p:nvSpPr>
        <p:spPr>
          <a:xfrm>
            <a:off x="641700" y="1624401"/>
            <a:ext cx="7962748" cy="4684919"/>
          </a:xfrm>
          <a:prstGeom prst="rect">
            <a:avLst/>
          </a:prstGeom>
          <a:noFill/>
        </p:spPr>
      </p:sp>
      <p:cxnSp>
        <p:nvCxnSpPr>
          <p:cNvPr id="56" name="AutoShape 61"/>
          <p:cNvCxnSpPr>
            <a:cxnSpLocks noChangeShapeType="1"/>
          </p:cNvCxnSpPr>
          <p:nvPr/>
        </p:nvCxnSpPr>
        <p:spPr bwMode="auto">
          <a:xfrm>
            <a:off x="1985788" y="5674763"/>
            <a:ext cx="5396308" cy="9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64" name="Text Box 72"/>
          <p:cNvSpPr txBox="1">
            <a:spLocks noChangeArrowheads="1"/>
          </p:cNvSpPr>
          <p:nvPr/>
        </p:nvSpPr>
        <p:spPr bwMode="auto">
          <a:xfrm>
            <a:off x="3122326" y="5848479"/>
            <a:ext cx="488941" cy="349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none" lIns="74295" tIns="8890" rIns="74295" bIns="8890" anchor="t" anchorCtr="0" upright="1">
            <a:spAutoFit/>
          </a:bodyPr>
          <a:lstStyle/>
          <a:p>
            <a:pPr algn="just">
              <a:spcAft>
                <a:spcPts val="0"/>
              </a:spcAft>
            </a:pPr>
            <a:endParaRPr lang="en-US" sz="1050" kern="100">
              <a:effectLst/>
              <a:latin typeface="Century"/>
              <a:ea typeface="ＭＳ 明朝"/>
              <a:cs typeface="Times New Roman"/>
            </a:endParaRPr>
          </a:p>
        </p:txBody>
      </p:sp>
      <p:sp>
        <p:nvSpPr>
          <p:cNvPr id="66" name="Text Box 76"/>
          <p:cNvSpPr txBox="1">
            <a:spLocks noChangeArrowheads="1"/>
          </p:cNvSpPr>
          <p:nvPr/>
        </p:nvSpPr>
        <p:spPr bwMode="auto">
          <a:xfrm>
            <a:off x="1553624" y="3966860"/>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i="1" kern="100" dirty="0">
                <a:effectLst/>
                <a:latin typeface="Times New Roman"/>
                <a:ea typeface="ＭＳ 明朝"/>
                <a:cs typeface="Times New Roman"/>
              </a:rPr>
              <a:t>P</a:t>
            </a:r>
            <a:endParaRPr lang="ja-JP" kern="100" dirty="0">
              <a:effectLst/>
              <a:latin typeface="Century"/>
              <a:ea typeface="ＭＳ 明朝"/>
              <a:cs typeface="Times New Roman"/>
            </a:endParaRPr>
          </a:p>
        </p:txBody>
      </p:sp>
      <mc:AlternateContent xmlns:mc="http://schemas.openxmlformats.org/markup-compatibility/2006" xmlns:a14="http://schemas.microsoft.com/office/drawing/2010/main">
        <mc:Choice Requires="a14">
          <p:sp>
            <p:nvSpPr>
              <p:cNvPr id="68" name="Text Box 78"/>
              <p:cNvSpPr txBox="1">
                <a:spLocks noChangeArrowheads="1"/>
              </p:cNvSpPr>
              <p:nvPr/>
            </p:nvSpPr>
            <p:spPr bwMode="auto">
              <a:xfrm>
                <a:off x="5910285" y="5733691"/>
                <a:ext cx="2555463" cy="45904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 xmlns:m="http://schemas.openxmlformats.org/officeDocument/2006/math">
                    <m:sSub>
                      <m:sSubPr>
                        <m:ctrlPr>
                          <a:rPr lang="ja-JP" i="1" kern="100">
                            <a:effectLst/>
                            <a:latin typeface="Cambria Math" panose="02040503050406030204" pitchFamily="18" charset="0"/>
                            <a:cs typeface="Times New Roman"/>
                          </a:rPr>
                        </m:ctrlPr>
                      </m:sSubPr>
                      <m:e>
                        <m:r>
                          <a:rPr lang="en-US" i="1" kern="100">
                            <a:effectLst/>
                            <a:latin typeface="Cambria Math"/>
                            <a:cs typeface="Times New Roman"/>
                          </a:rPr>
                          <m:t>𝐷</m:t>
                        </m:r>
                      </m:e>
                      <m:sub>
                        <m:r>
                          <m:rPr>
                            <m:sty m:val="p"/>
                          </m:rPr>
                          <a:rPr lang="en-US" i="0" kern="100">
                            <a:effectLst/>
                            <a:latin typeface="Cambria Math"/>
                            <a:cs typeface="Times New Roman"/>
                          </a:rPr>
                          <m:t>M</m:t>
                        </m:r>
                      </m:sub>
                    </m:sSub>
                    <m:r>
                      <a:rPr lang="en-US" i="1" kern="100">
                        <a:effectLst/>
                        <a:latin typeface="Cambria Math"/>
                        <a:cs typeface="Times New Roman"/>
                      </a:rPr>
                      <m:t>, </m:t>
                    </m:r>
                    <m:sSub>
                      <m:sSubPr>
                        <m:ctrlPr>
                          <a:rPr lang="ja-JP" i="1" kern="100">
                            <a:effectLst/>
                            <a:latin typeface="Cambria Math" panose="02040503050406030204" pitchFamily="18" charset="0"/>
                            <a:cs typeface="Times New Roman"/>
                          </a:rPr>
                        </m:ctrlPr>
                      </m:sSubPr>
                      <m:e>
                        <m:r>
                          <a:rPr lang="en-US" i="1" kern="100">
                            <a:effectLst/>
                            <a:latin typeface="Cambria Math"/>
                            <a:cs typeface="Times New Roman"/>
                          </a:rPr>
                          <m:t>𝑆</m:t>
                        </m:r>
                      </m:e>
                      <m:sub>
                        <m:r>
                          <m:rPr>
                            <m:sty m:val="p"/>
                          </m:rPr>
                          <a:rPr lang="en-US" i="0" kern="100">
                            <a:effectLst/>
                            <a:latin typeface="Cambria Math"/>
                            <a:cs typeface="Times New Roman"/>
                          </a:rPr>
                          <m:t>M</m:t>
                        </m:r>
                      </m:sub>
                    </m:sSub>
                  </m:oMath>
                </a14:m>
                <a:r>
                  <a:rPr lang="ja-JP" altLang="en-US" kern="100" dirty="0">
                    <a:effectLst/>
                    <a:latin typeface="+mn-ea"/>
                    <a:cs typeface="Times New Roman"/>
                  </a:rPr>
                  <a:t>；</a:t>
                </a:r>
                <a:r>
                  <a:rPr lang="ja-JP" kern="100" dirty="0">
                    <a:effectLst/>
                    <a:latin typeface="+mn-ea"/>
                    <a:cs typeface="Times New Roman"/>
                  </a:rPr>
                  <a:t>需要量・供給量</a:t>
                </a:r>
              </a:p>
            </p:txBody>
          </p:sp>
        </mc:Choice>
        <mc:Fallback xmlns="">
          <p:sp>
            <p:nvSpPr>
              <p:cNvPr id="68" name="Text Box 78"/>
              <p:cNvSpPr txBox="1">
                <a:spLocks noRot="1" noChangeAspect="1" noMove="1" noResize="1" noEditPoints="1" noAdjustHandles="1" noChangeArrowheads="1" noChangeShapeType="1" noTextEdit="1"/>
              </p:cNvSpPr>
              <p:nvPr/>
            </p:nvSpPr>
            <p:spPr bwMode="auto">
              <a:xfrm>
                <a:off x="5910285" y="5733691"/>
                <a:ext cx="2555463" cy="459041"/>
              </a:xfrm>
              <a:prstGeom prst="rect">
                <a:avLst/>
              </a:prstGeom>
              <a:blipFill rotWithShape="1">
                <a:blip r:embed="rId7"/>
                <a:stretch>
                  <a:fillRect l="-477" t="-1733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69" name="Text Box 79"/>
          <p:cNvSpPr txBox="1">
            <a:spLocks noChangeArrowheads="1"/>
          </p:cNvSpPr>
          <p:nvPr/>
        </p:nvSpPr>
        <p:spPr bwMode="auto">
          <a:xfrm>
            <a:off x="1031855" y="2011350"/>
            <a:ext cx="1297190" cy="33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i="1" kern="100" dirty="0">
                <a:effectLst/>
                <a:latin typeface="Times New Roman"/>
                <a:ea typeface="ＭＳ 明朝"/>
                <a:cs typeface="Times New Roman"/>
              </a:rPr>
              <a:t>P</a:t>
            </a:r>
            <a:r>
              <a:rPr lang="ja-JP" kern="100" dirty="0">
                <a:effectLst/>
                <a:latin typeface="Century"/>
                <a:ea typeface="ＭＳ 明朝"/>
                <a:cs typeface="Times New Roman"/>
              </a:rPr>
              <a:t>；価格</a:t>
            </a:r>
          </a:p>
        </p:txBody>
      </p:sp>
      <p:sp>
        <p:nvSpPr>
          <p:cNvPr id="79" name="Text Box 157"/>
          <p:cNvSpPr txBox="1">
            <a:spLocks noChangeArrowheads="1"/>
          </p:cNvSpPr>
          <p:nvPr/>
        </p:nvSpPr>
        <p:spPr bwMode="auto">
          <a:xfrm>
            <a:off x="4210468" y="4239135"/>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dirty="0">
                <a:effectLst/>
                <a:latin typeface="Times New Roman"/>
                <a:ea typeface="ＭＳ 明朝"/>
                <a:cs typeface="Times New Roman"/>
              </a:rPr>
              <a:t>e</a:t>
            </a:r>
            <a:endParaRPr lang="ja-JP" kern="100" dirty="0">
              <a:effectLst/>
              <a:latin typeface="Century"/>
              <a:ea typeface="ＭＳ 明朝"/>
              <a:cs typeface="Times New Roman"/>
            </a:endParaRPr>
          </a:p>
        </p:txBody>
      </p:sp>
      <mc:AlternateContent xmlns:mc="http://schemas.openxmlformats.org/markup-compatibility/2006" xmlns:a14="http://schemas.microsoft.com/office/drawing/2010/main">
        <mc:Choice Requires="a14">
          <p:sp>
            <p:nvSpPr>
              <p:cNvPr id="16" name="テキスト ボックス 15"/>
              <p:cNvSpPr txBox="1"/>
              <p:nvPr/>
            </p:nvSpPr>
            <p:spPr>
              <a:xfrm>
                <a:off x="585310" y="1308362"/>
                <a:ext cx="8163153" cy="412549"/>
              </a:xfrm>
              <a:prstGeom prst="rect">
                <a:avLst/>
              </a:prstGeom>
              <a:noFill/>
            </p:spPr>
            <p:txBody>
              <a:bodyPr wrap="square" rtlCol="0">
                <a:spAutoFit/>
              </a:bodyPr>
              <a:lstStyle/>
              <a:p>
                <a:pPr marL="285750" indent="-285750">
                  <a:buClr>
                    <a:schemeClr val="accent1">
                      <a:lumMod val="90000"/>
                    </a:schemeClr>
                  </a:buClr>
                  <a:buFont typeface="Wingdings" panose="05000000000000000000" pitchFamily="2" charset="2"/>
                  <a:buChar char="n"/>
                </a:pPr>
                <a:r>
                  <a:rPr lang="ja-JP" altLang="en-US" sz="2000" dirty="0"/>
                  <a:t>価格が低い（</a:t>
                </a:r>
                <a:r>
                  <a:rPr lang="en-US" altLang="ja-JP" sz="2000" kern="100" dirty="0">
                    <a:solidFill>
                      <a:srgbClr val="FF0000"/>
                    </a:solidFill>
                    <a:ea typeface="ＭＳ 明朝"/>
                    <a:cs typeface="Times New Roman"/>
                  </a:rPr>
                  <a:t> </a:t>
                </a:r>
                <a14:m>
                  <m:oMath xmlns:m="http://schemas.openxmlformats.org/officeDocument/2006/math">
                    <m:bar>
                      <m:barPr>
                        <m:ctrlPr>
                          <a:rPr lang="en-US" altLang="ja-JP" sz="2000" i="1" kern="100" smtClean="0">
                            <a:solidFill>
                              <a:srgbClr val="0070C0"/>
                            </a:solidFill>
                            <a:latin typeface="Cambria Math" panose="02040503050406030204" pitchFamily="18" charset="0"/>
                            <a:ea typeface="ＭＳ 明朝"/>
                            <a:cs typeface="Times New Roman"/>
                          </a:rPr>
                        </m:ctrlPr>
                      </m:barPr>
                      <m:e>
                        <m:r>
                          <a:rPr lang="en-US" altLang="ja-JP" sz="2000" i="1" kern="100">
                            <a:solidFill>
                              <a:srgbClr val="0070C0"/>
                            </a:solidFill>
                            <a:latin typeface="Cambria Math"/>
                            <a:ea typeface="ＭＳ 明朝"/>
                            <a:cs typeface="Times New Roman"/>
                          </a:rPr>
                          <m:t>𝑃</m:t>
                        </m:r>
                      </m:e>
                    </m:bar>
                    <m:r>
                      <a:rPr lang="en-US" altLang="ja-JP" sz="2000" i="1" kern="100">
                        <a:solidFill>
                          <a:srgbClr val="0070C0"/>
                        </a:solidFill>
                        <a:latin typeface="Cambria Math"/>
                        <a:ea typeface="ＭＳ 明朝"/>
                        <a:cs typeface="Times New Roman"/>
                      </a:rPr>
                      <m:t> </m:t>
                    </m:r>
                  </m:oMath>
                </a14:m>
                <a:r>
                  <a:rPr lang="ja-JP" altLang="en-US" sz="2000" dirty="0"/>
                  <a:t>）ので市場均衡と比べて</a:t>
                </a:r>
                <a:r>
                  <a:rPr lang="ja-JP" altLang="en-US" sz="2000" dirty="0">
                    <a:solidFill>
                      <a:srgbClr val="FF0000"/>
                    </a:solidFill>
                  </a:rPr>
                  <a:t>需要量が多く，供給量が少ない．</a:t>
                </a:r>
              </a:p>
            </p:txBody>
          </p:sp>
        </mc:Choice>
        <mc:Fallback xmlns="">
          <p:sp>
            <p:nvSpPr>
              <p:cNvPr id="16" name="テキスト ボックス 15"/>
              <p:cNvSpPr txBox="1">
                <a:spLocks noRot="1" noChangeAspect="1" noMove="1" noResize="1" noEditPoints="1" noAdjustHandles="1" noChangeArrowheads="1" noChangeShapeType="1" noTextEdit="1"/>
              </p:cNvSpPr>
              <p:nvPr/>
            </p:nvSpPr>
            <p:spPr>
              <a:xfrm>
                <a:off x="585310" y="1308362"/>
                <a:ext cx="8163153" cy="412549"/>
              </a:xfrm>
              <a:prstGeom prst="rect">
                <a:avLst/>
              </a:prstGeom>
              <a:blipFill rotWithShape="1">
                <a:blip r:embed="rId8"/>
                <a:stretch>
                  <a:fillRect l="-597" t="-11940" r="-2838" b="-19403"/>
                </a:stretch>
              </a:blipFill>
            </p:spPr>
            <p:txBody>
              <a:bodyPr/>
              <a:lstStyle/>
              <a:p>
                <a:r>
                  <a:rPr lang="ja-JP" altLang="en-US">
                    <a:noFill/>
                  </a:rPr>
                  <a:t> </a:t>
                </a:r>
              </a:p>
            </p:txBody>
          </p:sp>
        </mc:Fallback>
      </mc:AlternateContent>
      <p:cxnSp>
        <p:nvCxnSpPr>
          <p:cNvPr id="62" name="AutoShape 66"/>
          <p:cNvCxnSpPr>
            <a:cxnSpLocks noChangeShapeType="1"/>
          </p:cNvCxnSpPr>
          <p:nvPr/>
        </p:nvCxnSpPr>
        <p:spPr bwMode="auto">
          <a:xfrm>
            <a:off x="1984790" y="4147327"/>
            <a:ext cx="2359887" cy="90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63" name="AutoShape 70"/>
          <p:cNvCxnSpPr>
            <a:cxnSpLocks noChangeShapeType="1"/>
          </p:cNvCxnSpPr>
          <p:nvPr/>
        </p:nvCxnSpPr>
        <p:spPr bwMode="auto">
          <a:xfrm>
            <a:off x="3257034" y="3123935"/>
            <a:ext cx="998" cy="2551728"/>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grpSp>
        <p:nvGrpSpPr>
          <p:cNvPr id="14" name="グループ化 13"/>
          <p:cNvGrpSpPr/>
          <p:nvPr/>
        </p:nvGrpSpPr>
        <p:grpSpPr>
          <a:xfrm>
            <a:off x="1391381" y="4654127"/>
            <a:ext cx="4764795" cy="393730"/>
            <a:chOff x="1391381" y="4654127"/>
            <a:chExt cx="4764795" cy="393730"/>
          </a:xfrm>
        </p:grpSpPr>
        <p:grpSp>
          <p:nvGrpSpPr>
            <p:cNvPr id="12" name="グループ化 11"/>
            <p:cNvGrpSpPr/>
            <p:nvPr/>
          </p:nvGrpSpPr>
          <p:grpSpPr>
            <a:xfrm>
              <a:off x="1391381" y="4656322"/>
              <a:ext cx="4764795" cy="391535"/>
              <a:chOff x="1386087" y="3203142"/>
              <a:chExt cx="4764795" cy="391535"/>
            </a:xfrm>
          </p:grpSpPr>
          <p:cxnSp>
            <p:nvCxnSpPr>
              <p:cNvPr id="61" name="AutoShape 65"/>
              <p:cNvCxnSpPr>
                <a:cxnSpLocks noChangeShapeType="1"/>
              </p:cNvCxnSpPr>
              <p:nvPr/>
            </p:nvCxnSpPr>
            <p:spPr bwMode="auto">
              <a:xfrm>
                <a:off x="2015723" y="3392159"/>
                <a:ext cx="4135159" cy="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65" name="Text Box 74"/>
              <p:cNvSpPr txBox="1">
                <a:spLocks noChangeArrowheads="1"/>
              </p:cNvSpPr>
              <p:nvPr/>
            </p:nvSpPr>
            <p:spPr bwMode="auto">
              <a:xfrm>
                <a:off x="1386087" y="3203142"/>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endParaRPr lang="en-US" sz="1050" kern="100">
                  <a:effectLst/>
                  <a:latin typeface="Century"/>
                  <a:ea typeface="ＭＳ 明朝"/>
                  <a:cs typeface="Times New Roman"/>
                </a:endParaRPr>
              </a:p>
            </p:txBody>
          </p:sp>
        </p:grpSp>
        <mc:AlternateContent xmlns:mc="http://schemas.openxmlformats.org/markup-compatibility/2006" xmlns:a14="http://schemas.microsoft.com/office/drawing/2010/main">
          <mc:Choice Requires="a14">
            <p:sp>
              <p:nvSpPr>
                <p:cNvPr id="86" name="Text Box 76"/>
                <p:cNvSpPr txBox="1">
                  <a:spLocks noChangeArrowheads="1"/>
                </p:cNvSpPr>
                <p:nvPr/>
              </p:nvSpPr>
              <p:spPr bwMode="auto">
                <a:xfrm>
                  <a:off x="1529775" y="4654127"/>
                  <a:ext cx="463995" cy="39153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bar>
                          <m:barPr>
                            <m:ctrlPr>
                              <a:rPr lang="en-US" altLang="ja-JP" b="0" i="1" kern="100" smtClean="0">
                                <a:solidFill>
                                  <a:srgbClr val="0070C0"/>
                                </a:solidFill>
                                <a:effectLst/>
                                <a:latin typeface="Cambria Math" panose="02040503050406030204" pitchFamily="18" charset="0"/>
                                <a:ea typeface="ＭＳ 明朝"/>
                                <a:cs typeface="Times New Roman"/>
                              </a:rPr>
                            </m:ctrlPr>
                          </m:barPr>
                          <m:e>
                            <m:r>
                              <a:rPr lang="en-US" altLang="ja-JP" b="0" i="1" kern="100" smtClean="0">
                                <a:solidFill>
                                  <a:srgbClr val="0070C0"/>
                                </a:solidFill>
                                <a:effectLst/>
                                <a:latin typeface="Cambria Math"/>
                                <a:ea typeface="ＭＳ 明朝"/>
                                <a:cs typeface="Times New Roman"/>
                              </a:rPr>
                              <m:t>𝑃</m:t>
                            </m:r>
                          </m:e>
                        </m:bar>
                      </m:oMath>
                    </m:oMathPara>
                  </a14:m>
                  <a:endParaRPr lang="ja-JP" kern="100" dirty="0">
                    <a:solidFill>
                      <a:srgbClr val="0070C0"/>
                    </a:solidFill>
                    <a:effectLst/>
                    <a:latin typeface="Century"/>
                    <a:ea typeface="ＭＳ 明朝"/>
                    <a:cs typeface="Times New Roman"/>
                  </a:endParaRPr>
                </a:p>
              </p:txBody>
            </p:sp>
          </mc:Choice>
          <mc:Fallback xmlns="">
            <p:sp>
              <p:nvSpPr>
                <p:cNvPr id="86" name="Text Box 76"/>
                <p:cNvSpPr txBox="1">
                  <a:spLocks noRot="1" noChangeAspect="1" noMove="1" noResize="1" noEditPoints="1" noAdjustHandles="1" noChangeArrowheads="1" noChangeShapeType="1" noTextEdit="1"/>
                </p:cNvSpPr>
                <p:nvPr/>
              </p:nvSpPr>
              <p:spPr bwMode="auto">
                <a:xfrm>
                  <a:off x="1529775" y="4654127"/>
                  <a:ext cx="463995" cy="391535"/>
                </a:xfrm>
                <a:prstGeom prst="rect">
                  <a:avLst/>
                </a:prstGeom>
                <a:blipFill rotWithShape="1">
                  <a:blip r:embed="rId9"/>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p:cxnSp>
        <p:nvCxnSpPr>
          <p:cNvPr id="58" name="AutoShape 62"/>
          <p:cNvCxnSpPr>
            <a:cxnSpLocks noChangeShapeType="1"/>
          </p:cNvCxnSpPr>
          <p:nvPr/>
        </p:nvCxnSpPr>
        <p:spPr bwMode="auto">
          <a:xfrm flipV="1">
            <a:off x="1993771" y="2190552"/>
            <a:ext cx="998" cy="347251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53" name="Text Box 78"/>
              <p:cNvSpPr txBox="1">
                <a:spLocks noChangeArrowheads="1"/>
              </p:cNvSpPr>
              <p:nvPr/>
            </p:nvSpPr>
            <p:spPr bwMode="auto">
              <a:xfrm>
                <a:off x="2932737" y="5793573"/>
                <a:ext cx="678530" cy="45904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bar>
                        <m:barPr>
                          <m:ctrlPr>
                            <a:rPr lang="en-US" altLang="ja-JP" i="1" kern="100" smtClean="0">
                              <a:solidFill>
                                <a:srgbClr val="0070C0"/>
                              </a:solidFill>
                              <a:latin typeface="Cambria Math" panose="02040503050406030204" pitchFamily="18" charset="0"/>
                              <a:ea typeface="ＭＳ 明朝"/>
                              <a:cs typeface="Times New Roman"/>
                            </a:rPr>
                          </m:ctrlPr>
                        </m:barPr>
                        <m:e>
                          <m:r>
                            <a:rPr lang="en-US" altLang="ja-JP" b="0" i="1" kern="100" smtClean="0">
                              <a:solidFill>
                                <a:srgbClr val="0070C0"/>
                              </a:solidFill>
                              <a:latin typeface="Cambria Math"/>
                              <a:ea typeface="ＭＳ 明朝"/>
                              <a:cs typeface="Times New Roman"/>
                            </a:rPr>
                            <m:t>𝑆</m:t>
                          </m:r>
                        </m:e>
                      </m:bar>
                    </m:oMath>
                  </m:oMathPara>
                </a14:m>
                <a:endParaRPr lang="ja-JP" altLang="ja-JP" kern="100" dirty="0">
                  <a:solidFill>
                    <a:srgbClr val="0070C0"/>
                  </a:solidFill>
                  <a:latin typeface="Century"/>
                  <a:ea typeface="ＭＳ 明朝"/>
                  <a:cs typeface="Times New Roman"/>
                </a:endParaRPr>
              </a:p>
            </p:txBody>
          </p:sp>
        </mc:Choice>
        <mc:Fallback xmlns="">
          <p:sp>
            <p:nvSpPr>
              <p:cNvPr id="53" name="Text Box 78"/>
              <p:cNvSpPr txBox="1">
                <a:spLocks noRot="1" noChangeAspect="1" noMove="1" noResize="1" noEditPoints="1" noAdjustHandles="1" noChangeArrowheads="1" noChangeShapeType="1" noTextEdit="1"/>
              </p:cNvSpPr>
              <p:nvPr/>
            </p:nvSpPr>
            <p:spPr bwMode="auto">
              <a:xfrm>
                <a:off x="2932737" y="5793573"/>
                <a:ext cx="678530" cy="459041"/>
              </a:xfrm>
              <a:prstGeom prst="rect">
                <a:avLst/>
              </a:prstGeom>
              <a:blipFill rotWithShape="1">
                <a:blip r:embed="rId10"/>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p:nvGrpSpPr>
          <p:cNvPr id="11" name="グループ化 10"/>
          <p:cNvGrpSpPr/>
          <p:nvPr/>
        </p:nvGrpSpPr>
        <p:grpSpPr>
          <a:xfrm>
            <a:off x="1949617" y="2239797"/>
            <a:ext cx="500166" cy="391535"/>
            <a:chOff x="1949617" y="2258058"/>
            <a:chExt cx="500166" cy="391535"/>
          </a:xfrm>
        </p:grpSpPr>
        <p:sp>
          <p:nvSpPr>
            <p:cNvPr id="83" name="Text Box 528"/>
            <p:cNvSpPr txBox="1">
              <a:spLocks noChangeArrowheads="1"/>
            </p:cNvSpPr>
            <p:nvPr/>
          </p:nvSpPr>
          <p:spPr bwMode="auto">
            <a:xfrm>
              <a:off x="1985788" y="2258058"/>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dirty="0">
                  <a:effectLst/>
                  <a:latin typeface="Times New Roman"/>
                  <a:ea typeface="ＭＳ 明朝"/>
                  <a:cs typeface="Times New Roman"/>
                </a:rPr>
                <a:t>g</a:t>
              </a:r>
              <a:endParaRPr lang="ja-JP" kern="100" dirty="0">
                <a:effectLst/>
                <a:latin typeface="Century"/>
                <a:ea typeface="ＭＳ 明朝"/>
                <a:cs typeface="Times New Roman"/>
              </a:endParaRPr>
            </a:p>
          </p:txBody>
        </p:sp>
        <p:sp>
          <p:nvSpPr>
            <p:cNvPr id="55" name="Oval 77"/>
            <p:cNvSpPr>
              <a:spLocks noChangeArrowheads="1"/>
            </p:cNvSpPr>
            <p:nvPr/>
          </p:nvSpPr>
          <p:spPr bwMode="auto">
            <a:xfrm>
              <a:off x="1949617" y="2531903"/>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p:sp>
        <p:nvSpPr>
          <p:cNvPr id="67" name="Oval 77"/>
          <p:cNvSpPr>
            <a:spLocks noChangeArrowheads="1"/>
          </p:cNvSpPr>
          <p:nvPr/>
        </p:nvSpPr>
        <p:spPr bwMode="auto">
          <a:xfrm>
            <a:off x="4261857" y="4066319"/>
            <a:ext cx="180609" cy="162014"/>
          </a:xfrm>
          <a:prstGeom prst="ellipse">
            <a:avLst/>
          </a:prstGeom>
          <a:solidFill>
            <a:srgbClr val="FF0000"/>
          </a:solidFill>
          <a:ln w="25400">
            <a:solidFill>
              <a:srgbClr val="FF0000"/>
            </a:solidFill>
            <a:round/>
            <a:headEnd/>
            <a:tailEnd/>
          </a:ln>
          <a:extLst/>
        </p:spPr>
        <p:txBody>
          <a:bodyPr rot="0" vert="horz" wrap="square" lIns="74295" tIns="8890" rIns="74295" bIns="8890" anchor="t" anchorCtr="0" upright="1">
            <a:noAutofit/>
          </a:bodyPr>
          <a:lstStyle/>
          <a:p>
            <a:endParaRPr lang="ja-JP" altLang="en-US"/>
          </a:p>
        </p:txBody>
      </p:sp>
      <p:grpSp>
        <p:nvGrpSpPr>
          <p:cNvPr id="15" name="グループ化 14"/>
          <p:cNvGrpSpPr/>
          <p:nvPr/>
        </p:nvGrpSpPr>
        <p:grpSpPr>
          <a:xfrm>
            <a:off x="1940636" y="3831397"/>
            <a:ext cx="495321" cy="391535"/>
            <a:chOff x="1940636" y="3831397"/>
            <a:chExt cx="495321" cy="391535"/>
          </a:xfrm>
        </p:grpSpPr>
        <p:sp>
          <p:nvSpPr>
            <p:cNvPr id="81" name="Text Box 454"/>
            <p:cNvSpPr txBox="1">
              <a:spLocks noChangeArrowheads="1"/>
            </p:cNvSpPr>
            <p:nvPr/>
          </p:nvSpPr>
          <p:spPr bwMode="auto">
            <a:xfrm>
              <a:off x="1971962" y="3831397"/>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a:effectLst/>
                  <a:latin typeface="Times New Roman"/>
                  <a:ea typeface="ＭＳ 明朝"/>
                  <a:cs typeface="Times New Roman"/>
                </a:rPr>
                <a:t>d</a:t>
              </a:r>
              <a:endParaRPr lang="ja-JP" kern="100">
                <a:effectLst/>
                <a:latin typeface="Century"/>
                <a:ea typeface="ＭＳ 明朝"/>
                <a:cs typeface="Times New Roman"/>
              </a:endParaRPr>
            </a:p>
          </p:txBody>
        </p:sp>
        <p:sp>
          <p:nvSpPr>
            <p:cNvPr id="57" name="Oval 77"/>
            <p:cNvSpPr>
              <a:spLocks noChangeArrowheads="1"/>
            </p:cNvSpPr>
            <p:nvPr/>
          </p:nvSpPr>
          <p:spPr bwMode="auto">
            <a:xfrm>
              <a:off x="1940636" y="4109973"/>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p:grpSp>
        <p:nvGrpSpPr>
          <p:cNvPr id="23" name="グループ化 22"/>
          <p:cNvGrpSpPr/>
          <p:nvPr/>
        </p:nvGrpSpPr>
        <p:grpSpPr>
          <a:xfrm>
            <a:off x="1692922" y="5571677"/>
            <a:ext cx="463995" cy="391535"/>
            <a:chOff x="1692922" y="5571677"/>
            <a:chExt cx="463995" cy="391535"/>
          </a:xfrm>
        </p:grpSpPr>
        <p:sp>
          <p:nvSpPr>
            <p:cNvPr id="80" name="Text Box 158"/>
            <p:cNvSpPr txBox="1">
              <a:spLocks noChangeArrowheads="1"/>
            </p:cNvSpPr>
            <p:nvPr/>
          </p:nvSpPr>
          <p:spPr bwMode="auto">
            <a:xfrm>
              <a:off x="1692922" y="5571677"/>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dirty="0">
                  <a:effectLst/>
                  <a:latin typeface="Times New Roman"/>
                  <a:ea typeface="ＭＳ 明朝"/>
                  <a:cs typeface="Times New Roman"/>
                </a:rPr>
                <a:t>o</a:t>
              </a:r>
              <a:endParaRPr lang="ja-JP" kern="100" dirty="0">
                <a:effectLst/>
                <a:latin typeface="Century"/>
                <a:ea typeface="ＭＳ 明朝"/>
                <a:cs typeface="Times New Roman"/>
              </a:endParaRPr>
            </a:p>
          </p:txBody>
        </p:sp>
        <p:sp>
          <p:nvSpPr>
            <p:cNvPr id="87" name="Oval 77"/>
            <p:cNvSpPr>
              <a:spLocks noChangeArrowheads="1"/>
            </p:cNvSpPr>
            <p:nvPr/>
          </p:nvSpPr>
          <p:spPr bwMode="auto">
            <a:xfrm>
              <a:off x="1949617" y="5647627"/>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p:grpSp>
        <p:nvGrpSpPr>
          <p:cNvPr id="22" name="グループ化 21"/>
          <p:cNvGrpSpPr/>
          <p:nvPr/>
        </p:nvGrpSpPr>
        <p:grpSpPr>
          <a:xfrm>
            <a:off x="3217351" y="4770181"/>
            <a:ext cx="494562" cy="391535"/>
            <a:chOff x="3217351" y="4770181"/>
            <a:chExt cx="494562" cy="391535"/>
          </a:xfrm>
        </p:grpSpPr>
        <p:sp>
          <p:nvSpPr>
            <p:cNvPr id="76" name="Text Box 154"/>
            <p:cNvSpPr txBox="1">
              <a:spLocks noChangeArrowheads="1"/>
            </p:cNvSpPr>
            <p:nvPr/>
          </p:nvSpPr>
          <p:spPr bwMode="auto">
            <a:xfrm>
              <a:off x="3247918" y="4770181"/>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dirty="0">
                  <a:effectLst/>
                  <a:latin typeface="Times New Roman"/>
                  <a:ea typeface="ＭＳ 明朝"/>
                  <a:cs typeface="Times New Roman"/>
                </a:rPr>
                <a:t>a</a:t>
              </a:r>
              <a:endParaRPr lang="ja-JP" kern="100" dirty="0">
                <a:effectLst/>
                <a:latin typeface="Century"/>
                <a:ea typeface="ＭＳ 明朝"/>
                <a:cs typeface="Times New Roman"/>
              </a:endParaRPr>
            </a:p>
          </p:txBody>
        </p:sp>
        <p:sp>
          <p:nvSpPr>
            <p:cNvPr id="88" name="Oval 77"/>
            <p:cNvSpPr>
              <a:spLocks noChangeArrowheads="1"/>
            </p:cNvSpPr>
            <p:nvPr/>
          </p:nvSpPr>
          <p:spPr bwMode="auto">
            <a:xfrm>
              <a:off x="3217351" y="4809256"/>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p:grpSp>
        <p:nvGrpSpPr>
          <p:cNvPr id="21" name="グループ化 20"/>
          <p:cNvGrpSpPr/>
          <p:nvPr/>
        </p:nvGrpSpPr>
        <p:grpSpPr>
          <a:xfrm>
            <a:off x="3202767" y="3853000"/>
            <a:ext cx="523731" cy="391535"/>
            <a:chOff x="3202767" y="3853000"/>
            <a:chExt cx="523731" cy="391535"/>
          </a:xfrm>
        </p:grpSpPr>
        <p:sp>
          <p:nvSpPr>
            <p:cNvPr id="77" name="Text Box 155"/>
            <p:cNvSpPr txBox="1">
              <a:spLocks noChangeArrowheads="1"/>
            </p:cNvSpPr>
            <p:nvPr/>
          </p:nvSpPr>
          <p:spPr bwMode="auto">
            <a:xfrm>
              <a:off x="3262503" y="3853000"/>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a:effectLst/>
                  <a:latin typeface="Times New Roman"/>
                  <a:ea typeface="ＭＳ 明朝"/>
                  <a:cs typeface="Times New Roman"/>
                </a:rPr>
                <a:t>b</a:t>
              </a:r>
              <a:endParaRPr lang="ja-JP" kern="100">
                <a:effectLst/>
                <a:latin typeface="Century"/>
                <a:ea typeface="ＭＳ 明朝"/>
                <a:cs typeface="Times New Roman"/>
              </a:endParaRPr>
            </a:p>
          </p:txBody>
        </p:sp>
        <p:sp>
          <p:nvSpPr>
            <p:cNvPr id="89" name="Oval 77"/>
            <p:cNvSpPr>
              <a:spLocks noChangeArrowheads="1"/>
            </p:cNvSpPr>
            <p:nvPr/>
          </p:nvSpPr>
          <p:spPr bwMode="auto">
            <a:xfrm>
              <a:off x="3202767" y="4089290"/>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p:grpSp>
        <p:nvGrpSpPr>
          <p:cNvPr id="20" name="グループ化 19"/>
          <p:cNvGrpSpPr/>
          <p:nvPr/>
        </p:nvGrpSpPr>
        <p:grpSpPr>
          <a:xfrm>
            <a:off x="3202767" y="3060287"/>
            <a:ext cx="509147" cy="391535"/>
            <a:chOff x="3202767" y="3060287"/>
            <a:chExt cx="509147" cy="391535"/>
          </a:xfrm>
        </p:grpSpPr>
        <p:sp>
          <p:nvSpPr>
            <p:cNvPr id="78" name="Text Box 156"/>
            <p:cNvSpPr txBox="1">
              <a:spLocks noChangeArrowheads="1"/>
            </p:cNvSpPr>
            <p:nvPr/>
          </p:nvSpPr>
          <p:spPr bwMode="auto">
            <a:xfrm>
              <a:off x="3247919" y="3060287"/>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dirty="0">
                  <a:effectLst/>
                  <a:latin typeface="Times New Roman"/>
                  <a:ea typeface="ＭＳ 明朝"/>
                  <a:cs typeface="Times New Roman"/>
                </a:rPr>
                <a:t>c</a:t>
              </a:r>
              <a:endParaRPr lang="ja-JP" kern="100" dirty="0">
                <a:effectLst/>
                <a:latin typeface="Century"/>
                <a:ea typeface="ＭＳ 明朝"/>
                <a:cs typeface="Times New Roman"/>
              </a:endParaRPr>
            </a:p>
          </p:txBody>
        </p:sp>
        <p:sp>
          <p:nvSpPr>
            <p:cNvPr id="90" name="Oval 77"/>
            <p:cNvSpPr>
              <a:spLocks noChangeArrowheads="1"/>
            </p:cNvSpPr>
            <p:nvPr/>
          </p:nvSpPr>
          <p:spPr bwMode="auto">
            <a:xfrm>
              <a:off x="3202767" y="3352421"/>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p:grpSp>
        <p:nvGrpSpPr>
          <p:cNvPr id="17" name="グループ化 16"/>
          <p:cNvGrpSpPr/>
          <p:nvPr/>
        </p:nvGrpSpPr>
        <p:grpSpPr>
          <a:xfrm>
            <a:off x="1949617" y="4574414"/>
            <a:ext cx="474860" cy="391535"/>
            <a:chOff x="1949617" y="4574414"/>
            <a:chExt cx="474860" cy="391535"/>
          </a:xfrm>
        </p:grpSpPr>
        <p:sp>
          <p:nvSpPr>
            <p:cNvPr id="82" name="Text Box 455"/>
            <p:cNvSpPr txBox="1">
              <a:spLocks noChangeArrowheads="1"/>
            </p:cNvSpPr>
            <p:nvPr/>
          </p:nvSpPr>
          <p:spPr bwMode="auto">
            <a:xfrm>
              <a:off x="1960482" y="4574414"/>
              <a:ext cx="463995" cy="391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kern="100">
                  <a:effectLst/>
                  <a:latin typeface="Times New Roman"/>
                  <a:ea typeface="ＭＳ 明朝"/>
                  <a:cs typeface="Times New Roman"/>
                </a:rPr>
                <a:t>f</a:t>
              </a:r>
              <a:endParaRPr lang="ja-JP" kern="100">
                <a:effectLst/>
                <a:latin typeface="Century"/>
                <a:ea typeface="ＭＳ 明朝"/>
                <a:cs typeface="Times New Roman"/>
              </a:endParaRPr>
            </a:p>
          </p:txBody>
        </p:sp>
        <p:sp>
          <p:nvSpPr>
            <p:cNvPr id="91" name="Oval 77"/>
            <p:cNvSpPr>
              <a:spLocks noChangeArrowheads="1"/>
            </p:cNvSpPr>
            <p:nvPr/>
          </p:nvSpPr>
          <p:spPr bwMode="auto">
            <a:xfrm>
              <a:off x="1949617" y="4809257"/>
              <a:ext cx="90304" cy="81273"/>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a:p>
          </p:txBody>
        </p:sp>
      </p:grpSp>
      <mc:AlternateContent xmlns:mc="http://schemas.openxmlformats.org/markup-compatibility/2006" xmlns:a14="http://schemas.microsoft.com/office/drawing/2010/main">
        <mc:Choice Requires="a14">
          <p:sp>
            <p:nvSpPr>
              <p:cNvPr id="92" name="テキスト ボックス 91"/>
              <p:cNvSpPr txBox="1"/>
              <p:nvPr/>
            </p:nvSpPr>
            <p:spPr>
              <a:xfrm>
                <a:off x="585309" y="1700682"/>
                <a:ext cx="8163153" cy="414665"/>
              </a:xfrm>
              <a:prstGeom prst="rect">
                <a:avLst/>
              </a:prstGeom>
              <a:noFill/>
            </p:spPr>
            <p:txBody>
              <a:bodyPr wrap="square" rtlCol="0">
                <a:spAutoFit/>
              </a:bodyPr>
              <a:lstStyle/>
              <a:p>
                <a:pPr marL="285750" indent="-285750">
                  <a:buClr>
                    <a:schemeClr val="accent1">
                      <a:lumMod val="90000"/>
                    </a:schemeClr>
                  </a:buClr>
                  <a:buFont typeface="Wingdings" panose="05000000000000000000" pitchFamily="2" charset="2"/>
                  <a:buChar char="n"/>
                </a:pPr>
                <a:r>
                  <a:rPr lang="ja-JP" altLang="en-US" sz="2000" dirty="0"/>
                  <a:t>市場で成立する取引量は</a:t>
                </a:r>
                <a:r>
                  <a:rPr lang="ja-JP" altLang="en-US" sz="2000" dirty="0">
                    <a:solidFill>
                      <a:srgbClr val="FF0000"/>
                    </a:solidFill>
                  </a:rPr>
                  <a:t>相対的に少ない供給量（</a:t>
                </a:r>
                <a:r>
                  <a:rPr lang="en-US" altLang="ja-JP" sz="2000" kern="100" dirty="0">
                    <a:solidFill>
                      <a:srgbClr val="FF0000"/>
                    </a:solidFill>
                    <a:ea typeface="ＭＳ 明朝"/>
                    <a:cs typeface="Times New Roman"/>
                  </a:rPr>
                  <a:t> </a:t>
                </a:r>
                <a14:m>
                  <m:oMath xmlns:m="http://schemas.openxmlformats.org/officeDocument/2006/math">
                    <m:bar>
                      <m:barPr>
                        <m:ctrlPr>
                          <a:rPr lang="en-US" altLang="ja-JP" sz="2000" i="1" kern="100" smtClean="0">
                            <a:solidFill>
                              <a:srgbClr val="0070C0"/>
                            </a:solidFill>
                            <a:latin typeface="Cambria Math" panose="02040503050406030204" pitchFamily="18" charset="0"/>
                            <a:ea typeface="ＭＳ 明朝"/>
                            <a:cs typeface="Times New Roman"/>
                          </a:rPr>
                        </m:ctrlPr>
                      </m:barPr>
                      <m:e>
                        <m:r>
                          <a:rPr lang="en-US" altLang="ja-JP" sz="2000" i="1" kern="100" smtClean="0">
                            <a:solidFill>
                              <a:srgbClr val="0070C0"/>
                            </a:solidFill>
                            <a:latin typeface="Cambria Math"/>
                            <a:ea typeface="ＭＳ 明朝"/>
                            <a:cs typeface="Times New Roman"/>
                          </a:rPr>
                          <m:t>𝑆</m:t>
                        </m:r>
                      </m:e>
                    </m:bar>
                    <m:r>
                      <a:rPr lang="en-US" altLang="ja-JP" sz="2000" i="1" kern="100">
                        <a:solidFill>
                          <a:srgbClr val="0070C0"/>
                        </a:solidFill>
                        <a:latin typeface="Cambria Math"/>
                        <a:ea typeface="ＭＳ 明朝"/>
                        <a:cs typeface="Times New Roman"/>
                      </a:rPr>
                      <m:t> </m:t>
                    </m:r>
                  </m:oMath>
                </a14:m>
                <a:r>
                  <a:rPr lang="ja-JP" altLang="en-US" sz="2000" dirty="0">
                    <a:solidFill>
                      <a:srgbClr val="FF0000"/>
                    </a:solidFill>
                  </a:rPr>
                  <a:t>）で決まる．</a:t>
                </a:r>
                <a:endParaRPr kumimoji="1" lang="ja-JP" altLang="en-US" sz="2000" dirty="0">
                  <a:solidFill>
                    <a:srgbClr val="FF0000"/>
                  </a:solidFill>
                </a:endParaRPr>
              </a:p>
            </p:txBody>
          </p:sp>
        </mc:Choice>
        <mc:Fallback xmlns="">
          <p:sp>
            <p:nvSpPr>
              <p:cNvPr id="92" name="テキスト ボックス 91"/>
              <p:cNvSpPr txBox="1">
                <a:spLocks noRot="1" noChangeAspect="1" noMove="1" noResize="1" noEditPoints="1" noAdjustHandles="1" noChangeArrowheads="1" noChangeShapeType="1" noTextEdit="1"/>
              </p:cNvSpPr>
              <p:nvPr/>
            </p:nvSpPr>
            <p:spPr>
              <a:xfrm>
                <a:off x="585309" y="1700682"/>
                <a:ext cx="8163153" cy="414665"/>
              </a:xfrm>
              <a:prstGeom prst="rect">
                <a:avLst/>
              </a:prstGeom>
              <a:blipFill rotWithShape="1">
                <a:blip r:embed="rId11"/>
                <a:stretch>
                  <a:fillRect l="-597" t="-11765" b="-17647"/>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27</a:t>
            </a:fld>
            <a:endParaRPr kumimoji="1" lang="ja-JP" altLang="en-US"/>
          </a:p>
        </p:txBody>
      </p:sp>
      <p:sp>
        <p:nvSpPr>
          <p:cNvPr id="10" name="日付プレースホルダー 9">
            <a:extLst>
              <a:ext uri="{FF2B5EF4-FFF2-40B4-BE49-F238E27FC236}">
                <a16:creationId xmlns:a16="http://schemas.microsoft.com/office/drawing/2014/main" id="{DB97B726-B5FA-4179-A3F6-8A0C2DAB0BB9}"/>
              </a:ext>
            </a:extLst>
          </p:cNvPr>
          <p:cNvSpPr>
            <a:spLocks noGrp="1"/>
          </p:cNvSpPr>
          <p:nvPr>
            <p:ph type="dt" sz="half" idx="10"/>
          </p:nvPr>
        </p:nvSpPr>
        <p:spPr/>
        <p:txBody>
          <a:bodyPr/>
          <a:lstStyle/>
          <a:p>
            <a:r>
              <a:rPr kumimoji="1" lang="en-US" altLang="ja-JP"/>
              <a:t>ver. 2</a:t>
            </a:r>
            <a:endParaRPr kumimoji="1" lang="ja-JP" altLang="en-US"/>
          </a:p>
        </p:txBody>
      </p:sp>
      <p:sp>
        <p:nvSpPr>
          <p:cNvPr id="24" name="フッター プレースホルダー 23">
            <a:extLst>
              <a:ext uri="{FF2B5EF4-FFF2-40B4-BE49-F238E27FC236}">
                <a16:creationId xmlns:a16="http://schemas.microsoft.com/office/drawing/2014/main" id="{8FAFDEEE-66F0-45A9-9109-83E0F128B7B5}"/>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2976893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500"/>
                                        <p:tgtEl>
                                          <p:spTgt spid="5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fade">
                                      <p:cBhvr>
                                        <p:cTn id="13" dur="500"/>
                                        <p:tgtEl>
                                          <p:spTgt spid="9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par>
                                <p:cTn id="25" presetID="10"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9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a:t>
            </a:r>
            <a:r>
              <a:rPr lang="ja-JP" altLang="en-US" sz="2800" dirty="0">
                <a:solidFill>
                  <a:srgbClr val="0070C0"/>
                </a:solidFill>
                <a:latin typeface="+mj-ea"/>
              </a:rPr>
              <a:t>●〇</a:t>
            </a:r>
            <a:br>
              <a:rPr lang="en-US" altLang="ja-JP" sz="2800" dirty="0">
                <a:solidFill>
                  <a:srgbClr val="0070C0"/>
                </a:solidFill>
                <a:ea typeface="HGP創英角ｺﾞｼｯｸUB" panose="020B0900000000000000" pitchFamily="50" charset="-128"/>
              </a:rPr>
            </a:br>
            <a:r>
              <a:rPr lang="en-US" altLang="ja-JP" sz="2800" dirty="0">
                <a:solidFill>
                  <a:srgbClr val="0070C0"/>
                </a:solidFill>
                <a:ea typeface="HGP創英角ｺﾞｼｯｸUB" panose="020B0900000000000000" pitchFamily="50" charset="-128"/>
              </a:rPr>
              <a:t>4.2</a:t>
            </a:r>
            <a:r>
              <a:rPr lang="ja-JP" altLang="en-US" sz="2800" dirty="0">
                <a:solidFill>
                  <a:srgbClr val="0070C0"/>
                </a:solidFill>
                <a:ea typeface="HGP創英角ｺﾞｼｯｸUB" panose="020B0900000000000000" pitchFamily="50" charset="-128"/>
              </a:rPr>
              <a:t>　</a:t>
            </a:r>
            <a:r>
              <a:rPr lang="ja-JP" altLang="en-US" sz="2800" dirty="0">
                <a:solidFill>
                  <a:srgbClr val="0070C0"/>
                </a:solidFill>
                <a:latin typeface="+mj-ea"/>
              </a:rPr>
              <a:t>市場均衡の効率性</a:t>
            </a:r>
            <a:endParaRPr kumimoji="1" lang="ja-JP" altLang="en-US" sz="2800" dirty="0">
              <a:solidFill>
                <a:srgbClr val="0070C0"/>
              </a:solidFill>
              <a:latin typeface="+mj-ea"/>
            </a:endParaRPr>
          </a:p>
        </p:txBody>
      </p:sp>
      <p:sp>
        <p:nvSpPr>
          <p:cNvPr id="3" name="コンテンツ プレースホルダー 2"/>
          <p:cNvSpPr>
            <a:spLocks noGrp="1"/>
          </p:cNvSpPr>
          <p:nvPr>
            <p:ph idx="1"/>
          </p:nvPr>
        </p:nvSpPr>
        <p:spPr>
          <a:xfrm>
            <a:off x="457200" y="1412776"/>
            <a:ext cx="8229600" cy="4718149"/>
          </a:xfrm>
        </p:spPr>
        <p:txBody>
          <a:bodyPr>
            <a:normAutofit lnSpcReduction="10000"/>
          </a:bodyPr>
          <a:lstStyle/>
          <a:p>
            <a:pPr>
              <a:buFont typeface="Wingdings" panose="05000000000000000000" pitchFamily="2" charset="2"/>
              <a:buChar char="n"/>
            </a:pPr>
            <a:r>
              <a:rPr lang="ja-JP" altLang="en-US" sz="2400" dirty="0"/>
              <a:t>価格が市場均衡水準よりも</a:t>
            </a:r>
            <a:r>
              <a:rPr lang="ja-JP" altLang="en-US" sz="2400" dirty="0">
                <a:solidFill>
                  <a:srgbClr val="FF0000"/>
                </a:solidFill>
              </a:rPr>
              <a:t>高い</a:t>
            </a:r>
            <a:r>
              <a:rPr lang="ja-JP" altLang="en-US" sz="2400" dirty="0"/>
              <a:t>場合，社会的余剰が</a:t>
            </a:r>
            <a:r>
              <a:rPr lang="ja-JP" altLang="en-US" sz="2400" dirty="0">
                <a:solidFill>
                  <a:srgbClr val="FF0000"/>
                </a:solidFill>
              </a:rPr>
              <a:t>減少</a:t>
            </a:r>
            <a:endParaRPr lang="en-US" altLang="ja-JP" sz="2400" dirty="0">
              <a:solidFill>
                <a:srgbClr val="FF0000"/>
              </a:solidFill>
            </a:endParaRPr>
          </a:p>
          <a:p>
            <a:pPr>
              <a:buFont typeface="Wingdings" panose="05000000000000000000" pitchFamily="2" charset="2"/>
              <a:buChar char="n"/>
            </a:pPr>
            <a:r>
              <a:rPr lang="ja-JP" altLang="en-US" sz="2400" dirty="0"/>
              <a:t>価格が市場均衡水準よりも</a:t>
            </a:r>
            <a:r>
              <a:rPr lang="ja-JP" altLang="en-US" sz="2400" dirty="0">
                <a:solidFill>
                  <a:srgbClr val="FF0000"/>
                </a:solidFill>
              </a:rPr>
              <a:t>低い</a:t>
            </a:r>
            <a:r>
              <a:rPr lang="ja-JP" altLang="en-US" sz="2400" dirty="0"/>
              <a:t>場合，社会的余剰が</a:t>
            </a:r>
            <a:r>
              <a:rPr lang="ja-JP" altLang="en-US" sz="2400" dirty="0">
                <a:solidFill>
                  <a:srgbClr val="FF0000"/>
                </a:solidFill>
              </a:rPr>
              <a:t>減少</a:t>
            </a:r>
            <a:endParaRPr lang="en-US" altLang="ja-JP" sz="2400" dirty="0">
              <a:solidFill>
                <a:srgbClr val="FF0000"/>
              </a:solidFill>
            </a:endParaRPr>
          </a:p>
          <a:p>
            <a:pPr lvl="1">
              <a:buFont typeface="Wingdings" panose="05000000000000000000" pitchFamily="2" charset="2"/>
              <a:buChar char="n"/>
            </a:pPr>
            <a:endParaRPr lang="en-US" altLang="ja-JP" sz="800" dirty="0"/>
          </a:p>
          <a:p>
            <a:pPr>
              <a:buFont typeface="Wingdings" panose="05000000000000000000" pitchFamily="2" charset="2"/>
              <a:buChar char="n"/>
            </a:pPr>
            <a:r>
              <a:rPr lang="ja-JP" altLang="en-US" sz="2400" dirty="0">
                <a:solidFill>
                  <a:srgbClr val="0070C0"/>
                </a:solidFill>
              </a:rPr>
              <a:t>市場均衡では，</a:t>
            </a:r>
            <a:r>
              <a:rPr lang="ja-JP" altLang="en-US" sz="2400" dirty="0">
                <a:solidFill>
                  <a:srgbClr val="FF0000"/>
                </a:solidFill>
              </a:rPr>
              <a:t>社会的余剰が最大</a:t>
            </a:r>
            <a:r>
              <a:rPr lang="ja-JP" altLang="en-US" sz="2400" dirty="0">
                <a:solidFill>
                  <a:srgbClr val="0070C0"/>
                </a:solidFill>
              </a:rPr>
              <a:t>となる．</a:t>
            </a:r>
            <a:endParaRPr lang="en-US" altLang="ja-JP" sz="2400" dirty="0">
              <a:solidFill>
                <a:srgbClr val="0070C0"/>
              </a:solidFill>
            </a:endParaRPr>
          </a:p>
          <a:p>
            <a:pPr>
              <a:buFont typeface="Wingdings" panose="05000000000000000000" pitchFamily="2" charset="2"/>
              <a:buChar char="n"/>
            </a:pPr>
            <a:endParaRPr lang="en-US" altLang="ja-JP" sz="800" dirty="0"/>
          </a:p>
          <a:p>
            <a:pPr>
              <a:buFont typeface="Wingdings" panose="05000000000000000000" pitchFamily="2" charset="2"/>
              <a:buChar char="n"/>
            </a:pPr>
            <a:r>
              <a:rPr lang="ja-JP" altLang="en-US" sz="2400" dirty="0"/>
              <a:t>価格と取引量との組み合わせを「</a:t>
            </a:r>
            <a:r>
              <a:rPr lang="ja-JP" altLang="en-US" sz="2400" dirty="0">
                <a:solidFill>
                  <a:srgbClr val="FF0000"/>
                </a:solidFill>
              </a:rPr>
              <a:t>配分</a:t>
            </a:r>
            <a:r>
              <a:rPr lang="ja-JP" altLang="en-US" sz="2400" dirty="0"/>
              <a:t>」という．</a:t>
            </a:r>
            <a:endParaRPr lang="en-US" altLang="ja-JP" sz="2400" dirty="0"/>
          </a:p>
          <a:p>
            <a:pPr>
              <a:buFont typeface="Wingdings" panose="05000000000000000000" pitchFamily="2" charset="2"/>
              <a:buChar char="n"/>
            </a:pPr>
            <a:endParaRPr lang="en-US" altLang="ja-JP" sz="800" dirty="0"/>
          </a:p>
          <a:p>
            <a:pPr>
              <a:buFont typeface="Wingdings" panose="05000000000000000000" pitchFamily="2" charset="2"/>
              <a:buChar char="n"/>
            </a:pPr>
            <a:r>
              <a:rPr lang="ja-JP" altLang="en-US" sz="2400" dirty="0"/>
              <a:t>市場均衡における配分は</a:t>
            </a:r>
            <a:endParaRPr lang="en-US" altLang="ja-JP" sz="2400" dirty="0"/>
          </a:p>
          <a:p>
            <a:pPr marL="0" indent="0">
              <a:buNone/>
            </a:pPr>
            <a:r>
              <a:rPr lang="en-US" altLang="ja-JP" sz="2400" dirty="0">
                <a:solidFill>
                  <a:srgbClr val="0070C0"/>
                </a:solidFill>
              </a:rPr>
              <a:t>	</a:t>
            </a:r>
            <a:r>
              <a:rPr lang="ja-JP" altLang="en-US" sz="2400" dirty="0">
                <a:solidFill>
                  <a:srgbClr val="0070C0"/>
                </a:solidFill>
              </a:rPr>
              <a:t>社会的にみて最も望ましい配分</a:t>
            </a:r>
            <a:r>
              <a:rPr lang="ja-JP" altLang="en-US" sz="2400" dirty="0"/>
              <a:t>＝「</a:t>
            </a:r>
            <a:r>
              <a:rPr lang="ja-JP" altLang="en-US" sz="2400" dirty="0">
                <a:solidFill>
                  <a:srgbClr val="FF0000"/>
                </a:solidFill>
              </a:rPr>
              <a:t>効率的な配分</a:t>
            </a:r>
            <a:r>
              <a:rPr lang="ja-JP" altLang="en-US" sz="2400" dirty="0"/>
              <a:t>」</a:t>
            </a:r>
            <a:endParaRPr lang="en-US" altLang="ja-JP" sz="2400" dirty="0"/>
          </a:p>
          <a:p>
            <a:pPr marL="0" indent="0">
              <a:buNone/>
            </a:pPr>
            <a:endParaRPr lang="en-US" altLang="ja-JP" sz="2400" dirty="0"/>
          </a:p>
          <a:p>
            <a:pPr>
              <a:buFont typeface="Wingdings" panose="05000000000000000000" pitchFamily="2" charset="2"/>
              <a:buChar char="n"/>
            </a:pPr>
            <a:r>
              <a:rPr lang="ja-JP" altLang="en-US" sz="2400" dirty="0"/>
              <a:t>市場均衡における配分は</a:t>
            </a:r>
            <a:r>
              <a:rPr lang="ja-JP" altLang="en-US" sz="2400" dirty="0">
                <a:solidFill>
                  <a:srgbClr val="0070C0"/>
                </a:solidFill>
              </a:rPr>
              <a:t>社会的にみて最も望ましい配分</a:t>
            </a:r>
            <a:r>
              <a:rPr lang="ja-JP" altLang="en-US" sz="2400" dirty="0"/>
              <a:t>であるが，</a:t>
            </a:r>
            <a:r>
              <a:rPr lang="ja-JP" altLang="en-US" sz="2400" dirty="0">
                <a:solidFill>
                  <a:srgbClr val="FF0000"/>
                </a:solidFill>
              </a:rPr>
              <a:t>個々の消費者や企業双方にとって望ましいということを意味するわけではない！</a:t>
            </a:r>
            <a:endParaRPr lang="en-US" altLang="ja-JP" sz="2400" dirty="0">
              <a:solidFill>
                <a:srgbClr val="FF0000"/>
              </a:solidFill>
            </a:endParaRPr>
          </a:p>
          <a:p>
            <a:pPr marL="0" indent="0">
              <a:buNone/>
            </a:pPr>
            <a:endParaRPr lang="en-US" altLang="ja-JP" sz="24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28</a:t>
            </a:fld>
            <a:endParaRPr kumimoji="1" lang="ja-JP" altLang="en-US"/>
          </a:p>
        </p:txBody>
      </p:sp>
      <p:sp>
        <p:nvSpPr>
          <p:cNvPr id="6" name="日付プレースホルダー 5">
            <a:extLst>
              <a:ext uri="{FF2B5EF4-FFF2-40B4-BE49-F238E27FC236}">
                <a16:creationId xmlns:a16="http://schemas.microsoft.com/office/drawing/2014/main" id="{39338E31-F0E8-443E-85B3-FA4B4FC62F65}"/>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E7E4D354-FB6B-4480-A1FA-39932E282200}"/>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347338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0" end="10"/>
                                            </p:txEl>
                                          </p:spTgt>
                                        </p:tgtEl>
                                        <p:attrNameLst>
                                          <p:attrName>style.visibility</p:attrName>
                                        </p:attrNameLst>
                                      </p:cBhvr>
                                      <p:to>
                                        <p:strVal val="visible"/>
                                      </p:to>
                                    </p:set>
                                    <p:animEffect transition="in" filter="fade">
                                      <p:cBhvr>
                                        <p:cTn id="1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a:t>
            </a:r>
            <a:r>
              <a:rPr lang="ja-JP" altLang="en-US" sz="2800" dirty="0">
                <a:solidFill>
                  <a:srgbClr val="0070C0"/>
                </a:solidFill>
                <a:latin typeface="+mj-ea"/>
              </a:rPr>
              <a:t>〇●</a:t>
            </a:r>
            <a:br>
              <a:rPr lang="en-US" altLang="ja-JP" sz="2800" dirty="0">
                <a:solidFill>
                  <a:srgbClr val="0070C0"/>
                </a:solidFill>
                <a:ea typeface="HGP創英角ｺﾞｼｯｸUB" panose="020B0900000000000000" pitchFamily="50" charset="-128"/>
              </a:rPr>
            </a:br>
            <a:r>
              <a:rPr lang="en-US" altLang="ja-JP" sz="2800" dirty="0">
                <a:solidFill>
                  <a:srgbClr val="0070C0"/>
                </a:solidFill>
                <a:ea typeface="HGP創英角ｺﾞｼｯｸUB" panose="020B0900000000000000" pitchFamily="50" charset="-128"/>
              </a:rPr>
              <a:t>4.2</a:t>
            </a:r>
            <a:r>
              <a:rPr lang="ja-JP" altLang="en-US" sz="2800" dirty="0">
                <a:solidFill>
                  <a:srgbClr val="0070C0"/>
                </a:solidFill>
                <a:ea typeface="HGP創英角ｺﾞｼｯｸUB" panose="020B0900000000000000" pitchFamily="50" charset="-128"/>
              </a:rPr>
              <a:t>　</a:t>
            </a:r>
            <a:r>
              <a:rPr lang="ja-JP" altLang="en-US" sz="2800" dirty="0">
                <a:solidFill>
                  <a:srgbClr val="0070C0"/>
                </a:solidFill>
                <a:latin typeface="+mj-ea"/>
              </a:rPr>
              <a:t>市場均衡の効率性</a:t>
            </a:r>
            <a:endParaRPr kumimoji="1" lang="ja-JP" altLang="en-US" sz="2800" dirty="0">
              <a:solidFill>
                <a:srgbClr val="0070C0"/>
              </a:solidFill>
              <a:latin typeface="+mj-ea"/>
            </a:endParaRPr>
          </a:p>
        </p:txBody>
      </p:sp>
      <p:sp>
        <p:nvSpPr>
          <p:cNvPr id="3" name="コンテンツ プレースホルダー 2"/>
          <p:cNvSpPr>
            <a:spLocks noGrp="1"/>
          </p:cNvSpPr>
          <p:nvPr>
            <p:ph idx="1"/>
          </p:nvPr>
        </p:nvSpPr>
        <p:spPr>
          <a:xfrm>
            <a:off x="457200" y="1412776"/>
            <a:ext cx="8229600" cy="4718149"/>
          </a:xfrm>
        </p:spPr>
        <p:txBody>
          <a:bodyPr>
            <a:normAutofit lnSpcReduction="10000"/>
          </a:bodyPr>
          <a:lstStyle/>
          <a:p>
            <a:pPr>
              <a:buFont typeface="Wingdings" panose="05000000000000000000" pitchFamily="2" charset="2"/>
              <a:buChar char="n"/>
            </a:pPr>
            <a:r>
              <a:rPr lang="ja-JP" altLang="en-US" sz="2400" dirty="0">
                <a:solidFill>
                  <a:schemeClr val="accent5">
                    <a:lumMod val="50000"/>
                  </a:schemeClr>
                </a:solidFill>
              </a:rPr>
              <a:t>価格が市場均衡水準よりも</a:t>
            </a:r>
            <a:r>
              <a:rPr lang="ja-JP" altLang="en-US" sz="2400" dirty="0">
                <a:solidFill>
                  <a:srgbClr val="FF0000"/>
                </a:solidFill>
              </a:rPr>
              <a:t>高い</a:t>
            </a:r>
            <a:r>
              <a:rPr lang="ja-JP" altLang="en-US" sz="2400" dirty="0">
                <a:solidFill>
                  <a:schemeClr val="accent5">
                    <a:lumMod val="50000"/>
                  </a:schemeClr>
                </a:solidFill>
              </a:rPr>
              <a:t>場合と比べて</a:t>
            </a:r>
            <a:r>
              <a:rPr lang="ja-JP" altLang="en-US" sz="2400" dirty="0"/>
              <a:t>，</a:t>
            </a:r>
            <a:r>
              <a:rPr lang="ja-JP" altLang="en-US" sz="2400" dirty="0">
                <a:solidFill>
                  <a:srgbClr val="FF0000"/>
                </a:solidFill>
              </a:rPr>
              <a:t>市場均衡での消費者余剰のほうが大きい</a:t>
            </a:r>
            <a:r>
              <a:rPr lang="ja-JP" altLang="en-US" sz="2400" dirty="0"/>
              <a:t>，</a:t>
            </a:r>
            <a:r>
              <a:rPr lang="ja-JP" altLang="en-US" sz="2400" dirty="0">
                <a:solidFill>
                  <a:srgbClr val="0070C0"/>
                </a:solidFill>
              </a:rPr>
              <a:t>生産者余剰の増減は不明</a:t>
            </a:r>
            <a:r>
              <a:rPr lang="ja-JP" altLang="en-US" sz="2400" dirty="0"/>
              <a:t>．</a:t>
            </a:r>
            <a:endParaRPr lang="en-US" altLang="ja-JP" sz="2400" dirty="0"/>
          </a:p>
          <a:p>
            <a:pPr lvl="1">
              <a:buFont typeface="Wingdings" panose="05000000000000000000" pitchFamily="2" charset="2"/>
              <a:buChar char="n"/>
            </a:pPr>
            <a:r>
              <a:rPr lang="ja-JP" altLang="en-US" sz="2400" dirty="0"/>
              <a:t>市場均衡水準よりも価格が高くなることで，生産者余剰が大きくなることはあり得る．</a:t>
            </a:r>
            <a:endParaRPr lang="en-US" altLang="ja-JP" sz="2400" dirty="0"/>
          </a:p>
          <a:p>
            <a:pPr lvl="1">
              <a:buFont typeface="Wingdings" panose="05000000000000000000" pitchFamily="2" charset="2"/>
              <a:buChar char="n"/>
            </a:pPr>
            <a:r>
              <a:rPr lang="ja-JP" altLang="en-US" sz="2400" dirty="0"/>
              <a:t>企業にとって，市場均衡よりも高い価格が付いたほうが望ましいこともあり得る．</a:t>
            </a:r>
            <a:endParaRPr lang="en-US" altLang="ja-JP" sz="2400" dirty="0"/>
          </a:p>
          <a:p>
            <a:pPr>
              <a:buFont typeface="Wingdings" panose="05000000000000000000" pitchFamily="2" charset="2"/>
              <a:buChar char="n"/>
            </a:pPr>
            <a:endParaRPr lang="en-US" altLang="ja-JP" sz="900" dirty="0">
              <a:solidFill>
                <a:srgbClr val="FF0000"/>
              </a:solidFill>
            </a:endParaRPr>
          </a:p>
          <a:p>
            <a:pPr>
              <a:buFont typeface="Wingdings" panose="05000000000000000000" pitchFamily="2" charset="2"/>
              <a:buChar char="n"/>
            </a:pPr>
            <a:r>
              <a:rPr lang="ja-JP" altLang="en-US" sz="2400" dirty="0">
                <a:solidFill>
                  <a:schemeClr val="accent5">
                    <a:lumMod val="50000"/>
                  </a:schemeClr>
                </a:solidFill>
              </a:rPr>
              <a:t>価格が市場均衡水準よりも</a:t>
            </a:r>
            <a:r>
              <a:rPr lang="ja-JP" altLang="en-US" sz="2400" dirty="0">
                <a:solidFill>
                  <a:srgbClr val="FF0000"/>
                </a:solidFill>
              </a:rPr>
              <a:t>低い</a:t>
            </a:r>
            <a:r>
              <a:rPr lang="ja-JP" altLang="en-US" sz="2400" dirty="0">
                <a:solidFill>
                  <a:schemeClr val="accent5">
                    <a:lumMod val="50000"/>
                  </a:schemeClr>
                </a:solidFill>
              </a:rPr>
              <a:t>場合と比べて</a:t>
            </a:r>
            <a:r>
              <a:rPr lang="ja-JP" altLang="en-US" sz="2400" dirty="0"/>
              <a:t>，</a:t>
            </a:r>
            <a:r>
              <a:rPr lang="ja-JP" altLang="en-US" sz="2400" dirty="0">
                <a:solidFill>
                  <a:srgbClr val="FF0000"/>
                </a:solidFill>
              </a:rPr>
              <a:t>市場均衡での生産者余剰のほうが大きい</a:t>
            </a:r>
            <a:r>
              <a:rPr lang="ja-JP" altLang="en-US" sz="2400" dirty="0"/>
              <a:t>，</a:t>
            </a:r>
            <a:r>
              <a:rPr lang="ja-JP" altLang="en-US" sz="2400" dirty="0">
                <a:solidFill>
                  <a:srgbClr val="0070C0"/>
                </a:solidFill>
              </a:rPr>
              <a:t>消費者余剰の増減は不明</a:t>
            </a:r>
            <a:r>
              <a:rPr lang="ja-JP" altLang="en-US" sz="2400" dirty="0"/>
              <a:t>．</a:t>
            </a:r>
            <a:endParaRPr lang="en-US" altLang="ja-JP" sz="2400" dirty="0"/>
          </a:p>
          <a:p>
            <a:pPr lvl="1">
              <a:buFont typeface="Wingdings" panose="05000000000000000000" pitchFamily="2" charset="2"/>
              <a:buChar char="n"/>
            </a:pPr>
            <a:r>
              <a:rPr lang="ja-JP" altLang="en-US" sz="2400" dirty="0"/>
              <a:t>市場均衡水準よりも価格が低くなることで，消費者余剰が大きくなることはあり得る．</a:t>
            </a:r>
            <a:endParaRPr lang="en-US" altLang="ja-JP" sz="2400" dirty="0"/>
          </a:p>
          <a:p>
            <a:pPr lvl="1">
              <a:buFont typeface="Wingdings" panose="05000000000000000000" pitchFamily="2" charset="2"/>
              <a:buChar char="n"/>
            </a:pPr>
            <a:r>
              <a:rPr lang="ja-JP" altLang="en-US" sz="2400" dirty="0"/>
              <a:t>消費者にとって，市場均衡よりも低い価格が付いたほうが望ましいこともあり得る．</a:t>
            </a:r>
            <a:endParaRPr lang="en-US" altLang="ja-JP" sz="24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29</a:t>
            </a:fld>
            <a:endParaRPr kumimoji="1" lang="ja-JP" altLang="en-US"/>
          </a:p>
        </p:txBody>
      </p:sp>
      <p:sp>
        <p:nvSpPr>
          <p:cNvPr id="6" name="日付プレースホルダー 5">
            <a:extLst>
              <a:ext uri="{FF2B5EF4-FFF2-40B4-BE49-F238E27FC236}">
                <a16:creationId xmlns:a16="http://schemas.microsoft.com/office/drawing/2014/main" id="{CC6D168F-6BAD-4D68-BCFD-E84AFF521732}"/>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C8E5DFC4-5F91-4835-B438-D6602B51C316}"/>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1179365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a:t>
            </a:r>
            <a:br>
              <a:rPr kumimoji="1" lang="en-US" altLang="ja-JP" sz="2800" dirty="0">
                <a:solidFill>
                  <a:srgbClr val="0070C0"/>
                </a:solidFill>
                <a:latin typeface="+mj-ea"/>
              </a:rPr>
            </a:br>
            <a:r>
              <a:rPr lang="en-US" altLang="ja-JP" sz="2800" dirty="0">
                <a:solidFill>
                  <a:srgbClr val="0070C0"/>
                </a:solidFill>
              </a:rPr>
              <a:t>1</a:t>
            </a:r>
            <a:r>
              <a:rPr lang="ja-JP" altLang="en-US" sz="2800" dirty="0" err="1">
                <a:solidFill>
                  <a:srgbClr val="0070C0"/>
                </a:solidFill>
              </a:rPr>
              <a:t>．</a:t>
            </a:r>
            <a:r>
              <a:rPr kumimoji="1" lang="ja-JP" altLang="en-US" sz="2800" dirty="0">
                <a:solidFill>
                  <a:srgbClr val="0070C0"/>
                </a:solidFill>
                <a:latin typeface="+mj-ea"/>
              </a:rPr>
              <a:t>市場と</a:t>
            </a:r>
            <a:r>
              <a:rPr lang="ja-JP" altLang="en-US" sz="2800" dirty="0">
                <a:solidFill>
                  <a:srgbClr val="0070C0"/>
                </a:solidFill>
                <a:latin typeface="+mj-ea"/>
              </a:rPr>
              <a:t>価格</a:t>
            </a:r>
            <a:endParaRPr kumimoji="1" lang="ja-JP" altLang="en-US" sz="2800" dirty="0">
              <a:solidFill>
                <a:srgbClr val="0070C0"/>
              </a:solidFill>
              <a:latin typeface="+mj-ea"/>
            </a:endParaRPr>
          </a:p>
        </p:txBody>
      </p:sp>
      <p:sp>
        <p:nvSpPr>
          <p:cNvPr id="3" name="コンテンツ プレースホルダ 2"/>
          <p:cNvSpPr>
            <a:spLocks noGrp="1"/>
          </p:cNvSpPr>
          <p:nvPr>
            <p:ph idx="1"/>
          </p:nvPr>
        </p:nvSpPr>
        <p:spPr>
          <a:xfrm>
            <a:off x="457200" y="1556792"/>
            <a:ext cx="8363272" cy="5112568"/>
          </a:xfrm>
        </p:spPr>
        <p:txBody>
          <a:bodyPr>
            <a:normAutofit/>
          </a:bodyPr>
          <a:lstStyle/>
          <a:p>
            <a:pPr algn="just">
              <a:buFont typeface="Wingdings" panose="05000000000000000000" pitchFamily="2" charset="2"/>
              <a:buChar char="n"/>
            </a:pPr>
            <a:r>
              <a:rPr lang="ja-JP" altLang="en-US" sz="2800" dirty="0">
                <a:latin typeface="Cambria Math"/>
              </a:rPr>
              <a:t>消費者が財・サービスを購入しようとする場所，企業が財・サービスを販売しようとする場所のことを「市場（</a:t>
            </a:r>
            <a:r>
              <a:rPr lang="ja-JP" altLang="en-US" sz="2800" dirty="0">
                <a:solidFill>
                  <a:srgbClr val="FF0000"/>
                </a:solidFill>
                <a:latin typeface="Cambria Math"/>
              </a:rPr>
              <a:t>しじょう</a:t>
            </a:r>
            <a:r>
              <a:rPr lang="ja-JP" altLang="en-US" sz="2800" dirty="0">
                <a:latin typeface="Cambria Math"/>
              </a:rPr>
              <a:t>）」という．</a:t>
            </a:r>
            <a:endParaRPr lang="en-US" altLang="ja-JP" sz="2800" dirty="0">
              <a:latin typeface="Cambria Math"/>
            </a:endParaRPr>
          </a:p>
          <a:p>
            <a:pPr algn="just">
              <a:buFont typeface="Wingdings" panose="05000000000000000000" pitchFamily="2" charset="2"/>
              <a:buChar char="n"/>
            </a:pPr>
            <a:endParaRPr lang="en-US" altLang="ja-JP" sz="800" dirty="0">
              <a:latin typeface="Cambria Math"/>
            </a:endParaRPr>
          </a:p>
          <a:p>
            <a:pPr lvl="1" algn="just">
              <a:buFont typeface="Wingdings" panose="05000000000000000000" pitchFamily="2" charset="2"/>
              <a:buChar char="n"/>
            </a:pPr>
            <a:r>
              <a:rPr lang="ja-JP" altLang="en-US" sz="2500" dirty="0">
                <a:latin typeface="Cambria Math"/>
              </a:rPr>
              <a:t>市場はモノを売ろうとする企業（人々）と買おうとする人々が出会う場所．</a:t>
            </a:r>
            <a:endParaRPr lang="en-US" altLang="ja-JP" sz="2500" dirty="0">
              <a:latin typeface="Cambria Math"/>
            </a:endParaRPr>
          </a:p>
          <a:p>
            <a:pPr algn="just">
              <a:buFont typeface="Wingdings" panose="05000000000000000000" pitchFamily="2" charset="2"/>
              <a:buChar char="n"/>
            </a:pPr>
            <a:endParaRPr lang="en-US" altLang="ja-JP" sz="800" dirty="0">
              <a:latin typeface="Cambria Math"/>
            </a:endParaRPr>
          </a:p>
          <a:p>
            <a:pPr lvl="1" algn="just">
              <a:buFont typeface="Wingdings" panose="05000000000000000000" pitchFamily="2" charset="2"/>
              <a:buChar char="n"/>
            </a:pPr>
            <a:r>
              <a:rPr lang="ja-JP" altLang="en-US" sz="2500" dirty="0"/>
              <a:t>市場において消費者や企業が需要量や供給量を決める上で価格が重要な役割を果たす．</a:t>
            </a:r>
            <a:endParaRPr lang="en-US" altLang="ja-JP" sz="2500" dirty="0"/>
          </a:p>
          <a:p>
            <a:pPr marL="0" indent="0">
              <a:buNone/>
            </a:pPr>
            <a:endParaRPr lang="en-US" altLang="ja-JP" sz="2400" dirty="0">
              <a:latin typeface="Cambria Math"/>
            </a:endParaRP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a:t>
            </a:fld>
            <a:endParaRPr kumimoji="1" lang="ja-JP" altLang="en-US"/>
          </a:p>
        </p:txBody>
      </p:sp>
      <p:sp>
        <p:nvSpPr>
          <p:cNvPr id="6" name="日付プレースホルダー 5">
            <a:extLst>
              <a:ext uri="{FF2B5EF4-FFF2-40B4-BE49-F238E27FC236}">
                <a16:creationId xmlns:a16="http://schemas.microsoft.com/office/drawing/2014/main" id="{9711FC3A-02FA-4C79-849B-1E77A489E1FF}"/>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634F1234-6466-4547-A3A6-DE2FFF7CE569}"/>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19456135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fontScale="90000"/>
          </a:bodyPr>
          <a:lstStyle/>
          <a:p>
            <a:pPr lvl="0"/>
            <a:r>
              <a:rPr lang="en-US" altLang="ja-JP" b="0" dirty="0">
                <a:solidFill>
                  <a:schemeClr val="bg1">
                    <a:lumMod val="65000"/>
                    <a:lumOff val="35000"/>
                  </a:schemeClr>
                </a:solidFill>
              </a:rPr>
              <a:t>5</a:t>
            </a:r>
            <a:r>
              <a:rPr lang="ja-JP" altLang="en-US" b="0" dirty="0" err="1">
                <a:solidFill>
                  <a:schemeClr val="bg1">
                    <a:lumMod val="65000"/>
                    <a:lumOff val="35000"/>
                  </a:schemeClr>
                </a:solidFill>
              </a:rPr>
              <a:t>．</a:t>
            </a:r>
            <a:r>
              <a:rPr lang="ja-JP" altLang="ja-JP" b="0" dirty="0">
                <a:solidFill>
                  <a:schemeClr val="bg1">
                    <a:lumMod val="65000"/>
                    <a:lumOff val="35000"/>
                  </a:schemeClr>
                </a:solidFill>
              </a:rPr>
              <a:t>経済環境の変化と市場均衡の変化</a:t>
            </a:r>
            <a:br>
              <a:rPr lang="ja-JP" altLang="ja-JP" b="0" dirty="0">
                <a:solidFill>
                  <a:schemeClr val="bg1">
                    <a:lumMod val="65000"/>
                    <a:lumOff val="35000"/>
                  </a:schemeClr>
                </a:solidFill>
              </a:rPr>
            </a:br>
            <a:endParaRPr kumimoji="1" lang="ja-JP" altLang="en-US" b="0" dirty="0">
              <a:solidFill>
                <a:schemeClr val="bg1">
                  <a:lumMod val="65000"/>
                  <a:lumOff val="35000"/>
                </a:schemeClr>
              </a:solidFill>
            </a:endParaRPr>
          </a:p>
        </p:txBody>
      </p:sp>
      <p:sp>
        <p:nvSpPr>
          <p:cNvPr id="6" name="テキスト プレースホルダー 5"/>
          <p:cNvSpPr>
            <a:spLocks noGrp="1"/>
          </p:cNvSpPr>
          <p:nvPr>
            <p:ph type="body" idx="1"/>
          </p:nvPr>
        </p:nvSpPr>
        <p:spPr/>
        <p:txBody>
          <a:bodyPr/>
          <a:lstStyle/>
          <a:p>
            <a:endParaRPr kumimoji="1" lang="ja-JP" altLang="en-US"/>
          </a:p>
        </p:txBody>
      </p:sp>
      <p:sp>
        <p:nvSpPr>
          <p:cNvPr id="4" name="日付プレースホルダー 3">
            <a:extLst>
              <a:ext uri="{FF2B5EF4-FFF2-40B4-BE49-F238E27FC236}">
                <a16:creationId xmlns:a16="http://schemas.microsoft.com/office/drawing/2014/main" id="{0946FDBD-10C5-4491-AD74-B4EB87230915}"/>
              </a:ext>
            </a:extLst>
          </p:cNvPr>
          <p:cNvSpPr>
            <a:spLocks noGrp="1"/>
          </p:cNvSpPr>
          <p:nvPr>
            <p:ph type="dt" sz="half" idx="10"/>
          </p:nvPr>
        </p:nvSpPr>
        <p:spPr/>
        <p:txBody>
          <a:bodyPr/>
          <a:lstStyle/>
          <a:p>
            <a:r>
              <a:rPr kumimoji="1" lang="en-US" altLang="ja-JP" dirty="0">
                <a:solidFill>
                  <a:schemeClr val="bg2"/>
                </a:solidFill>
              </a:rPr>
              <a:t>ver. 2</a:t>
            </a:r>
            <a:endParaRPr kumimoji="1" lang="ja-JP" altLang="en-US" dirty="0">
              <a:solidFill>
                <a:schemeClr val="bg2"/>
              </a:solidFill>
            </a:endParaRPr>
          </a:p>
        </p:txBody>
      </p:sp>
    </p:spTree>
    <p:extLst>
      <p:ext uri="{BB962C8B-B14F-4D97-AF65-F5344CB8AC3E}">
        <p14:creationId xmlns:p14="http://schemas.microsoft.com/office/powerpoint/2010/main" val="42291506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2800" dirty="0">
                <a:solidFill>
                  <a:srgbClr val="0070C0"/>
                </a:solidFill>
                <a:ea typeface="HGPｺﾞｼｯｸE" pitchFamily="50" charset="-128"/>
              </a:rPr>
              <a:t>●</a:t>
            </a:r>
            <a:br>
              <a:rPr lang="en-US" altLang="ja-JP" sz="2800" dirty="0">
                <a:solidFill>
                  <a:srgbClr val="0070C0"/>
                </a:solidFill>
                <a:ea typeface="HGPｺﾞｼｯｸE" pitchFamily="50" charset="-128"/>
              </a:rPr>
            </a:br>
            <a:r>
              <a:rPr lang="en-US" altLang="ja-JP" sz="2800" dirty="0">
                <a:solidFill>
                  <a:srgbClr val="0070C0"/>
                </a:solidFill>
                <a:ea typeface="HGPｺﾞｼｯｸE" pitchFamily="50" charset="-128"/>
              </a:rPr>
              <a:t>5.1</a:t>
            </a:r>
            <a:r>
              <a:rPr kumimoji="1" lang="ja-JP" altLang="en-US" sz="2800" dirty="0">
                <a:solidFill>
                  <a:srgbClr val="0070C0"/>
                </a:solidFill>
                <a:latin typeface="+mj-ea"/>
              </a:rPr>
              <a:t>　比較静学分析</a:t>
            </a:r>
          </a:p>
        </p:txBody>
      </p:sp>
      <p:sp>
        <p:nvSpPr>
          <p:cNvPr id="3" name="コンテンツ プレースホルダ 2"/>
          <p:cNvSpPr>
            <a:spLocks noGrp="1"/>
          </p:cNvSpPr>
          <p:nvPr>
            <p:ph idx="1"/>
          </p:nvPr>
        </p:nvSpPr>
        <p:spPr/>
        <p:txBody>
          <a:bodyPr/>
          <a:lstStyle/>
          <a:p>
            <a:pPr>
              <a:buFont typeface="Wingdings" panose="05000000000000000000" pitchFamily="2" charset="2"/>
              <a:buChar char="n"/>
            </a:pPr>
            <a:r>
              <a:rPr kumimoji="1" lang="ja-JP" altLang="en-US" sz="2400" dirty="0"/>
              <a:t>消費者行動，企業行動で説明したように，経済環境が変化すると</a:t>
            </a:r>
            <a:r>
              <a:rPr kumimoji="1" lang="ja-JP" altLang="en-US" sz="2400" dirty="0">
                <a:solidFill>
                  <a:srgbClr val="FF0000"/>
                </a:solidFill>
              </a:rPr>
              <a:t>需要曲線，供給曲線そのもの</a:t>
            </a:r>
            <a:r>
              <a:rPr kumimoji="1" lang="ja-JP" altLang="en-US" sz="2400" dirty="0"/>
              <a:t>が変化する．</a:t>
            </a:r>
            <a:endParaRPr kumimoji="1" lang="en-US" altLang="ja-JP" sz="2400" dirty="0"/>
          </a:p>
          <a:p>
            <a:pPr>
              <a:buNone/>
            </a:pPr>
            <a:endParaRPr lang="en-US" altLang="ja-JP" sz="2400" dirty="0"/>
          </a:p>
          <a:p>
            <a:pPr>
              <a:buNone/>
            </a:pPr>
            <a:r>
              <a:rPr lang="ja-JP" altLang="en-US" sz="2400" dirty="0"/>
              <a:t>⇒経済環境の変化は</a:t>
            </a:r>
            <a:r>
              <a:rPr lang="ja-JP" altLang="en-US" sz="2400" dirty="0">
                <a:solidFill>
                  <a:srgbClr val="FF0000"/>
                </a:solidFill>
              </a:rPr>
              <a:t>市場均衡</a:t>
            </a:r>
            <a:r>
              <a:rPr lang="ja-JP" altLang="en-US" sz="2400" dirty="0"/>
              <a:t>（需要曲線と供給曲線の交点）を変化させる．</a:t>
            </a:r>
            <a:endParaRPr lang="en-US" altLang="ja-JP" sz="2400" dirty="0"/>
          </a:p>
          <a:p>
            <a:endParaRPr kumimoji="1" lang="en-US" altLang="ja-JP" sz="2400" dirty="0"/>
          </a:p>
          <a:p>
            <a:pPr>
              <a:buFont typeface="Wingdings" panose="05000000000000000000" pitchFamily="2" charset="2"/>
              <a:buChar char="n"/>
            </a:pPr>
            <a:r>
              <a:rPr lang="ja-JP" altLang="en-US" sz="2400" dirty="0"/>
              <a:t>「</a:t>
            </a:r>
            <a:r>
              <a:rPr lang="ja-JP" altLang="en-US" sz="2400" dirty="0">
                <a:solidFill>
                  <a:srgbClr val="FF0000"/>
                </a:solidFill>
              </a:rPr>
              <a:t>需要曲線・供給曲線の変化</a:t>
            </a:r>
            <a:r>
              <a:rPr lang="ja-JP" altLang="en-US" sz="2400" dirty="0"/>
              <a:t>」と「</a:t>
            </a:r>
            <a:r>
              <a:rPr lang="ja-JP" altLang="en-US" sz="2400" dirty="0">
                <a:solidFill>
                  <a:srgbClr val="FF0000"/>
                </a:solidFill>
              </a:rPr>
              <a:t>市場均衡の変化</a:t>
            </a:r>
            <a:r>
              <a:rPr lang="ja-JP" altLang="en-US" sz="2400" dirty="0"/>
              <a:t>」の関係を分析する方法を</a:t>
            </a:r>
            <a:r>
              <a:rPr lang="en-US" altLang="ja-JP" sz="2400" dirty="0"/>
              <a:t>｢</a:t>
            </a:r>
            <a:r>
              <a:rPr lang="ja-JP" altLang="en-US" sz="2400" dirty="0">
                <a:solidFill>
                  <a:srgbClr val="FF0000"/>
                </a:solidFill>
              </a:rPr>
              <a:t>比較静学分析</a:t>
            </a:r>
            <a:r>
              <a:rPr lang="ja-JP" altLang="en-US" sz="2400" dirty="0"/>
              <a:t>」という．</a:t>
            </a:r>
            <a:endParaRPr lang="en-US" altLang="ja-JP" sz="2400" dirty="0"/>
          </a:p>
          <a:p>
            <a:endParaRPr kumimoji="1" lang="ja-JP" altLang="en-US" sz="24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31</a:t>
            </a:fld>
            <a:endParaRPr kumimoji="1" lang="ja-JP" altLang="en-US"/>
          </a:p>
        </p:txBody>
      </p:sp>
      <p:sp>
        <p:nvSpPr>
          <p:cNvPr id="6" name="日付プレースホルダー 5">
            <a:extLst>
              <a:ext uri="{FF2B5EF4-FFF2-40B4-BE49-F238E27FC236}">
                <a16:creationId xmlns:a16="http://schemas.microsoft.com/office/drawing/2014/main" id="{03EB087F-86F1-48B6-AFEE-27601A0563F8}"/>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7282CECB-195A-4702-BDC1-7705226EC676}"/>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1984682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●〇〇〇〇〇〇</a:t>
            </a:r>
            <a:br>
              <a:rPr kumimoji="1" lang="en-US" altLang="ja-JP" sz="2800" dirty="0">
                <a:solidFill>
                  <a:srgbClr val="0070C0"/>
                </a:solidFill>
                <a:latin typeface="+mj-ea"/>
              </a:rPr>
            </a:br>
            <a:r>
              <a:rPr kumimoji="1" lang="en-US" altLang="ja-JP" sz="2800" dirty="0">
                <a:solidFill>
                  <a:srgbClr val="0070C0"/>
                </a:solidFill>
                <a:ea typeface="HGPｺﾞｼｯｸE" pitchFamily="50" charset="-128"/>
              </a:rPr>
              <a:t>5.2</a:t>
            </a:r>
            <a:r>
              <a:rPr kumimoji="1" lang="ja-JP" altLang="en-US" sz="2800" dirty="0">
                <a:solidFill>
                  <a:srgbClr val="0070C0"/>
                </a:solidFill>
                <a:latin typeface="+mj-ea"/>
              </a:rPr>
              <a:t>　消費者行動の変化；効用の変化</a:t>
            </a:r>
          </a:p>
        </p:txBody>
      </p:sp>
      <p:sp>
        <p:nvSpPr>
          <p:cNvPr id="3" name="コンテンツ プレースホルダ 2"/>
          <p:cNvSpPr>
            <a:spLocks noGrp="1"/>
          </p:cNvSpPr>
          <p:nvPr>
            <p:ph idx="1"/>
          </p:nvPr>
        </p:nvSpPr>
        <p:spPr/>
        <p:txBody>
          <a:bodyPr/>
          <a:lstStyle/>
          <a:p>
            <a:pPr>
              <a:buFont typeface="Wingdings" panose="05000000000000000000" pitchFamily="2" charset="2"/>
              <a:buChar char="n"/>
            </a:pPr>
            <a:r>
              <a:rPr lang="ja-JP" altLang="en-US" sz="2400" dirty="0"/>
              <a:t>消費者がある財・サービスを</a:t>
            </a:r>
            <a:r>
              <a:rPr lang="ja-JP" altLang="en-US" sz="2400" dirty="0">
                <a:solidFill>
                  <a:srgbClr val="FF0000"/>
                </a:solidFill>
              </a:rPr>
              <a:t>より強く好む</a:t>
            </a:r>
            <a:r>
              <a:rPr lang="ja-JP" altLang="en-US" sz="2400" dirty="0"/>
              <a:t>ようになる．</a:t>
            </a:r>
            <a:endParaRPr lang="en-US" altLang="ja-JP" sz="2400" dirty="0"/>
          </a:p>
          <a:p>
            <a:pPr lvl="1">
              <a:buFont typeface="Wingdings" panose="05000000000000000000" pitchFamily="2" charset="2"/>
              <a:buChar char="p"/>
            </a:pPr>
            <a:r>
              <a:rPr kumimoji="1" lang="ja-JP" altLang="en-US" sz="2400" dirty="0">
                <a:solidFill>
                  <a:srgbClr val="0070C0"/>
                </a:solidFill>
              </a:rPr>
              <a:t>（例）寒くなって来て鍋を</a:t>
            </a:r>
            <a:r>
              <a:rPr lang="ja-JP" altLang="en-US" sz="2400" dirty="0">
                <a:solidFill>
                  <a:srgbClr val="0070C0"/>
                </a:solidFill>
              </a:rPr>
              <a:t>食べたくなり，白菜をより好むようになる．</a:t>
            </a:r>
            <a:endParaRPr lang="en-US" altLang="ja-JP" sz="2400" dirty="0">
              <a:solidFill>
                <a:srgbClr val="0070C0"/>
              </a:solidFill>
            </a:endParaRPr>
          </a:p>
          <a:p>
            <a:pPr lvl="1">
              <a:buNone/>
            </a:pPr>
            <a:r>
              <a:rPr kumimoji="1" lang="ja-JP" altLang="en-US" sz="2400" dirty="0"/>
              <a:t>⇒</a:t>
            </a:r>
            <a:r>
              <a:rPr lang="ja-JP" altLang="en-US" sz="2400" dirty="0"/>
              <a:t>財・サービスの消費から得られる</a:t>
            </a:r>
            <a:r>
              <a:rPr lang="ja-JP" altLang="en-US" sz="2400" dirty="0">
                <a:solidFill>
                  <a:srgbClr val="FF0000"/>
                </a:solidFill>
              </a:rPr>
              <a:t>効用関数の未知の定数（パラメータ）</a:t>
            </a:r>
            <a:r>
              <a:rPr lang="en-US" altLang="ja-JP" sz="2400" i="1" dirty="0">
                <a:solidFill>
                  <a:srgbClr val="FF0000"/>
                </a:solidFill>
                <a:latin typeface="Times New Roman" pitchFamily="18" charset="0"/>
                <a:cs typeface="Times New Roman" pitchFamily="18" charset="0"/>
              </a:rPr>
              <a:t>B</a:t>
            </a:r>
            <a:r>
              <a:rPr lang="ja-JP" altLang="en-US" sz="2400" dirty="0"/>
              <a:t>が上昇．</a:t>
            </a:r>
            <a:endParaRPr kumimoji="1" lang="en-US" altLang="ja-JP" sz="2400" dirty="0"/>
          </a:p>
          <a:p>
            <a:pPr>
              <a:buNone/>
            </a:pPr>
            <a:endParaRPr lang="en-US" altLang="ja-JP" sz="800" dirty="0"/>
          </a:p>
          <a:p>
            <a:pPr>
              <a:buFont typeface="Wingdings" panose="05000000000000000000" pitchFamily="2" charset="2"/>
              <a:buChar char="n"/>
            </a:pPr>
            <a:r>
              <a:rPr lang="ja-JP" altLang="en-US" sz="2400" dirty="0">
                <a:solidFill>
                  <a:srgbClr val="FF0000"/>
                </a:solidFill>
              </a:rPr>
              <a:t>貨幣保有よりも</a:t>
            </a:r>
            <a:r>
              <a:rPr lang="ja-JP" altLang="en-US" sz="2400" dirty="0"/>
              <a:t>財・サービスを好むようになる．</a:t>
            </a:r>
            <a:endParaRPr lang="en-US" altLang="ja-JP" sz="2400" dirty="0"/>
          </a:p>
          <a:p>
            <a:pPr lvl="1">
              <a:buFont typeface="Wingdings" panose="05000000000000000000" pitchFamily="2" charset="2"/>
              <a:buChar char="p"/>
            </a:pPr>
            <a:r>
              <a:rPr kumimoji="1" lang="ja-JP" altLang="en-US" sz="2400" dirty="0">
                <a:solidFill>
                  <a:srgbClr val="0070C0"/>
                </a:solidFill>
              </a:rPr>
              <a:t>（例）景気が良くなり，もしもの時のために備えておく必要がなくなる．</a:t>
            </a:r>
            <a:endParaRPr kumimoji="1" lang="en-US" altLang="ja-JP" sz="2400" dirty="0">
              <a:solidFill>
                <a:srgbClr val="0070C0"/>
              </a:solidFill>
            </a:endParaRPr>
          </a:p>
          <a:p>
            <a:pPr lvl="1">
              <a:buNone/>
            </a:pPr>
            <a:r>
              <a:rPr lang="ja-JP" altLang="en-US" sz="2400" dirty="0"/>
              <a:t>⇒</a:t>
            </a:r>
            <a:r>
              <a:rPr lang="ja-JP" altLang="en-US" sz="2400" dirty="0">
                <a:solidFill>
                  <a:srgbClr val="FF0000"/>
                </a:solidFill>
              </a:rPr>
              <a:t>貨幣保有の効用を表す未知の定数（パラメータ）</a:t>
            </a:r>
            <a:r>
              <a:rPr lang="en-US" altLang="ja-JP" sz="2400" i="1" dirty="0">
                <a:solidFill>
                  <a:srgbClr val="FF0000"/>
                </a:solidFill>
                <a:latin typeface="Times New Roman" pitchFamily="18" charset="0"/>
                <a:cs typeface="Times New Roman" pitchFamily="18" charset="0"/>
              </a:rPr>
              <a:t>A </a:t>
            </a:r>
            <a:r>
              <a:rPr lang="ja-JP" altLang="en-US" sz="2400" dirty="0"/>
              <a:t>が低下．</a:t>
            </a:r>
            <a:endParaRPr kumimoji="1" lang="ja-JP" altLang="en-US" sz="24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32</a:t>
            </a:fld>
            <a:endParaRPr kumimoji="1" lang="ja-JP" altLang="en-US"/>
          </a:p>
        </p:txBody>
      </p:sp>
      <p:sp>
        <p:nvSpPr>
          <p:cNvPr id="6" name="日付プレースホルダー 5">
            <a:extLst>
              <a:ext uri="{FF2B5EF4-FFF2-40B4-BE49-F238E27FC236}">
                <a16:creationId xmlns:a16="http://schemas.microsoft.com/office/drawing/2014/main" id="{A47FEC12-23FD-47AB-92E1-B031F3D80FBB}"/>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D6EB4F89-103A-44B1-9614-ABD81DB223A9}"/>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845498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線コネクタ 28"/>
          <p:cNvCxnSpPr/>
          <p:nvPr/>
        </p:nvCxnSpPr>
        <p:spPr>
          <a:xfrm flipH="1" flipV="1">
            <a:off x="1979712" y="4365104"/>
            <a:ext cx="1584176" cy="1584176"/>
          </a:xfrm>
          <a:prstGeom prst="line">
            <a:avLst/>
          </a:prstGeom>
          <a:ln w="254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〇●〇〇〇〇〇　</a:t>
            </a:r>
            <a:r>
              <a:rPr lang="en-US" altLang="ja-JP" sz="2800" dirty="0">
                <a:solidFill>
                  <a:srgbClr val="0070C0"/>
                </a:solidFill>
                <a:ea typeface="HGPｺﾞｼｯｸE" pitchFamily="50" charset="-128"/>
              </a:rPr>
              <a:t>5.2</a:t>
            </a:r>
            <a:r>
              <a:rPr lang="ja-JP" altLang="en-US" sz="2800" dirty="0">
                <a:solidFill>
                  <a:srgbClr val="0070C0"/>
                </a:solidFill>
                <a:latin typeface="+mj-ea"/>
              </a:rPr>
              <a:t>　消費者行動の変化；</a:t>
            </a:r>
            <a:br>
              <a:rPr lang="en-US" altLang="ja-JP" sz="2800" dirty="0">
                <a:solidFill>
                  <a:srgbClr val="0070C0"/>
                </a:solidFill>
                <a:latin typeface="+mj-ea"/>
              </a:rPr>
            </a:br>
            <a:r>
              <a:rPr lang="ja-JP" altLang="en-US" sz="2800" dirty="0">
                <a:solidFill>
                  <a:srgbClr val="0070C0"/>
                </a:solidFill>
                <a:latin typeface="+mj-ea"/>
              </a:rPr>
              <a:t>パラメータ</a:t>
            </a:r>
            <a:r>
              <a:rPr lang="en-US" altLang="ja-JP" sz="2800" i="1" dirty="0">
                <a:solidFill>
                  <a:srgbClr val="0070C0"/>
                </a:solidFill>
                <a:latin typeface="+mj-ea"/>
                <a:cs typeface="Times New Roman" pitchFamily="18" charset="0"/>
              </a:rPr>
              <a:t>B</a:t>
            </a:r>
            <a:r>
              <a:rPr lang="ja-JP" altLang="en-US" sz="2800" dirty="0">
                <a:solidFill>
                  <a:srgbClr val="0070C0"/>
                </a:solidFill>
                <a:latin typeface="+mj-ea"/>
                <a:cs typeface="Times New Roman" pitchFamily="18" charset="0"/>
              </a:rPr>
              <a:t>（財の価値）</a:t>
            </a:r>
            <a:r>
              <a:rPr lang="ja-JP" altLang="en-US" sz="2800" dirty="0">
                <a:solidFill>
                  <a:srgbClr val="0070C0"/>
                </a:solidFill>
                <a:latin typeface="+mj-ea"/>
              </a:rPr>
              <a:t>の上昇</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idx="1"/>
              </p:nvPr>
            </p:nvSpPr>
            <p:spPr>
              <a:xfrm>
                <a:off x="457200" y="1268760"/>
                <a:ext cx="8229600" cy="4862165"/>
              </a:xfrm>
            </p:spPr>
            <p:txBody>
              <a:bodyPr/>
              <a:lstStyle/>
              <a:p>
                <a:pPr lvl="1"/>
                <a:r>
                  <a:rPr lang="ja-JP" altLang="en-US" sz="2000" dirty="0"/>
                  <a:t>（例）</a:t>
                </a:r>
                <a:r>
                  <a:rPr lang="en-US" altLang="ja-JP" sz="2000" i="1" dirty="0">
                    <a:latin typeface="Times New Roman" pitchFamily="18" charset="0"/>
                    <a:cs typeface="Times New Roman" pitchFamily="18" charset="0"/>
                  </a:rPr>
                  <a:t>A</a:t>
                </a:r>
                <a:r>
                  <a:rPr lang="en-US" altLang="ja-JP" sz="2000" dirty="0"/>
                  <a:t>=</a:t>
                </a:r>
                <a:r>
                  <a:rPr lang="en-US" altLang="ja-JP" sz="2000" dirty="0">
                    <a:latin typeface="Times New Roman" pitchFamily="18" charset="0"/>
                    <a:cs typeface="Times New Roman" pitchFamily="18" charset="0"/>
                  </a:rPr>
                  <a:t>1</a:t>
                </a:r>
                <a:r>
                  <a:rPr lang="ja-JP" altLang="en-US" sz="2000" dirty="0"/>
                  <a:t>とする．</a:t>
                </a:r>
                <a:r>
                  <a:rPr lang="en-US" altLang="ja-JP" sz="2000" i="1" dirty="0">
                    <a:solidFill>
                      <a:srgbClr val="FF0000"/>
                    </a:solidFill>
                    <a:latin typeface="Times New Roman" pitchFamily="18" charset="0"/>
                    <a:cs typeface="Times New Roman" pitchFamily="18" charset="0"/>
                  </a:rPr>
                  <a:t>B</a:t>
                </a:r>
                <a:r>
                  <a:rPr lang="en-US" altLang="ja-JP" sz="2000" dirty="0">
                    <a:solidFill>
                      <a:srgbClr val="FF0000"/>
                    </a:solidFill>
                    <a:latin typeface="Times New Roman" pitchFamily="18" charset="0"/>
                    <a:cs typeface="Times New Roman" pitchFamily="18" charset="0"/>
                  </a:rPr>
                  <a:t>=5</a:t>
                </a:r>
                <a:r>
                  <a:rPr lang="ja-JP" altLang="en-US" sz="2000" dirty="0">
                    <a:solidFill>
                      <a:srgbClr val="FF0000"/>
                    </a:solidFill>
                  </a:rPr>
                  <a:t>から</a:t>
                </a:r>
                <a:r>
                  <a:rPr lang="en-US" altLang="ja-JP" sz="2000" i="1" dirty="0">
                    <a:solidFill>
                      <a:srgbClr val="FF0000"/>
                    </a:solidFill>
                    <a:latin typeface="Times New Roman" pitchFamily="18" charset="0"/>
                    <a:cs typeface="Times New Roman" pitchFamily="18" charset="0"/>
                  </a:rPr>
                  <a:t>B’</a:t>
                </a:r>
                <a:r>
                  <a:rPr lang="en-US" altLang="ja-JP" sz="2000" dirty="0">
                    <a:solidFill>
                      <a:srgbClr val="FF0000"/>
                    </a:solidFill>
                    <a:latin typeface="Times New Roman" pitchFamily="18" charset="0"/>
                    <a:cs typeface="Times New Roman" pitchFamily="18" charset="0"/>
                  </a:rPr>
                  <a:t>=10</a:t>
                </a:r>
                <a:r>
                  <a:rPr lang="ja-JP" altLang="en-US" sz="2000" dirty="0">
                    <a:solidFill>
                      <a:srgbClr val="FF0000"/>
                    </a:solidFill>
                  </a:rPr>
                  <a:t>に上昇</a:t>
                </a:r>
                <a:r>
                  <a:rPr lang="ja-JP" altLang="en-US" sz="2000" dirty="0"/>
                  <a:t>したとする．</a:t>
                </a:r>
                <a:endParaRPr lang="en-US" altLang="ja-JP" sz="2000" dirty="0"/>
              </a:p>
              <a:p>
                <a:pPr lvl="1"/>
                <a:r>
                  <a:rPr lang="ja-JP" altLang="en-US" sz="2000" dirty="0"/>
                  <a:t>単純化のため消費者は１人（</a:t>
                </a:r>
                <a:r>
                  <a:rPr lang="en-US" altLang="ja-JP" sz="2000" i="1" dirty="0">
                    <a:latin typeface="Times New Roman" pitchFamily="18" charset="0"/>
                    <a:cs typeface="Times New Roman" pitchFamily="18" charset="0"/>
                  </a:rPr>
                  <a:t> K</a:t>
                </a:r>
                <a:r>
                  <a:rPr lang="en-US" altLang="ja-JP" sz="2000" dirty="0"/>
                  <a:t>=</a:t>
                </a:r>
                <a:r>
                  <a:rPr lang="en-US" altLang="ja-JP" sz="2000" dirty="0">
                    <a:latin typeface="Times New Roman" pitchFamily="18" charset="0"/>
                    <a:cs typeface="Times New Roman" pitchFamily="18" charset="0"/>
                  </a:rPr>
                  <a:t>1 </a:t>
                </a:r>
                <a:r>
                  <a:rPr lang="ja-JP" altLang="en-US" sz="2000" dirty="0"/>
                  <a:t>）とする．</a:t>
                </a:r>
                <a:endParaRPr lang="en-US" altLang="ja-JP" sz="2000" dirty="0"/>
              </a:p>
              <a:p>
                <a:pPr lvl="1"/>
                <a:r>
                  <a:rPr lang="ja-JP" altLang="en-US" sz="2000" dirty="0"/>
                  <a:t>需要曲線は　</a:t>
                </a:r>
                <a:r>
                  <a:rPr lang="en-US" altLang="ja-JP" sz="2000" i="1" dirty="0">
                    <a:solidFill>
                      <a:srgbClr val="0070C0"/>
                    </a:solidFill>
                    <a:latin typeface="Times New Roman" pitchFamily="18" charset="0"/>
                    <a:cs typeface="Times New Roman" pitchFamily="18" charset="0"/>
                  </a:rPr>
                  <a:t>P</a:t>
                </a:r>
                <a:r>
                  <a:rPr lang="en-US" altLang="ja-JP" sz="2000" dirty="0">
                    <a:solidFill>
                      <a:srgbClr val="0070C0"/>
                    </a:solidFill>
                    <a:latin typeface="Times New Roman" pitchFamily="18" charset="0"/>
                    <a:cs typeface="Times New Roman" pitchFamily="18" charset="0"/>
                  </a:rPr>
                  <a:t>=5</a:t>
                </a:r>
                <a:r>
                  <a:rPr lang="ja-JP" altLang="en-US" sz="2000" dirty="0">
                    <a:solidFill>
                      <a:srgbClr val="0070C0"/>
                    </a:solidFill>
                    <a:latin typeface="Times New Roman" pitchFamily="18" charset="0"/>
                    <a:cs typeface="Times New Roman" pitchFamily="18" charset="0"/>
                  </a:rPr>
                  <a:t>－</a:t>
                </a:r>
                <a14:m>
                  <m:oMath xmlns:m="http://schemas.openxmlformats.org/officeDocument/2006/math">
                    <m:sSub>
                      <m:sSubPr>
                        <m:ctrlPr>
                          <a:rPr lang="ja-JP" altLang="ja-JP" sz="2000" i="1" kern="100">
                            <a:solidFill>
                              <a:srgbClr val="0070C0"/>
                            </a:solidFill>
                            <a:latin typeface="Cambria Math" panose="02040503050406030204" pitchFamily="18" charset="0"/>
                            <a:cs typeface="Times New Roman"/>
                          </a:rPr>
                        </m:ctrlPr>
                      </m:sSubPr>
                      <m:e>
                        <m:r>
                          <a:rPr lang="en-US" altLang="ja-JP" sz="2000" i="1" kern="100">
                            <a:solidFill>
                              <a:srgbClr val="0070C0"/>
                            </a:solidFill>
                            <a:latin typeface="Cambria Math"/>
                            <a:cs typeface="Times New Roman"/>
                          </a:rPr>
                          <m:t>𝐷</m:t>
                        </m:r>
                      </m:e>
                      <m:sub>
                        <m:r>
                          <m:rPr>
                            <m:sty m:val="p"/>
                          </m:rPr>
                          <a:rPr lang="en-US" altLang="ja-JP" sz="2000" kern="100">
                            <a:solidFill>
                              <a:srgbClr val="0070C0"/>
                            </a:solidFill>
                            <a:latin typeface="Cambria Math"/>
                            <a:cs typeface="Times New Roman"/>
                          </a:rPr>
                          <m:t>M</m:t>
                        </m:r>
                      </m:sub>
                    </m:sSub>
                    <m:r>
                      <a:rPr lang="en-US" altLang="ja-JP" sz="2000" i="1" kern="100">
                        <a:latin typeface="Cambria Math"/>
                        <a:cs typeface="Times New Roman"/>
                      </a:rPr>
                      <m:t> </m:t>
                    </m:r>
                  </m:oMath>
                </a14:m>
                <a:r>
                  <a:rPr lang="ja-JP" altLang="en-US" sz="2000" i="1" dirty="0">
                    <a:latin typeface="Times New Roman" pitchFamily="18" charset="0"/>
                    <a:cs typeface="Times New Roman" pitchFamily="18" charset="0"/>
                  </a:rPr>
                  <a:t>　</a:t>
                </a:r>
                <a:r>
                  <a:rPr lang="ja-JP" altLang="en-US" sz="2000" dirty="0">
                    <a:latin typeface="Times New Roman" pitchFamily="18" charset="0"/>
                    <a:cs typeface="Times New Roman" pitchFamily="18" charset="0"/>
                  </a:rPr>
                  <a:t>から　</a:t>
                </a:r>
                <a:r>
                  <a:rPr lang="en-US" altLang="ja-JP" sz="2000" i="1" dirty="0">
                    <a:solidFill>
                      <a:srgbClr val="0070C0"/>
                    </a:solidFill>
                    <a:latin typeface="Times New Roman" pitchFamily="18" charset="0"/>
                    <a:cs typeface="Times New Roman" pitchFamily="18" charset="0"/>
                  </a:rPr>
                  <a:t>P</a:t>
                </a:r>
                <a:r>
                  <a:rPr lang="en-US" altLang="ja-JP" sz="2000" dirty="0">
                    <a:solidFill>
                      <a:srgbClr val="0070C0"/>
                    </a:solidFill>
                    <a:latin typeface="Times New Roman" pitchFamily="18" charset="0"/>
                    <a:cs typeface="Times New Roman" pitchFamily="18" charset="0"/>
                  </a:rPr>
                  <a:t>=10</a:t>
                </a:r>
                <a:r>
                  <a:rPr lang="ja-JP" altLang="en-US" sz="2000" dirty="0">
                    <a:solidFill>
                      <a:srgbClr val="0070C0"/>
                    </a:solidFill>
                    <a:latin typeface="Times New Roman" pitchFamily="18" charset="0"/>
                    <a:cs typeface="Times New Roman" pitchFamily="18" charset="0"/>
                  </a:rPr>
                  <a:t>－</a:t>
                </a:r>
                <a14:m>
                  <m:oMath xmlns:m="http://schemas.openxmlformats.org/officeDocument/2006/math">
                    <m:sSub>
                      <m:sSubPr>
                        <m:ctrlPr>
                          <a:rPr lang="ja-JP" altLang="ja-JP" sz="2000" i="1" kern="100">
                            <a:solidFill>
                              <a:srgbClr val="0070C0"/>
                            </a:solidFill>
                            <a:latin typeface="Cambria Math" panose="02040503050406030204" pitchFamily="18" charset="0"/>
                            <a:cs typeface="Times New Roman"/>
                          </a:rPr>
                        </m:ctrlPr>
                      </m:sSubPr>
                      <m:e>
                        <m:r>
                          <a:rPr lang="en-US" altLang="ja-JP" sz="2000" i="1" kern="100">
                            <a:solidFill>
                              <a:srgbClr val="0070C0"/>
                            </a:solidFill>
                            <a:latin typeface="Cambria Math"/>
                            <a:cs typeface="Times New Roman"/>
                          </a:rPr>
                          <m:t>𝐷</m:t>
                        </m:r>
                      </m:e>
                      <m:sub>
                        <m:r>
                          <m:rPr>
                            <m:sty m:val="p"/>
                          </m:rPr>
                          <a:rPr lang="en-US" altLang="ja-JP" sz="2000" kern="100">
                            <a:solidFill>
                              <a:srgbClr val="0070C0"/>
                            </a:solidFill>
                            <a:latin typeface="Cambria Math"/>
                            <a:cs typeface="Times New Roman"/>
                          </a:rPr>
                          <m:t>M</m:t>
                        </m:r>
                      </m:sub>
                    </m:sSub>
                    <m:r>
                      <a:rPr lang="en-US" altLang="ja-JP" sz="2000" i="1" kern="100">
                        <a:latin typeface="Cambria Math"/>
                        <a:cs typeface="Times New Roman"/>
                      </a:rPr>
                      <m:t> </m:t>
                    </m:r>
                  </m:oMath>
                </a14:m>
                <a:r>
                  <a:rPr lang="ja-JP" altLang="en-US" sz="2000" i="1" dirty="0">
                    <a:latin typeface="Times New Roman" pitchFamily="18" charset="0"/>
                    <a:cs typeface="Times New Roman" pitchFamily="18" charset="0"/>
                  </a:rPr>
                  <a:t>　</a:t>
                </a:r>
                <a:r>
                  <a:rPr lang="ja-JP" altLang="en-US" sz="2000" dirty="0">
                    <a:latin typeface="Times New Roman" pitchFamily="18" charset="0"/>
                    <a:cs typeface="Times New Roman" pitchFamily="18" charset="0"/>
                  </a:rPr>
                  <a:t>に変化．</a:t>
                </a:r>
                <a:r>
                  <a:rPr lang="ja-JP" altLang="en-US" sz="2000" i="1" dirty="0">
                    <a:latin typeface="Times New Roman" pitchFamily="18" charset="0"/>
                    <a:cs typeface="Times New Roman" pitchFamily="18" charset="0"/>
                  </a:rPr>
                  <a:t>　</a:t>
                </a:r>
                <a:endParaRPr lang="en-US" altLang="ja-JP" sz="2000" dirty="0">
                  <a:latin typeface="Times New Roman" pitchFamily="18" charset="0"/>
                  <a:cs typeface="Times New Roman" pitchFamily="18" charset="0"/>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idx="1"/>
              </p:nvPr>
            </p:nvSpPr>
            <p:spPr>
              <a:xfrm>
                <a:off x="457200" y="1268760"/>
                <a:ext cx="8229600" cy="4862165"/>
              </a:xfrm>
              <a:blipFill rotWithShape="1">
                <a:blip r:embed="rId2"/>
                <a:stretch>
                  <a:fillRect t="-877"/>
                </a:stretch>
              </a:blipFill>
            </p:spPr>
            <p:txBody>
              <a:bodyPr/>
              <a:lstStyle/>
              <a:p>
                <a:r>
                  <a:rPr lang="ja-JP" altLang="en-US">
                    <a:noFill/>
                  </a:rPr>
                  <a:t> </a:t>
                </a:r>
              </a:p>
            </p:txBody>
          </p:sp>
        </mc:Fallback>
      </mc:AlternateContent>
      <p:cxnSp>
        <p:nvCxnSpPr>
          <p:cNvPr id="7" name="直線矢印コネクタ 6"/>
          <p:cNvCxnSpPr/>
          <p:nvPr/>
        </p:nvCxnSpPr>
        <p:spPr>
          <a:xfrm>
            <a:off x="1979712" y="5949280"/>
            <a:ext cx="396044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1979712" y="2708920"/>
            <a:ext cx="4775" cy="324036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テキスト ボックス 9"/>
              <p:cNvSpPr txBox="1"/>
              <p:nvPr/>
            </p:nvSpPr>
            <p:spPr>
              <a:xfrm>
                <a:off x="6084168" y="5661248"/>
                <a:ext cx="2520280" cy="369332"/>
              </a:xfrm>
              <a:prstGeom prst="rect">
                <a:avLst/>
              </a:prstGeom>
              <a:noFill/>
            </p:spPr>
            <p:txBody>
              <a:bodyPr wrap="square" rtlCol="0">
                <a:spAutoFit/>
              </a:bodyPr>
              <a:lstStyle/>
              <a:p>
                <a14:m>
                  <m:oMath xmlns:m="http://schemas.openxmlformats.org/officeDocument/2006/math">
                    <m:sSub>
                      <m:sSubPr>
                        <m:ctrlPr>
                          <a:rPr lang="ja-JP" altLang="ja-JP" i="1" kern="100" smtClean="0">
                            <a:solidFill>
                              <a:srgbClr val="0070C0"/>
                            </a:solidFill>
                            <a:latin typeface="Cambria Math" panose="02040503050406030204" pitchFamily="18" charset="0"/>
                            <a:cs typeface="Times New Roman"/>
                          </a:rPr>
                        </m:ctrlPr>
                      </m:sSubPr>
                      <m:e>
                        <m:r>
                          <a:rPr lang="en-US" altLang="ja-JP" i="1" kern="100">
                            <a:solidFill>
                              <a:srgbClr val="0070C0"/>
                            </a:solidFill>
                            <a:latin typeface="Cambria Math"/>
                            <a:cs typeface="Times New Roman"/>
                          </a:rPr>
                          <m:t>𝐷</m:t>
                        </m:r>
                      </m:e>
                      <m:sub>
                        <m:r>
                          <m:rPr>
                            <m:sty m:val="p"/>
                          </m:rPr>
                          <a:rPr lang="en-US" altLang="ja-JP" kern="100">
                            <a:solidFill>
                              <a:srgbClr val="0070C0"/>
                            </a:solidFill>
                            <a:latin typeface="Cambria Math"/>
                            <a:cs typeface="Times New Roman"/>
                          </a:rPr>
                          <m:t>M</m:t>
                        </m:r>
                      </m:sub>
                    </m:sSub>
                    <m:r>
                      <a:rPr lang="en-US" altLang="ja-JP" i="1" kern="100">
                        <a:latin typeface="Cambria Math"/>
                        <a:cs typeface="Times New Roman"/>
                      </a:rPr>
                      <m:t>, </m:t>
                    </m:r>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𝑆</m:t>
                        </m:r>
                      </m:e>
                      <m:sub>
                        <m:r>
                          <m:rPr>
                            <m:sty m:val="p"/>
                          </m:rPr>
                          <a:rPr lang="en-US" altLang="ja-JP" kern="100">
                            <a:latin typeface="Cambria Math"/>
                            <a:cs typeface="Times New Roman"/>
                          </a:rPr>
                          <m:t>M</m:t>
                        </m:r>
                      </m:sub>
                    </m:sSub>
                  </m:oMath>
                </a14:m>
                <a:r>
                  <a:rPr lang="ja-JP" altLang="en-US" kern="100" dirty="0">
                    <a:latin typeface="+mn-ea"/>
                    <a:cs typeface="Times New Roman"/>
                  </a:rPr>
                  <a:t> ；</a:t>
                </a:r>
                <a:r>
                  <a:rPr lang="ja-JP" altLang="ja-JP" kern="100" dirty="0">
                    <a:latin typeface="+mn-ea"/>
                    <a:cs typeface="Times New Roman"/>
                  </a:rPr>
                  <a:t>需要量・供給量</a:t>
                </a:r>
                <a:endParaRPr kumimoji="1" lang="ja-JP" altLang="en-US" i="1" dirty="0">
                  <a:latin typeface="Times New Roman" pitchFamily="18" charset="0"/>
                  <a:cs typeface="Times New Roman" pitchFamily="18" charset="0"/>
                </a:endParaRPr>
              </a:p>
            </p:txBody>
          </p:sp>
        </mc:Choice>
        <mc:Fallback xmlns="">
          <p:sp>
            <p:nvSpPr>
              <p:cNvPr id="10" name="テキスト ボックス 9"/>
              <p:cNvSpPr txBox="1">
                <a:spLocks noRot="1" noChangeAspect="1" noMove="1" noResize="1" noEditPoints="1" noAdjustHandles="1" noChangeArrowheads="1" noChangeShapeType="1" noTextEdit="1"/>
              </p:cNvSpPr>
              <p:nvPr/>
            </p:nvSpPr>
            <p:spPr>
              <a:xfrm>
                <a:off x="6084168" y="5661248"/>
                <a:ext cx="2520280" cy="369332"/>
              </a:xfrm>
              <a:prstGeom prst="rect">
                <a:avLst/>
              </a:prstGeom>
              <a:blipFill rotWithShape="1">
                <a:blip r:embed="rId3"/>
                <a:stretch>
                  <a:fillRect t="-11667" r="-2179" b="-23333"/>
                </a:stretch>
              </a:blipFill>
            </p:spPr>
            <p:txBody>
              <a:bodyPr/>
              <a:lstStyle/>
              <a:p>
                <a:r>
                  <a:rPr lang="ja-JP" altLang="en-US">
                    <a:noFill/>
                  </a:rPr>
                  <a:t> </a:t>
                </a:r>
              </a:p>
            </p:txBody>
          </p:sp>
        </mc:Fallback>
      </mc:AlternateContent>
      <p:cxnSp>
        <p:nvCxnSpPr>
          <p:cNvPr id="12" name="直線コネクタ 11"/>
          <p:cNvCxnSpPr/>
          <p:nvPr/>
        </p:nvCxnSpPr>
        <p:spPr>
          <a:xfrm>
            <a:off x="1979712" y="4365104"/>
            <a:ext cx="1584176" cy="1584176"/>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542888" y="2339588"/>
            <a:ext cx="1228911"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lang="ja-JP" altLang="ja-JP" kern="100" dirty="0">
                <a:latin typeface="Century"/>
                <a:ea typeface="ＭＳ 明朝"/>
                <a:cs typeface="Times New Roman"/>
              </a:rPr>
              <a:t>；価格</a:t>
            </a:r>
          </a:p>
        </p:txBody>
      </p:sp>
      <p:cxnSp>
        <p:nvCxnSpPr>
          <p:cNvPr id="20" name="直線コネクタ 19"/>
          <p:cNvCxnSpPr/>
          <p:nvPr/>
        </p:nvCxnSpPr>
        <p:spPr>
          <a:xfrm flipV="1">
            <a:off x="1979712" y="3212976"/>
            <a:ext cx="3312368" cy="27363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5292080" y="2852936"/>
            <a:ext cx="1224136" cy="369332"/>
          </a:xfrm>
          <a:prstGeom prst="rect">
            <a:avLst/>
          </a:prstGeom>
          <a:noFill/>
        </p:spPr>
        <p:txBody>
          <a:bodyPr wrap="square" rtlCol="0">
            <a:spAutoFit/>
          </a:bodyPr>
          <a:lstStyle/>
          <a:p>
            <a:r>
              <a:rPr kumimoji="1" lang="ja-JP" altLang="en-US" dirty="0"/>
              <a:t>供給曲線</a:t>
            </a:r>
          </a:p>
        </p:txBody>
      </p:sp>
      <p:sp>
        <p:nvSpPr>
          <p:cNvPr id="23" name="テキスト ボックス 22"/>
          <p:cNvSpPr txBox="1"/>
          <p:nvPr/>
        </p:nvSpPr>
        <p:spPr>
          <a:xfrm>
            <a:off x="1547664" y="4149080"/>
            <a:ext cx="648072"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5</a:t>
            </a:r>
            <a:endParaRPr kumimoji="1" lang="ja-JP" altLang="en-US" dirty="0">
              <a:latin typeface="Times New Roman" pitchFamily="18" charset="0"/>
              <a:cs typeface="Times New Roman" pitchFamily="18" charset="0"/>
            </a:endParaRPr>
          </a:p>
        </p:txBody>
      </p:sp>
      <p:sp>
        <p:nvSpPr>
          <p:cNvPr id="24" name="テキスト ボックス 23"/>
          <p:cNvSpPr txBox="1"/>
          <p:nvPr/>
        </p:nvSpPr>
        <p:spPr>
          <a:xfrm>
            <a:off x="3347864" y="5949280"/>
            <a:ext cx="648072"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5</a:t>
            </a:r>
            <a:endParaRPr kumimoji="1" lang="ja-JP" altLang="en-US" dirty="0">
              <a:latin typeface="Times New Roman" pitchFamily="18" charset="0"/>
              <a:cs typeface="Times New Roman" pitchFamily="18" charset="0"/>
            </a:endParaRPr>
          </a:p>
        </p:txBody>
      </p:sp>
      <p:sp>
        <p:nvSpPr>
          <p:cNvPr id="25" name="円/楕円 24"/>
          <p:cNvSpPr/>
          <p:nvPr/>
        </p:nvSpPr>
        <p:spPr>
          <a:xfrm>
            <a:off x="2771800" y="5157192"/>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26" name="テキスト ボックス 25"/>
              <p:cNvSpPr txBox="1"/>
              <p:nvPr/>
            </p:nvSpPr>
            <p:spPr>
              <a:xfrm>
                <a:off x="3059832" y="5085184"/>
                <a:ext cx="1296144" cy="369332"/>
              </a:xfrm>
              <a:prstGeom prst="rect">
                <a:avLst/>
              </a:prstGeom>
              <a:noFill/>
            </p:spPr>
            <p:txBody>
              <a:bodyPr wrap="square" rtlCol="0">
                <a:spAutoFit/>
              </a:bodyPr>
              <a:lstStyle/>
              <a:p>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=5</a:t>
                </a:r>
                <a:r>
                  <a:rPr lang="ja-JP" altLang="en-US" dirty="0">
                    <a:latin typeface="Times New Roman" pitchFamily="18" charset="0"/>
                    <a:cs typeface="Times New Roman" pitchFamily="18" charset="0"/>
                  </a:rPr>
                  <a:t>－</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𝐷</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26" name="テキスト ボックス 25"/>
              <p:cNvSpPr txBox="1">
                <a:spLocks noRot="1" noChangeAspect="1" noMove="1" noResize="1" noEditPoints="1" noAdjustHandles="1" noChangeArrowheads="1" noChangeShapeType="1" noTextEdit="1"/>
              </p:cNvSpPr>
              <p:nvPr/>
            </p:nvSpPr>
            <p:spPr>
              <a:xfrm>
                <a:off x="3059832" y="5085184"/>
                <a:ext cx="1296144" cy="369332"/>
              </a:xfrm>
              <a:prstGeom prst="rect">
                <a:avLst/>
              </a:prstGeom>
              <a:blipFill rotWithShape="1">
                <a:blip r:embed="rId4"/>
                <a:stretch>
                  <a:fillRect l="-4225" t="-11475" b="-26230"/>
                </a:stretch>
              </a:blipFill>
            </p:spPr>
            <p:txBody>
              <a:bodyPr/>
              <a:lstStyle/>
              <a:p>
                <a:r>
                  <a:rPr lang="ja-JP" altLang="en-US">
                    <a:noFill/>
                  </a:rPr>
                  <a:t> </a:t>
                </a:r>
              </a:p>
            </p:txBody>
          </p:sp>
        </mc:Fallback>
      </mc:AlternateContent>
      <p:cxnSp>
        <p:nvCxnSpPr>
          <p:cNvPr id="31" name="直線コネクタ 30"/>
          <p:cNvCxnSpPr/>
          <p:nvPr/>
        </p:nvCxnSpPr>
        <p:spPr>
          <a:xfrm>
            <a:off x="1979712" y="2996952"/>
            <a:ext cx="3024336" cy="2952328"/>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1439652" y="2852936"/>
            <a:ext cx="504056"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10</a:t>
            </a:r>
            <a:endParaRPr kumimoji="1" lang="ja-JP" altLang="en-US" dirty="0">
              <a:latin typeface="Times New Roman" pitchFamily="18" charset="0"/>
              <a:cs typeface="Times New Roman" pitchFamily="18" charset="0"/>
            </a:endParaRPr>
          </a:p>
        </p:txBody>
      </p:sp>
      <p:sp>
        <p:nvSpPr>
          <p:cNvPr id="33" name="テキスト ボックス 32"/>
          <p:cNvSpPr txBox="1"/>
          <p:nvPr/>
        </p:nvSpPr>
        <p:spPr>
          <a:xfrm>
            <a:off x="4932040" y="6021288"/>
            <a:ext cx="504056"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10</a:t>
            </a:r>
            <a:endParaRPr kumimoji="1" lang="ja-JP" alt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4" name="テキスト ボックス 33"/>
              <p:cNvSpPr txBox="1"/>
              <p:nvPr/>
            </p:nvSpPr>
            <p:spPr>
              <a:xfrm>
                <a:off x="4572000" y="4797152"/>
                <a:ext cx="1296144" cy="369332"/>
              </a:xfrm>
              <a:prstGeom prst="rect">
                <a:avLst/>
              </a:prstGeom>
              <a:noFill/>
            </p:spPr>
            <p:txBody>
              <a:bodyPr wrap="square" rtlCol="0">
                <a:spAutoFit/>
              </a:bodyPr>
              <a:lstStyle/>
              <a:p>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=10</a:t>
                </a:r>
                <a:r>
                  <a:rPr lang="ja-JP" altLang="en-US" dirty="0">
                    <a:latin typeface="Times New Roman" pitchFamily="18" charset="0"/>
                    <a:cs typeface="Times New Roman" pitchFamily="18" charset="0"/>
                  </a:rPr>
                  <a:t>－</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𝐷</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34" name="テキスト ボックス 33"/>
              <p:cNvSpPr txBox="1">
                <a:spLocks noRot="1" noChangeAspect="1" noMove="1" noResize="1" noEditPoints="1" noAdjustHandles="1" noChangeArrowheads="1" noChangeShapeType="1" noTextEdit="1"/>
              </p:cNvSpPr>
              <p:nvPr/>
            </p:nvSpPr>
            <p:spPr>
              <a:xfrm>
                <a:off x="4572000" y="4797152"/>
                <a:ext cx="1296144" cy="369332"/>
              </a:xfrm>
              <a:prstGeom prst="rect">
                <a:avLst/>
              </a:prstGeom>
              <a:blipFill rotWithShape="1">
                <a:blip r:embed="rId5"/>
                <a:stretch>
                  <a:fillRect l="-3756" t="-11475" b="-26230"/>
                </a:stretch>
              </a:blipFill>
            </p:spPr>
            <p:txBody>
              <a:bodyPr/>
              <a:lstStyle/>
              <a:p>
                <a:r>
                  <a:rPr lang="ja-JP" altLang="en-US">
                    <a:noFill/>
                  </a:rPr>
                  <a:t> </a:t>
                </a:r>
              </a:p>
            </p:txBody>
          </p:sp>
        </mc:Fallback>
      </mc:AlternateContent>
      <p:sp>
        <p:nvSpPr>
          <p:cNvPr id="35" name="右矢印 34"/>
          <p:cNvSpPr/>
          <p:nvPr/>
        </p:nvSpPr>
        <p:spPr>
          <a:xfrm>
            <a:off x="2339752" y="4221088"/>
            <a:ext cx="648072" cy="288032"/>
          </a:xfrm>
          <a:prstGeom prst="rightArrow">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8" name="直線コネクタ 37"/>
          <p:cNvCxnSpPr>
            <a:endCxn id="25" idx="2"/>
          </p:cNvCxnSpPr>
          <p:nvPr/>
        </p:nvCxnSpPr>
        <p:spPr>
          <a:xfrm>
            <a:off x="1979712" y="5229200"/>
            <a:ext cx="792088"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a:stCxn id="25" idx="4"/>
          </p:cNvCxnSpPr>
          <p:nvPr/>
        </p:nvCxnSpPr>
        <p:spPr>
          <a:xfrm>
            <a:off x="2843808" y="5301208"/>
            <a:ext cx="0" cy="64807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1475656" y="5044534"/>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2" name="テキスト ボックス 41"/>
          <p:cNvSpPr txBox="1"/>
          <p:nvPr/>
        </p:nvSpPr>
        <p:spPr>
          <a:xfrm>
            <a:off x="2627784" y="59492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cxnSp>
        <p:nvCxnSpPr>
          <p:cNvPr id="43" name="直線コネクタ 42"/>
          <p:cNvCxnSpPr>
            <a:endCxn id="36" idx="2"/>
          </p:cNvCxnSpPr>
          <p:nvPr/>
        </p:nvCxnSpPr>
        <p:spPr>
          <a:xfrm>
            <a:off x="1984487" y="4609306"/>
            <a:ext cx="158417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3635896" y="4653136"/>
            <a:ext cx="0" cy="129614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1475656" y="4481881"/>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8" name="テキスト ボックス 47"/>
          <p:cNvSpPr txBox="1"/>
          <p:nvPr/>
        </p:nvSpPr>
        <p:spPr>
          <a:xfrm>
            <a:off x="3563888" y="59492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9" name="テキスト ボックス 48"/>
          <p:cNvSpPr txBox="1"/>
          <p:nvPr/>
        </p:nvSpPr>
        <p:spPr>
          <a:xfrm>
            <a:off x="5940152" y="3573016"/>
            <a:ext cx="2880320" cy="1015663"/>
          </a:xfrm>
          <a:prstGeom prst="rect">
            <a:avLst/>
          </a:prstGeom>
          <a:noFill/>
        </p:spPr>
        <p:txBody>
          <a:bodyPr wrap="square" rtlCol="0">
            <a:spAutoFit/>
          </a:bodyPr>
          <a:lstStyle/>
          <a:p>
            <a:r>
              <a:rPr kumimoji="1" lang="ja-JP" altLang="en-US" sz="2000" dirty="0">
                <a:solidFill>
                  <a:srgbClr val="FF0000"/>
                </a:solidFill>
              </a:rPr>
              <a:t>市場均衡は右上に変化．</a:t>
            </a:r>
            <a:endParaRPr kumimoji="1" lang="en-US" altLang="ja-JP" sz="2000" dirty="0">
              <a:solidFill>
                <a:srgbClr val="FF0000"/>
              </a:solidFill>
            </a:endParaRPr>
          </a:p>
          <a:p>
            <a:r>
              <a:rPr lang="ja-JP" altLang="en-US" sz="2000" dirty="0">
                <a:solidFill>
                  <a:srgbClr val="FF0000"/>
                </a:solidFill>
              </a:rPr>
              <a:t>価格</a:t>
            </a:r>
            <a:r>
              <a:rPr lang="en-US" altLang="ja-JP" sz="2000" i="1" dirty="0">
                <a:solidFill>
                  <a:srgbClr val="FF0000"/>
                </a:solidFill>
                <a:latin typeface="Times New Roman" panose="02020603050405020304" pitchFamily="18" charset="0"/>
                <a:cs typeface="Times New Roman" panose="02020603050405020304" pitchFamily="18" charset="0"/>
              </a:rPr>
              <a:t>P</a:t>
            </a:r>
            <a:r>
              <a:rPr lang="ja-JP" altLang="en-US" sz="2000" dirty="0">
                <a:solidFill>
                  <a:srgbClr val="FF0000"/>
                </a:solidFill>
              </a:rPr>
              <a:t>は上昇し，取引量も上昇する．</a:t>
            </a:r>
            <a:endParaRPr kumimoji="1" lang="ja-JP" altLang="en-US" sz="2000" dirty="0">
              <a:solidFill>
                <a:srgbClr val="FF0000"/>
              </a:solidFill>
            </a:endParaRPr>
          </a:p>
        </p:txBody>
      </p:sp>
      <p:sp>
        <p:nvSpPr>
          <p:cNvPr id="36" name="円/楕円 35"/>
          <p:cNvSpPr/>
          <p:nvPr/>
        </p:nvSpPr>
        <p:spPr>
          <a:xfrm>
            <a:off x="3568663" y="4537298"/>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6" name="正方形/長方形 5"/>
              <p:cNvSpPr/>
              <p:nvPr/>
            </p:nvSpPr>
            <p:spPr>
              <a:xfrm>
                <a:off x="6804248" y="1268759"/>
                <a:ext cx="2185470" cy="887935"/>
              </a:xfrm>
              <a:prstGeom prst="rect">
                <a:avLst/>
              </a:prstGeom>
              <a:ln>
                <a:solidFill>
                  <a:schemeClr val="tx1"/>
                </a:solidFill>
              </a:ln>
            </p:spPr>
            <p:txBody>
              <a:bodyPr wrap="none">
                <a:spAutoFit/>
              </a:bodyPr>
              <a:lstStyle/>
              <a:p>
                <a:r>
                  <a:rPr lang="ja-JP" altLang="en-US" dirty="0">
                    <a:solidFill>
                      <a:schemeClr val="tx1"/>
                    </a:solidFill>
                  </a:rPr>
                  <a:t>市場</a:t>
                </a:r>
                <a14:m>
                  <m:oMath xmlns:m="http://schemas.openxmlformats.org/officeDocument/2006/math">
                    <m:r>
                      <a:rPr lang="ja-JP" altLang="en-US" i="1">
                        <a:solidFill>
                          <a:schemeClr val="tx1"/>
                        </a:solidFill>
                        <a:latin typeface="Cambria Math"/>
                      </a:rPr>
                      <m:t>需要曲線</m:t>
                    </m:r>
                    <m:r>
                      <a:rPr lang="ja-JP" altLang="en-US" b="0" i="1" smtClean="0">
                        <a:solidFill>
                          <a:schemeClr val="tx1"/>
                        </a:solidFill>
                        <a:latin typeface="Cambria Math"/>
                      </a:rPr>
                      <m:t>：</m:t>
                    </m:r>
                  </m:oMath>
                </a14:m>
                <a:endParaRPr lang="en-US" altLang="ja-JP" b="0" i="1" dirty="0">
                  <a:solidFill>
                    <a:schemeClr val="tx1"/>
                  </a:solidFill>
                  <a:latin typeface="Cambria Math"/>
                </a:endParaRPr>
              </a:p>
              <a:p>
                <a:pPr/>
                <a14:m>
                  <m:oMathPara xmlns:m="http://schemas.openxmlformats.org/officeDocument/2006/math">
                    <m:oMathParaPr>
                      <m:jc m:val="centerGroup"/>
                    </m:oMathParaPr>
                    <m:oMath xmlns:m="http://schemas.openxmlformats.org/officeDocument/2006/math">
                      <m:r>
                        <a:rPr lang="en-US" altLang="ja-JP" i="1">
                          <a:solidFill>
                            <a:schemeClr val="tx1"/>
                          </a:solidFill>
                          <a:latin typeface="Cambria Math" panose="02040503050406030204" pitchFamily="18" charset="0"/>
                        </a:rPr>
                        <m:t>𝑃</m:t>
                      </m:r>
                      <m:r>
                        <a:rPr lang="en-US" altLang="ja-JP" i="1">
                          <a:solidFill>
                            <a:schemeClr val="tx1"/>
                          </a:solidFill>
                          <a:latin typeface="Cambria Math" panose="02040503050406030204" pitchFamily="18" charset="0"/>
                        </a:rPr>
                        <m:t>=</m:t>
                      </m:r>
                      <m:f>
                        <m:fPr>
                          <m:ctrlPr>
                            <a:rPr lang="en-US" altLang="ja-JP" i="1">
                              <a:solidFill>
                                <a:schemeClr val="tx1"/>
                              </a:solidFill>
                              <a:latin typeface="Cambria Math" panose="02040503050406030204" pitchFamily="18" charset="0"/>
                            </a:rPr>
                          </m:ctrlPr>
                        </m:fPr>
                        <m:num>
                          <m:r>
                            <a:rPr lang="en-US" altLang="ja-JP" i="1">
                              <a:solidFill>
                                <a:schemeClr val="tx1"/>
                              </a:solidFill>
                              <a:latin typeface="Cambria Math" panose="02040503050406030204" pitchFamily="18" charset="0"/>
                            </a:rPr>
                            <m:t>𝐵</m:t>
                          </m:r>
                        </m:num>
                        <m:den>
                          <m:r>
                            <a:rPr lang="en-US" altLang="ja-JP" i="1">
                              <a:solidFill>
                                <a:schemeClr val="tx1"/>
                              </a:solidFill>
                              <a:latin typeface="Cambria Math" panose="02040503050406030204" pitchFamily="18" charset="0"/>
                            </a:rPr>
                            <m:t>𝐴</m:t>
                          </m:r>
                        </m:den>
                      </m:f>
                      <m:r>
                        <a:rPr lang="en-US" altLang="ja-JP" i="1">
                          <a:solidFill>
                            <a:schemeClr val="tx1"/>
                          </a:solidFill>
                          <a:latin typeface="Cambria Math" panose="02040503050406030204" pitchFamily="18" charset="0"/>
                        </a:rPr>
                        <m:t>−</m:t>
                      </m:r>
                      <m:f>
                        <m:fPr>
                          <m:ctrlPr>
                            <a:rPr lang="en-US" altLang="ja-JP" i="1">
                              <a:solidFill>
                                <a:schemeClr val="tx1"/>
                              </a:solidFill>
                              <a:latin typeface="Cambria Math" panose="02040503050406030204" pitchFamily="18" charset="0"/>
                            </a:rPr>
                          </m:ctrlPr>
                        </m:fPr>
                        <m:num>
                          <m:r>
                            <a:rPr lang="en-US" altLang="ja-JP" i="1">
                              <a:solidFill>
                                <a:schemeClr val="tx1"/>
                              </a:solidFill>
                              <a:latin typeface="Cambria Math" panose="02040503050406030204" pitchFamily="18" charset="0"/>
                            </a:rPr>
                            <m:t>1</m:t>
                          </m:r>
                        </m:num>
                        <m:den>
                          <m:r>
                            <a:rPr lang="en-US" altLang="ja-JP" i="1">
                              <a:solidFill>
                                <a:schemeClr val="tx1"/>
                              </a:solidFill>
                              <a:latin typeface="Cambria Math"/>
                            </a:rPr>
                            <m:t>𝐾</m:t>
                          </m:r>
                          <m:r>
                            <a:rPr lang="en-US" altLang="ja-JP" i="1">
                              <a:solidFill>
                                <a:schemeClr val="tx1"/>
                              </a:solidFill>
                              <a:latin typeface="Cambria Math" panose="02040503050406030204" pitchFamily="18" charset="0"/>
                            </a:rPr>
                            <m:t>𝐴</m:t>
                          </m:r>
                        </m:den>
                      </m:f>
                      <m:sSub>
                        <m:sSubPr>
                          <m:ctrlPr>
                            <a:rPr lang="en-US" altLang="ja-JP" i="1">
                              <a:solidFill>
                                <a:schemeClr val="tx1"/>
                              </a:solidFill>
                              <a:latin typeface="Cambria Math" panose="02040503050406030204" pitchFamily="18" charset="0"/>
                            </a:rPr>
                          </m:ctrlPr>
                        </m:sSubPr>
                        <m:e>
                          <m:r>
                            <a:rPr lang="en-US" altLang="ja-JP" i="1">
                              <a:solidFill>
                                <a:schemeClr val="tx1"/>
                              </a:solidFill>
                              <a:latin typeface="Cambria Math" panose="02040503050406030204" pitchFamily="18" charset="0"/>
                            </a:rPr>
                            <m:t>𝐷</m:t>
                          </m:r>
                        </m:e>
                        <m:sub>
                          <m:r>
                            <m:rPr>
                              <m:sty m:val="p"/>
                            </m:rPr>
                            <a:rPr lang="en-US" altLang="ja-JP">
                              <a:solidFill>
                                <a:schemeClr val="tx1"/>
                              </a:solidFill>
                              <a:latin typeface="Cambria Math" panose="02040503050406030204" pitchFamily="18" charset="0"/>
                            </a:rPr>
                            <m:t>M</m:t>
                          </m:r>
                        </m:sub>
                      </m:sSub>
                    </m:oMath>
                  </m:oMathPara>
                </a14:m>
                <a:endParaRPr lang="ja-JP" altLang="en-US" dirty="0">
                  <a:solidFill>
                    <a:schemeClr val="tx1"/>
                  </a:solidFill>
                </a:endParaRPr>
              </a:p>
            </p:txBody>
          </p:sp>
        </mc:Choice>
        <mc:Fallback xmlns="">
          <p:sp>
            <p:nvSpPr>
              <p:cNvPr id="6" name="正方形/長方形 5"/>
              <p:cNvSpPr>
                <a:spLocks noRot="1" noChangeAspect="1" noMove="1" noResize="1" noEditPoints="1" noAdjustHandles="1" noChangeArrowheads="1" noChangeShapeType="1" noTextEdit="1"/>
              </p:cNvSpPr>
              <p:nvPr/>
            </p:nvSpPr>
            <p:spPr>
              <a:xfrm>
                <a:off x="6804248" y="1268759"/>
                <a:ext cx="2185470" cy="887935"/>
              </a:xfrm>
              <a:prstGeom prst="rect">
                <a:avLst/>
              </a:prstGeom>
              <a:blipFill rotWithShape="1">
                <a:blip r:embed="rId6"/>
                <a:stretch>
                  <a:fillRect l="-1939" t="-4054"/>
                </a:stretch>
              </a:blipFill>
              <a:ln>
                <a:solidFill>
                  <a:schemeClr val="tx1"/>
                </a:solidFill>
              </a:ln>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33</a:t>
            </a:fld>
            <a:endParaRPr kumimoji="1" lang="ja-JP" altLang="en-US"/>
          </a:p>
        </p:txBody>
      </p:sp>
      <p:sp>
        <p:nvSpPr>
          <p:cNvPr id="8" name="日付プレースホルダー 7">
            <a:extLst>
              <a:ext uri="{FF2B5EF4-FFF2-40B4-BE49-F238E27FC236}">
                <a16:creationId xmlns:a16="http://schemas.microsoft.com/office/drawing/2014/main" id="{DDA1C0E1-CD6E-425B-8EDF-CFBC434B4E31}"/>
              </a:ext>
            </a:extLst>
          </p:cNvPr>
          <p:cNvSpPr>
            <a:spLocks noGrp="1"/>
          </p:cNvSpPr>
          <p:nvPr>
            <p:ph type="dt" sz="half" idx="10"/>
          </p:nvPr>
        </p:nvSpPr>
        <p:spPr/>
        <p:txBody>
          <a:bodyPr/>
          <a:lstStyle/>
          <a:p>
            <a:r>
              <a:rPr kumimoji="1" lang="en-US" altLang="ja-JP"/>
              <a:t>ver. 2</a:t>
            </a:r>
            <a:endParaRPr kumimoji="1" lang="ja-JP" altLang="en-US"/>
          </a:p>
        </p:txBody>
      </p:sp>
      <p:sp>
        <p:nvSpPr>
          <p:cNvPr id="11" name="フッター プレースホルダー 10">
            <a:extLst>
              <a:ext uri="{FF2B5EF4-FFF2-40B4-BE49-F238E27FC236}">
                <a16:creationId xmlns:a16="http://schemas.microsoft.com/office/drawing/2014/main" id="{A7DC74E7-EA27-457C-ABB0-EB66AAB3D1F6}"/>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404005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par>
                                <p:cTn id="11" presetID="9"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dissolve">
                                      <p:cBhvr>
                                        <p:cTn id="24" dur="500"/>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dissolve">
                                      <p:cBhvr>
                                        <p:cTn id="29" dur="500"/>
                                        <p:tgtEl>
                                          <p:spTgt spid="23"/>
                                        </p:tgtEl>
                                      </p:cBhvr>
                                    </p:animEffect>
                                  </p:childTnLst>
                                </p:cTn>
                              </p:par>
                              <p:par>
                                <p:cTn id="30" presetID="9"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dissolve">
                                      <p:cBhvr>
                                        <p:cTn id="32" dur="500"/>
                                        <p:tgtEl>
                                          <p:spTgt spid="12"/>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dissolve">
                                      <p:cBhvr>
                                        <p:cTn id="35" dur="500"/>
                                        <p:tgtEl>
                                          <p:spTgt spid="24"/>
                                        </p:tgtEl>
                                      </p:cBhvr>
                                    </p:animEffect>
                                  </p:childTnLst>
                                </p:cTn>
                              </p:par>
                              <p:par>
                                <p:cTn id="36" presetID="9"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dissolve">
                                      <p:cBhvr>
                                        <p:cTn id="38" dur="500"/>
                                        <p:tgtEl>
                                          <p:spTgt spid="12"/>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dissolve">
                                      <p:cBhvr>
                                        <p:cTn id="41" dur="500"/>
                                        <p:tgtEl>
                                          <p:spTgt spid="26"/>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dissolve">
                                      <p:cBhvr>
                                        <p:cTn id="46" dur="500"/>
                                        <p:tgtEl>
                                          <p:spTgt spid="25"/>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xit" presetSubtype="10" fill="hold" nodeType="clickEffect">
                                  <p:stCondLst>
                                    <p:cond delay="0"/>
                                  </p:stCondLst>
                                  <p:childTnLst>
                                    <p:animEffect transition="out" filter="blinds(horizontal)">
                                      <p:cBhvr>
                                        <p:cTn id="50" dur="500"/>
                                        <p:tgtEl>
                                          <p:spTgt spid="12"/>
                                        </p:tgtEl>
                                      </p:cBhvr>
                                    </p:animEffect>
                                    <p:set>
                                      <p:cBhvr>
                                        <p:cTn id="51" dur="1" fill="hold">
                                          <p:stCondLst>
                                            <p:cond delay="499"/>
                                          </p:stCondLst>
                                        </p:cTn>
                                        <p:tgtEl>
                                          <p:spTgt spid="12"/>
                                        </p:tgtEl>
                                        <p:attrNameLst>
                                          <p:attrName>style.visibility</p:attrName>
                                        </p:attrNameLst>
                                      </p:cBhvr>
                                      <p:to>
                                        <p:strVal val="hidden"/>
                                      </p:to>
                                    </p:set>
                                  </p:childTnLst>
                                </p:cTn>
                              </p:par>
                              <p:par>
                                <p:cTn id="52" presetID="9" presetClass="entr" presetSubtype="0" fill="hold"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dissolve">
                                      <p:cBhvr>
                                        <p:cTn id="54" dur="500"/>
                                        <p:tgtEl>
                                          <p:spTgt spid="29"/>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dissolve">
                                      <p:cBhvr>
                                        <p:cTn id="59" dur="500"/>
                                        <p:tgtEl>
                                          <p:spTgt spid="35"/>
                                        </p:tgtEl>
                                      </p:cBhvr>
                                    </p:animEffect>
                                  </p:childTnLst>
                                </p:cTn>
                              </p:par>
                              <p:par>
                                <p:cTn id="60" presetID="9" presetClass="entr" presetSubtype="0" fill="hold"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dissolve">
                                      <p:cBhvr>
                                        <p:cTn id="62" dur="500"/>
                                        <p:tgtEl>
                                          <p:spTgt spid="31"/>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dissolve">
                                      <p:cBhvr>
                                        <p:cTn id="65" dur="500"/>
                                        <p:tgtEl>
                                          <p:spTgt spid="32"/>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dissolve">
                                      <p:cBhvr>
                                        <p:cTn id="68" dur="500"/>
                                        <p:tgtEl>
                                          <p:spTgt spid="33"/>
                                        </p:tgtEl>
                                      </p:cBhvr>
                                    </p:animEffect>
                                  </p:childTnLst>
                                </p:cTn>
                              </p:par>
                              <p:par>
                                <p:cTn id="69" presetID="9" presetClass="entr" presetSubtype="0" fill="hold" grpId="0" nodeType="with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dissolve">
                                      <p:cBhvr>
                                        <p:cTn id="71" dur="500"/>
                                        <p:tgtEl>
                                          <p:spTgt spid="34"/>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dissolve">
                                      <p:cBhvr>
                                        <p:cTn id="76" dur="500"/>
                                        <p:tgtEl>
                                          <p:spTgt spid="36"/>
                                        </p:tgtEl>
                                      </p:cBhvr>
                                    </p:animEffect>
                                  </p:childTnLst>
                                </p:cTn>
                              </p:par>
                            </p:childTnLst>
                          </p:cTn>
                        </p:par>
                      </p:childTnLst>
                    </p:cTn>
                  </p:par>
                  <p:par>
                    <p:cTn id="77" fill="hold">
                      <p:stCondLst>
                        <p:cond delay="indefinite"/>
                      </p:stCondLst>
                      <p:childTnLst>
                        <p:par>
                          <p:cTn id="78" fill="hold">
                            <p:stCondLst>
                              <p:cond delay="0"/>
                            </p:stCondLst>
                            <p:childTnLst>
                              <p:par>
                                <p:cTn id="79" presetID="9" presetClass="entr" presetSubtype="0" fill="hold" grpId="0" nodeType="click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dissolve">
                                      <p:cBhvr>
                                        <p:cTn id="81" dur="500"/>
                                        <p:tgtEl>
                                          <p:spTgt spid="41"/>
                                        </p:tgtEl>
                                      </p:cBhvr>
                                    </p:animEffect>
                                  </p:childTnLst>
                                </p:cTn>
                              </p:par>
                              <p:par>
                                <p:cTn id="82" presetID="9" presetClass="entr" presetSubtype="0" fill="hold" nodeType="with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dissolve">
                                      <p:cBhvr>
                                        <p:cTn id="84" dur="500"/>
                                        <p:tgtEl>
                                          <p:spTgt spid="38"/>
                                        </p:tgtEl>
                                      </p:cBhvr>
                                    </p:animEffect>
                                  </p:childTnLst>
                                </p:cTn>
                              </p:par>
                              <p:par>
                                <p:cTn id="85" presetID="9" presetClass="entr" presetSubtype="0" fill="hold" nodeType="with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dissolve">
                                      <p:cBhvr>
                                        <p:cTn id="87" dur="500"/>
                                        <p:tgtEl>
                                          <p:spTgt spid="40"/>
                                        </p:tgtEl>
                                      </p:cBhvr>
                                    </p:animEffect>
                                  </p:childTnLst>
                                </p:cTn>
                              </p:par>
                              <p:par>
                                <p:cTn id="88" presetID="3" presetClass="entr" presetSubtype="10" fill="hold" grpId="0" nodeType="withEffect">
                                  <p:stCondLst>
                                    <p:cond delay="0"/>
                                  </p:stCondLst>
                                  <p:childTnLst>
                                    <p:set>
                                      <p:cBhvr>
                                        <p:cTn id="89" dur="1" fill="hold">
                                          <p:stCondLst>
                                            <p:cond delay="0"/>
                                          </p:stCondLst>
                                        </p:cTn>
                                        <p:tgtEl>
                                          <p:spTgt spid="42"/>
                                        </p:tgtEl>
                                        <p:attrNameLst>
                                          <p:attrName>style.visibility</p:attrName>
                                        </p:attrNameLst>
                                      </p:cBhvr>
                                      <p:to>
                                        <p:strVal val="visible"/>
                                      </p:to>
                                    </p:set>
                                    <p:animEffect transition="in" filter="blinds(horizontal)">
                                      <p:cBhvr>
                                        <p:cTn id="90" dur="500"/>
                                        <p:tgtEl>
                                          <p:spTgt spid="42"/>
                                        </p:tgtEl>
                                      </p:cBhvr>
                                    </p:animEffect>
                                  </p:childTnLst>
                                </p:cTn>
                              </p:par>
                            </p:childTnLst>
                          </p:cTn>
                        </p:par>
                      </p:childTnLst>
                    </p:cTn>
                  </p:par>
                  <p:par>
                    <p:cTn id="91" fill="hold">
                      <p:stCondLst>
                        <p:cond delay="indefinite"/>
                      </p:stCondLst>
                      <p:childTnLst>
                        <p:par>
                          <p:cTn id="92" fill="hold">
                            <p:stCondLst>
                              <p:cond delay="0"/>
                            </p:stCondLst>
                            <p:childTnLst>
                              <p:par>
                                <p:cTn id="93" presetID="9" presetClass="entr" presetSubtype="0" fill="hold" grpId="0" nodeType="click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dissolve">
                                      <p:cBhvr>
                                        <p:cTn id="95" dur="500"/>
                                        <p:tgtEl>
                                          <p:spTgt spid="47"/>
                                        </p:tgtEl>
                                      </p:cBhvr>
                                    </p:animEffect>
                                  </p:childTnLst>
                                </p:cTn>
                              </p:par>
                              <p:par>
                                <p:cTn id="96" presetID="9" presetClass="entr" presetSubtype="0" fill="hold" nodeType="withEffect">
                                  <p:stCondLst>
                                    <p:cond delay="0"/>
                                  </p:stCondLst>
                                  <p:childTnLst>
                                    <p:set>
                                      <p:cBhvr>
                                        <p:cTn id="97" dur="1" fill="hold">
                                          <p:stCondLst>
                                            <p:cond delay="0"/>
                                          </p:stCondLst>
                                        </p:cTn>
                                        <p:tgtEl>
                                          <p:spTgt spid="43"/>
                                        </p:tgtEl>
                                        <p:attrNameLst>
                                          <p:attrName>style.visibility</p:attrName>
                                        </p:attrNameLst>
                                      </p:cBhvr>
                                      <p:to>
                                        <p:strVal val="visible"/>
                                      </p:to>
                                    </p:set>
                                    <p:animEffect transition="in" filter="dissolve">
                                      <p:cBhvr>
                                        <p:cTn id="98" dur="500"/>
                                        <p:tgtEl>
                                          <p:spTgt spid="43"/>
                                        </p:tgtEl>
                                      </p:cBhvr>
                                    </p:animEffect>
                                  </p:childTnLst>
                                </p:cTn>
                              </p:par>
                              <p:par>
                                <p:cTn id="99" presetID="9" presetClass="entr" presetSubtype="0" fill="hold" nodeType="with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dissolve">
                                      <p:cBhvr>
                                        <p:cTn id="101" dur="500"/>
                                        <p:tgtEl>
                                          <p:spTgt spid="45"/>
                                        </p:tgtEl>
                                      </p:cBhvr>
                                    </p:animEffect>
                                  </p:childTnLst>
                                </p:cTn>
                              </p:par>
                              <p:par>
                                <p:cTn id="102" presetID="9" presetClass="entr" presetSubtype="0" fill="hold" grpId="0" nodeType="withEffect">
                                  <p:stCondLst>
                                    <p:cond delay="0"/>
                                  </p:stCondLst>
                                  <p:childTnLst>
                                    <p:set>
                                      <p:cBhvr>
                                        <p:cTn id="103" dur="1" fill="hold">
                                          <p:stCondLst>
                                            <p:cond delay="0"/>
                                          </p:stCondLst>
                                        </p:cTn>
                                        <p:tgtEl>
                                          <p:spTgt spid="48"/>
                                        </p:tgtEl>
                                        <p:attrNameLst>
                                          <p:attrName>style.visibility</p:attrName>
                                        </p:attrNameLst>
                                      </p:cBhvr>
                                      <p:to>
                                        <p:strVal val="visible"/>
                                      </p:to>
                                    </p:set>
                                    <p:animEffect transition="in" filter="dissolve">
                                      <p:cBhvr>
                                        <p:cTn id="104" dur="500"/>
                                        <p:tgtEl>
                                          <p:spTgt spid="48"/>
                                        </p:tgtEl>
                                      </p:cBhvr>
                                    </p:animEffect>
                                  </p:childTnLst>
                                </p:cTn>
                              </p:par>
                            </p:childTnLst>
                          </p:cTn>
                        </p:par>
                      </p:childTnLst>
                    </p:cTn>
                  </p:par>
                  <p:par>
                    <p:cTn id="105" fill="hold">
                      <p:stCondLst>
                        <p:cond delay="indefinite"/>
                      </p:stCondLst>
                      <p:childTnLst>
                        <p:par>
                          <p:cTn id="106" fill="hold">
                            <p:stCondLst>
                              <p:cond delay="0"/>
                            </p:stCondLst>
                            <p:childTnLst>
                              <p:par>
                                <p:cTn id="107" presetID="9" presetClass="entr" presetSubtype="0" fill="hold" grpId="0" nodeType="click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dissolve">
                                      <p:cBhvr>
                                        <p:cTn id="10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P spid="22" grpId="0"/>
      <p:bldP spid="23" grpId="0"/>
      <p:bldP spid="24" grpId="0"/>
      <p:bldP spid="25" grpId="0" animBg="1"/>
      <p:bldP spid="26" grpId="0"/>
      <p:bldP spid="32" grpId="0"/>
      <p:bldP spid="33" grpId="0"/>
      <p:bldP spid="34" grpId="0"/>
      <p:bldP spid="35" grpId="0" animBg="1"/>
      <p:bldP spid="41" grpId="0"/>
      <p:bldP spid="42" grpId="0"/>
      <p:bldP spid="47" grpId="0"/>
      <p:bldP spid="48" grpId="0"/>
      <p:bldP spid="49" grpId="0"/>
      <p:bldP spid="3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線コネクタ 28"/>
          <p:cNvCxnSpPr/>
          <p:nvPr/>
        </p:nvCxnSpPr>
        <p:spPr>
          <a:xfrm flipH="1" flipV="1">
            <a:off x="1979712" y="4365104"/>
            <a:ext cx="3024336" cy="1584176"/>
          </a:xfrm>
          <a:prstGeom prst="line">
            <a:avLst/>
          </a:prstGeom>
          <a:ln w="254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〇〇●〇〇〇〇　</a:t>
            </a:r>
            <a:r>
              <a:rPr lang="en-US" altLang="ja-JP" sz="2800" dirty="0">
                <a:solidFill>
                  <a:srgbClr val="0070C0"/>
                </a:solidFill>
                <a:ea typeface="HGPｺﾞｼｯｸE" pitchFamily="50" charset="-128"/>
              </a:rPr>
              <a:t>5.2</a:t>
            </a:r>
            <a:r>
              <a:rPr lang="ja-JP" altLang="en-US" sz="2800" dirty="0">
                <a:solidFill>
                  <a:srgbClr val="0070C0"/>
                </a:solidFill>
                <a:latin typeface="+mj-ea"/>
              </a:rPr>
              <a:t>　消費者行動の変化；</a:t>
            </a:r>
            <a:br>
              <a:rPr lang="en-US" altLang="ja-JP" sz="2800" dirty="0">
                <a:solidFill>
                  <a:srgbClr val="0070C0"/>
                </a:solidFill>
                <a:latin typeface="+mj-ea"/>
              </a:rPr>
            </a:br>
            <a:r>
              <a:rPr lang="ja-JP" altLang="en-US" sz="2800" dirty="0">
                <a:solidFill>
                  <a:srgbClr val="0070C0"/>
                </a:solidFill>
                <a:latin typeface="+mj-ea"/>
              </a:rPr>
              <a:t>パラメータ</a:t>
            </a:r>
            <a:r>
              <a:rPr lang="en-US" altLang="ja-JP" sz="2800" i="1" dirty="0">
                <a:solidFill>
                  <a:srgbClr val="0070C0"/>
                </a:solidFill>
                <a:latin typeface="+mj-ea"/>
                <a:cs typeface="Times New Roman" pitchFamily="18" charset="0"/>
              </a:rPr>
              <a:t>A</a:t>
            </a:r>
            <a:r>
              <a:rPr lang="ja-JP" altLang="en-US" sz="2800" dirty="0">
                <a:solidFill>
                  <a:srgbClr val="0070C0"/>
                </a:solidFill>
                <a:latin typeface="+mj-ea"/>
                <a:cs typeface="Times New Roman" pitchFamily="18" charset="0"/>
              </a:rPr>
              <a:t>（貨幣価値）</a:t>
            </a:r>
            <a:r>
              <a:rPr lang="ja-JP" altLang="en-US" sz="2800" dirty="0">
                <a:solidFill>
                  <a:srgbClr val="0070C0"/>
                </a:solidFill>
                <a:latin typeface="+mj-ea"/>
              </a:rPr>
              <a:t>の低下</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idx="1"/>
              </p:nvPr>
            </p:nvSpPr>
            <p:spPr>
              <a:xfrm>
                <a:off x="457200" y="1268760"/>
                <a:ext cx="8229600" cy="4862165"/>
              </a:xfrm>
            </p:spPr>
            <p:txBody>
              <a:bodyPr/>
              <a:lstStyle/>
              <a:p>
                <a:pPr lvl="1"/>
                <a:r>
                  <a:rPr lang="ja-JP" altLang="en-US" sz="2000" dirty="0"/>
                  <a:t>（例）</a:t>
                </a:r>
                <a:r>
                  <a:rPr lang="en-US" altLang="ja-JP" sz="2000" i="1" dirty="0">
                    <a:latin typeface="Times New Roman" pitchFamily="18" charset="0"/>
                    <a:cs typeface="Times New Roman" pitchFamily="18" charset="0"/>
                  </a:rPr>
                  <a:t>B</a:t>
                </a:r>
                <a:r>
                  <a:rPr lang="en-US" altLang="ja-JP" sz="2000" dirty="0">
                    <a:latin typeface="Times New Roman" pitchFamily="18" charset="0"/>
                    <a:cs typeface="Times New Roman" pitchFamily="18" charset="0"/>
                  </a:rPr>
                  <a:t>=10</a:t>
                </a:r>
                <a:r>
                  <a:rPr lang="ja-JP" altLang="en-US" sz="2000" dirty="0"/>
                  <a:t>とする．</a:t>
                </a:r>
                <a:r>
                  <a:rPr lang="en-US" altLang="ja-JP" sz="2000" i="1" dirty="0">
                    <a:solidFill>
                      <a:srgbClr val="FF0000"/>
                    </a:solidFill>
                    <a:latin typeface="Times New Roman" pitchFamily="18" charset="0"/>
                    <a:cs typeface="Times New Roman" pitchFamily="18" charset="0"/>
                  </a:rPr>
                  <a:t>A</a:t>
                </a:r>
                <a:r>
                  <a:rPr lang="en-US" altLang="ja-JP" sz="2000" dirty="0">
                    <a:solidFill>
                      <a:srgbClr val="FF0000"/>
                    </a:solidFill>
                    <a:latin typeface="Times New Roman" pitchFamily="18" charset="0"/>
                    <a:cs typeface="Times New Roman" pitchFamily="18" charset="0"/>
                  </a:rPr>
                  <a:t>=2</a:t>
                </a:r>
                <a:r>
                  <a:rPr lang="ja-JP" altLang="en-US" sz="2000" dirty="0">
                    <a:solidFill>
                      <a:srgbClr val="FF0000"/>
                    </a:solidFill>
                    <a:latin typeface="Times New Roman" pitchFamily="18" charset="0"/>
                    <a:cs typeface="Times New Roman" pitchFamily="18" charset="0"/>
                  </a:rPr>
                  <a:t>　</a:t>
                </a:r>
                <a:r>
                  <a:rPr lang="ja-JP" altLang="en-US" sz="2000" dirty="0">
                    <a:solidFill>
                      <a:srgbClr val="FF0000"/>
                    </a:solidFill>
                  </a:rPr>
                  <a:t>から　</a:t>
                </a:r>
                <a:r>
                  <a:rPr lang="en-US" altLang="ja-JP" sz="2000" i="1" dirty="0">
                    <a:solidFill>
                      <a:srgbClr val="FF0000"/>
                    </a:solidFill>
                    <a:latin typeface="Times New Roman" pitchFamily="18" charset="0"/>
                    <a:cs typeface="Times New Roman" pitchFamily="18" charset="0"/>
                  </a:rPr>
                  <a:t>A’</a:t>
                </a:r>
                <a:r>
                  <a:rPr lang="en-US" altLang="ja-JP" sz="2000" dirty="0">
                    <a:solidFill>
                      <a:srgbClr val="FF0000"/>
                    </a:solidFill>
                    <a:latin typeface="Times New Roman" pitchFamily="18" charset="0"/>
                    <a:cs typeface="Times New Roman" pitchFamily="18" charset="0"/>
                  </a:rPr>
                  <a:t>=1</a:t>
                </a:r>
                <a:r>
                  <a:rPr lang="ja-JP" altLang="en-US" sz="2000" dirty="0">
                    <a:solidFill>
                      <a:srgbClr val="FF0000"/>
                    </a:solidFill>
                    <a:latin typeface="Times New Roman" pitchFamily="18" charset="0"/>
                    <a:cs typeface="Times New Roman" pitchFamily="18" charset="0"/>
                  </a:rPr>
                  <a:t>　</a:t>
                </a:r>
                <a:r>
                  <a:rPr lang="ja-JP" altLang="en-US" sz="2000" dirty="0" err="1">
                    <a:solidFill>
                      <a:srgbClr val="FF0000"/>
                    </a:solidFill>
                  </a:rPr>
                  <a:t>に低</a:t>
                </a:r>
                <a:r>
                  <a:rPr lang="ja-JP" altLang="en-US" sz="2000" dirty="0">
                    <a:solidFill>
                      <a:srgbClr val="FF0000"/>
                    </a:solidFill>
                  </a:rPr>
                  <a:t>下</a:t>
                </a:r>
                <a:r>
                  <a:rPr lang="ja-JP" altLang="en-US" sz="2000" dirty="0"/>
                  <a:t>したとする．</a:t>
                </a:r>
                <a:endParaRPr lang="en-US" altLang="ja-JP" sz="2000" dirty="0"/>
              </a:p>
              <a:p>
                <a:pPr lvl="1"/>
                <a:r>
                  <a:rPr lang="ja-JP" altLang="en-US" sz="2000" dirty="0"/>
                  <a:t>単純化のため消費者は１人とする．</a:t>
                </a:r>
                <a:endParaRPr lang="en-US" altLang="ja-JP" sz="2000" dirty="0"/>
              </a:p>
              <a:p>
                <a:pPr lvl="1"/>
                <a:r>
                  <a:rPr lang="ja-JP" altLang="en-US" sz="2000" dirty="0"/>
                  <a:t>需要曲線は　</a:t>
                </a:r>
                <a:r>
                  <a:rPr lang="en-US" altLang="ja-JP" sz="2000" i="1" dirty="0">
                    <a:solidFill>
                      <a:srgbClr val="0070C0"/>
                    </a:solidFill>
                    <a:latin typeface="Times New Roman" pitchFamily="18" charset="0"/>
                    <a:cs typeface="Times New Roman" pitchFamily="18" charset="0"/>
                  </a:rPr>
                  <a:t>P</a:t>
                </a:r>
                <a:r>
                  <a:rPr lang="en-US" altLang="ja-JP" sz="2000" dirty="0">
                    <a:solidFill>
                      <a:srgbClr val="0070C0"/>
                    </a:solidFill>
                    <a:latin typeface="Times New Roman" pitchFamily="18" charset="0"/>
                    <a:cs typeface="Times New Roman" pitchFamily="18" charset="0"/>
                  </a:rPr>
                  <a:t>=5</a:t>
                </a:r>
                <a:r>
                  <a:rPr lang="ja-JP" altLang="en-US" sz="2000" dirty="0">
                    <a:solidFill>
                      <a:srgbClr val="0070C0"/>
                    </a:solidFill>
                    <a:latin typeface="Times New Roman" pitchFamily="18" charset="0"/>
                    <a:cs typeface="Times New Roman" pitchFamily="18" charset="0"/>
                  </a:rPr>
                  <a:t>－</a:t>
                </a:r>
                <a:r>
                  <a:rPr lang="en-US" altLang="ja-JP" sz="2000" dirty="0">
                    <a:solidFill>
                      <a:srgbClr val="0070C0"/>
                    </a:solidFill>
                    <a:latin typeface="Times New Roman" pitchFamily="18" charset="0"/>
                    <a:cs typeface="Times New Roman" pitchFamily="18" charset="0"/>
                  </a:rPr>
                  <a:t>0.5</a:t>
                </a:r>
                <a:r>
                  <a:rPr lang="ja-JP" altLang="ja-JP" sz="2000" kern="100" dirty="0">
                    <a:solidFill>
                      <a:srgbClr val="0070C0"/>
                    </a:solidFill>
                    <a:cs typeface="Times New Roman"/>
                  </a:rPr>
                  <a:t> </a:t>
                </a:r>
                <a14:m>
                  <m:oMath xmlns:m="http://schemas.openxmlformats.org/officeDocument/2006/math">
                    <m:sSub>
                      <m:sSubPr>
                        <m:ctrlPr>
                          <a:rPr lang="ja-JP" altLang="ja-JP" sz="2000" i="1" kern="100">
                            <a:solidFill>
                              <a:srgbClr val="0070C0"/>
                            </a:solidFill>
                            <a:latin typeface="Cambria Math" panose="02040503050406030204" pitchFamily="18" charset="0"/>
                            <a:cs typeface="Times New Roman"/>
                          </a:rPr>
                        </m:ctrlPr>
                      </m:sSubPr>
                      <m:e>
                        <m:r>
                          <a:rPr lang="en-US" altLang="ja-JP" sz="2000" i="1" kern="100">
                            <a:solidFill>
                              <a:srgbClr val="0070C0"/>
                            </a:solidFill>
                            <a:latin typeface="Cambria Math"/>
                            <a:cs typeface="Times New Roman"/>
                          </a:rPr>
                          <m:t>𝐷</m:t>
                        </m:r>
                      </m:e>
                      <m:sub>
                        <m:r>
                          <m:rPr>
                            <m:sty m:val="p"/>
                          </m:rPr>
                          <a:rPr lang="en-US" altLang="ja-JP" sz="2000" kern="100">
                            <a:solidFill>
                              <a:srgbClr val="0070C0"/>
                            </a:solidFill>
                            <a:latin typeface="Cambria Math"/>
                            <a:cs typeface="Times New Roman"/>
                          </a:rPr>
                          <m:t>M</m:t>
                        </m:r>
                      </m:sub>
                    </m:sSub>
                    <m:r>
                      <a:rPr lang="en-US" altLang="ja-JP" sz="2000" i="1" kern="100">
                        <a:solidFill>
                          <a:srgbClr val="0070C0"/>
                        </a:solidFill>
                        <a:latin typeface="Cambria Math"/>
                        <a:cs typeface="Times New Roman"/>
                      </a:rPr>
                      <m:t> </m:t>
                    </m:r>
                  </m:oMath>
                </a14:m>
                <a:r>
                  <a:rPr lang="ja-JP" altLang="en-US" sz="2000" i="1" dirty="0">
                    <a:latin typeface="Times New Roman" pitchFamily="18" charset="0"/>
                    <a:cs typeface="Times New Roman" pitchFamily="18" charset="0"/>
                  </a:rPr>
                  <a:t>　</a:t>
                </a:r>
                <a:r>
                  <a:rPr lang="ja-JP" altLang="en-US" sz="2000" dirty="0">
                    <a:latin typeface="Times New Roman" pitchFamily="18" charset="0"/>
                    <a:cs typeface="Times New Roman" pitchFamily="18" charset="0"/>
                  </a:rPr>
                  <a:t>から　</a:t>
                </a:r>
                <a:r>
                  <a:rPr lang="en-US" altLang="ja-JP" sz="2000" i="1" dirty="0">
                    <a:solidFill>
                      <a:srgbClr val="0070C0"/>
                    </a:solidFill>
                    <a:latin typeface="Times New Roman" pitchFamily="18" charset="0"/>
                    <a:cs typeface="Times New Roman" pitchFamily="18" charset="0"/>
                  </a:rPr>
                  <a:t>P</a:t>
                </a:r>
                <a:r>
                  <a:rPr lang="en-US" altLang="ja-JP" sz="2000" dirty="0">
                    <a:solidFill>
                      <a:srgbClr val="0070C0"/>
                    </a:solidFill>
                    <a:latin typeface="Times New Roman" pitchFamily="18" charset="0"/>
                    <a:cs typeface="Times New Roman" pitchFamily="18" charset="0"/>
                  </a:rPr>
                  <a:t>=10</a:t>
                </a:r>
                <a:r>
                  <a:rPr lang="ja-JP" altLang="en-US" sz="2000" dirty="0">
                    <a:solidFill>
                      <a:srgbClr val="0070C0"/>
                    </a:solidFill>
                    <a:latin typeface="Times New Roman" pitchFamily="18" charset="0"/>
                    <a:cs typeface="Times New Roman" pitchFamily="18" charset="0"/>
                  </a:rPr>
                  <a:t>－</a:t>
                </a:r>
                <a14:m>
                  <m:oMath xmlns:m="http://schemas.openxmlformats.org/officeDocument/2006/math">
                    <m:sSub>
                      <m:sSubPr>
                        <m:ctrlPr>
                          <a:rPr lang="ja-JP" altLang="ja-JP" sz="2000" i="1" kern="100">
                            <a:solidFill>
                              <a:srgbClr val="0070C0"/>
                            </a:solidFill>
                            <a:latin typeface="Cambria Math" panose="02040503050406030204" pitchFamily="18" charset="0"/>
                            <a:cs typeface="Times New Roman"/>
                          </a:rPr>
                        </m:ctrlPr>
                      </m:sSubPr>
                      <m:e>
                        <m:r>
                          <a:rPr lang="en-US" altLang="ja-JP" sz="2000" i="1" kern="100">
                            <a:solidFill>
                              <a:srgbClr val="0070C0"/>
                            </a:solidFill>
                            <a:latin typeface="Cambria Math"/>
                            <a:cs typeface="Times New Roman"/>
                          </a:rPr>
                          <m:t>𝐷</m:t>
                        </m:r>
                      </m:e>
                      <m:sub>
                        <m:r>
                          <m:rPr>
                            <m:sty m:val="p"/>
                          </m:rPr>
                          <a:rPr lang="en-US" altLang="ja-JP" sz="2000" kern="100">
                            <a:solidFill>
                              <a:srgbClr val="0070C0"/>
                            </a:solidFill>
                            <a:latin typeface="Cambria Math"/>
                            <a:cs typeface="Times New Roman"/>
                          </a:rPr>
                          <m:t>M</m:t>
                        </m:r>
                      </m:sub>
                    </m:sSub>
                    <m:r>
                      <a:rPr lang="en-US" altLang="ja-JP" sz="2000" i="1" kern="100">
                        <a:solidFill>
                          <a:srgbClr val="0070C0"/>
                        </a:solidFill>
                        <a:latin typeface="Cambria Math"/>
                        <a:cs typeface="Times New Roman"/>
                      </a:rPr>
                      <m:t> </m:t>
                    </m:r>
                  </m:oMath>
                </a14:m>
                <a:r>
                  <a:rPr lang="ja-JP" altLang="en-US" sz="2000" i="1" dirty="0">
                    <a:latin typeface="Times New Roman" pitchFamily="18" charset="0"/>
                    <a:cs typeface="Times New Roman" pitchFamily="18" charset="0"/>
                  </a:rPr>
                  <a:t>　</a:t>
                </a:r>
                <a:r>
                  <a:rPr lang="ja-JP" altLang="en-US" sz="2000" dirty="0">
                    <a:latin typeface="Times New Roman" pitchFamily="18" charset="0"/>
                    <a:cs typeface="Times New Roman" pitchFamily="18" charset="0"/>
                  </a:rPr>
                  <a:t>に変化</a:t>
                </a:r>
                <a:r>
                  <a:rPr lang="ja-JP" altLang="en-US" sz="1900" dirty="0">
                    <a:latin typeface="Times New Roman" pitchFamily="18" charset="0"/>
                    <a:cs typeface="Times New Roman" pitchFamily="18" charset="0"/>
                  </a:rPr>
                  <a:t>．</a:t>
                </a:r>
                <a:r>
                  <a:rPr lang="ja-JP" altLang="en-US" sz="1900" i="1" dirty="0">
                    <a:latin typeface="Times New Roman" pitchFamily="18" charset="0"/>
                    <a:cs typeface="Times New Roman" pitchFamily="18" charset="0"/>
                  </a:rPr>
                  <a:t>　</a:t>
                </a:r>
                <a:endParaRPr lang="en-US" altLang="ja-JP" sz="1900" dirty="0">
                  <a:latin typeface="Times New Roman" pitchFamily="18" charset="0"/>
                  <a:cs typeface="Times New Roman" pitchFamily="18" charset="0"/>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idx="1"/>
              </p:nvPr>
            </p:nvSpPr>
            <p:spPr>
              <a:xfrm>
                <a:off x="457200" y="1268760"/>
                <a:ext cx="8229600" cy="4862165"/>
              </a:xfrm>
              <a:blipFill rotWithShape="1">
                <a:blip r:embed="rId2"/>
                <a:stretch>
                  <a:fillRect t="-877"/>
                </a:stretch>
              </a:blipFill>
            </p:spPr>
            <p:txBody>
              <a:bodyPr/>
              <a:lstStyle/>
              <a:p>
                <a:r>
                  <a:rPr lang="ja-JP" altLang="en-US">
                    <a:noFill/>
                  </a:rPr>
                  <a:t> </a:t>
                </a:r>
              </a:p>
            </p:txBody>
          </p:sp>
        </mc:Fallback>
      </mc:AlternateContent>
      <p:cxnSp>
        <p:nvCxnSpPr>
          <p:cNvPr id="7" name="直線矢印コネクタ 6"/>
          <p:cNvCxnSpPr/>
          <p:nvPr/>
        </p:nvCxnSpPr>
        <p:spPr>
          <a:xfrm>
            <a:off x="1979712" y="5949280"/>
            <a:ext cx="396044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1979712" y="2749570"/>
            <a:ext cx="0" cy="319971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テキスト ボックス 9"/>
              <p:cNvSpPr txBox="1"/>
              <p:nvPr/>
            </p:nvSpPr>
            <p:spPr>
              <a:xfrm>
                <a:off x="6084168" y="5661248"/>
                <a:ext cx="2520280" cy="369332"/>
              </a:xfrm>
              <a:prstGeom prst="rect">
                <a:avLst/>
              </a:prstGeom>
              <a:noFill/>
            </p:spPr>
            <p:txBody>
              <a:bodyPr wrap="square" rtlCol="0">
                <a:spAutoFit/>
              </a:bodyPr>
              <a:lstStyle/>
              <a:p>
                <a14:m>
                  <m:oMath xmlns:m="http://schemas.openxmlformats.org/officeDocument/2006/math">
                    <m:sSub>
                      <m:sSubPr>
                        <m:ctrlPr>
                          <a:rPr lang="ja-JP" altLang="ja-JP" i="1" kern="100">
                            <a:solidFill>
                              <a:srgbClr val="0070C0"/>
                            </a:solidFill>
                            <a:latin typeface="Cambria Math" panose="02040503050406030204" pitchFamily="18" charset="0"/>
                            <a:cs typeface="Times New Roman"/>
                          </a:rPr>
                        </m:ctrlPr>
                      </m:sSubPr>
                      <m:e>
                        <m:r>
                          <a:rPr lang="en-US" altLang="ja-JP" i="1" kern="100">
                            <a:solidFill>
                              <a:srgbClr val="0070C0"/>
                            </a:solidFill>
                            <a:latin typeface="Cambria Math"/>
                            <a:cs typeface="Times New Roman"/>
                          </a:rPr>
                          <m:t>𝐷</m:t>
                        </m:r>
                      </m:e>
                      <m:sub>
                        <m:r>
                          <m:rPr>
                            <m:sty m:val="p"/>
                          </m:rPr>
                          <a:rPr lang="en-US" altLang="ja-JP" kern="100">
                            <a:solidFill>
                              <a:srgbClr val="0070C0"/>
                            </a:solidFill>
                            <a:latin typeface="Cambria Math"/>
                            <a:cs typeface="Times New Roman"/>
                          </a:rPr>
                          <m:t>M</m:t>
                        </m:r>
                      </m:sub>
                    </m:sSub>
                    <m:r>
                      <a:rPr lang="en-US" altLang="ja-JP" i="1" kern="100">
                        <a:latin typeface="Cambria Math"/>
                        <a:cs typeface="Times New Roman"/>
                      </a:rPr>
                      <m:t>, </m:t>
                    </m:r>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𝑆</m:t>
                        </m:r>
                      </m:e>
                      <m:sub>
                        <m:r>
                          <m:rPr>
                            <m:sty m:val="p"/>
                          </m:rPr>
                          <a:rPr lang="en-US" altLang="ja-JP" kern="100">
                            <a:latin typeface="Cambria Math"/>
                            <a:cs typeface="Times New Roman"/>
                          </a:rPr>
                          <m:t>M</m:t>
                        </m:r>
                      </m:sub>
                    </m:sSub>
                  </m:oMath>
                </a14:m>
                <a:r>
                  <a:rPr lang="ja-JP" altLang="en-US" kern="100" dirty="0">
                    <a:latin typeface="+mn-ea"/>
                    <a:cs typeface="Times New Roman"/>
                  </a:rPr>
                  <a:t> ；</a:t>
                </a:r>
                <a:r>
                  <a:rPr lang="ja-JP" altLang="ja-JP" kern="100" dirty="0">
                    <a:latin typeface="+mn-ea"/>
                    <a:cs typeface="Times New Roman"/>
                  </a:rPr>
                  <a:t>需要量・供給量</a:t>
                </a:r>
                <a:endParaRPr kumimoji="1" lang="ja-JP" altLang="en-US" i="1" dirty="0">
                  <a:latin typeface="Times New Roman" pitchFamily="18" charset="0"/>
                  <a:cs typeface="Times New Roman" pitchFamily="18" charset="0"/>
                </a:endParaRPr>
              </a:p>
            </p:txBody>
          </p:sp>
        </mc:Choice>
        <mc:Fallback xmlns="">
          <p:sp>
            <p:nvSpPr>
              <p:cNvPr id="10" name="テキスト ボックス 9"/>
              <p:cNvSpPr txBox="1">
                <a:spLocks noRot="1" noChangeAspect="1" noMove="1" noResize="1" noEditPoints="1" noAdjustHandles="1" noChangeArrowheads="1" noChangeShapeType="1" noTextEdit="1"/>
              </p:cNvSpPr>
              <p:nvPr/>
            </p:nvSpPr>
            <p:spPr>
              <a:xfrm>
                <a:off x="6084168" y="5661248"/>
                <a:ext cx="2520280" cy="369332"/>
              </a:xfrm>
              <a:prstGeom prst="rect">
                <a:avLst/>
              </a:prstGeom>
              <a:blipFill rotWithShape="1">
                <a:blip r:embed="rId3"/>
                <a:stretch>
                  <a:fillRect t="-11667" r="-2179" b="-23333"/>
                </a:stretch>
              </a:blipFill>
            </p:spPr>
            <p:txBody>
              <a:bodyPr/>
              <a:lstStyle/>
              <a:p>
                <a:r>
                  <a:rPr lang="ja-JP" altLang="en-US">
                    <a:noFill/>
                  </a:rPr>
                  <a:t> </a:t>
                </a:r>
              </a:p>
            </p:txBody>
          </p:sp>
        </mc:Fallback>
      </mc:AlternateContent>
      <p:cxnSp>
        <p:nvCxnSpPr>
          <p:cNvPr id="12" name="直線コネクタ 11"/>
          <p:cNvCxnSpPr/>
          <p:nvPr/>
        </p:nvCxnSpPr>
        <p:spPr>
          <a:xfrm>
            <a:off x="1979712" y="4365104"/>
            <a:ext cx="3024336" cy="1584176"/>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547664" y="2380238"/>
            <a:ext cx="1224136"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lang="ja-JP" altLang="ja-JP" kern="100" dirty="0">
                <a:latin typeface="Century"/>
                <a:ea typeface="ＭＳ 明朝"/>
                <a:cs typeface="Times New Roman"/>
              </a:rPr>
              <a:t>；価格</a:t>
            </a:r>
          </a:p>
        </p:txBody>
      </p:sp>
      <p:cxnSp>
        <p:nvCxnSpPr>
          <p:cNvPr id="20" name="直線コネクタ 19"/>
          <p:cNvCxnSpPr/>
          <p:nvPr/>
        </p:nvCxnSpPr>
        <p:spPr>
          <a:xfrm flipV="1">
            <a:off x="1979712" y="3212976"/>
            <a:ext cx="3312368" cy="27363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5292080" y="2852936"/>
            <a:ext cx="1224136" cy="369332"/>
          </a:xfrm>
          <a:prstGeom prst="rect">
            <a:avLst/>
          </a:prstGeom>
          <a:noFill/>
        </p:spPr>
        <p:txBody>
          <a:bodyPr wrap="square" rtlCol="0">
            <a:spAutoFit/>
          </a:bodyPr>
          <a:lstStyle/>
          <a:p>
            <a:r>
              <a:rPr kumimoji="1" lang="ja-JP" altLang="en-US" dirty="0"/>
              <a:t>供給曲線</a:t>
            </a:r>
          </a:p>
        </p:txBody>
      </p:sp>
      <p:sp>
        <p:nvSpPr>
          <p:cNvPr id="23" name="テキスト ボックス 22"/>
          <p:cNvSpPr txBox="1"/>
          <p:nvPr/>
        </p:nvSpPr>
        <p:spPr>
          <a:xfrm>
            <a:off x="1547664" y="4145940"/>
            <a:ext cx="648072"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5</a:t>
            </a:r>
            <a:endParaRPr kumimoji="1" lang="ja-JP" altLang="en-US" dirty="0">
              <a:latin typeface="Times New Roman" pitchFamily="18" charset="0"/>
              <a:cs typeface="Times New Roman" pitchFamily="18" charset="0"/>
            </a:endParaRPr>
          </a:p>
        </p:txBody>
      </p:sp>
      <p:sp>
        <p:nvSpPr>
          <p:cNvPr id="24" name="テキスト ボックス 23"/>
          <p:cNvSpPr txBox="1"/>
          <p:nvPr/>
        </p:nvSpPr>
        <p:spPr>
          <a:xfrm>
            <a:off x="4932040" y="5949280"/>
            <a:ext cx="648072"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10</a:t>
            </a:r>
            <a:endParaRPr kumimoji="1" lang="ja-JP" alt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26" name="テキスト ボックス 25"/>
              <p:cNvSpPr txBox="1"/>
              <p:nvPr/>
            </p:nvSpPr>
            <p:spPr>
              <a:xfrm>
                <a:off x="2915816" y="5475955"/>
                <a:ext cx="1512168" cy="369332"/>
              </a:xfrm>
              <a:prstGeom prst="rect">
                <a:avLst/>
              </a:prstGeom>
              <a:noFill/>
            </p:spPr>
            <p:txBody>
              <a:bodyPr wrap="square" rtlCol="0">
                <a:spAutoFit/>
              </a:bodyPr>
              <a:lstStyle/>
              <a:p>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=5</a:t>
                </a:r>
                <a:r>
                  <a:rPr lang="ja-JP" altLang="en-US" dirty="0">
                    <a:latin typeface="Times New Roman" pitchFamily="18" charset="0"/>
                    <a:cs typeface="Times New Roman" pitchFamily="18" charset="0"/>
                  </a:rPr>
                  <a:t>－</a:t>
                </a:r>
                <a:r>
                  <a:rPr lang="en-US" altLang="ja-JP" dirty="0">
                    <a:latin typeface="Times New Roman" pitchFamily="18" charset="0"/>
                    <a:cs typeface="Times New Roman" pitchFamily="18" charset="0"/>
                  </a:rPr>
                  <a:t>0.5</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𝐷</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26" name="テキスト ボックス 25"/>
              <p:cNvSpPr txBox="1">
                <a:spLocks noRot="1" noChangeAspect="1" noMove="1" noResize="1" noEditPoints="1" noAdjustHandles="1" noChangeArrowheads="1" noChangeShapeType="1" noTextEdit="1"/>
              </p:cNvSpPr>
              <p:nvPr/>
            </p:nvSpPr>
            <p:spPr>
              <a:xfrm>
                <a:off x="2915816" y="5475955"/>
                <a:ext cx="1512168" cy="369332"/>
              </a:xfrm>
              <a:prstGeom prst="rect">
                <a:avLst/>
              </a:prstGeom>
              <a:blipFill rotWithShape="1">
                <a:blip r:embed="rId4"/>
                <a:stretch>
                  <a:fillRect l="-3226" t="-11475" b="-26230"/>
                </a:stretch>
              </a:blipFill>
            </p:spPr>
            <p:txBody>
              <a:bodyPr/>
              <a:lstStyle/>
              <a:p>
                <a:r>
                  <a:rPr lang="ja-JP" altLang="en-US">
                    <a:noFill/>
                  </a:rPr>
                  <a:t> </a:t>
                </a:r>
              </a:p>
            </p:txBody>
          </p:sp>
        </mc:Fallback>
      </mc:AlternateContent>
      <p:cxnSp>
        <p:nvCxnSpPr>
          <p:cNvPr id="31" name="直線コネクタ 30"/>
          <p:cNvCxnSpPr/>
          <p:nvPr/>
        </p:nvCxnSpPr>
        <p:spPr>
          <a:xfrm>
            <a:off x="1979712" y="2996952"/>
            <a:ext cx="3024336" cy="2952328"/>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1475656" y="2852936"/>
            <a:ext cx="504056"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10</a:t>
            </a:r>
            <a:endParaRPr kumimoji="1" lang="ja-JP" alt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4" name="テキスト ボックス 33"/>
              <p:cNvSpPr txBox="1"/>
              <p:nvPr/>
            </p:nvSpPr>
            <p:spPr>
              <a:xfrm>
                <a:off x="4211960" y="4797152"/>
                <a:ext cx="1296144" cy="369332"/>
              </a:xfrm>
              <a:prstGeom prst="rect">
                <a:avLst/>
              </a:prstGeom>
              <a:noFill/>
            </p:spPr>
            <p:txBody>
              <a:bodyPr wrap="square" rtlCol="0">
                <a:spAutoFit/>
              </a:bodyPr>
              <a:lstStyle/>
              <a:p>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=10</a:t>
                </a:r>
                <a:r>
                  <a:rPr lang="ja-JP" altLang="en-US" dirty="0">
                    <a:latin typeface="Times New Roman" pitchFamily="18" charset="0"/>
                    <a:cs typeface="Times New Roman" pitchFamily="18" charset="0"/>
                  </a:rPr>
                  <a:t>－</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𝐷</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34" name="テキスト ボックス 33"/>
              <p:cNvSpPr txBox="1">
                <a:spLocks noRot="1" noChangeAspect="1" noMove="1" noResize="1" noEditPoints="1" noAdjustHandles="1" noChangeArrowheads="1" noChangeShapeType="1" noTextEdit="1"/>
              </p:cNvSpPr>
              <p:nvPr/>
            </p:nvSpPr>
            <p:spPr>
              <a:xfrm>
                <a:off x="4211960" y="4797152"/>
                <a:ext cx="1296144" cy="369332"/>
              </a:xfrm>
              <a:prstGeom prst="rect">
                <a:avLst/>
              </a:prstGeom>
              <a:blipFill rotWithShape="1">
                <a:blip r:embed="rId5"/>
                <a:stretch>
                  <a:fillRect l="-4225" t="-11475" b="-26230"/>
                </a:stretch>
              </a:blipFill>
            </p:spPr>
            <p:txBody>
              <a:bodyPr/>
              <a:lstStyle/>
              <a:p>
                <a:r>
                  <a:rPr lang="ja-JP" altLang="en-US">
                    <a:noFill/>
                  </a:rPr>
                  <a:t> </a:t>
                </a:r>
              </a:p>
            </p:txBody>
          </p:sp>
        </mc:Fallback>
      </mc:AlternateContent>
      <p:sp>
        <p:nvSpPr>
          <p:cNvPr id="35" name="右矢印 34"/>
          <p:cNvSpPr/>
          <p:nvPr/>
        </p:nvSpPr>
        <p:spPr>
          <a:xfrm>
            <a:off x="2339752" y="4221088"/>
            <a:ext cx="648072" cy="288032"/>
          </a:xfrm>
          <a:prstGeom prst="rightArrow">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p:cNvSpPr txBox="1"/>
          <p:nvPr/>
        </p:nvSpPr>
        <p:spPr>
          <a:xfrm>
            <a:off x="1475656" y="4941168"/>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2" name="テキスト ボックス 41"/>
          <p:cNvSpPr txBox="1"/>
          <p:nvPr/>
        </p:nvSpPr>
        <p:spPr>
          <a:xfrm>
            <a:off x="2915816" y="59492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cxnSp>
        <p:nvCxnSpPr>
          <p:cNvPr id="43" name="直線コネクタ 42"/>
          <p:cNvCxnSpPr>
            <a:endCxn id="36" idx="2"/>
          </p:cNvCxnSpPr>
          <p:nvPr/>
        </p:nvCxnSpPr>
        <p:spPr>
          <a:xfrm>
            <a:off x="1979712" y="4596978"/>
            <a:ext cx="158417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3635896" y="4653136"/>
            <a:ext cx="0" cy="129614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1475656" y="451656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8" name="テキスト ボックス 47"/>
          <p:cNvSpPr txBox="1"/>
          <p:nvPr/>
        </p:nvSpPr>
        <p:spPr>
          <a:xfrm>
            <a:off x="3563888" y="59492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9" name="テキスト ボックス 48"/>
          <p:cNvSpPr txBox="1"/>
          <p:nvPr/>
        </p:nvSpPr>
        <p:spPr>
          <a:xfrm>
            <a:off x="5940152" y="3573016"/>
            <a:ext cx="2880320" cy="1015663"/>
          </a:xfrm>
          <a:prstGeom prst="rect">
            <a:avLst/>
          </a:prstGeom>
          <a:noFill/>
        </p:spPr>
        <p:txBody>
          <a:bodyPr wrap="square" rtlCol="0">
            <a:spAutoFit/>
          </a:bodyPr>
          <a:lstStyle/>
          <a:p>
            <a:r>
              <a:rPr kumimoji="1" lang="ja-JP" altLang="en-US" sz="2000" dirty="0">
                <a:solidFill>
                  <a:srgbClr val="FF0000"/>
                </a:solidFill>
              </a:rPr>
              <a:t>市場均衡は右上に変化．</a:t>
            </a:r>
            <a:endParaRPr kumimoji="1" lang="en-US" altLang="ja-JP" sz="2000" dirty="0">
              <a:solidFill>
                <a:srgbClr val="FF0000"/>
              </a:solidFill>
            </a:endParaRPr>
          </a:p>
          <a:p>
            <a:r>
              <a:rPr lang="ja-JP" altLang="en-US" sz="2000" dirty="0">
                <a:solidFill>
                  <a:srgbClr val="FF0000"/>
                </a:solidFill>
              </a:rPr>
              <a:t>価格</a:t>
            </a:r>
            <a:r>
              <a:rPr lang="en-US" altLang="ja-JP" sz="2000" i="1" dirty="0">
                <a:solidFill>
                  <a:srgbClr val="FF0000"/>
                </a:solidFill>
                <a:latin typeface="Times New Roman" panose="02020603050405020304" pitchFamily="18" charset="0"/>
                <a:cs typeface="Times New Roman" panose="02020603050405020304" pitchFamily="18" charset="0"/>
              </a:rPr>
              <a:t>P</a:t>
            </a:r>
            <a:r>
              <a:rPr lang="ja-JP" altLang="en-US" sz="2000" dirty="0">
                <a:solidFill>
                  <a:srgbClr val="FF0000"/>
                </a:solidFill>
              </a:rPr>
              <a:t>は上昇し，取引量も上昇する．</a:t>
            </a:r>
            <a:endParaRPr kumimoji="1" lang="ja-JP" altLang="en-US" sz="2000" dirty="0">
              <a:solidFill>
                <a:srgbClr val="FF0000"/>
              </a:solidFill>
            </a:endParaRPr>
          </a:p>
        </p:txBody>
      </p:sp>
      <p:cxnSp>
        <p:nvCxnSpPr>
          <p:cNvPr id="61" name="直線コネクタ 60"/>
          <p:cNvCxnSpPr/>
          <p:nvPr/>
        </p:nvCxnSpPr>
        <p:spPr>
          <a:xfrm flipV="1">
            <a:off x="1999316" y="4994420"/>
            <a:ext cx="1101955" cy="1864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a:stCxn id="25" idx="4"/>
          </p:cNvCxnSpPr>
          <p:nvPr/>
        </p:nvCxnSpPr>
        <p:spPr>
          <a:xfrm>
            <a:off x="3152189" y="5058063"/>
            <a:ext cx="0" cy="89121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6" name="円/楕円 35"/>
          <p:cNvSpPr/>
          <p:nvPr/>
        </p:nvSpPr>
        <p:spPr>
          <a:xfrm>
            <a:off x="3563888" y="4524970"/>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p:nvSpPr>
        <p:spPr>
          <a:xfrm>
            <a:off x="3080181" y="4930777"/>
            <a:ext cx="144016" cy="12728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33" name="正方形/長方形 32"/>
              <p:cNvSpPr/>
              <p:nvPr/>
            </p:nvSpPr>
            <p:spPr>
              <a:xfrm>
                <a:off x="6953657" y="1222580"/>
                <a:ext cx="2082839" cy="887935"/>
              </a:xfrm>
              <a:prstGeom prst="rect">
                <a:avLst/>
              </a:prstGeom>
              <a:ln>
                <a:solidFill>
                  <a:schemeClr val="tx1"/>
                </a:solidFill>
              </a:ln>
            </p:spPr>
            <p:txBody>
              <a:bodyPr wrap="square">
                <a:spAutoFit/>
              </a:bodyPr>
              <a:lstStyle/>
              <a:p>
                <a:r>
                  <a:rPr lang="ja-JP" altLang="en-US" dirty="0">
                    <a:solidFill>
                      <a:schemeClr val="tx1"/>
                    </a:solidFill>
                  </a:rPr>
                  <a:t>市場</a:t>
                </a:r>
                <a14:m>
                  <m:oMath xmlns:m="http://schemas.openxmlformats.org/officeDocument/2006/math">
                    <m:r>
                      <a:rPr lang="ja-JP" altLang="en-US" i="1">
                        <a:solidFill>
                          <a:schemeClr val="tx1"/>
                        </a:solidFill>
                        <a:latin typeface="Cambria Math"/>
                      </a:rPr>
                      <m:t>需要曲線</m:t>
                    </m:r>
                    <m:r>
                      <a:rPr lang="ja-JP" altLang="en-US" b="0" i="1" smtClean="0">
                        <a:solidFill>
                          <a:schemeClr val="tx1"/>
                        </a:solidFill>
                        <a:latin typeface="Cambria Math"/>
                      </a:rPr>
                      <m:t>：</m:t>
                    </m:r>
                  </m:oMath>
                </a14:m>
                <a:endParaRPr lang="en-US" altLang="ja-JP" b="0" i="1" dirty="0">
                  <a:solidFill>
                    <a:schemeClr val="tx1"/>
                  </a:solidFill>
                  <a:latin typeface="Cambria Math"/>
                </a:endParaRPr>
              </a:p>
              <a:p>
                <a:pPr/>
                <a14:m>
                  <m:oMathPara xmlns:m="http://schemas.openxmlformats.org/officeDocument/2006/math">
                    <m:oMathParaPr>
                      <m:jc m:val="centerGroup"/>
                    </m:oMathParaPr>
                    <m:oMath xmlns:m="http://schemas.openxmlformats.org/officeDocument/2006/math">
                      <m:r>
                        <a:rPr lang="en-US" altLang="ja-JP" i="1">
                          <a:solidFill>
                            <a:schemeClr val="tx1"/>
                          </a:solidFill>
                          <a:latin typeface="Cambria Math" panose="02040503050406030204" pitchFamily="18" charset="0"/>
                        </a:rPr>
                        <m:t>𝑃</m:t>
                      </m:r>
                      <m:r>
                        <a:rPr lang="en-US" altLang="ja-JP" i="1">
                          <a:solidFill>
                            <a:schemeClr val="tx1"/>
                          </a:solidFill>
                          <a:latin typeface="Cambria Math" panose="02040503050406030204" pitchFamily="18" charset="0"/>
                        </a:rPr>
                        <m:t>=</m:t>
                      </m:r>
                      <m:f>
                        <m:fPr>
                          <m:ctrlPr>
                            <a:rPr lang="en-US" altLang="ja-JP" i="1">
                              <a:solidFill>
                                <a:schemeClr val="tx1"/>
                              </a:solidFill>
                              <a:latin typeface="Cambria Math" panose="02040503050406030204" pitchFamily="18" charset="0"/>
                            </a:rPr>
                          </m:ctrlPr>
                        </m:fPr>
                        <m:num>
                          <m:r>
                            <a:rPr lang="en-US" altLang="ja-JP" i="1">
                              <a:solidFill>
                                <a:schemeClr val="tx1"/>
                              </a:solidFill>
                              <a:latin typeface="Cambria Math" panose="02040503050406030204" pitchFamily="18" charset="0"/>
                            </a:rPr>
                            <m:t>𝐵</m:t>
                          </m:r>
                        </m:num>
                        <m:den>
                          <m:r>
                            <a:rPr lang="en-US" altLang="ja-JP" i="1">
                              <a:solidFill>
                                <a:schemeClr val="tx1"/>
                              </a:solidFill>
                              <a:latin typeface="Cambria Math" panose="02040503050406030204" pitchFamily="18" charset="0"/>
                            </a:rPr>
                            <m:t>𝐴</m:t>
                          </m:r>
                        </m:den>
                      </m:f>
                      <m:r>
                        <a:rPr lang="en-US" altLang="ja-JP" i="1">
                          <a:solidFill>
                            <a:schemeClr val="tx1"/>
                          </a:solidFill>
                          <a:latin typeface="Cambria Math" panose="02040503050406030204" pitchFamily="18" charset="0"/>
                        </a:rPr>
                        <m:t>−</m:t>
                      </m:r>
                      <m:f>
                        <m:fPr>
                          <m:ctrlPr>
                            <a:rPr lang="en-US" altLang="ja-JP" i="1">
                              <a:solidFill>
                                <a:schemeClr val="tx1"/>
                              </a:solidFill>
                              <a:latin typeface="Cambria Math" panose="02040503050406030204" pitchFamily="18" charset="0"/>
                            </a:rPr>
                          </m:ctrlPr>
                        </m:fPr>
                        <m:num>
                          <m:r>
                            <a:rPr lang="en-US" altLang="ja-JP" i="1">
                              <a:solidFill>
                                <a:schemeClr val="tx1"/>
                              </a:solidFill>
                              <a:latin typeface="Cambria Math" panose="02040503050406030204" pitchFamily="18" charset="0"/>
                            </a:rPr>
                            <m:t>1</m:t>
                          </m:r>
                        </m:num>
                        <m:den>
                          <m:r>
                            <a:rPr lang="en-US" altLang="ja-JP" i="1">
                              <a:solidFill>
                                <a:schemeClr val="tx1"/>
                              </a:solidFill>
                              <a:latin typeface="Cambria Math"/>
                            </a:rPr>
                            <m:t>𝐾</m:t>
                          </m:r>
                          <m:r>
                            <a:rPr lang="en-US" altLang="ja-JP" i="1">
                              <a:solidFill>
                                <a:schemeClr val="tx1"/>
                              </a:solidFill>
                              <a:latin typeface="Cambria Math" panose="02040503050406030204" pitchFamily="18" charset="0"/>
                            </a:rPr>
                            <m:t>𝐴</m:t>
                          </m:r>
                        </m:den>
                      </m:f>
                      <m:sSub>
                        <m:sSubPr>
                          <m:ctrlPr>
                            <a:rPr lang="en-US" altLang="ja-JP" i="1">
                              <a:solidFill>
                                <a:schemeClr val="tx1"/>
                              </a:solidFill>
                              <a:latin typeface="Cambria Math" panose="02040503050406030204" pitchFamily="18" charset="0"/>
                            </a:rPr>
                          </m:ctrlPr>
                        </m:sSubPr>
                        <m:e>
                          <m:r>
                            <a:rPr lang="en-US" altLang="ja-JP" i="1">
                              <a:solidFill>
                                <a:schemeClr val="tx1"/>
                              </a:solidFill>
                              <a:latin typeface="Cambria Math" panose="02040503050406030204" pitchFamily="18" charset="0"/>
                            </a:rPr>
                            <m:t>𝐷</m:t>
                          </m:r>
                        </m:e>
                        <m:sub>
                          <m:r>
                            <m:rPr>
                              <m:sty m:val="p"/>
                            </m:rPr>
                            <a:rPr lang="en-US" altLang="ja-JP">
                              <a:solidFill>
                                <a:schemeClr val="tx1"/>
                              </a:solidFill>
                              <a:latin typeface="Cambria Math" panose="02040503050406030204" pitchFamily="18" charset="0"/>
                            </a:rPr>
                            <m:t>M</m:t>
                          </m:r>
                        </m:sub>
                      </m:sSub>
                    </m:oMath>
                  </m:oMathPara>
                </a14:m>
                <a:endParaRPr lang="ja-JP" altLang="en-US" dirty="0">
                  <a:solidFill>
                    <a:schemeClr val="tx1"/>
                  </a:solidFill>
                </a:endParaRPr>
              </a:p>
            </p:txBody>
          </p:sp>
        </mc:Choice>
        <mc:Fallback xmlns="">
          <p:sp>
            <p:nvSpPr>
              <p:cNvPr id="33" name="正方形/長方形 32"/>
              <p:cNvSpPr>
                <a:spLocks noRot="1" noChangeAspect="1" noMove="1" noResize="1" noEditPoints="1" noAdjustHandles="1" noChangeArrowheads="1" noChangeShapeType="1" noTextEdit="1"/>
              </p:cNvSpPr>
              <p:nvPr/>
            </p:nvSpPr>
            <p:spPr>
              <a:xfrm>
                <a:off x="6953657" y="1222580"/>
                <a:ext cx="2082839" cy="887935"/>
              </a:xfrm>
              <a:prstGeom prst="rect">
                <a:avLst/>
              </a:prstGeom>
              <a:blipFill rotWithShape="1">
                <a:blip r:embed="rId6"/>
                <a:stretch>
                  <a:fillRect l="-2332" t="-4082"/>
                </a:stretch>
              </a:blipFill>
              <a:ln>
                <a:solidFill>
                  <a:schemeClr val="tx1"/>
                </a:solidFill>
              </a:ln>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34</a:t>
            </a:fld>
            <a:endParaRPr kumimoji="1" lang="ja-JP" altLang="en-US"/>
          </a:p>
        </p:txBody>
      </p:sp>
      <p:sp>
        <p:nvSpPr>
          <p:cNvPr id="6" name="日付プレースホルダー 5">
            <a:extLst>
              <a:ext uri="{FF2B5EF4-FFF2-40B4-BE49-F238E27FC236}">
                <a16:creationId xmlns:a16="http://schemas.microsoft.com/office/drawing/2014/main" id="{02DC818B-869A-4AC8-87D8-EA45B9115E97}"/>
              </a:ext>
            </a:extLst>
          </p:cNvPr>
          <p:cNvSpPr>
            <a:spLocks noGrp="1"/>
          </p:cNvSpPr>
          <p:nvPr>
            <p:ph type="dt" sz="half" idx="10"/>
          </p:nvPr>
        </p:nvSpPr>
        <p:spPr/>
        <p:txBody>
          <a:bodyPr/>
          <a:lstStyle/>
          <a:p>
            <a:r>
              <a:rPr kumimoji="1" lang="en-US" altLang="ja-JP"/>
              <a:t>ver. 2</a:t>
            </a:r>
            <a:endParaRPr kumimoji="1" lang="ja-JP" altLang="en-US"/>
          </a:p>
        </p:txBody>
      </p:sp>
      <p:sp>
        <p:nvSpPr>
          <p:cNvPr id="8" name="フッター プレースホルダー 7">
            <a:extLst>
              <a:ext uri="{FF2B5EF4-FFF2-40B4-BE49-F238E27FC236}">
                <a16:creationId xmlns:a16="http://schemas.microsoft.com/office/drawing/2014/main" id="{57B0D10D-DA1F-456E-85FE-B6556FEB6DDD}"/>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4052678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par>
                                <p:cTn id="11" presetID="9"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dissolve">
                                      <p:cBhvr>
                                        <p:cTn id="24" dur="500"/>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dissolve">
                                      <p:cBhvr>
                                        <p:cTn id="29" dur="500"/>
                                        <p:tgtEl>
                                          <p:spTgt spid="23"/>
                                        </p:tgtEl>
                                      </p:cBhvr>
                                    </p:animEffect>
                                  </p:childTnLst>
                                </p:cTn>
                              </p:par>
                              <p:par>
                                <p:cTn id="30" presetID="9"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dissolve">
                                      <p:cBhvr>
                                        <p:cTn id="32" dur="500"/>
                                        <p:tgtEl>
                                          <p:spTgt spid="12"/>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dissolve">
                                      <p:cBhvr>
                                        <p:cTn id="35" dur="500"/>
                                        <p:tgtEl>
                                          <p:spTgt spid="24"/>
                                        </p:tgtEl>
                                      </p:cBhvr>
                                    </p:animEffect>
                                  </p:childTnLst>
                                </p:cTn>
                              </p:par>
                              <p:par>
                                <p:cTn id="36" presetID="9"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dissolve">
                                      <p:cBhvr>
                                        <p:cTn id="38" dur="500"/>
                                        <p:tgtEl>
                                          <p:spTgt spid="12"/>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dissolve">
                                      <p:cBhvr>
                                        <p:cTn id="41" dur="500"/>
                                        <p:tgtEl>
                                          <p:spTgt spid="26"/>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dissolve">
                                      <p:cBhvr>
                                        <p:cTn id="46" dur="500"/>
                                        <p:tgtEl>
                                          <p:spTgt spid="25"/>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xit" presetSubtype="10" fill="hold" nodeType="clickEffect">
                                  <p:stCondLst>
                                    <p:cond delay="0"/>
                                  </p:stCondLst>
                                  <p:childTnLst>
                                    <p:animEffect transition="out" filter="blinds(horizontal)">
                                      <p:cBhvr>
                                        <p:cTn id="50" dur="500"/>
                                        <p:tgtEl>
                                          <p:spTgt spid="12"/>
                                        </p:tgtEl>
                                      </p:cBhvr>
                                    </p:animEffect>
                                    <p:set>
                                      <p:cBhvr>
                                        <p:cTn id="51" dur="1" fill="hold">
                                          <p:stCondLst>
                                            <p:cond delay="499"/>
                                          </p:stCondLst>
                                        </p:cTn>
                                        <p:tgtEl>
                                          <p:spTgt spid="12"/>
                                        </p:tgtEl>
                                        <p:attrNameLst>
                                          <p:attrName>style.visibility</p:attrName>
                                        </p:attrNameLst>
                                      </p:cBhvr>
                                      <p:to>
                                        <p:strVal val="hidden"/>
                                      </p:to>
                                    </p:set>
                                  </p:childTnLst>
                                </p:cTn>
                              </p:par>
                              <p:par>
                                <p:cTn id="52" presetID="9" presetClass="entr" presetSubtype="0" fill="hold"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dissolve">
                                      <p:cBhvr>
                                        <p:cTn id="54" dur="500"/>
                                        <p:tgtEl>
                                          <p:spTgt spid="29"/>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dissolve">
                                      <p:cBhvr>
                                        <p:cTn id="59" dur="500"/>
                                        <p:tgtEl>
                                          <p:spTgt spid="35"/>
                                        </p:tgtEl>
                                      </p:cBhvr>
                                    </p:animEffect>
                                  </p:childTnLst>
                                </p:cTn>
                              </p:par>
                              <p:par>
                                <p:cTn id="60" presetID="9" presetClass="entr" presetSubtype="0" fill="hold"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dissolve">
                                      <p:cBhvr>
                                        <p:cTn id="62" dur="500"/>
                                        <p:tgtEl>
                                          <p:spTgt spid="31"/>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dissolve">
                                      <p:cBhvr>
                                        <p:cTn id="65" dur="500"/>
                                        <p:tgtEl>
                                          <p:spTgt spid="32"/>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dissolve">
                                      <p:cBhvr>
                                        <p:cTn id="68" dur="500"/>
                                        <p:tgtEl>
                                          <p:spTgt spid="34"/>
                                        </p:tgtEl>
                                      </p:cBhvr>
                                    </p:animEffect>
                                  </p:childTnLst>
                                </p:cTn>
                              </p:par>
                            </p:childTnLst>
                          </p:cTn>
                        </p:par>
                      </p:childTnLst>
                    </p:cTn>
                  </p:par>
                  <p:par>
                    <p:cTn id="69" fill="hold">
                      <p:stCondLst>
                        <p:cond delay="indefinite"/>
                      </p:stCondLst>
                      <p:childTnLst>
                        <p:par>
                          <p:cTn id="70" fill="hold">
                            <p:stCondLst>
                              <p:cond delay="0"/>
                            </p:stCondLst>
                            <p:childTnLst>
                              <p:par>
                                <p:cTn id="71" presetID="9" presetClass="entr" presetSubtype="0" fill="hold" grpId="0" nodeType="click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dissolve">
                                      <p:cBhvr>
                                        <p:cTn id="73" dur="500"/>
                                        <p:tgtEl>
                                          <p:spTgt spid="36"/>
                                        </p:tgtEl>
                                      </p:cBhvr>
                                    </p:animEffect>
                                  </p:childTnLst>
                                </p:cTn>
                              </p:par>
                            </p:childTnLst>
                          </p:cTn>
                        </p:par>
                      </p:childTnLst>
                    </p:cTn>
                  </p:par>
                  <p:par>
                    <p:cTn id="74" fill="hold">
                      <p:stCondLst>
                        <p:cond delay="indefinite"/>
                      </p:stCondLst>
                      <p:childTnLst>
                        <p:par>
                          <p:cTn id="75" fill="hold">
                            <p:stCondLst>
                              <p:cond delay="0"/>
                            </p:stCondLst>
                            <p:childTnLst>
                              <p:par>
                                <p:cTn id="76" presetID="9" presetClass="entr" presetSubtype="0" fill="hold" grpId="0" nodeType="click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dissolve">
                                      <p:cBhvr>
                                        <p:cTn id="78" dur="500"/>
                                        <p:tgtEl>
                                          <p:spTgt spid="41"/>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blinds(horizontal)">
                                      <p:cBhvr>
                                        <p:cTn id="81" dur="500"/>
                                        <p:tgtEl>
                                          <p:spTgt spid="42"/>
                                        </p:tgtEl>
                                      </p:cBhvr>
                                    </p:animEffect>
                                  </p:childTnLst>
                                </p:cTn>
                              </p:par>
                              <p:par>
                                <p:cTn id="82" presetID="9" presetClass="entr" presetSubtype="0" fill="hold" nodeType="with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dissolve">
                                      <p:cBhvr>
                                        <p:cTn id="84" dur="500"/>
                                        <p:tgtEl>
                                          <p:spTgt spid="64"/>
                                        </p:tgtEl>
                                      </p:cBhvr>
                                    </p:animEffect>
                                  </p:childTnLst>
                                </p:cTn>
                              </p:par>
                              <p:par>
                                <p:cTn id="85" presetID="9" presetClass="entr" presetSubtype="0" fill="hold" nodeType="with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dissolve">
                                      <p:cBhvr>
                                        <p:cTn id="87" dur="500"/>
                                        <p:tgtEl>
                                          <p:spTgt spid="61"/>
                                        </p:tgtEl>
                                      </p:cBhvr>
                                    </p:animEffect>
                                  </p:childTnLst>
                                </p:cTn>
                              </p:par>
                            </p:childTnLst>
                          </p:cTn>
                        </p:par>
                      </p:childTnLst>
                    </p:cTn>
                  </p:par>
                  <p:par>
                    <p:cTn id="88" fill="hold">
                      <p:stCondLst>
                        <p:cond delay="indefinite"/>
                      </p:stCondLst>
                      <p:childTnLst>
                        <p:par>
                          <p:cTn id="89" fill="hold">
                            <p:stCondLst>
                              <p:cond delay="0"/>
                            </p:stCondLst>
                            <p:childTnLst>
                              <p:par>
                                <p:cTn id="90" presetID="9" presetClass="entr" presetSubtype="0" fill="hold" grpId="0" nodeType="click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dissolve">
                                      <p:cBhvr>
                                        <p:cTn id="92" dur="500"/>
                                        <p:tgtEl>
                                          <p:spTgt spid="47"/>
                                        </p:tgtEl>
                                      </p:cBhvr>
                                    </p:animEffect>
                                  </p:childTnLst>
                                </p:cTn>
                              </p:par>
                              <p:par>
                                <p:cTn id="93" presetID="9" presetClass="entr" presetSubtype="0" fill="hold" nodeType="with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dissolve">
                                      <p:cBhvr>
                                        <p:cTn id="95" dur="500"/>
                                        <p:tgtEl>
                                          <p:spTgt spid="43"/>
                                        </p:tgtEl>
                                      </p:cBhvr>
                                    </p:animEffect>
                                  </p:childTnLst>
                                </p:cTn>
                              </p:par>
                              <p:par>
                                <p:cTn id="96" presetID="9" presetClass="entr" presetSubtype="0" fill="hold"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dissolve">
                                      <p:cBhvr>
                                        <p:cTn id="98" dur="500"/>
                                        <p:tgtEl>
                                          <p:spTgt spid="45"/>
                                        </p:tgtEl>
                                      </p:cBhvr>
                                    </p:animEffect>
                                  </p:childTnLst>
                                </p:cTn>
                              </p:par>
                              <p:par>
                                <p:cTn id="99" presetID="9" presetClass="entr" presetSubtype="0" fill="hold" grpId="0" nodeType="with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dissolve">
                                      <p:cBhvr>
                                        <p:cTn id="101" dur="500"/>
                                        <p:tgtEl>
                                          <p:spTgt spid="48"/>
                                        </p:tgtEl>
                                      </p:cBhvr>
                                    </p:animEffect>
                                  </p:childTnLst>
                                </p:cTn>
                              </p:par>
                            </p:childTnLst>
                          </p:cTn>
                        </p:par>
                      </p:childTnLst>
                    </p:cTn>
                  </p:par>
                  <p:par>
                    <p:cTn id="102" fill="hold">
                      <p:stCondLst>
                        <p:cond delay="indefinite"/>
                      </p:stCondLst>
                      <p:childTnLst>
                        <p:par>
                          <p:cTn id="103" fill="hold">
                            <p:stCondLst>
                              <p:cond delay="0"/>
                            </p:stCondLst>
                            <p:childTnLst>
                              <p:par>
                                <p:cTn id="104" presetID="9" presetClass="entr" presetSubtype="0" fill="hold" grpId="0" nodeType="clickEffect">
                                  <p:stCondLst>
                                    <p:cond delay="0"/>
                                  </p:stCondLst>
                                  <p:childTnLst>
                                    <p:set>
                                      <p:cBhvr>
                                        <p:cTn id="105" dur="1" fill="hold">
                                          <p:stCondLst>
                                            <p:cond delay="0"/>
                                          </p:stCondLst>
                                        </p:cTn>
                                        <p:tgtEl>
                                          <p:spTgt spid="49"/>
                                        </p:tgtEl>
                                        <p:attrNameLst>
                                          <p:attrName>style.visibility</p:attrName>
                                        </p:attrNameLst>
                                      </p:cBhvr>
                                      <p:to>
                                        <p:strVal val="visible"/>
                                      </p:to>
                                    </p:set>
                                    <p:animEffect transition="in" filter="dissolve">
                                      <p:cBhvr>
                                        <p:cTn id="10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P spid="22" grpId="0"/>
      <p:bldP spid="23" grpId="0"/>
      <p:bldP spid="24" grpId="0"/>
      <p:bldP spid="26" grpId="0"/>
      <p:bldP spid="32" grpId="0"/>
      <p:bldP spid="34" grpId="0"/>
      <p:bldP spid="35" grpId="0" animBg="1"/>
      <p:bldP spid="41" grpId="0"/>
      <p:bldP spid="42" grpId="0"/>
      <p:bldP spid="47" grpId="0"/>
      <p:bldP spid="48" grpId="0"/>
      <p:bldP spid="49" grpId="0"/>
      <p:bldP spid="36" grpId="0" animBg="1"/>
      <p:bldP spid="2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線コネクタ 28"/>
          <p:cNvCxnSpPr/>
          <p:nvPr/>
        </p:nvCxnSpPr>
        <p:spPr>
          <a:xfrm flipH="1" flipV="1">
            <a:off x="1979712" y="2996952"/>
            <a:ext cx="1584176" cy="2952328"/>
          </a:xfrm>
          <a:prstGeom prst="line">
            <a:avLst/>
          </a:prstGeom>
          <a:ln w="254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lstStyle/>
          <a:p>
            <a:r>
              <a:rPr lang="ja-JP" altLang="en-US" sz="2800" dirty="0">
                <a:solidFill>
                  <a:srgbClr val="0070C0"/>
                </a:solidFill>
                <a:latin typeface="+mj-ea"/>
              </a:rPr>
              <a:t>〇〇〇●〇〇〇</a:t>
            </a:r>
            <a:br>
              <a:rPr lang="en-US" altLang="ja-JP" sz="2800" dirty="0">
                <a:solidFill>
                  <a:srgbClr val="0070C0"/>
                </a:solidFill>
                <a:ea typeface="HGPｺﾞｼｯｸE" pitchFamily="50" charset="-128"/>
              </a:rPr>
            </a:br>
            <a:r>
              <a:rPr lang="en-US" altLang="ja-JP" sz="2800" dirty="0">
                <a:solidFill>
                  <a:srgbClr val="0070C0"/>
                </a:solidFill>
                <a:ea typeface="HGPｺﾞｼｯｸE" pitchFamily="50" charset="-128"/>
              </a:rPr>
              <a:t>5.2</a:t>
            </a:r>
            <a:r>
              <a:rPr lang="ja-JP" altLang="en-US" sz="2800" dirty="0">
                <a:solidFill>
                  <a:srgbClr val="0070C0"/>
                </a:solidFill>
                <a:latin typeface="+mj-ea"/>
              </a:rPr>
              <a:t>　消費者行動の変化；消費者数の増加</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idx="1"/>
              </p:nvPr>
            </p:nvSpPr>
            <p:spPr>
              <a:xfrm>
                <a:off x="457200" y="1412776"/>
                <a:ext cx="8229600" cy="4718149"/>
              </a:xfrm>
            </p:spPr>
            <p:txBody>
              <a:bodyPr/>
              <a:lstStyle/>
              <a:p>
                <a:pPr lvl="1"/>
                <a:r>
                  <a:rPr lang="ja-JP" altLang="en-US" sz="2000" dirty="0"/>
                  <a:t>（例）</a:t>
                </a:r>
                <a:r>
                  <a:rPr lang="en-US" altLang="ja-JP" sz="2000" i="1" dirty="0">
                    <a:latin typeface="Times New Roman" pitchFamily="18" charset="0"/>
                    <a:cs typeface="Times New Roman" pitchFamily="18" charset="0"/>
                  </a:rPr>
                  <a:t>A</a:t>
                </a:r>
                <a:r>
                  <a:rPr lang="en-US" altLang="ja-JP" sz="2000" dirty="0"/>
                  <a:t>=</a:t>
                </a:r>
                <a:r>
                  <a:rPr lang="en-US" altLang="ja-JP" sz="2000" dirty="0">
                    <a:latin typeface="Times New Roman" pitchFamily="18" charset="0"/>
                    <a:cs typeface="Times New Roman" pitchFamily="18" charset="0"/>
                  </a:rPr>
                  <a:t>0.5</a:t>
                </a:r>
                <a:r>
                  <a:rPr lang="ja-JP" altLang="en-US" sz="2000" dirty="0"/>
                  <a:t>とする．</a:t>
                </a:r>
                <a:r>
                  <a:rPr lang="en-US" altLang="ja-JP" sz="2000" i="1" dirty="0">
                    <a:latin typeface="Times New Roman" pitchFamily="18" charset="0"/>
                    <a:cs typeface="Times New Roman" pitchFamily="18" charset="0"/>
                  </a:rPr>
                  <a:t>B</a:t>
                </a:r>
                <a:r>
                  <a:rPr lang="en-US" altLang="ja-JP" sz="2000" dirty="0">
                    <a:latin typeface="Times New Roman" pitchFamily="18" charset="0"/>
                    <a:cs typeface="Times New Roman" pitchFamily="18" charset="0"/>
                  </a:rPr>
                  <a:t>=5</a:t>
                </a:r>
                <a:r>
                  <a:rPr lang="ja-JP" altLang="en-US" sz="2000" dirty="0">
                    <a:latin typeface="Times New Roman" pitchFamily="18" charset="0"/>
                    <a:cs typeface="Times New Roman" pitchFamily="18" charset="0"/>
                  </a:rPr>
                  <a:t>とする．</a:t>
                </a:r>
                <a:r>
                  <a:rPr lang="ja-JP" altLang="en-US" sz="2000" dirty="0">
                    <a:solidFill>
                      <a:srgbClr val="FF0000"/>
                    </a:solidFill>
                    <a:latin typeface="Times New Roman" pitchFamily="18" charset="0"/>
                    <a:cs typeface="Times New Roman" pitchFamily="18" charset="0"/>
                  </a:rPr>
                  <a:t>消費者の数が１人から２人に増加</a:t>
                </a:r>
                <a:r>
                  <a:rPr lang="ja-JP" altLang="en-US" sz="2000" dirty="0"/>
                  <a:t>．</a:t>
                </a:r>
                <a:endParaRPr lang="en-US" altLang="ja-JP" sz="2000" dirty="0"/>
              </a:p>
              <a:p>
                <a:pPr lvl="1"/>
                <a:r>
                  <a:rPr lang="ja-JP" altLang="en-US" sz="2000" dirty="0"/>
                  <a:t>需要曲線は　</a:t>
                </a:r>
                <a:r>
                  <a:rPr lang="en-US" altLang="ja-JP" sz="2000" i="1" dirty="0">
                    <a:solidFill>
                      <a:srgbClr val="0070C0"/>
                    </a:solidFill>
                    <a:latin typeface="Times New Roman" pitchFamily="18" charset="0"/>
                    <a:cs typeface="Times New Roman" pitchFamily="18" charset="0"/>
                  </a:rPr>
                  <a:t>P</a:t>
                </a:r>
                <a:r>
                  <a:rPr lang="en-US" altLang="ja-JP" sz="2000" dirty="0">
                    <a:solidFill>
                      <a:srgbClr val="0070C0"/>
                    </a:solidFill>
                    <a:latin typeface="Times New Roman" pitchFamily="18" charset="0"/>
                    <a:cs typeface="Times New Roman" pitchFamily="18" charset="0"/>
                  </a:rPr>
                  <a:t>=10</a:t>
                </a:r>
                <a:r>
                  <a:rPr lang="ja-JP" altLang="en-US" sz="2000" dirty="0">
                    <a:solidFill>
                      <a:srgbClr val="0070C0"/>
                    </a:solidFill>
                    <a:latin typeface="Times New Roman" pitchFamily="18" charset="0"/>
                    <a:cs typeface="Times New Roman" pitchFamily="18" charset="0"/>
                  </a:rPr>
                  <a:t>－</a:t>
                </a:r>
                <a:r>
                  <a:rPr lang="en-US" altLang="ja-JP" sz="2000" dirty="0">
                    <a:solidFill>
                      <a:srgbClr val="0070C0"/>
                    </a:solidFill>
                    <a:latin typeface="Times New Roman" pitchFamily="18" charset="0"/>
                    <a:cs typeface="Times New Roman" pitchFamily="18" charset="0"/>
                  </a:rPr>
                  <a:t>2</a:t>
                </a:r>
                <a14:m>
                  <m:oMath xmlns:m="http://schemas.openxmlformats.org/officeDocument/2006/math">
                    <m:sSub>
                      <m:sSubPr>
                        <m:ctrlPr>
                          <a:rPr lang="ja-JP" altLang="ja-JP" sz="2000" i="1" kern="100">
                            <a:solidFill>
                              <a:srgbClr val="0070C0"/>
                            </a:solidFill>
                            <a:latin typeface="Cambria Math" panose="02040503050406030204" pitchFamily="18" charset="0"/>
                            <a:cs typeface="Times New Roman"/>
                          </a:rPr>
                        </m:ctrlPr>
                      </m:sSubPr>
                      <m:e>
                        <m:r>
                          <a:rPr lang="en-US" altLang="ja-JP" sz="2000" i="1" kern="100">
                            <a:solidFill>
                              <a:srgbClr val="0070C0"/>
                            </a:solidFill>
                            <a:latin typeface="Cambria Math"/>
                            <a:cs typeface="Times New Roman"/>
                          </a:rPr>
                          <m:t>𝐷</m:t>
                        </m:r>
                      </m:e>
                      <m:sub>
                        <m:r>
                          <m:rPr>
                            <m:sty m:val="p"/>
                          </m:rPr>
                          <a:rPr lang="en-US" altLang="ja-JP" sz="2000" kern="100">
                            <a:solidFill>
                              <a:srgbClr val="0070C0"/>
                            </a:solidFill>
                            <a:latin typeface="Cambria Math"/>
                            <a:cs typeface="Times New Roman"/>
                          </a:rPr>
                          <m:t>M</m:t>
                        </m:r>
                      </m:sub>
                    </m:sSub>
                    <m:r>
                      <a:rPr lang="en-US" altLang="ja-JP" sz="2000" i="1" kern="100">
                        <a:latin typeface="Cambria Math"/>
                        <a:cs typeface="Times New Roman"/>
                      </a:rPr>
                      <m:t> </m:t>
                    </m:r>
                  </m:oMath>
                </a14:m>
                <a:r>
                  <a:rPr lang="ja-JP" altLang="en-US" sz="2000" i="1" dirty="0">
                    <a:latin typeface="Times New Roman" pitchFamily="18" charset="0"/>
                    <a:cs typeface="Times New Roman" pitchFamily="18" charset="0"/>
                  </a:rPr>
                  <a:t>　</a:t>
                </a:r>
                <a:r>
                  <a:rPr lang="ja-JP" altLang="en-US" sz="2000" dirty="0">
                    <a:latin typeface="Times New Roman" pitchFamily="18" charset="0"/>
                    <a:cs typeface="Times New Roman" pitchFamily="18" charset="0"/>
                  </a:rPr>
                  <a:t>から　</a:t>
                </a:r>
                <a:r>
                  <a:rPr lang="en-US" altLang="ja-JP" sz="2000" i="1" dirty="0">
                    <a:solidFill>
                      <a:srgbClr val="0070C0"/>
                    </a:solidFill>
                    <a:latin typeface="Times New Roman" pitchFamily="18" charset="0"/>
                    <a:cs typeface="Times New Roman" pitchFamily="18" charset="0"/>
                  </a:rPr>
                  <a:t>P</a:t>
                </a:r>
                <a:r>
                  <a:rPr lang="en-US" altLang="ja-JP" sz="2000" dirty="0">
                    <a:solidFill>
                      <a:srgbClr val="0070C0"/>
                    </a:solidFill>
                    <a:latin typeface="Times New Roman" pitchFamily="18" charset="0"/>
                    <a:cs typeface="Times New Roman" pitchFamily="18" charset="0"/>
                  </a:rPr>
                  <a:t>=10</a:t>
                </a:r>
                <a:r>
                  <a:rPr lang="ja-JP" altLang="en-US" sz="2000" dirty="0">
                    <a:solidFill>
                      <a:srgbClr val="0070C0"/>
                    </a:solidFill>
                    <a:latin typeface="Times New Roman" pitchFamily="18" charset="0"/>
                    <a:cs typeface="Times New Roman" pitchFamily="18" charset="0"/>
                  </a:rPr>
                  <a:t>－</a:t>
                </a:r>
                <a14:m>
                  <m:oMath xmlns:m="http://schemas.openxmlformats.org/officeDocument/2006/math">
                    <m:sSub>
                      <m:sSubPr>
                        <m:ctrlPr>
                          <a:rPr lang="ja-JP" altLang="ja-JP" sz="2000" i="1" kern="100">
                            <a:solidFill>
                              <a:srgbClr val="0070C0"/>
                            </a:solidFill>
                            <a:latin typeface="Cambria Math" panose="02040503050406030204" pitchFamily="18" charset="0"/>
                            <a:cs typeface="Times New Roman"/>
                          </a:rPr>
                        </m:ctrlPr>
                      </m:sSubPr>
                      <m:e>
                        <m:r>
                          <a:rPr lang="en-US" altLang="ja-JP" sz="2000" i="1" kern="100">
                            <a:solidFill>
                              <a:srgbClr val="0070C0"/>
                            </a:solidFill>
                            <a:latin typeface="Cambria Math"/>
                            <a:cs typeface="Times New Roman"/>
                          </a:rPr>
                          <m:t>𝐷</m:t>
                        </m:r>
                      </m:e>
                      <m:sub>
                        <m:r>
                          <m:rPr>
                            <m:sty m:val="p"/>
                          </m:rPr>
                          <a:rPr lang="en-US" altLang="ja-JP" sz="2000" kern="100">
                            <a:solidFill>
                              <a:srgbClr val="0070C0"/>
                            </a:solidFill>
                            <a:latin typeface="Cambria Math"/>
                            <a:cs typeface="Times New Roman"/>
                          </a:rPr>
                          <m:t>M</m:t>
                        </m:r>
                      </m:sub>
                    </m:sSub>
                    <m:r>
                      <a:rPr lang="en-US" altLang="ja-JP" sz="2000" i="1" kern="100">
                        <a:solidFill>
                          <a:srgbClr val="0070C0"/>
                        </a:solidFill>
                        <a:latin typeface="Cambria Math"/>
                        <a:cs typeface="Times New Roman"/>
                      </a:rPr>
                      <m:t> </m:t>
                    </m:r>
                  </m:oMath>
                </a14:m>
                <a:r>
                  <a:rPr lang="ja-JP" altLang="en-US" sz="2000" i="1" dirty="0">
                    <a:latin typeface="Times New Roman" pitchFamily="18" charset="0"/>
                    <a:cs typeface="Times New Roman" pitchFamily="18" charset="0"/>
                  </a:rPr>
                  <a:t>　</a:t>
                </a:r>
                <a:r>
                  <a:rPr lang="ja-JP" altLang="en-US" sz="2000" dirty="0">
                    <a:latin typeface="Times New Roman" pitchFamily="18" charset="0"/>
                    <a:cs typeface="Times New Roman" pitchFamily="18" charset="0"/>
                  </a:rPr>
                  <a:t>に変化．</a:t>
                </a:r>
                <a:r>
                  <a:rPr lang="ja-JP" altLang="en-US" sz="2000" i="1" dirty="0">
                    <a:latin typeface="Times New Roman" pitchFamily="18" charset="0"/>
                    <a:cs typeface="Times New Roman" pitchFamily="18" charset="0"/>
                  </a:rPr>
                  <a:t>　</a:t>
                </a:r>
                <a:endParaRPr lang="en-US" altLang="ja-JP" sz="2000" dirty="0">
                  <a:latin typeface="Times New Roman" pitchFamily="18" charset="0"/>
                  <a:cs typeface="Times New Roman" pitchFamily="18" charset="0"/>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idx="1"/>
              </p:nvPr>
            </p:nvSpPr>
            <p:spPr>
              <a:xfrm>
                <a:off x="457200" y="1412776"/>
                <a:ext cx="8229600" cy="4718149"/>
              </a:xfrm>
              <a:blipFill rotWithShape="1">
                <a:blip r:embed="rId2"/>
                <a:stretch>
                  <a:fillRect t="-904"/>
                </a:stretch>
              </a:blipFill>
            </p:spPr>
            <p:txBody>
              <a:bodyPr/>
              <a:lstStyle/>
              <a:p>
                <a:r>
                  <a:rPr lang="ja-JP" altLang="en-US">
                    <a:noFill/>
                  </a:rPr>
                  <a:t> </a:t>
                </a:r>
              </a:p>
            </p:txBody>
          </p:sp>
        </mc:Fallback>
      </mc:AlternateContent>
      <p:cxnSp>
        <p:nvCxnSpPr>
          <p:cNvPr id="7" name="直線矢印コネクタ 6"/>
          <p:cNvCxnSpPr/>
          <p:nvPr/>
        </p:nvCxnSpPr>
        <p:spPr>
          <a:xfrm>
            <a:off x="1979712" y="5949280"/>
            <a:ext cx="396044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1979712" y="2564904"/>
            <a:ext cx="0" cy="338437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テキスト ボックス 9"/>
              <p:cNvSpPr txBox="1"/>
              <p:nvPr/>
            </p:nvSpPr>
            <p:spPr>
              <a:xfrm>
                <a:off x="6084168" y="5661248"/>
                <a:ext cx="2592288" cy="369332"/>
              </a:xfrm>
              <a:prstGeom prst="rect">
                <a:avLst/>
              </a:prstGeom>
              <a:noFill/>
            </p:spPr>
            <p:txBody>
              <a:bodyPr wrap="square" rtlCol="0">
                <a:spAutoFit/>
              </a:bodyPr>
              <a:lstStyle/>
              <a:p>
                <a14:m>
                  <m:oMath xmlns:m="http://schemas.openxmlformats.org/officeDocument/2006/math">
                    <m:sSub>
                      <m:sSubPr>
                        <m:ctrlPr>
                          <a:rPr lang="ja-JP" altLang="ja-JP" i="1" kern="100">
                            <a:solidFill>
                              <a:srgbClr val="0070C0"/>
                            </a:solidFill>
                            <a:latin typeface="Cambria Math" panose="02040503050406030204" pitchFamily="18" charset="0"/>
                            <a:cs typeface="Times New Roman"/>
                          </a:rPr>
                        </m:ctrlPr>
                      </m:sSubPr>
                      <m:e>
                        <m:r>
                          <a:rPr lang="en-US" altLang="ja-JP" i="1" kern="100">
                            <a:solidFill>
                              <a:srgbClr val="0070C0"/>
                            </a:solidFill>
                            <a:latin typeface="Cambria Math"/>
                            <a:cs typeface="Times New Roman"/>
                          </a:rPr>
                          <m:t>𝐷</m:t>
                        </m:r>
                      </m:e>
                      <m:sub>
                        <m:r>
                          <m:rPr>
                            <m:sty m:val="p"/>
                          </m:rPr>
                          <a:rPr lang="en-US" altLang="ja-JP" kern="100">
                            <a:solidFill>
                              <a:srgbClr val="0070C0"/>
                            </a:solidFill>
                            <a:latin typeface="Cambria Math"/>
                            <a:cs typeface="Times New Roman"/>
                          </a:rPr>
                          <m:t>M</m:t>
                        </m:r>
                      </m:sub>
                    </m:sSub>
                    <m:r>
                      <a:rPr lang="en-US" altLang="ja-JP" i="1" kern="100">
                        <a:latin typeface="Cambria Math"/>
                        <a:cs typeface="Times New Roman"/>
                      </a:rPr>
                      <m:t>, </m:t>
                    </m:r>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𝑆</m:t>
                        </m:r>
                      </m:e>
                      <m:sub>
                        <m:r>
                          <m:rPr>
                            <m:sty m:val="p"/>
                          </m:rPr>
                          <a:rPr lang="en-US" altLang="ja-JP" kern="100">
                            <a:latin typeface="Cambria Math"/>
                            <a:cs typeface="Times New Roman"/>
                          </a:rPr>
                          <m:t>M</m:t>
                        </m:r>
                      </m:sub>
                    </m:sSub>
                  </m:oMath>
                </a14:m>
                <a:r>
                  <a:rPr lang="ja-JP" altLang="en-US" kern="100" dirty="0">
                    <a:latin typeface="+mn-ea"/>
                    <a:cs typeface="Times New Roman"/>
                  </a:rPr>
                  <a:t> ；</a:t>
                </a:r>
                <a:r>
                  <a:rPr lang="ja-JP" altLang="ja-JP" kern="100" dirty="0">
                    <a:latin typeface="+mn-ea"/>
                    <a:cs typeface="Times New Roman"/>
                  </a:rPr>
                  <a:t>需要量・供給量</a:t>
                </a:r>
                <a:endParaRPr lang="ja-JP" altLang="en-US" i="1" dirty="0">
                  <a:latin typeface="Times New Roman" pitchFamily="18" charset="0"/>
                  <a:cs typeface="Times New Roman" pitchFamily="18" charset="0"/>
                </a:endParaRPr>
              </a:p>
            </p:txBody>
          </p:sp>
        </mc:Choice>
        <mc:Fallback xmlns="">
          <p:sp>
            <p:nvSpPr>
              <p:cNvPr id="10" name="テキスト ボックス 9"/>
              <p:cNvSpPr txBox="1">
                <a:spLocks noRot="1" noChangeAspect="1" noMove="1" noResize="1" noEditPoints="1" noAdjustHandles="1" noChangeArrowheads="1" noChangeShapeType="1" noTextEdit="1"/>
              </p:cNvSpPr>
              <p:nvPr/>
            </p:nvSpPr>
            <p:spPr>
              <a:xfrm>
                <a:off x="6084168" y="5661248"/>
                <a:ext cx="2592288" cy="369332"/>
              </a:xfrm>
              <a:prstGeom prst="rect">
                <a:avLst/>
              </a:prstGeom>
              <a:blipFill rotWithShape="1">
                <a:blip r:embed="rId3"/>
                <a:stretch>
                  <a:fillRect t="-11667" b="-23333"/>
                </a:stretch>
              </a:blipFill>
            </p:spPr>
            <p:txBody>
              <a:bodyPr/>
              <a:lstStyle/>
              <a:p>
                <a:r>
                  <a:rPr lang="ja-JP" altLang="en-US">
                    <a:noFill/>
                  </a:rPr>
                  <a:t> </a:t>
                </a:r>
              </a:p>
            </p:txBody>
          </p:sp>
        </mc:Fallback>
      </mc:AlternateContent>
      <p:cxnSp>
        <p:nvCxnSpPr>
          <p:cNvPr id="12" name="直線コネクタ 11"/>
          <p:cNvCxnSpPr/>
          <p:nvPr/>
        </p:nvCxnSpPr>
        <p:spPr>
          <a:xfrm>
            <a:off x="1979712" y="2996952"/>
            <a:ext cx="1584176" cy="2952328"/>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547664" y="2236222"/>
            <a:ext cx="1224136"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lang="ja-JP" altLang="ja-JP" kern="100" dirty="0">
                <a:latin typeface="Century"/>
                <a:ea typeface="ＭＳ 明朝"/>
                <a:cs typeface="Times New Roman"/>
              </a:rPr>
              <a:t>；価格</a:t>
            </a:r>
          </a:p>
        </p:txBody>
      </p:sp>
      <p:cxnSp>
        <p:nvCxnSpPr>
          <p:cNvPr id="20" name="直線コネクタ 19"/>
          <p:cNvCxnSpPr/>
          <p:nvPr/>
        </p:nvCxnSpPr>
        <p:spPr>
          <a:xfrm flipV="1">
            <a:off x="1979712" y="3212976"/>
            <a:ext cx="3312368" cy="273630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5292080" y="2852936"/>
            <a:ext cx="1224136" cy="369332"/>
          </a:xfrm>
          <a:prstGeom prst="rect">
            <a:avLst/>
          </a:prstGeom>
          <a:noFill/>
        </p:spPr>
        <p:txBody>
          <a:bodyPr wrap="square" rtlCol="0">
            <a:spAutoFit/>
          </a:bodyPr>
          <a:lstStyle/>
          <a:p>
            <a:r>
              <a:rPr kumimoji="1" lang="ja-JP" altLang="en-US" dirty="0"/>
              <a:t>供給曲線</a:t>
            </a:r>
          </a:p>
        </p:txBody>
      </p:sp>
      <p:sp>
        <p:nvSpPr>
          <p:cNvPr id="23" name="テキスト ボックス 22"/>
          <p:cNvSpPr txBox="1"/>
          <p:nvPr/>
        </p:nvSpPr>
        <p:spPr>
          <a:xfrm>
            <a:off x="1475656" y="2852936"/>
            <a:ext cx="648072"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10</a:t>
            </a:r>
            <a:endParaRPr kumimoji="1" lang="ja-JP" altLang="en-US" dirty="0">
              <a:latin typeface="Times New Roman" pitchFamily="18" charset="0"/>
              <a:cs typeface="Times New Roman" pitchFamily="18" charset="0"/>
            </a:endParaRPr>
          </a:p>
        </p:txBody>
      </p:sp>
      <p:sp>
        <p:nvSpPr>
          <p:cNvPr id="24" name="テキスト ボックス 23"/>
          <p:cNvSpPr txBox="1"/>
          <p:nvPr/>
        </p:nvSpPr>
        <p:spPr>
          <a:xfrm>
            <a:off x="3347864" y="5949280"/>
            <a:ext cx="648072"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5</a:t>
            </a:r>
            <a:endParaRPr kumimoji="1" lang="ja-JP" alt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26" name="テキスト ボックス 25"/>
              <p:cNvSpPr txBox="1"/>
              <p:nvPr/>
            </p:nvSpPr>
            <p:spPr>
              <a:xfrm>
                <a:off x="3059832" y="5085184"/>
                <a:ext cx="1296144" cy="369332"/>
              </a:xfrm>
              <a:prstGeom prst="rect">
                <a:avLst/>
              </a:prstGeom>
              <a:noFill/>
            </p:spPr>
            <p:txBody>
              <a:bodyPr wrap="square" rtlCol="0">
                <a:spAutoFit/>
              </a:bodyPr>
              <a:lstStyle/>
              <a:p>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=5</a:t>
                </a:r>
                <a:r>
                  <a:rPr lang="ja-JP" altLang="en-US" dirty="0">
                    <a:latin typeface="Times New Roman" pitchFamily="18" charset="0"/>
                    <a:cs typeface="Times New Roman" pitchFamily="18" charset="0"/>
                  </a:rPr>
                  <a:t>－</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𝐷</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26" name="テキスト ボックス 25"/>
              <p:cNvSpPr txBox="1">
                <a:spLocks noRot="1" noChangeAspect="1" noMove="1" noResize="1" noEditPoints="1" noAdjustHandles="1" noChangeArrowheads="1" noChangeShapeType="1" noTextEdit="1"/>
              </p:cNvSpPr>
              <p:nvPr/>
            </p:nvSpPr>
            <p:spPr>
              <a:xfrm>
                <a:off x="3059832" y="5085184"/>
                <a:ext cx="1296144" cy="369332"/>
              </a:xfrm>
              <a:prstGeom prst="rect">
                <a:avLst/>
              </a:prstGeom>
              <a:blipFill rotWithShape="1">
                <a:blip r:embed="rId4"/>
                <a:stretch>
                  <a:fillRect l="-4225" t="-11475" b="-26230"/>
                </a:stretch>
              </a:blipFill>
            </p:spPr>
            <p:txBody>
              <a:bodyPr/>
              <a:lstStyle/>
              <a:p>
                <a:r>
                  <a:rPr lang="ja-JP" altLang="en-US">
                    <a:noFill/>
                  </a:rPr>
                  <a:t> </a:t>
                </a:r>
              </a:p>
            </p:txBody>
          </p:sp>
        </mc:Fallback>
      </mc:AlternateContent>
      <p:cxnSp>
        <p:nvCxnSpPr>
          <p:cNvPr id="31" name="直線コネクタ 30"/>
          <p:cNvCxnSpPr/>
          <p:nvPr/>
        </p:nvCxnSpPr>
        <p:spPr>
          <a:xfrm>
            <a:off x="1979712" y="2996952"/>
            <a:ext cx="3024336" cy="2952328"/>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4788024" y="5949280"/>
            <a:ext cx="504056"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10</a:t>
            </a:r>
            <a:endParaRPr kumimoji="1" lang="ja-JP" alt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4" name="テキスト ボックス 33"/>
              <p:cNvSpPr txBox="1"/>
              <p:nvPr/>
            </p:nvSpPr>
            <p:spPr>
              <a:xfrm>
                <a:off x="4572000" y="4797152"/>
                <a:ext cx="1296144" cy="369332"/>
              </a:xfrm>
              <a:prstGeom prst="rect">
                <a:avLst/>
              </a:prstGeom>
              <a:noFill/>
            </p:spPr>
            <p:txBody>
              <a:bodyPr wrap="square" rtlCol="0">
                <a:spAutoFit/>
              </a:bodyPr>
              <a:lstStyle/>
              <a:p>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=10</a:t>
                </a:r>
                <a:r>
                  <a:rPr lang="ja-JP" altLang="en-US" dirty="0">
                    <a:latin typeface="Times New Roman" pitchFamily="18" charset="0"/>
                    <a:cs typeface="Times New Roman" pitchFamily="18" charset="0"/>
                  </a:rPr>
                  <a:t>－</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𝐷</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34" name="テキスト ボックス 33"/>
              <p:cNvSpPr txBox="1">
                <a:spLocks noRot="1" noChangeAspect="1" noMove="1" noResize="1" noEditPoints="1" noAdjustHandles="1" noChangeArrowheads="1" noChangeShapeType="1" noTextEdit="1"/>
              </p:cNvSpPr>
              <p:nvPr/>
            </p:nvSpPr>
            <p:spPr>
              <a:xfrm>
                <a:off x="4572000" y="4797152"/>
                <a:ext cx="1296144" cy="369332"/>
              </a:xfrm>
              <a:prstGeom prst="rect">
                <a:avLst/>
              </a:prstGeom>
              <a:blipFill rotWithShape="1">
                <a:blip r:embed="rId5"/>
                <a:stretch>
                  <a:fillRect l="-3756" t="-11475" b="-26230"/>
                </a:stretch>
              </a:blipFill>
            </p:spPr>
            <p:txBody>
              <a:bodyPr/>
              <a:lstStyle/>
              <a:p>
                <a:r>
                  <a:rPr lang="ja-JP" altLang="en-US">
                    <a:noFill/>
                  </a:rPr>
                  <a:t> </a:t>
                </a:r>
              </a:p>
            </p:txBody>
          </p:sp>
        </mc:Fallback>
      </mc:AlternateContent>
      <p:sp>
        <p:nvSpPr>
          <p:cNvPr id="35" name="右矢印 34"/>
          <p:cNvSpPr/>
          <p:nvPr/>
        </p:nvSpPr>
        <p:spPr>
          <a:xfrm>
            <a:off x="2771800" y="4149080"/>
            <a:ext cx="360040" cy="288032"/>
          </a:xfrm>
          <a:prstGeom prst="rightArrow">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p:cNvSpPr/>
          <p:nvPr/>
        </p:nvSpPr>
        <p:spPr>
          <a:xfrm>
            <a:off x="3563888" y="4509120"/>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8" name="直線コネクタ 37"/>
          <p:cNvCxnSpPr>
            <a:endCxn id="25" idx="2"/>
          </p:cNvCxnSpPr>
          <p:nvPr/>
        </p:nvCxnSpPr>
        <p:spPr>
          <a:xfrm flipV="1">
            <a:off x="2011164" y="5049180"/>
            <a:ext cx="1008112" cy="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3091284" y="5085184"/>
            <a:ext cx="0" cy="86409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1475656" y="4931876"/>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2" name="テキスト ボックス 41"/>
          <p:cNvSpPr txBox="1"/>
          <p:nvPr/>
        </p:nvSpPr>
        <p:spPr>
          <a:xfrm>
            <a:off x="2843808" y="59492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cxnSp>
        <p:nvCxnSpPr>
          <p:cNvPr id="43" name="直線コネクタ 42"/>
          <p:cNvCxnSpPr>
            <a:endCxn id="36" idx="2"/>
          </p:cNvCxnSpPr>
          <p:nvPr/>
        </p:nvCxnSpPr>
        <p:spPr>
          <a:xfrm>
            <a:off x="1979712" y="4581128"/>
            <a:ext cx="158417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3635896" y="4653136"/>
            <a:ext cx="0" cy="129614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1475656" y="4437112"/>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8" name="テキスト ボックス 47"/>
          <p:cNvSpPr txBox="1"/>
          <p:nvPr/>
        </p:nvSpPr>
        <p:spPr>
          <a:xfrm>
            <a:off x="3563888" y="59492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9" name="テキスト ボックス 48"/>
          <p:cNvSpPr txBox="1"/>
          <p:nvPr/>
        </p:nvSpPr>
        <p:spPr>
          <a:xfrm>
            <a:off x="5940152" y="3573016"/>
            <a:ext cx="2880320" cy="1015663"/>
          </a:xfrm>
          <a:prstGeom prst="rect">
            <a:avLst/>
          </a:prstGeom>
          <a:noFill/>
        </p:spPr>
        <p:txBody>
          <a:bodyPr wrap="square" rtlCol="0">
            <a:spAutoFit/>
          </a:bodyPr>
          <a:lstStyle/>
          <a:p>
            <a:r>
              <a:rPr kumimoji="1" lang="ja-JP" altLang="en-US" sz="2000" dirty="0">
                <a:solidFill>
                  <a:srgbClr val="FF0000"/>
                </a:solidFill>
              </a:rPr>
              <a:t>市場均衡は右上に変化．</a:t>
            </a:r>
            <a:endParaRPr kumimoji="1" lang="en-US" altLang="ja-JP" sz="2000" dirty="0">
              <a:solidFill>
                <a:srgbClr val="FF0000"/>
              </a:solidFill>
            </a:endParaRPr>
          </a:p>
          <a:p>
            <a:r>
              <a:rPr lang="ja-JP" altLang="en-US" sz="2000" dirty="0">
                <a:solidFill>
                  <a:srgbClr val="FF0000"/>
                </a:solidFill>
              </a:rPr>
              <a:t>価格</a:t>
            </a:r>
            <a:r>
              <a:rPr lang="en-US" altLang="ja-JP" sz="2000" i="1" dirty="0">
                <a:solidFill>
                  <a:srgbClr val="FF0000"/>
                </a:solidFill>
                <a:latin typeface="Times New Roman" panose="02020603050405020304" pitchFamily="18" charset="0"/>
                <a:cs typeface="Times New Roman" panose="02020603050405020304" pitchFamily="18" charset="0"/>
              </a:rPr>
              <a:t>P</a:t>
            </a:r>
            <a:r>
              <a:rPr lang="ja-JP" altLang="en-US" sz="2000" dirty="0">
                <a:solidFill>
                  <a:srgbClr val="FF0000"/>
                </a:solidFill>
              </a:rPr>
              <a:t>は上昇し，取引量も上昇する．</a:t>
            </a:r>
            <a:endParaRPr kumimoji="1" lang="ja-JP" altLang="en-US" sz="2000" dirty="0">
              <a:solidFill>
                <a:srgbClr val="FF0000"/>
              </a:solidFill>
            </a:endParaRPr>
          </a:p>
        </p:txBody>
      </p:sp>
      <p:sp>
        <p:nvSpPr>
          <p:cNvPr id="25" name="円/楕円 24"/>
          <p:cNvSpPr/>
          <p:nvPr/>
        </p:nvSpPr>
        <p:spPr>
          <a:xfrm>
            <a:off x="3019276" y="4981818"/>
            <a:ext cx="144016" cy="13472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32" name="正方形/長方形 31"/>
              <p:cNvSpPr/>
              <p:nvPr/>
            </p:nvSpPr>
            <p:spPr>
              <a:xfrm>
                <a:off x="6958530" y="1957408"/>
                <a:ext cx="2077966" cy="887935"/>
              </a:xfrm>
              <a:prstGeom prst="rect">
                <a:avLst/>
              </a:prstGeom>
              <a:ln>
                <a:solidFill>
                  <a:schemeClr val="tx1"/>
                </a:solidFill>
              </a:ln>
            </p:spPr>
            <p:txBody>
              <a:bodyPr wrap="square">
                <a:spAutoFit/>
              </a:bodyPr>
              <a:lstStyle/>
              <a:p>
                <a:r>
                  <a:rPr lang="ja-JP" altLang="en-US" dirty="0">
                    <a:solidFill>
                      <a:schemeClr val="tx1"/>
                    </a:solidFill>
                  </a:rPr>
                  <a:t>市場</a:t>
                </a:r>
                <a14:m>
                  <m:oMath xmlns:m="http://schemas.openxmlformats.org/officeDocument/2006/math">
                    <m:r>
                      <a:rPr lang="ja-JP" altLang="en-US" i="1">
                        <a:solidFill>
                          <a:schemeClr val="tx1"/>
                        </a:solidFill>
                        <a:latin typeface="Cambria Math"/>
                      </a:rPr>
                      <m:t>需要曲線</m:t>
                    </m:r>
                    <m:r>
                      <a:rPr lang="ja-JP" altLang="en-US" b="0" i="1" smtClean="0">
                        <a:solidFill>
                          <a:schemeClr val="tx1"/>
                        </a:solidFill>
                        <a:latin typeface="Cambria Math"/>
                      </a:rPr>
                      <m:t>：</m:t>
                    </m:r>
                  </m:oMath>
                </a14:m>
                <a:endParaRPr lang="en-US" altLang="ja-JP" b="0" i="1" dirty="0">
                  <a:solidFill>
                    <a:schemeClr val="tx1"/>
                  </a:solidFill>
                  <a:latin typeface="Cambria Math"/>
                </a:endParaRPr>
              </a:p>
              <a:p>
                <a:pPr/>
                <a14:m>
                  <m:oMathPara xmlns:m="http://schemas.openxmlformats.org/officeDocument/2006/math">
                    <m:oMathParaPr>
                      <m:jc m:val="centerGroup"/>
                    </m:oMathParaPr>
                    <m:oMath xmlns:m="http://schemas.openxmlformats.org/officeDocument/2006/math">
                      <m:r>
                        <a:rPr lang="en-US" altLang="ja-JP" i="1">
                          <a:solidFill>
                            <a:schemeClr val="tx1"/>
                          </a:solidFill>
                          <a:latin typeface="Cambria Math" panose="02040503050406030204" pitchFamily="18" charset="0"/>
                        </a:rPr>
                        <m:t>𝑃</m:t>
                      </m:r>
                      <m:r>
                        <a:rPr lang="en-US" altLang="ja-JP" i="1">
                          <a:solidFill>
                            <a:schemeClr val="tx1"/>
                          </a:solidFill>
                          <a:latin typeface="Cambria Math" panose="02040503050406030204" pitchFamily="18" charset="0"/>
                        </a:rPr>
                        <m:t>=</m:t>
                      </m:r>
                      <m:f>
                        <m:fPr>
                          <m:ctrlPr>
                            <a:rPr lang="en-US" altLang="ja-JP" i="1">
                              <a:solidFill>
                                <a:schemeClr val="tx1"/>
                              </a:solidFill>
                              <a:latin typeface="Cambria Math" panose="02040503050406030204" pitchFamily="18" charset="0"/>
                            </a:rPr>
                          </m:ctrlPr>
                        </m:fPr>
                        <m:num>
                          <m:r>
                            <a:rPr lang="en-US" altLang="ja-JP" i="1">
                              <a:solidFill>
                                <a:schemeClr val="tx1"/>
                              </a:solidFill>
                              <a:latin typeface="Cambria Math" panose="02040503050406030204" pitchFamily="18" charset="0"/>
                            </a:rPr>
                            <m:t>𝐵</m:t>
                          </m:r>
                        </m:num>
                        <m:den>
                          <m:r>
                            <a:rPr lang="en-US" altLang="ja-JP" i="1">
                              <a:solidFill>
                                <a:schemeClr val="tx1"/>
                              </a:solidFill>
                              <a:latin typeface="Cambria Math" panose="02040503050406030204" pitchFamily="18" charset="0"/>
                            </a:rPr>
                            <m:t>𝐴</m:t>
                          </m:r>
                        </m:den>
                      </m:f>
                      <m:r>
                        <a:rPr lang="en-US" altLang="ja-JP" i="1">
                          <a:solidFill>
                            <a:schemeClr val="tx1"/>
                          </a:solidFill>
                          <a:latin typeface="Cambria Math" panose="02040503050406030204" pitchFamily="18" charset="0"/>
                        </a:rPr>
                        <m:t>−</m:t>
                      </m:r>
                      <m:f>
                        <m:fPr>
                          <m:ctrlPr>
                            <a:rPr lang="en-US" altLang="ja-JP" i="1">
                              <a:solidFill>
                                <a:schemeClr val="tx1"/>
                              </a:solidFill>
                              <a:latin typeface="Cambria Math" panose="02040503050406030204" pitchFamily="18" charset="0"/>
                            </a:rPr>
                          </m:ctrlPr>
                        </m:fPr>
                        <m:num>
                          <m:r>
                            <a:rPr lang="en-US" altLang="ja-JP" i="1">
                              <a:solidFill>
                                <a:schemeClr val="tx1"/>
                              </a:solidFill>
                              <a:latin typeface="Cambria Math" panose="02040503050406030204" pitchFamily="18" charset="0"/>
                            </a:rPr>
                            <m:t>1</m:t>
                          </m:r>
                        </m:num>
                        <m:den>
                          <m:r>
                            <a:rPr lang="en-US" altLang="ja-JP" i="1">
                              <a:solidFill>
                                <a:schemeClr val="tx1"/>
                              </a:solidFill>
                              <a:latin typeface="Cambria Math"/>
                            </a:rPr>
                            <m:t>𝐾</m:t>
                          </m:r>
                          <m:r>
                            <a:rPr lang="en-US" altLang="ja-JP" i="1">
                              <a:solidFill>
                                <a:schemeClr val="tx1"/>
                              </a:solidFill>
                              <a:latin typeface="Cambria Math" panose="02040503050406030204" pitchFamily="18" charset="0"/>
                            </a:rPr>
                            <m:t>𝐴</m:t>
                          </m:r>
                        </m:den>
                      </m:f>
                      <m:sSub>
                        <m:sSubPr>
                          <m:ctrlPr>
                            <a:rPr lang="en-US" altLang="ja-JP" i="1">
                              <a:solidFill>
                                <a:schemeClr val="tx1"/>
                              </a:solidFill>
                              <a:latin typeface="Cambria Math" panose="02040503050406030204" pitchFamily="18" charset="0"/>
                            </a:rPr>
                          </m:ctrlPr>
                        </m:sSubPr>
                        <m:e>
                          <m:r>
                            <a:rPr lang="en-US" altLang="ja-JP" i="1">
                              <a:solidFill>
                                <a:schemeClr val="tx1"/>
                              </a:solidFill>
                              <a:latin typeface="Cambria Math" panose="02040503050406030204" pitchFamily="18" charset="0"/>
                            </a:rPr>
                            <m:t>𝐷</m:t>
                          </m:r>
                        </m:e>
                        <m:sub>
                          <m:r>
                            <m:rPr>
                              <m:sty m:val="p"/>
                            </m:rPr>
                            <a:rPr lang="en-US" altLang="ja-JP">
                              <a:solidFill>
                                <a:schemeClr val="tx1"/>
                              </a:solidFill>
                              <a:latin typeface="Cambria Math" panose="02040503050406030204" pitchFamily="18" charset="0"/>
                            </a:rPr>
                            <m:t>M</m:t>
                          </m:r>
                        </m:sub>
                      </m:sSub>
                    </m:oMath>
                  </m:oMathPara>
                </a14:m>
                <a:endParaRPr lang="ja-JP" altLang="en-US" dirty="0">
                  <a:solidFill>
                    <a:schemeClr val="tx1"/>
                  </a:solidFill>
                </a:endParaRPr>
              </a:p>
            </p:txBody>
          </p:sp>
        </mc:Choice>
        <mc:Fallback xmlns="">
          <p:sp>
            <p:nvSpPr>
              <p:cNvPr id="32" name="正方形/長方形 31"/>
              <p:cNvSpPr>
                <a:spLocks noRot="1" noChangeAspect="1" noMove="1" noResize="1" noEditPoints="1" noAdjustHandles="1" noChangeArrowheads="1" noChangeShapeType="1" noTextEdit="1"/>
              </p:cNvSpPr>
              <p:nvPr/>
            </p:nvSpPr>
            <p:spPr>
              <a:xfrm>
                <a:off x="6958530" y="1957408"/>
                <a:ext cx="2077966" cy="887935"/>
              </a:xfrm>
              <a:prstGeom prst="rect">
                <a:avLst/>
              </a:prstGeom>
              <a:blipFill rotWithShape="1">
                <a:blip r:embed="rId6"/>
                <a:stretch>
                  <a:fillRect l="-2041" t="-4054"/>
                </a:stretch>
              </a:blipFill>
              <a:ln>
                <a:solidFill>
                  <a:schemeClr val="tx1"/>
                </a:solidFill>
              </a:ln>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35</a:t>
            </a:fld>
            <a:endParaRPr kumimoji="1" lang="ja-JP" altLang="en-US"/>
          </a:p>
        </p:txBody>
      </p:sp>
      <p:sp>
        <p:nvSpPr>
          <p:cNvPr id="6" name="日付プレースホルダー 5">
            <a:extLst>
              <a:ext uri="{FF2B5EF4-FFF2-40B4-BE49-F238E27FC236}">
                <a16:creationId xmlns:a16="http://schemas.microsoft.com/office/drawing/2014/main" id="{60EFDBE0-F700-41B3-A151-16B659A58406}"/>
              </a:ext>
            </a:extLst>
          </p:cNvPr>
          <p:cNvSpPr>
            <a:spLocks noGrp="1"/>
          </p:cNvSpPr>
          <p:nvPr>
            <p:ph type="dt" sz="half" idx="10"/>
          </p:nvPr>
        </p:nvSpPr>
        <p:spPr/>
        <p:txBody>
          <a:bodyPr/>
          <a:lstStyle/>
          <a:p>
            <a:r>
              <a:rPr kumimoji="1" lang="en-US" altLang="ja-JP"/>
              <a:t>ver. 2</a:t>
            </a:r>
            <a:endParaRPr kumimoji="1" lang="ja-JP" altLang="en-US"/>
          </a:p>
        </p:txBody>
      </p:sp>
      <p:sp>
        <p:nvSpPr>
          <p:cNvPr id="8" name="フッター プレースホルダー 7">
            <a:extLst>
              <a:ext uri="{FF2B5EF4-FFF2-40B4-BE49-F238E27FC236}">
                <a16:creationId xmlns:a16="http://schemas.microsoft.com/office/drawing/2014/main" id="{BF69F99A-01A8-4E0C-AFD1-1A3E2DA4780B}"/>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360789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par>
                                <p:cTn id="11" presetID="9"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dissolve">
                                      <p:cBhvr>
                                        <p:cTn id="24" dur="500"/>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dissolve">
                                      <p:cBhvr>
                                        <p:cTn id="29" dur="500"/>
                                        <p:tgtEl>
                                          <p:spTgt spid="23"/>
                                        </p:tgtEl>
                                      </p:cBhvr>
                                    </p:animEffect>
                                  </p:childTnLst>
                                </p:cTn>
                              </p:par>
                              <p:par>
                                <p:cTn id="30" presetID="9"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dissolve">
                                      <p:cBhvr>
                                        <p:cTn id="32" dur="500"/>
                                        <p:tgtEl>
                                          <p:spTgt spid="12"/>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dissolve">
                                      <p:cBhvr>
                                        <p:cTn id="35" dur="500"/>
                                        <p:tgtEl>
                                          <p:spTgt spid="24"/>
                                        </p:tgtEl>
                                      </p:cBhvr>
                                    </p:animEffect>
                                  </p:childTnLst>
                                </p:cTn>
                              </p:par>
                              <p:par>
                                <p:cTn id="36" presetID="9"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dissolve">
                                      <p:cBhvr>
                                        <p:cTn id="38" dur="500"/>
                                        <p:tgtEl>
                                          <p:spTgt spid="12"/>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dissolve">
                                      <p:cBhvr>
                                        <p:cTn id="41" dur="500"/>
                                        <p:tgtEl>
                                          <p:spTgt spid="26"/>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dissolve">
                                      <p:cBhvr>
                                        <p:cTn id="46" dur="500"/>
                                        <p:tgtEl>
                                          <p:spTgt spid="25"/>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xit" presetSubtype="10" fill="hold" nodeType="clickEffect">
                                  <p:stCondLst>
                                    <p:cond delay="0"/>
                                  </p:stCondLst>
                                  <p:childTnLst>
                                    <p:animEffect transition="out" filter="blinds(horizontal)">
                                      <p:cBhvr>
                                        <p:cTn id="50" dur="500"/>
                                        <p:tgtEl>
                                          <p:spTgt spid="12"/>
                                        </p:tgtEl>
                                      </p:cBhvr>
                                    </p:animEffect>
                                    <p:set>
                                      <p:cBhvr>
                                        <p:cTn id="51" dur="1" fill="hold">
                                          <p:stCondLst>
                                            <p:cond delay="499"/>
                                          </p:stCondLst>
                                        </p:cTn>
                                        <p:tgtEl>
                                          <p:spTgt spid="12"/>
                                        </p:tgtEl>
                                        <p:attrNameLst>
                                          <p:attrName>style.visibility</p:attrName>
                                        </p:attrNameLst>
                                      </p:cBhvr>
                                      <p:to>
                                        <p:strVal val="hidden"/>
                                      </p:to>
                                    </p:set>
                                  </p:childTnLst>
                                </p:cTn>
                              </p:par>
                              <p:par>
                                <p:cTn id="52" presetID="9" presetClass="entr" presetSubtype="0" fill="hold"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dissolve">
                                      <p:cBhvr>
                                        <p:cTn id="54" dur="500"/>
                                        <p:tgtEl>
                                          <p:spTgt spid="29"/>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dissolve">
                                      <p:cBhvr>
                                        <p:cTn id="59" dur="500"/>
                                        <p:tgtEl>
                                          <p:spTgt spid="35"/>
                                        </p:tgtEl>
                                      </p:cBhvr>
                                    </p:animEffect>
                                  </p:childTnLst>
                                </p:cTn>
                              </p:par>
                              <p:par>
                                <p:cTn id="60" presetID="9" presetClass="entr" presetSubtype="0" fill="hold"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dissolve">
                                      <p:cBhvr>
                                        <p:cTn id="62" dur="500"/>
                                        <p:tgtEl>
                                          <p:spTgt spid="31"/>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dissolve">
                                      <p:cBhvr>
                                        <p:cTn id="65" dur="500"/>
                                        <p:tgtEl>
                                          <p:spTgt spid="33"/>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dissolve">
                                      <p:cBhvr>
                                        <p:cTn id="68" dur="500"/>
                                        <p:tgtEl>
                                          <p:spTgt spid="34"/>
                                        </p:tgtEl>
                                      </p:cBhvr>
                                    </p:animEffect>
                                  </p:childTnLst>
                                </p:cTn>
                              </p:par>
                            </p:childTnLst>
                          </p:cTn>
                        </p:par>
                      </p:childTnLst>
                    </p:cTn>
                  </p:par>
                  <p:par>
                    <p:cTn id="69" fill="hold">
                      <p:stCondLst>
                        <p:cond delay="indefinite"/>
                      </p:stCondLst>
                      <p:childTnLst>
                        <p:par>
                          <p:cTn id="70" fill="hold">
                            <p:stCondLst>
                              <p:cond delay="0"/>
                            </p:stCondLst>
                            <p:childTnLst>
                              <p:par>
                                <p:cTn id="71" presetID="9" presetClass="entr" presetSubtype="0" fill="hold" grpId="0" nodeType="click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dissolve">
                                      <p:cBhvr>
                                        <p:cTn id="73" dur="500"/>
                                        <p:tgtEl>
                                          <p:spTgt spid="36"/>
                                        </p:tgtEl>
                                      </p:cBhvr>
                                    </p:animEffect>
                                  </p:childTnLst>
                                </p:cTn>
                              </p:par>
                            </p:childTnLst>
                          </p:cTn>
                        </p:par>
                      </p:childTnLst>
                    </p:cTn>
                  </p:par>
                  <p:par>
                    <p:cTn id="74" fill="hold">
                      <p:stCondLst>
                        <p:cond delay="indefinite"/>
                      </p:stCondLst>
                      <p:childTnLst>
                        <p:par>
                          <p:cTn id="75" fill="hold">
                            <p:stCondLst>
                              <p:cond delay="0"/>
                            </p:stCondLst>
                            <p:childTnLst>
                              <p:par>
                                <p:cTn id="76" presetID="9" presetClass="entr" presetSubtype="0" fill="hold" grpId="0" nodeType="click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dissolve">
                                      <p:cBhvr>
                                        <p:cTn id="78" dur="500"/>
                                        <p:tgtEl>
                                          <p:spTgt spid="41"/>
                                        </p:tgtEl>
                                      </p:cBhvr>
                                    </p:animEffect>
                                  </p:childTnLst>
                                </p:cTn>
                              </p:par>
                              <p:par>
                                <p:cTn id="79" presetID="9" presetClass="entr" presetSubtype="0" fill="hold" nodeType="with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dissolve">
                                      <p:cBhvr>
                                        <p:cTn id="81" dur="500"/>
                                        <p:tgtEl>
                                          <p:spTgt spid="38"/>
                                        </p:tgtEl>
                                      </p:cBhvr>
                                    </p:animEffect>
                                  </p:childTnLst>
                                </p:cTn>
                              </p:par>
                              <p:par>
                                <p:cTn id="82" presetID="9" presetClass="entr" presetSubtype="0" fill="hold" nodeType="with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dissolve">
                                      <p:cBhvr>
                                        <p:cTn id="84" dur="500"/>
                                        <p:tgtEl>
                                          <p:spTgt spid="40"/>
                                        </p:tgtEl>
                                      </p:cBhvr>
                                    </p:animEffect>
                                  </p:childTnLst>
                                </p:cTn>
                              </p:par>
                              <p:par>
                                <p:cTn id="85" presetID="3" presetClass="entr" presetSubtype="10" fill="hold" grpId="0" nodeType="with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blinds(horizontal)">
                                      <p:cBhvr>
                                        <p:cTn id="87" dur="500"/>
                                        <p:tgtEl>
                                          <p:spTgt spid="42"/>
                                        </p:tgtEl>
                                      </p:cBhvr>
                                    </p:animEffect>
                                  </p:childTnLst>
                                </p:cTn>
                              </p:par>
                            </p:childTnLst>
                          </p:cTn>
                        </p:par>
                      </p:childTnLst>
                    </p:cTn>
                  </p:par>
                  <p:par>
                    <p:cTn id="88" fill="hold">
                      <p:stCondLst>
                        <p:cond delay="indefinite"/>
                      </p:stCondLst>
                      <p:childTnLst>
                        <p:par>
                          <p:cTn id="89" fill="hold">
                            <p:stCondLst>
                              <p:cond delay="0"/>
                            </p:stCondLst>
                            <p:childTnLst>
                              <p:par>
                                <p:cTn id="90" presetID="9" presetClass="entr" presetSubtype="0" fill="hold" grpId="0" nodeType="click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dissolve">
                                      <p:cBhvr>
                                        <p:cTn id="92" dur="500"/>
                                        <p:tgtEl>
                                          <p:spTgt spid="47"/>
                                        </p:tgtEl>
                                      </p:cBhvr>
                                    </p:animEffect>
                                  </p:childTnLst>
                                </p:cTn>
                              </p:par>
                              <p:par>
                                <p:cTn id="93" presetID="9" presetClass="entr" presetSubtype="0" fill="hold" nodeType="with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dissolve">
                                      <p:cBhvr>
                                        <p:cTn id="95" dur="500"/>
                                        <p:tgtEl>
                                          <p:spTgt spid="43"/>
                                        </p:tgtEl>
                                      </p:cBhvr>
                                    </p:animEffect>
                                  </p:childTnLst>
                                </p:cTn>
                              </p:par>
                              <p:par>
                                <p:cTn id="96" presetID="9" presetClass="entr" presetSubtype="0" fill="hold"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dissolve">
                                      <p:cBhvr>
                                        <p:cTn id="98" dur="500"/>
                                        <p:tgtEl>
                                          <p:spTgt spid="45"/>
                                        </p:tgtEl>
                                      </p:cBhvr>
                                    </p:animEffect>
                                  </p:childTnLst>
                                </p:cTn>
                              </p:par>
                              <p:par>
                                <p:cTn id="99" presetID="9" presetClass="entr" presetSubtype="0" fill="hold" grpId="0" nodeType="with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dissolve">
                                      <p:cBhvr>
                                        <p:cTn id="101" dur="500"/>
                                        <p:tgtEl>
                                          <p:spTgt spid="48"/>
                                        </p:tgtEl>
                                      </p:cBhvr>
                                    </p:animEffect>
                                  </p:childTnLst>
                                </p:cTn>
                              </p:par>
                            </p:childTnLst>
                          </p:cTn>
                        </p:par>
                      </p:childTnLst>
                    </p:cTn>
                  </p:par>
                  <p:par>
                    <p:cTn id="102" fill="hold">
                      <p:stCondLst>
                        <p:cond delay="indefinite"/>
                      </p:stCondLst>
                      <p:childTnLst>
                        <p:par>
                          <p:cTn id="103" fill="hold">
                            <p:stCondLst>
                              <p:cond delay="0"/>
                            </p:stCondLst>
                            <p:childTnLst>
                              <p:par>
                                <p:cTn id="104" presetID="9" presetClass="entr" presetSubtype="0" fill="hold" grpId="0" nodeType="clickEffect">
                                  <p:stCondLst>
                                    <p:cond delay="0"/>
                                  </p:stCondLst>
                                  <p:childTnLst>
                                    <p:set>
                                      <p:cBhvr>
                                        <p:cTn id="105" dur="1" fill="hold">
                                          <p:stCondLst>
                                            <p:cond delay="0"/>
                                          </p:stCondLst>
                                        </p:cTn>
                                        <p:tgtEl>
                                          <p:spTgt spid="49"/>
                                        </p:tgtEl>
                                        <p:attrNameLst>
                                          <p:attrName>style.visibility</p:attrName>
                                        </p:attrNameLst>
                                      </p:cBhvr>
                                      <p:to>
                                        <p:strVal val="visible"/>
                                      </p:to>
                                    </p:set>
                                    <p:animEffect transition="in" filter="dissolve">
                                      <p:cBhvr>
                                        <p:cTn id="10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P spid="22" grpId="0"/>
      <p:bldP spid="23" grpId="0"/>
      <p:bldP spid="24" grpId="0"/>
      <p:bldP spid="26" grpId="0"/>
      <p:bldP spid="33" grpId="0"/>
      <p:bldP spid="34" grpId="0"/>
      <p:bldP spid="35" grpId="0" animBg="1"/>
      <p:bldP spid="36" grpId="0" animBg="1"/>
      <p:bldP spid="41" grpId="0"/>
      <p:bldP spid="42" grpId="0"/>
      <p:bldP spid="47" grpId="0"/>
      <p:bldP spid="48" grpId="0"/>
      <p:bldP spid="49" grpId="0"/>
      <p:bldP spid="2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直角三角形 62"/>
          <p:cNvSpPr/>
          <p:nvPr/>
        </p:nvSpPr>
        <p:spPr>
          <a:xfrm>
            <a:off x="1979712" y="2132856"/>
            <a:ext cx="2016224" cy="2088232"/>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テキスト ボックス 64"/>
          <p:cNvSpPr txBox="1"/>
          <p:nvPr/>
        </p:nvSpPr>
        <p:spPr>
          <a:xfrm>
            <a:off x="6012160" y="3356992"/>
            <a:ext cx="3024336" cy="1631216"/>
          </a:xfrm>
          <a:prstGeom prst="rect">
            <a:avLst/>
          </a:prstGeom>
          <a:noFill/>
        </p:spPr>
        <p:txBody>
          <a:bodyPr wrap="square" rtlCol="0">
            <a:spAutoFit/>
          </a:bodyPr>
          <a:lstStyle/>
          <a:p>
            <a:r>
              <a:rPr kumimoji="1" lang="ja-JP" altLang="en-US" sz="2000" dirty="0"/>
              <a:t>・消費者余剰は</a:t>
            </a:r>
            <a:endParaRPr kumimoji="1" lang="en-US" altLang="ja-JP" sz="2000" dirty="0"/>
          </a:p>
          <a:p>
            <a:endParaRPr lang="en-US" altLang="ja-JP" sz="2000" dirty="0"/>
          </a:p>
          <a:p>
            <a:r>
              <a:rPr kumimoji="1" lang="ja-JP" altLang="en-US" sz="2000" dirty="0"/>
              <a:t>　　　　から　　　　へ変化．</a:t>
            </a:r>
            <a:endParaRPr kumimoji="1" lang="en-US" altLang="ja-JP" sz="2000" dirty="0"/>
          </a:p>
          <a:p>
            <a:endParaRPr lang="en-US" altLang="ja-JP" sz="2000" dirty="0"/>
          </a:p>
          <a:p>
            <a:r>
              <a:rPr kumimoji="1" lang="ja-JP" altLang="en-US" sz="2000" dirty="0"/>
              <a:t>　</a:t>
            </a:r>
          </a:p>
        </p:txBody>
      </p:sp>
      <p:sp>
        <p:nvSpPr>
          <p:cNvPr id="61" name="直角三角形 60"/>
          <p:cNvSpPr/>
          <p:nvPr/>
        </p:nvSpPr>
        <p:spPr>
          <a:xfrm rot="5400000">
            <a:off x="2123728" y="4077072"/>
            <a:ext cx="1728192" cy="2016224"/>
          </a:xfrm>
          <a:prstGeom prst="r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直角三角形 58"/>
          <p:cNvSpPr/>
          <p:nvPr/>
        </p:nvSpPr>
        <p:spPr>
          <a:xfrm rot="5400000">
            <a:off x="2087724" y="4761148"/>
            <a:ext cx="1080120" cy="1296144"/>
          </a:xfrm>
          <a:prstGeom prst="rtTriangle">
            <a:avLst/>
          </a:prstGeom>
          <a:solidFill>
            <a:srgbClr val="FFFF00">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sz="2800" dirty="0">
                <a:solidFill>
                  <a:srgbClr val="0070C0"/>
                </a:solidFill>
                <a:latin typeface="+mj-ea"/>
              </a:rPr>
              <a:t>〇〇〇〇●〇〇</a:t>
            </a:r>
            <a:br>
              <a:rPr lang="en-US" altLang="ja-JP" sz="2800" dirty="0">
                <a:solidFill>
                  <a:srgbClr val="0070C0"/>
                </a:solidFill>
                <a:ea typeface="HGPｺﾞｼｯｸE" pitchFamily="50" charset="-128"/>
              </a:rPr>
            </a:br>
            <a:r>
              <a:rPr lang="en-US" altLang="ja-JP" sz="2800" dirty="0">
                <a:solidFill>
                  <a:srgbClr val="0070C0"/>
                </a:solidFill>
                <a:ea typeface="HGPｺﾞｼｯｸE" pitchFamily="50" charset="-128"/>
              </a:rPr>
              <a:t>5.2</a:t>
            </a:r>
            <a:r>
              <a:rPr lang="ja-JP" altLang="en-US" sz="2800" dirty="0">
                <a:solidFill>
                  <a:srgbClr val="0070C0"/>
                </a:solidFill>
                <a:latin typeface="+mj-ea"/>
              </a:rPr>
              <a:t>　消費者行動の変化；消費者数の増加と余剰</a:t>
            </a:r>
            <a:endParaRPr kumimoji="1" lang="ja-JP" altLang="en-US" sz="2800" dirty="0">
              <a:solidFill>
                <a:srgbClr val="0070C0"/>
              </a:solidFill>
              <a:latin typeface="+mj-ea"/>
            </a:endParaRPr>
          </a:p>
        </p:txBody>
      </p:sp>
      <p:cxnSp>
        <p:nvCxnSpPr>
          <p:cNvPr id="7" name="直線矢印コネクタ 6"/>
          <p:cNvCxnSpPr/>
          <p:nvPr/>
        </p:nvCxnSpPr>
        <p:spPr>
          <a:xfrm>
            <a:off x="1979712" y="5949280"/>
            <a:ext cx="4608512"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1979712" y="1700808"/>
            <a:ext cx="0" cy="424847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テキスト ボックス 9"/>
              <p:cNvSpPr txBox="1"/>
              <p:nvPr/>
            </p:nvSpPr>
            <p:spPr>
              <a:xfrm>
                <a:off x="6480212" y="5980113"/>
                <a:ext cx="2556284" cy="369332"/>
              </a:xfrm>
              <a:prstGeom prst="rect">
                <a:avLst/>
              </a:prstGeom>
              <a:noFill/>
            </p:spPr>
            <p:txBody>
              <a:bodyPr wrap="square" rtlCol="0">
                <a:spAutoFit/>
              </a:bodyPr>
              <a:lstStyle/>
              <a:p>
                <a14:m>
                  <m:oMath xmlns:m="http://schemas.openxmlformats.org/officeDocument/2006/math">
                    <m:sSub>
                      <m:sSubPr>
                        <m:ctrlPr>
                          <a:rPr lang="ja-JP" altLang="ja-JP" i="1" kern="100">
                            <a:solidFill>
                              <a:srgbClr val="0070C0"/>
                            </a:solidFill>
                            <a:latin typeface="Cambria Math" panose="02040503050406030204" pitchFamily="18" charset="0"/>
                            <a:cs typeface="Times New Roman"/>
                          </a:rPr>
                        </m:ctrlPr>
                      </m:sSubPr>
                      <m:e>
                        <m:r>
                          <a:rPr lang="en-US" altLang="ja-JP" i="1" kern="100">
                            <a:solidFill>
                              <a:srgbClr val="0070C0"/>
                            </a:solidFill>
                            <a:latin typeface="Cambria Math"/>
                            <a:cs typeface="Times New Roman"/>
                          </a:rPr>
                          <m:t>𝐷</m:t>
                        </m:r>
                      </m:e>
                      <m:sub>
                        <m:r>
                          <m:rPr>
                            <m:sty m:val="p"/>
                          </m:rPr>
                          <a:rPr lang="en-US" altLang="ja-JP" kern="100">
                            <a:solidFill>
                              <a:srgbClr val="0070C0"/>
                            </a:solidFill>
                            <a:latin typeface="Cambria Math"/>
                            <a:cs typeface="Times New Roman"/>
                          </a:rPr>
                          <m:t>M</m:t>
                        </m:r>
                      </m:sub>
                    </m:sSub>
                    <m:r>
                      <a:rPr lang="en-US" altLang="ja-JP" i="1" kern="100">
                        <a:latin typeface="Cambria Math"/>
                        <a:cs typeface="Times New Roman"/>
                      </a:rPr>
                      <m:t>, </m:t>
                    </m:r>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𝑆</m:t>
                        </m:r>
                      </m:e>
                      <m:sub>
                        <m:r>
                          <m:rPr>
                            <m:sty m:val="p"/>
                          </m:rPr>
                          <a:rPr lang="en-US" altLang="ja-JP" kern="100">
                            <a:latin typeface="Cambria Math"/>
                            <a:cs typeface="Times New Roman"/>
                          </a:rPr>
                          <m:t>M</m:t>
                        </m:r>
                      </m:sub>
                    </m:sSub>
                  </m:oMath>
                </a14:m>
                <a:r>
                  <a:rPr lang="ja-JP" altLang="en-US" kern="100" dirty="0">
                    <a:latin typeface="+mn-ea"/>
                    <a:cs typeface="Times New Roman"/>
                  </a:rPr>
                  <a:t> ；</a:t>
                </a:r>
                <a:r>
                  <a:rPr lang="ja-JP" altLang="ja-JP" kern="100" dirty="0">
                    <a:latin typeface="+mn-ea"/>
                    <a:cs typeface="Times New Roman"/>
                  </a:rPr>
                  <a:t>需要量・供給量</a:t>
                </a:r>
                <a:endParaRPr kumimoji="1" lang="ja-JP" altLang="en-US" i="1" dirty="0">
                  <a:latin typeface="Times New Roman" pitchFamily="18" charset="0"/>
                  <a:cs typeface="Times New Roman" pitchFamily="18" charset="0"/>
                </a:endParaRPr>
              </a:p>
            </p:txBody>
          </p:sp>
        </mc:Choice>
        <mc:Fallback xmlns="">
          <p:sp>
            <p:nvSpPr>
              <p:cNvPr id="10" name="テキスト ボックス 9"/>
              <p:cNvSpPr txBox="1">
                <a:spLocks noRot="1" noChangeAspect="1" noMove="1" noResize="1" noEditPoints="1" noAdjustHandles="1" noChangeArrowheads="1" noChangeShapeType="1" noTextEdit="1"/>
              </p:cNvSpPr>
              <p:nvPr/>
            </p:nvSpPr>
            <p:spPr>
              <a:xfrm>
                <a:off x="6480212" y="5980113"/>
                <a:ext cx="2556284" cy="369332"/>
              </a:xfrm>
              <a:prstGeom prst="rect">
                <a:avLst/>
              </a:prstGeom>
              <a:blipFill rotWithShape="1">
                <a:blip r:embed="rId2"/>
                <a:stretch>
                  <a:fillRect t="-11475" r="-1193" b="-21311"/>
                </a:stretch>
              </a:blipFill>
            </p:spPr>
            <p:txBody>
              <a:bodyPr/>
              <a:lstStyle/>
              <a:p>
                <a:r>
                  <a:rPr lang="ja-JP" altLang="en-US">
                    <a:noFill/>
                  </a:rPr>
                  <a:t> </a:t>
                </a:r>
              </a:p>
            </p:txBody>
          </p:sp>
        </mc:Fallback>
      </mc:AlternateContent>
      <p:cxnSp>
        <p:nvCxnSpPr>
          <p:cNvPr id="12" name="直線コネクタ 11"/>
          <p:cNvCxnSpPr/>
          <p:nvPr/>
        </p:nvCxnSpPr>
        <p:spPr>
          <a:xfrm>
            <a:off x="1979712" y="2132856"/>
            <a:ext cx="1800200" cy="3816424"/>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547664" y="1412776"/>
            <a:ext cx="1332148"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lang="ja-JP" altLang="ja-JP" kern="100" dirty="0">
                <a:latin typeface="Century"/>
                <a:ea typeface="ＭＳ 明朝"/>
                <a:cs typeface="Times New Roman"/>
              </a:rPr>
              <a:t>；価格</a:t>
            </a:r>
          </a:p>
        </p:txBody>
      </p:sp>
      <p:cxnSp>
        <p:nvCxnSpPr>
          <p:cNvPr id="20" name="直線コネクタ 19"/>
          <p:cNvCxnSpPr/>
          <p:nvPr/>
        </p:nvCxnSpPr>
        <p:spPr>
          <a:xfrm flipV="1">
            <a:off x="1979712" y="2348880"/>
            <a:ext cx="4248472" cy="36004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6228184" y="1988840"/>
            <a:ext cx="1224136" cy="369332"/>
          </a:xfrm>
          <a:prstGeom prst="rect">
            <a:avLst/>
          </a:prstGeom>
          <a:noFill/>
        </p:spPr>
        <p:txBody>
          <a:bodyPr wrap="square" rtlCol="0">
            <a:spAutoFit/>
          </a:bodyPr>
          <a:lstStyle/>
          <a:p>
            <a:r>
              <a:rPr kumimoji="1" lang="ja-JP" altLang="en-US" dirty="0"/>
              <a:t>供給曲線</a:t>
            </a:r>
          </a:p>
        </p:txBody>
      </p:sp>
      <p:sp>
        <p:nvSpPr>
          <p:cNvPr id="23" name="テキスト ボックス 22"/>
          <p:cNvSpPr txBox="1"/>
          <p:nvPr/>
        </p:nvSpPr>
        <p:spPr>
          <a:xfrm>
            <a:off x="1475656" y="1988840"/>
            <a:ext cx="648072"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10</a:t>
            </a:r>
            <a:endParaRPr kumimoji="1" lang="ja-JP" altLang="en-US" dirty="0">
              <a:latin typeface="Times New Roman" pitchFamily="18" charset="0"/>
              <a:cs typeface="Times New Roman" pitchFamily="18" charset="0"/>
            </a:endParaRPr>
          </a:p>
        </p:txBody>
      </p:sp>
      <p:sp>
        <p:nvSpPr>
          <p:cNvPr id="24" name="テキスト ボックス 23"/>
          <p:cNvSpPr txBox="1"/>
          <p:nvPr/>
        </p:nvSpPr>
        <p:spPr>
          <a:xfrm>
            <a:off x="3563888" y="5949280"/>
            <a:ext cx="648072"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5</a:t>
            </a:r>
            <a:endParaRPr kumimoji="1" lang="ja-JP" alt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26" name="テキスト ボックス 25"/>
              <p:cNvSpPr txBox="1"/>
              <p:nvPr/>
            </p:nvSpPr>
            <p:spPr>
              <a:xfrm>
                <a:off x="3491880" y="5301208"/>
                <a:ext cx="1296144" cy="369332"/>
              </a:xfrm>
              <a:prstGeom prst="rect">
                <a:avLst/>
              </a:prstGeom>
              <a:noFill/>
            </p:spPr>
            <p:txBody>
              <a:bodyPr wrap="square" rtlCol="0">
                <a:spAutoFit/>
              </a:bodyPr>
              <a:lstStyle/>
              <a:p>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=5</a:t>
                </a:r>
                <a:r>
                  <a:rPr lang="ja-JP" altLang="en-US" dirty="0">
                    <a:latin typeface="Times New Roman" pitchFamily="18" charset="0"/>
                    <a:cs typeface="Times New Roman" pitchFamily="18" charset="0"/>
                  </a:rPr>
                  <a:t>－</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𝐷</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26" name="テキスト ボックス 25"/>
              <p:cNvSpPr txBox="1">
                <a:spLocks noRot="1" noChangeAspect="1" noMove="1" noResize="1" noEditPoints="1" noAdjustHandles="1" noChangeArrowheads="1" noChangeShapeType="1" noTextEdit="1"/>
              </p:cNvSpPr>
              <p:nvPr/>
            </p:nvSpPr>
            <p:spPr>
              <a:xfrm>
                <a:off x="3491880" y="5301208"/>
                <a:ext cx="1296144" cy="369332"/>
              </a:xfrm>
              <a:prstGeom prst="rect">
                <a:avLst/>
              </a:prstGeom>
              <a:blipFill rotWithShape="1">
                <a:blip r:embed="rId3"/>
                <a:stretch>
                  <a:fillRect l="-4245" t="-11667" b="-28333"/>
                </a:stretch>
              </a:blipFill>
            </p:spPr>
            <p:txBody>
              <a:bodyPr/>
              <a:lstStyle/>
              <a:p>
                <a:r>
                  <a:rPr lang="ja-JP" altLang="en-US">
                    <a:noFill/>
                  </a:rPr>
                  <a:t> </a:t>
                </a:r>
              </a:p>
            </p:txBody>
          </p:sp>
        </mc:Fallback>
      </mc:AlternateContent>
      <p:cxnSp>
        <p:nvCxnSpPr>
          <p:cNvPr id="31" name="直線コネクタ 30"/>
          <p:cNvCxnSpPr/>
          <p:nvPr/>
        </p:nvCxnSpPr>
        <p:spPr>
          <a:xfrm>
            <a:off x="1979712" y="2132856"/>
            <a:ext cx="3672408" cy="3816424"/>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5436096" y="6021288"/>
            <a:ext cx="504056"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10</a:t>
            </a:r>
            <a:endParaRPr kumimoji="1" lang="ja-JP" alt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4" name="テキスト ボックス 33"/>
              <p:cNvSpPr txBox="1"/>
              <p:nvPr/>
            </p:nvSpPr>
            <p:spPr>
              <a:xfrm>
                <a:off x="4587316" y="4427820"/>
                <a:ext cx="1296144" cy="369332"/>
              </a:xfrm>
              <a:prstGeom prst="rect">
                <a:avLst/>
              </a:prstGeom>
              <a:noFill/>
            </p:spPr>
            <p:txBody>
              <a:bodyPr wrap="square" rtlCol="0">
                <a:spAutoFit/>
              </a:bodyPr>
              <a:lstStyle/>
              <a:p>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=10</a:t>
                </a:r>
                <a:r>
                  <a:rPr lang="ja-JP" altLang="en-US" dirty="0">
                    <a:latin typeface="Times New Roman" pitchFamily="18" charset="0"/>
                    <a:cs typeface="Times New Roman" pitchFamily="18" charset="0"/>
                  </a:rPr>
                  <a:t>－</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𝐷</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34" name="テキスト ボックス 33"/>
              <p:cNvSpPr txBox="1">
                <a:spLocks noRot="1" noChangeAspect="1" noMove="1" noResize="1" noEditPoints="1" noAdjustHandles="1" noChangeArrowheads="1" noChangeShapeType="1" noTextEdit="1"/>
              </p:cNvSpPr>
              <p:nvPr/>
            </p:nvSpPr>
            <p:spPr>
              <a:xfrm>
                <a:off x="4587316" y="4427820"/>
                <a:ext cx="1296144" cy="369332"/>
              </a:xfrm>
              <a:prstGeom prst="rect">
                <a:avLst/>
              </a:prstGeom>
              <a:blipFill rotWithShape="1">
                <a:blip r:embed="rId4"/>
                <a:stretch>
                  <a:fillRect l="-4245" t="-11475" b="-26230"/>
                </a:stretch>
              </a:blipFill>
            </p:spPr>
            <p:txBody>
              <a:bodyPr/>
              <a:lstStyle/>
              <a:p>
                <a:r>
                  <a:rPr lang="ja-JP" altLang="en-US">
                    <a:noFill/>
                  </a:rPr>
                  <a:t> </a:t>
                </a:r>
              </a:p>
            </p:txBody>
          </p:sp>
        </mc:Fallback>
      </mc:AlternateContent>
      <p:cxnSp>
        <p:nvCxnSpPr>
          <p:cNvPr id="38" name="直線コネクタ 37"/>
          <p:cNvCxnSpPr>
            <a:endCxn id="25" idx="2"/>
          </p:cNvCxnSpPr>
          <p:nvPr/>
        </p:nvCxnSpPr>
        <p:spPr>
          <a:xfrm>
            <a:off x="1979712" y="4869160"/>
            <a:ext cx="122413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3275856" y="4941168"/>
            <a:ext cx="0" cy="100811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1475656" y="4725144"/>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2" name="テキスト ボックス 41"/>
          <p:cNvSpPr txBox="1"/>
          <p:nvPr/>
        </p:nvSpPr>
        <p:spPr>
          <a:xfrm>
            <a:off x="3059832" y="59492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cxnSp>
        <p:nvCxnSpPr>
          <p:cNvPr id="43" name="直線コネクタ 42"/>
          <p:cNvCxnSpPr/>
          <p:nvPr/>
        </p:nvCxnSpPr>
        <p:spPr>
          <a:xfrm>
            <a:off x="1979712" y="4221088"/>
            <a:ext cx="194421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3995936" y="4293096"/>
            <a:ext cx="0" cy="165618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1403648" y="4005064"/>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8" name="テキスト ボックス 47"/>
          <p:cNvSpPr txBox="1"/>
          <p:nvPr/>
        </p:nvSpPr>
        <p:spPr>
          <a:xfrm>
            <a:off x="3851920" y="59492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9" name="テキスト ボックス 48"/>
          <p:cNvSpPr txBox="1"/>
          <p:nvPr/>
        </p:nvSpPr>
        <p:spPr>
          <a:xfrm>
            <a:off x="5940152" y="2852936"/>
            <a:ext cx="2880320" cy="400110"/>
          </a:xfrm>
          <a:prstGeom prst="rect">
            <a:avLst/>
          </a:prstGeom>
          <a:noFill/>
        </p:spPr>
        <p:txBody>
          <a:bodyPr wrap="square" rtlCol="0">
            <a:spAutoFit/>
          </a:bodyPr>
          <a:lstStyle/>
          <a:p>
            <a:r>
              <a:rPr kumimoji="1" lang="ja-JP" altLang="en-US" sz="2000" dirty="0"/>
              <a:t>・生産者余剰は必ず拡大</a:t>
            </a:r>
          </a:p>
        </p:txBody>
      </p:sp>
      <p:sp>
        <p:nvSpPr>
          <p:cNvPr id="62" name="直角三角形 61"/>
          <p:cNvSpPr/>
          <p:nvPr/>
        </p:nvSpPr>
        <p:spPr>
          <a:xfrm>
            <a:off x="1979712" y="2132856"/>
            <a:ext cx="1296144" cy="2736304"/>
          </a:xfrm>
          <a:prstGeom prst="rtTriangle">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直角三角形 63"/>
          <p:cNvSpPr/>
          <p:nvPr/>
        </p:nvSpPr>
        <p:spPr>
          <a:xfrm>
            <a:off x="6300192" y="3861048"/>
            <a:ext cx="360040" cy="576064"/>
          </a:xfrm>
          <a:prstGeom prst="rtTriangle">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直角三角形 65"/>
          <p:cNvSpPr/>
          <p:nvPr/>
        </p:nvSpPr>
        <p:spPr>
          <a:xfrm>
            <a:off x="7380312" y="3933056"/>
            <a:ext cx="432048" cy="504056"/>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直角三角形 67"/>
          <p:cNvSpPr/>
          <p:nvPr/>
        </p:nvSpPr>
        <p:spPr>
          <a:xfrm>
            <a:off x="2987824" y="4221088"/>
            <a:ext cx="288032" cy="648072"/>
          </a:xfrm>
          <a:prstGeom prst="rtTriangle">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1979712" y="4221088"/>
            <a:ext cx="1008112" cy="648072"/>
          </a:xfrm>
          <a:prstGeom prst="rect">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テキスト ボックス 69"/>
          <p:cNvSpPr txBox="1"/>
          <p:nvPr/>
        </p:nvSpPr>
        <p:spPr>
          <a:xfrm>
            <a:off x="5940152" y="2492896"/>
            <a:ext cx="2880320" cy="400110"/>
          </a:xfrm>
          <a:prstGeom prst="rect">
            <a:avLst/>
          </a:prstGeom>
          <a:noFill/>
        </p:spPr>
        <p:txBody>
          <a:bodyPr wrap="square" rtlCol="0">
            <a:spAutoFit/>
          </a:bodyPr>
          <a:lstStyle/>
          <a:p>
            <a:r>
              <a:rPr kumimoji="1" lang="ja-JP" altLang="en-US" sz="2000" dirty="0"/>
              <a:t>・社会的余剰は必ず拡大</a:t>
            </a:r>
          </a:p>
        </p:txBody>
      </p:sp>
      <p:sp>
        <p:nvSpPr>
          <p:cNvPr id="71" name="二等辺三角形 70"/>
          <p:cNvSpPr/>
          <p:nvPr/>
        </p:nvSpPr>
        <p:spPr>
          <a:xfrm rot="5400000">
            <a:off x="719572" y="3392996"/>
            <a:ext cx="3816424" cy="1296144"/>
          </a:xfrm>
          <a:prstGeom prst="triangle">
            <a:avLst>
              <a:gd name="adj" fmla="val 70772"/>
            </a:avLst>
          </a:prstGeom>
          <a:solidFill>
            <a:schemeClr val="accent3">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二等辺三角形 71"/>
          <p:cNvSpPr/>
          <p:nvPr/>
        </p:nvSpPr>
        <p:spPr>
          <a:xfrm rot="5400000">
            <a:off x="1079612" y="3032956"/>
            <a:ext cx="3816424" cy="2016224"/>
          </a:xfrm>
          <a:prstGeom prst="triangle">
            <a:avLst>
              <a:gd name="adj" fmla="val 55084"/>
            </a:avLst>
          </a:prstGeom>
          <a:solidFill>
            <a:schemeClr val="tx2">
              <a:lumMod val="65000"/>
              <a:lumOff val="3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p:cNvSpPr/>
          <p:nvPr/>
        </p:nvSpPr>
        <p:spPr>
          <a:xfrm>
            <a:off x="3923928" y="4149080"/>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p:nvSpPr>
        <p:spPr>
          <a:xfrm>
            <a:off x="3203848" y="4797152"/>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36</a:t>
            </a:fld>
            <a:endParaRPr kumimoji="1" lang="ja-JP" altLang="en-US"/>
          </a:p>
        </p:txBody>
      </p:sp>
      <p:sp>
        <p:nvSpPr>
          <p:cNvPr id="5" name="日付プレースホルダー 4">
            <a:extLst>
              <a:ext uri="{FF2B5EF4-FFF2-40B4-BE49-F238E27FC236}">
                <a16:creationId xmlns:a16="http://schemas.microsoft.com/office/drawing/2014/main" id="{3255983D-4212-4542-ADE2-F19BBE8CD621}"/>
              </a:ext>
            </a:extLst>
          </p:cNvPr>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a:extLst>
              <a:ext uri="{FF2B5EF4-FFF2-40B4-BE49-F238E27FC236}">
                <a16:creationId xmlns:a16="http://schemas.microsoft.com/office/drawing/2014/main" id="{FA4E2F69-1C62-430D-9854-49BCF870E9B5}"/>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156151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blinds(horizontal)">
                                      <p:cBhvr>
                                        <p:cTn id="7" dur="500"/>
                                        <p:tgtEl>
                                          <p:spTgt spid="7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blinds(horizontal)">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blinds(horizontal)">
                                      <p:cBhvr>
                                        <p:cTn id="17" dur="500"/>
                                        <p:tgtEl>
                                          <p:spTgt spid="7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grpId="1" nodeType="clickEffect">
                                  <p:stCondLst>
                                    <p:cond delay="0"/>
                                  </p:stCondLst>
                                  <p:childTnLst>
                                    <p:animEffect transition="out" filter="blinds(horizontal)">
                                      <p:cBhvr>
                                        <p:cTn id="21" dur="500"/>
                                        <p:tgtEl>
                                          <p:spTgt spid="71"/>
                                        </p:tgtEl>
                                      </p:cBhvr>
                                    </p:animEffect>
                                    <p:set>
                                      <p:cBhvr>
                                        <p:cTn id="22" dur="1" fill="hold">
                                          <p:stCondLst>
                                            <p:cond delay="499"/>
                                          </p:stCondLst>
                                        </p:cTn>
                                        <p:tgtEl>
                                          <p:spTgt spid="71"/>
                                        </p:tgtEl>
                                        <p:attrNameLst>
                                          <p:attrName>style.visibility</p:attrName>
                                        </p:attrNameLst>
                                      </p:cBhvr>
                                      <p:to>
                                        <p:strVal val="hidden"/>
                                      </p:to>
                                    </p:set>
                                  </p:childTnLst>
                                </p:cTn>
                              </p:par>
                              <p:par>
                                <p:cTn id="23" presetID="3" presetClass="exit" presetSubtype="10" fill="hold" grpId="1" nodeType="withEffect">
                                  <p:stCondLst>
                                    <p:cond delay="0"/>
                                  </p:stCondLst>
                                  <p:childTnLst>
                                    <p:animEffect transition="out" filter="blinds(horizontal)">
                                      <p:cBhvr>
                                        <p:cTn id="24" dur="500"/>
                                        <p:tgtEl>
                                          <p:spTgt spid="72"/>
                                        </p:tgtEl>
                                      </p:cBhvr>
                                    </p:animEffect>
                                    <p:set>
                                      <p:cBhvr>
                                        <p:cTn id="25" dur="1" fill="hold">
                                          <p:stCondLst>
                                            <p:cond delay="499"/>
                                          </p:stCondLst>
                                        </p:cTn>
                                        <p:tgtEl>
                                          <p:spTgt spid="72"/>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blinds(horizontal)">
                                      <p:cBhvr>
                                        <p:cTn id="30" dur="500"/>
                                        <p:tgtEl>
                                          <p:spTgt spid="59"/>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blinds(horizontal)">
                                      <p:cBhvr>
                                        <p:cTn id="35" dur="500"/>
                                        <p:tgtEl>
                                          <p:spTgt spid="61"/>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blinds(horizontal)">
                                      <p:cBhvr>
                                        <p:cTn id="40" dur="500"/>
                                        <p:tgtEl>
                                          <p:spTgt spid="49"/>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xit" presetSubtype="10" fill="hold" grpId="1" nodeType="clickEffect">
                                  <p:stCondLst>
                                    <p:cond delay="0"/>
                                  </p:stCondLst>
                                  <p:childTnLst>
                                    <p:animEffect transition="out" filter="blinds(horizontal)">
                                      <p:cBhvr>
                                        <p:cTn id="44" dur="500"/>
                                        <p:tgtEl>
                                          <p:spTgt spid="59"/>
                                        </p:tgtEl>
                                      </p:cBhvr>
                                    </p:animEffect>
                                    <p:set>
                                      <p:cBhvr>
                                        <p:cTn id="45" dur="1" fill="hold">
                                          <p:stCondLst>
                                            <p:cond delay="499"/>
                                          </p:stCondLst>
                                        </p:cTn>
                                        <p:tgtEl>
                                          <p:spTgt spid="59"/>
                                        </p:tgtEl>
                                        <p:attrNameLst>
                                          <p:attrName>style.visibility</p:attrName>
                                        </p:attrNameLst>
                                      </p:cBhvr>
                                      <p:to>
                                        <p:strVal val="hidden"/>
                                      </p:to>
                                    </p:set>
                                  </p:childTnLst>
                                </p:cTn>
                              </p:par>
                              <p:par>
                                <p:cTn id="46" presetID="3" presetClass="exit" presetSubtype="10" fill="hold" grpId="1" nodeType="withEffect">
                                  <p:stCondLst>
                                    <p:cond delay="0"/>
                                  </p:stCondLst>
                                  <p:childTnLst>
                                    <p:animEffect transition="out" filter="blinds(horizontal)">
                                      <p:cBhvr>
                                        <p:cTn id="47" dur="500"/>
                                        <p:tgtEl>
                                          <p:spTgt spid="61"/>
                                        </p:tgtEl>
                                      </p:cBhvr>
                                    </p:animEffect>
                                    <p:set>
                                      <p:cBhvr>
                                        <p:cTn id="48" dur="1" fill="hold">
                                          <p:stCondLst>
                                            <p:cond delay="499"/>
                                          </p:stCondLst>
                                        </p:cTn>
                                        <p:tgtEl>
                                          <p:spTgt spid="61"/>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blinds(horizontal)">
                                      <p:cBhvr>
                                        <p:cTn id="53" dur="500"/>
                                        <p:tgtEl>
                                          <p:spTgt spid="62"/>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xit" presetSubtype="10" fill="hold" grpId="1" nodeType="clickEffect">
                                  <p:stCondLst>
                                    <p:cond delay="0"/>
                                  </p:stCondLst>
                                  <p:childTnLst>
                                    <p:animEffect transition="out" filter="blinds(horizontal)">
                                      <p:cBhvr>
                                        <p:cTn id="57" dur="500"/>
                                        <p:tgtEl>
                                          <p:spTgt spid="62"/>
                                        </p:tgtEl>
                                      </p:cBhvr>
                                    </p:animEffect>
                                    <p:set>
                                      <p:cBhvr>
                                        <p:cTn id="58" dur="1" fill="hold">
                                          <p:stCondLst>
                                            <p:cond delay="499"/>
                                          </p:stCondLst>
                                        </p:cTn>
                                        <p:tgtEl>
                                          <p:spTgt spid="62"/>
                                        </p:tgtEl>
                                        <p:attrNameLst>
                                          <p:attrName>style.visibility</p:attrName>
                                        </p:attrNameLst>
                                      </p:cBhvr>
                                      <p:to>
                                        <p:strVal val="hidden"/>
                                      </p:to>
                                    </p:set>
                                  </p:childTnLst>
                                </p:cTn>
                              </p:par>
                              <p:par>
                                <p:cTn id="59" presetID="3" presetClass="entr" presetSubtype="10" fill="hold" grpId="0" nodeType="with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blinds(horizontal)">
                                      <p:cBhvr>
                                        <p:cTn id="61" dur="500"/>
                                        <p:tgtEl>
                                          <p:spTgt spid="63"/>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68"/>
                                        </p:tgtEl>
                                        <p:attrNameLst>
                                          <p:attrName>style.visibility</p:attrName>
                                        </p:attrNameLst>
                                      </p:cBhvr>
                                      <p:to>
                                        <p:strVal val="visible"/>
                                      </p:to>
                                    </p:set>
                                    <p:animEffect transition="in" filter="blinds(horizontal)">
                                      <p:cBhvr>
                                        <p:cTn id="64" dur="500"/>
                                        <p:tgtEl>
                                          <p:spTgt spid="68"/>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blinds(horizontal)">
                                      <p:cBhvr>
                                        <p:cTn id="67" dur="500"/>
                                        <p:tgtEl>
                                          <p:spTgt spid="69"/>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blinds(horizontal)">
                                      <p:cBhvr>
                                        <p:cTn id="72" dur="500"/>
                                        <p:tgtEl>
                                          <p:spTgt spid="65"/>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blinds(horizontal)">
                                      <p:cBhvr>
                                        <p:cTn id="75" dur="500"/>
                                        <p:tgtEl>
                                          <p:spTgt spid="64"/>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66"/>
                                        </p:tgtEl>
                                        <p:attrNameLst>
                                          <p:attrName>style.visibility</p:attrName>
                                        </p:attrNameLst>
                                      </p:cBhvr>
                                      <p:to>
                                        <p:strVal val="visible"/>
                                      </p:to>
                                    </p:set>
                                    <p:animEffect transition="in" filter="blinds(horizontal)">
                                      <p:cBhvr>
                                        <p:cTn id="7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5" grpId="0"/>
      <p:bldP spid="61" grpId="0" animBg="1"/>
      <p:bldP spid="61" grpId="1" animBg="1"/>
      <p:bldP spid="59" grpId="0" animBg="1"/>
      <p:bldP spid="59" grpId="1" animBg="1"/>
      <p:bldP spid="49" grpId="0"/>
      <p:bldP spid="62" grpId="0" animBg="1"/>
      <p:bldP spid="62" grpId="1" animBg="1"/>
      <p:bldP spid="64" grpId="0" animBg="1"/>
      <p:bldP spid="66" grpId="0" animBg="1"/>
      <p:bldP spid="68" grpId="0" animBg="1"/>
      <p:bldP spid="69" grpId="0" animBg="1"/>
      <p:bldP spid="70" grpId="0"/>
      <p:bldP spid="71" grpId="0" animBg="1"/>
      <p:bldP spid="71" grpId="1" animBg="1"/>
      <p:bldP spid="72" grpId="0" animBg="1"/>
      <p:bldP spid="72" grpId="1"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直角三角形 62"/>
          <p:cNvSpPr/>
          <p:nvPr/>
        </p:nvSpPr>
        <p:spPr>
          <a:xfrm>
            <a:off x="1979712" y="2132856"/>
            <a:ext cx="2016224" cy="2088232"/>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直角三角形 38"/>
          <p:cNvSpPr/>
          <p:nvPr/>
        </p:nvSpPr>
        <p:spPr>
          <a:xfrm>
            <a:off x="1979712" y="2132856"/>
            <a:ext cx="1008112" cy="2088232"/>
          </a:xfrm>
          <a:prstGeom prst="rtTriangl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テキスト ボックス 64"/>
          <p:cNvSpPr txBox="1"/>
          <p:nvPr/>
        </p:nvSpPr>
        <p:spPr>
          <a:xfrm>
            <a:off x="5580112" y="1772816"/>
            <a:ext cx="3312368" cy="2862322"/>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000" dirty="0"/>
              <a:t>消費者余剰が増えるか</a:t>
            </a:r>
            <a:r>
              <a:rPr lang="ja-JP" altLang="en-US" sz="2000" dirty="0"/>
              <a:t>減るか</a:t>
            </a:r>
            <a:r>
              <a:rPr kumimoji="1" lang="ja-JP" altLang="en-US" sz="2000" dirty="0"/>
              <a:t>は　　の面積と　　　の面積の大小関係で決まる．</a:t>
            </a:r>
            <a:endParaRPr kumimoji="1" lang="en-US" altLang="ja-JP" sz="2000" dirty="0"/>
          </a:p>
          <a:p>
            <a:endParaRPr lang="en-US" altLang="ja-JP" sz="2000" dirty="0"/>
          </a:p>
          <a:p>
            <a:pPr marL="342900" indent="-342900">
              <a:buFont typeface="Arial" panose="020B0604020202020204" pitchFamily="34" charset="0"/>
              <a:buChar char="•"/>
            </a:pPr>
            <a:r>
              <a:rPr kumimoji="1" lang="ja-JP" altLang="en-US" sz="2000" dirty="0"/>
              <a:t>また，消費者数が増加すると，</a:t>
            </a:r>
            <a:r>
              <a:rPr lang="ja-JP" altLang="en-US" sz="2000" dirty="0"/>
              <a:t>以前</a:t>
            </a:r>
            <a:r>
              <a:rPr kumimoji="1" lang="ja-JP" altLang="en-US" sz="2000" dirty="0"/>
              <a:t>からいた消費者の余剰は必ず低下する．</a:t>
            </a:r>
            <a:endParaRPr kumimoji="1" lang="en-US" altLang="ja-JP" sz="2000" dirty="0"/>
          </a:p>
          <a:p>
            <a:endParaRPr lang="en-US" altLang="ja-JP" sz="2000" dirty="0"/>
          </a:p>
          <a:p>
            <a:r>
              <a:rPr kumimoji="1" lang="ja-JP" altLang="en-US" sz="2000" dirty="0"/>
              <a:t>　</a:t>
            </a:r>
          </a:p>
        </p:txBody>
      </p:sp>
      <p:sp>
        <p:nvSpPr>
          <p:cNvPr id="2" name="タイトル 1"/>
          <p:cNvSpPr>
            <a:spLocks noGrp="1"/>
          </p:cNvSpPr>
          <p:nvPr>
            <p:ph type="title"/>
          </p:nvPr>
        </p:nvSpPr>
        <p:spPr/>
        <p:txBody>
          <a:bodyPr/>
          <a:lstStyle/>
          <a:p>
            <a:r>
              <a:rPr lang="ja-JP" altLang="en-US" sz="2800" dirty="0">
                <a:solidFill>
                  <a:srgbClr val="0070C0"/>
                </a:solidFill>
                <a:latin typeface="+mj-ea"/>
              </a:rPr>
              <a:t>〇〇〇〇〇●〇</a:t>
            </a:r>
            <a:br>
              <a:rPr lang="en-US" altLang="ja-JP" sz="2800" dirty="0">
                <a:solidFill>
                  <a:srgbClr val="0070C0"/>
                </a:solidFill>
                <a:ea typeface="HGPｺﾞｼｯｸE" pitchFamily="50" charset="-128"/>
              </a:rPr>
            </a:br>
            <a:r>
              <a:rPr lang="en-US" altLang="ja-JP" sz="2800" dirty="0">
                <a:solidFill>
                  <a:srgbClr val="0070C0"/>
                </a:solidFill>
                <a:ea typeface="HGPｺﾞｼｯｸE" pitchFamily="50" charset="-128"/>
              </a:rPr>
              <a:t>5.2</a:t>
            </a:r>
            <a:r>
              <a:rPr lang="ja-JP" altLang="en-US" sz="2800" dirty="0">
                <a:solidFill>
                  <a:srgbClr val="0070C0"/>
                </a:solidFill>
                <a:latin typeface="+mj-ea"/>
              </a:rPr>
              <a:t>　消費者行動の変化；消費者数の増加と余剰</a:t>
            </a:r>
            <a:endParaRPr kumimoji="1" lang="ja-JP" altLang="en-US" sz="2800" dirty="0">
              <a:solidFill>
                <a:srgbClr val="0070C0"/>
              </a:solidFill>
              <a:latin typeface="+mj-ea"/>
            </a:endParaRPr>
          </a:p>
        </p:txBody>
      </p:sp>
      <p:cxnSp>
        <p:nvCxnSpPr>
          <p:cNvPr id="7" name="直線矢印コネクタ 6"/>
          <p:cNvCxnSpPr/>
          <p:nvPr/>
        </p:nvCxnSpPr>
        <p:spPr>
          <a:xfrm>
            <a:off x="1979712" y="5949280"/>
            <a:ext cx="4608512"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1979712" y="1700808"/>
            <a:ext cx="0" cy="424847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テキスト ボックス 9"/>
              <p:cNvSpPr txBox="1"/>
              <p:nvPr/>
            </p:nvSpPr>
            <p:spPr>
              <a:xfrm>
                <a:off x="6432744" y="5996881"/>
                <a:ext cx="2711256" cy="369332"/>
              </a:xfrm>
              <a:prstGeom prst="rect">
                <a:avLst/>
              </a:prstGeom>
              <a:noFill/>
            </p:spPr>
            <p:txBody>
              <a:bodyPr wrap="square" rtlCol="0">
                <a:spAutoFit/>
              </a:bodyPr>
              <a:lstStyle/>
              <a:p>
                <a14:m>
                  <m:oMath xmlns:m="http://schemas.openxmlformats.org/officeDocument/2006/math">
                    <m:sSub>
                      <m:sSubPr>
                        <m:ctrlPr>
                          <a:rPr lang="ja-JP" altLang="ja-JP" i="1" kern="100">
                            <a:solidFill>
                              <a:srgbClr val="0070C0"/>
                            </a:solidFill>
                            <a:latin typeface="Cambria Math" panose="02040503050406030204" pitchFamily="18" charset="0"/>
                            <a:cs typeface="Times New Roman"/>
                          </a:rPr>
                        </m:ctrlPr>
                      </m:sSubPr>
                      <m:e>
                        <m:r>
                          <a:rPr lang="en-US" altLang="ja-JP" i="1" kern="100">
                            <a:solidFill>
                              <a:srgbClr val="0070C0"/>
                            </a:solidFill>
                            <a:latin typeface="Cambria Math"/>
                            <a:cs typeface="Times New Roman"/>
                          </a:rPr>
                          <m:t>𝐷</m:t>
                        </m:r>
                      </m:e>
                      <m:sub>
                        <m:r>
                          <m:rPr>
                            <m:sty m:val="p"/>
                          </m:rPr>
                          <a:rPr lang="en-US" altLang="ja-JP" kern="100">
                            <a:solidFill>
                              <a:srgbClr val="0070C0"/>
                            </a:solidFill>
                            <a:latin typeface="Cambria Math"/>
                            <a:cs typeface="Times New Roman"/>
                          </a:rPr>
                          <m:t>M</m:t>
                        </m:r>
                      </m:sub>
                    </m:sSub>
                    <m:r>
                      <a:rPr lang="en-US" altLang="ja-JP" i="1" kern="100">
                        <a:latin typeface="Cambria Math"/>
                        <a:cs typeface="Times New Roman"/>
                      </a:rPr>
                      <m:t>, </m:t>
                    </m:r>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𝑆</m:t>
                        </m:r>
                      </m:e>
                      <m:sub>
                        <m:r>
                          <m:rPr>
                            <m:sty m:val="p"/>
                          </m:rPr>
                          <a:rPr lang="en-US" altLang="ja-JP" kern="100">
                            <a:latin typeface="Cambria Math"/>
                            <a:cs typeface="Times New Roman"/>
                          </a:rPr>
                          <m:t>M</m:t>
                        </m:r>
                      </m:sub>
                    </m:sSub>
                  </m:oMath>
                </a14:m>
                <a:r>
                  <a:rPr lang="ja-JP" altLang="en-US" kern="100" dirty="0">
                    <a:latin typeface="+mn-ea"/>
                    <a:cs typeface="Times New Roman"/>
                  </a:rPr>
                  <a:t> ；</a:t>
                </a:r>
                <a:r>
                  <a:rPr lang="ja-JP" altLang="ja-JP" kern="100" dirty="0">
                    <a:latin typeface="+mn-ea"/>
                    <a:cs typeface="Times New Roman"/>
                  </a:rPr>
                  <a:t>需要量・供給量</a:t>
                </a:r>
                <a:endParaRPr kumimoji="1" lang="ja-JP" altLang="en-US" i="1" dirty="0">
                  <a:latin typeface="Times New Roman" pitchFamily="18" charset="0"/>
                  <a:cs typeface="Times New Roman" pitchFamily="18" charset="0"/>
                </a:endParaRPr>
              </a:p>
            </p:txBody>
          </p:sp>
        </mc:Choice>
        <mc:Fallback xmlns="">
          <p:sp>
            <p:nvSpPr>
              <p:cNvPr id="10" name="テキスト ボックス 9"/>
              <p:cNvSpPr txBox="1">
                <a:spLocks noRot="1" noChangeAspect="1" noMove="1" noResize="1" noEditPoints="1" noAdjustHandles="1" noChangeArrowheads="1" noChangeShapeType="1" noTextEdit="1"/>
              </p:cNvSpPr>
              <p:nvPr/>
            </p:nvSpPr>
            <p:spPr>
              <a:xfrm>
                <a:off x="6432744" y="5996881"/>
                <a:ext cx="2711256" cy="369332"/>
              </a:xfrm>
              <a:prstGeom prst="rect">
                <a:avLst/>
              </a:prstGeom>
              <a:blipFill rotWithShape="1">
                <a:blip r:embed="rId2"/>
                <a:stretch>
                  <a:fillRect t="-11667" b="-23333"/>
                </a:stretch>
              </a:blipFill>
            </p:spPr>
            <p:txBody>
              <a:bodyPr/>
              <a:lstStyle/>
              <a:p>
                <a:r>
                  <a:rPr lang="ja-JP" altLang="en-US">
                    <a:noFill/>
                  </a:rPr>
                  <a:t> </a:t>
                </a:r>
              </a:p>
            </p:txBody>
          </p:sp>
        </mc:Fallback>
      </mc:AlternateContent>
      <p:cxnSp>
        <p:nvCxnSpPr>
          <p:cNvPr id="12" name="直線コネクタ 11"/>
          <p:cNvCxnSpPr/>
          <p:nvPr/>
        </p:nvCxnSpPr>
        <p:spPr>
          <a:xfrm>
            <a:off x="1979712" y="2132856"/>
            <a:ext cx="1800200" cy="3816424"/>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547664" y="1412776"/>
            <a:ext cx="1152128"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lang="ja-JP" altLang="ja-JP" kern="100" dirty="0">
                <a:latin typeface="Century"/>
                <a:ea typeface="ＭＳ 明朝"/>
                <a:cs typeface="Times New Roman"/>
              </a:rPr>
              <a:t>；価格</a:t>
            </a:r>
          </a:p>
        </p:txBody>
      </p:sp>
      <p:cxnSp>
        <p:nvCxnSpPr>
          <p:cNvPr id="20" name="直線コネクタ 19"/>
          <p:cNvCxnSpPr/>
          <p:nvPr/>
        </p:nvCxnSpPr>
        <p:spPr>
          <a:xfrm flipV="1">
            <a:off x="1979712" y="2996952"/>
            <a:ext cx="3456384" cy="29523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4499992" y="2636912"/>
            <a:ext cx="1224136" cy="369332"/>
          </a:xfrm>
          <a:prstGeom prst="rect">
            <a:avLst/>
          </a:prstGeom>
          <a:noFill/>
        </p:spPr>
        <p:txBody>
          <a:bodyPr wrap="square" rtlCol="0">
            <a:spAutoFit/>
          </a:bodyPr>
          <a:lstStyle/>
          <a:p>
            <a:r>
              <a:rPr kumimoji="1" lang="ja-JP" altLang="en-US" dirty="0"/>
              <a:t>供給曲線</a:t>
            </a:r>
          </a:p>
        </p:txBody>
      </p:sp>
      <p:sp>
        <p:nvSpPr>
          <p:cNvPr id="23" name="テキスト ボックス 22"/>
          <p:cNvSpPr txBox="1"/>
          <p:nvPr/>
        </p:nvSpPr>
        <p:spPr>
          <a:xfrm>
            <a:off x="1475656" y="1988840"/>
            <a:ext cx="648072"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10</a:t>
            </a:r>
            <a:endParaRPr kumimoji="1" lang="ja-JP" altLang="en-US" dirty="0">
              <a:latin typeface="Times New Roman" pitchFamily="18" charset="0"/>
              <a:cs typeface="Times New Roman" pitchFamily="18" charset="0"/>
            </a:endParaRPr>
          </a:p>
        </p:txBody>
      </p:sp>
      <p:sp>
        <p:nvSpPr>
          <p:cNvPr id="24" name="テキスト ボックス 23"/>
          <p:cNvSpPr txBox="1"/>
          <p:nvPr/>
        </p:nvSpPr>
        <p:spPr>
          <a:xfrm>
            <a:off x="3563888" y="5949280"/>
            <a:ext cx="648072"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5</a:t>
            </a:r>
            <a:endParaRPr kumimoji="1" lang="ja-JP" alt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26" name="テキスト ボックス 25"/>
              <p:cNvSpPr txBox="1"/>
              <p:nvPr/>
            </p:nvSpPr>
            <p:spPr>
              <a:xfrm>
                <a:off x="3491880" y="5301208"/>
                <a:ext cx="1296144" cy="369332"/>
              </a:xfrm>
              <a:prstGeom prst="rect">
                <a:avLst/>
              </a:prstGeom>
              <a:noFill/>
            </p:spPr>
            <p:txBody>
              <a:bodyPr wrap="square" rtlCol="0">
                <a:spAutoFit/>
              </a:bodyPr>
              <a:lstStyle/>
              <a:p>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=5</a:t>
                </a:r>
                <a:r>
                  <a:rPr lang="ja-JP" altLang="en-US" dirty="0">
                    <a:latin typeface="Times New Roman" pitchFamily="18" charset="0"/>
                    <a:cs typeface="Times New Roman" pitchFamily="18" charset="0"/>
                  </a:rPr>
                  <a:t>－</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𝐷</m:t>
                        </m:r>
                      </m:e>
                      <m:sub>
                        <m:r>
                          <m:rPr>
                            <m:sty m:val="p"/>
                          </m:rPr>
                          <a:rPr lang="en-US" altLang="ja-JP" kern="100">
                            <a:latin typeface="Cambria Math"/>
                            <a:cs typeface="Times New Roman"/>
                          </a:rPr>
                          <m:t>M</m:t>
                        </m:r>
                      </m:sub>
                    </m:sSub>
                  </m:oMath>
                </a14:m>
                <a:endParaRPr lang="ja-JP" altLang="en-US" i="1" dirty="0">
                  <a:latin typeface="Times New Roman" pitchFamily="18" charset="0"/>
                  <a:cs typeface="Times New Roman" pitchFamily="18" charset="0"/>
                </a:endParaRPr>
              </a:p>
            </p:txBody>
          </p:sp>
        </mc:Choice>
        <mc:Fallback xmlns="">
          <p:sp>
            <p:nvSpPr>
              <p:cNvPr id="26" name="テキスト ボックス 25"/>
              <p:cNvSpPr txBox="1">
                <a:spLocks noRot="1" noChangeAspect="1" noMove="1" noResize="1" noEditPoints="1" noAdjustHandles="1" noChangeArrowheads="1" noChangeShapeType="1" noTextEdit="1"/>
              </p:cNvSpPr>
              <p:nvPr/>
            </p:nvSpPr>
            <p:spPr>
              <a:xfrm>
                <a:off x="3491880" y="5301208"/>
                <a:ext cx="1296144" cy="369332"/>
              </a:xfrm>
              <a:prstGeom prst="rect">
                <a:avLst/>
              </a:prstGeom>
              <a:blipFill rotWithShape="1">
                <a:blip r:embed="rId3"/>
                <a:stretch>
                  <a:fillRect l="-4245" t="-11667" b="-28333"/>
                </a:stretch>
              </a:blipFill>
            </p:spPr>
            <p:txBody>
              <a:bodyPr/>
              <a:lstStyle/>
              <a:p>
                <a:r>
                  <a:rPr lang="ja-JP" altLang="en-US">
                    <a:noFill/>
                  </a:rPr>
                  <a:t> </a:t>
                </a:r>
              </a:p>
            </p:txBody>
          </p:sp>
        </mc:Fallback>
      </mc:AlternateContent>
      <p:cxnSp>
        <p:nvCxnSpPr>
          <p:cNvPr id="31" name="直線コネクタ 30"/>
          <p:cNvCxnSpPr/>
          <p:nvPr/>
        </p:nvCxnSpPr>
        <p:spPr>
          <a:xfrm>
            <a:off x="1979712" y="2132856"/>
            <a:ext cx="3672408" cy="3816424"/>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5436096" y="6021288"/>
            <a:ext cx="504056" cy="369332"/>
          </a:xfrm>
          <a:prstGeom prst="rect">
            <a:avLst/>
          </a:prstGeom>
          <a:noFill/>
        </p:spPr>
        <p:txBody>
          <a:bodyPr wrap="square" rtlCol="0">
            <a:spAutoFit/>
          </a:bodyPr>
          <a:lstStyle/>
          <a:p>
            <a:r>
              <a:rPr kumimoji="1" lang="en-US" altLang="ja-JP" dirty="0">
                <a:latin typeface="Times New Roman" pitchFamily="18" charset="0"/>
                <a:cs typeface="Times New Roman" pitchFamily="18" charset="0"/>
              </a:rPr>
              <a:t>10</a:t>
            </a:r>
            <a:endParaRPr kumimoji="1" lang="ja-JP" altLang="en-US"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34" name="テキスト ボックス 33"/>
              <p:cNvSpPr txBox="1"/>
              <p:nvPr/>
            </p:nvSpPr>
            <p:spPr>
              <a:xfrm>
                <a:off x="4572000" y="4797152"/>
                <a:ext cx="1296144" cy="369332"/>
              </a:xfrm>
              <a:prstGeom prst="rect">
                <a:avLst/>
              </a:prstGeom>
              <a:noFill/>
            </p:spPr>
            <p:txBody>
              <a:bodyPr wrap="square" rtlCol="0">
                <a:spAutoFit/>
              </a:bodyPr>
              <a:lstStyle/>
              <a:p>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=10</a:t>
                </a:r>
                <a:r>
                  <a:rPr lang="ja-JP" altLang="en-US" dirty="0">
                    <a:latin typeface="Times New Roman" pitchFamily="18" charset="0"/>
                    <a:cs typeface="Times New Roman" pitchFamily="18" charset="0"/>
                  </a:rPr>
                  <a:t>－</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𝐷</m:t>
                        </m:r>
                      </m:e>
                      <m:sub>
                        <m:r>
                          <m:rPr>
                            <m:sty m:val="p"/>
                          </m:rPr>
                          <a:rPr lang="en-US" altLang="ja-JP" kern="100">
                            <a:latin typeface="Cambria Math"/>
                            <a:cs typeface="Times New Roman"/>
                          </a:rPr>
                          <m:t>M</m:t>
                        </m:r>
                      </m:sub>
                    </m:sSub>
                  </m:oMath>
                </a14:m>
                <a:endParaRPr lang="ja-JP" altLang="en-US" i="1" dirty="0">
                  <a:latin typeface="Times New Roman" pitchFamily="18" charset="0"/>
                  <a:cs typeface="Times New Roman" pitchFamily="18" charset="0"/>
                </a:endParaRPr>
              </a:p>
            </p:txBody>
          </p:sp>
        </mc:Choice>
        <mc:Fallback xmlns="">
          <p:sp>
            <p:nvSpPr>
              <p:cNvPr id="34" name="テキスト ボックス 33"/>
              <p:cNvSpPr txBox="1">
                <a:spLocks noRot="1" noChangeAspect="1" noMove="1" noResize="1" noEditPoints="1" noAdjustHandles="1" noChangeArrowheads="1" noChangeShapeType="1" noTextEdit="1"/>
              </p:cNvSpPr>
              <p:nvPr/>
            </p:nvSpPr>
            <p:spPr>
              <a:xfrm>
                <a:off x="4572000" y="4797152"/>
                <a:ext cx="1296144" cy="369332"/>
              </a:xfrm>
              <a:prstGeom prst="rect">
                <a:avLst/>
              </a:prstGeom>
              <a:blipFill rotWithShape="1">
                <a:blip r:embed="rId4"/>
                <a:stretch>
                  <a:fillRect l="-3756" t="-11475" b="-26230"/>
                </a:stretch>
              </a:blipFill>
            </p:spPr>
            <p:txBody>
              <a:bodyPr/>
              <a:lstStyle/>
              <a:p>
                <a:r>
                  <a:rPr lang="ja-JP" altLang="en-US">
                    <a:noFill/>
                  </a:rPr>
                  <a:t> </a:t>
                </a:r>
              </a:p>
            </p:txBody>
          </p:sp>
        </mc:Fallback>
      </mc:AlternateContent>
      <p:cxnSp>
        <p:nvCxnSpPr>
          <p:cNvPr id="38" name="直線コネクタ 37"/>
          <p:cNvCxnSpPr>
            <a:endCxn id="25" idx="2"/>
          </p:cNvCxnSpPr>
          <p:nvPr/>
        </p:nvCxnSpPr>
        <p:spPr>
          <a:xfrm>
            <a:off x="1979712" y="4869160"/>
            <a:ext cx="122413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3275856" y="4941168"/>
            <a:ext cx="0" cy="100811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1475656" y="4725144"/>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2" name="テキスト ボックス 41"/>
          <p:cNvSpPr txBox="1"/>
          <p:nvPr/>
        </p:nvSpPr>
        <p:spPr>
          <a:xfrm>
            <a:off x="3059832" y="59492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cxnSp>
        <p:nvCxnSpPr>
          <p:cNvPr id="43" name="直線コネクタ 42"/>
          <p:cNvCxnSpPr/>
          <p:nvPr/>
        </p:nvCxnSpPr>
        <p:spPr>
          <a:xfrm>
            <a:off x="1979712" y="4221088"/>
            <a:ext cx="194421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3995936" y="4293096"/>
            <a:ext cx="0" cy="165618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1403648" y="4005064"/>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8" name="テキスト ボックス 47"/>
          <p:cNvSpPr txBox="1"/>
          <p:nvPr/>
        </p:nvSpPr>
        <p:spPr>
          <a:xfrm>
            <a:off x="3851920" y="59492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68" name="直角三角形 67"/>
          <p:cNvSpPr/>
          <p:nvPr/>
        </p:nvSpPr>
        <p:spPr>
          <a:xfrm>
            <a:off x="2987824" y="4221088"/>
            <a:ext cx="288032" cy="648072"/>
          </a:xfrm>
          <a:prstGeom prst="rtTriangle">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1979712" y="4221088"/>
            <a:ext cx="1008112" cy="648072"/>
          </a:xfrm>
          <a:prstGeom prst="rect">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p:cNvGrpSpPr/>
          <p:nvPr/>
        </p:nvGrpSpPr>
        <p:grpSpPr>
          <a:xfrm>
            <a:off x="8172400" y="2173506"/>
            <a:ext cx="360040" cy="216024"/>
            <a:chOff x="6300192" y="2780928"/>
            <a:chExt cx="720080" cy="360040"/>
          </a:xfrm>
        </p:grpSpPr>
        <p:sp>
          <p:nvSpPr>
            <p:cNvPr id="44" name="正方形/長方形 43"/>
            <p:cNvSpPr/>
            <p:nvPr/>
          </p:nvSpPr>
          <p:spPr>
            <a:xfrm>
              <a:off x="6300192" y="2780928"/>
              <a:ext cx="432048" cy="360040"/>
            </a:xfrm>
            <a:prstGeom prst="rect">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直角三角形 45"/>
            <p:cNvSpPr/>
            <p:nvPr/>
          </p:nvSpPr>
          <p:spPr>
            <a:xfrm>
              <a:off x="6732240" y="2780928"/>
              <a:ext cx="288032" cy="360040"/>
            </a:xfrm>
            <a:prstGeom prst="rtTriangle">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 name="グループ化 2"/>
          <p:cNvGrpSpPr/>
          <p:nvPr/>
        </p:nvGrpSpPr>
        <p:grpSpPr>
          <a:xfrm>
            <a:off x="6828788" y="2132856"/>
            <a:ext cx="216024" cy="252028"/>
            <a:chOff x="6948264" y="2132856"/>
            <a:chExt cx="432048" cy="504056"/>
          </a:xfrm>
        </p:grpSpPr>
        <p:sp>
          <p:nvSpPr>
            <p:cNvPr id="66" name="直角三角形 65"/>
            <p:cNvSpPr/>
            <p:nvPr/>
          </p:nvSpPr>
          <p:spPr>
            <a:xfrm>
              <a:off x="6948264" y="2132856"/>
              <a:ext cx="432048" cy="504056"/>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直角三角形 49"/>
            <p:cNvSpPr/>
            <p:nvPr/>
          </p:nvSpPr>
          <p:spPr>
            <a:xfrm>
              <a:off x="6948264" y="2132856"/>
              <a:ext cx="144016" cy="50405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円/楕円 24"/>
          <p:cNvSpPr/>
          <p:nvPr/>
        </p:nvSpPr>
        <p:spPr>
          <a:xfrm>
            <a:off x="3203848" y="4797152"/>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p:cNvSpPr/>
          <p:nvPr/>
        </p:nvSpPr>
        <p:spPr>
          <a:xfrm>
            <a:off x="3923928" y="4149080"/>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37</a:t>
            </a:fld>
            <a:endParaRPr kumimoji="1" lang="ja-JP" altLang="en-US"/>
          </a:p>
        </p:txBody>
      </p:sp>
      <p:sp>
        <p:nvSpPr>
          <p:cNvPr id="8" name="日付プレースホルダー 7">
            <a:extLst>
              <a:ext uri="{FF2B5EF4-FFF2-40B4-BE49-F238E27FC236}">
                <a16:creationId xmlns:a16="http://schemas.microsoft.com/office/drawing/2014/main" id="{315FCDD8-6E69-492E-AC80-79DE436A1748}"/>
              </a:ext>
            </a:extLst>
          </p:cNvPr>
          <p:cNvSpPr>
            <a:spLocks noGrp="1"/>
          </p:cNvSpPr>
          <p:nvPr>
            <p:ph type="dt" sz="half" idx="10"/>
          </p:nvPr>
        </p:nvSpPr>
        <p:spPr/>
        <p:txBody>
          <a:bodyPr/>
          <a:lstStyle/>
          <a:p>
            <a:r>
              <a:rPr kumimoji="1" lang="en-US" altLang="ja-JP"/>
              <a:t>ver. 2</a:t>
            </a:r>
            <a:endParaRPr kumimoji="1" lang="ja-JP" altLang="en-US"/>
          </a:p>
        </p:txBody>
      </p:sp>
      <p:sp>
        <p:nvSpPr>
          <p:cNvPr id="11" name="フッター プレースホルダー 10">
            <a:extLst>
              <a:ext uri="{FF2B5EF4-FFF2-40B4-BE49-F238E27FC236}">
                <a16:creationId xmlns:a16="http://schemas.microsoft.com/office/drawing/2014/main" id="{38237B13-84C7-4D13-8283-8560FB55E61B}"/>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42489370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〇〇〇〇〇〇●</a:t>
            </a:r>
            <a:br>
              <a:rPr lang="en-US" altLang="ja-JP" sz="2800" dirty="0">
                <a:solidFill>
                  <a:srgbClr val="0070C0"/>
                </a:solidFill>
                <a:ea typeface="HGPｺﾞｼｯｸE" pitchFamily="50" charset="-128"/>
              </a:rPr>
            </a:br>
            <a:r>
              <a:rPr lang="en-US" altLang="ja-JP" sz="2800" dirty="0">
                <a:solidFill>
                  <a:srgbClr val="0070C0"/>
                </a:solidFill>
                <a:ea typeface="HGPｺﾞｼｯｸE" pitchFamily="50" charset="-128"/>
              </a:rPr>
              <a:t>5.2</a:t>
            </a:r>
            <a:r>
              <a:rPr lang="ja-JP" altLang="en-US" sz="2800" dirty="0">
                <a:solidFill>
                  <a:srgbClr val="0070C0"/>
                </a:solidFill>
                <a:latin typeface="+mj-ea"/>
              </a:rPr>
              <a:t>　消費者行動の変化；消費者数の増加と余剰</a:t>
            </a:r>
            <a:endParaRPr kumimoji="1" lang="ja-JP" altLang="en-US" sz="2800" dirty="0">
              <a:solidFill>
                <a:srgbClr val="0070C0"/>
              </a:solidFill>
              <a:latin typeface="+mj-ea"/>
            </a:endParaRPr>
          </a:p>
        </p:txBody>
      </p:sp>
      <p:sp>
        <p:nvSpPr>
          <p:cNvPr id="3" name="コンテンツ プレースホルダ 2"/>
          <p:cNvSpPr>
            <a:spLocks noGrp="1"/>
          </p:cNvSpPr>
          <p:nvPr>
            <p:ph idx="1"/>
          </p:nvPr>
        </p:nvSpPr>
        <p:spPr>
          <a:xfrm>
            <a:off x="395536" y="1600200"/>
            <a:ext cx="8496944" cy="4530725"/>
          </a:xfrm>
        </p:spPr>
        <p:txBody>
          <a:bodyPr>
            <a:noAutofit/>
          </a:bodyPr>
          <a:lstStyle/>
          <a:p>
            <a:pPr>
              <a:buFont typeface="Wingdings" panose="05000000000000000000" pitchFamily="2" charset="2"/>
              <a:buChar char="n"/>
            </a:pPr>
            <a:r>
              <a:rPr lang="ja-JP" altLang="en-US" sz="2400" dirty="0"/>
              <a:t>消費者数が増加すると以前からいた消費者の余剰は必ず低下．</a:t>
            </a:r>
            <a:endParaRPr lang="en-US" altLang="ja-JP" sz="2400" dirty="0"/>
          </a:p>
          <a:p>
            <a:pPr marL="342900" indent="-342900">
              <a:buFont typeface="Arial" panose="020B0604020202020204" pitchFamily="34" charset="0"/>
              <a:buChar char="•"/>
            </a:pPr>
            <a:endParaRPr lang="en-US" altLang="ja-JP" sz="800" dirty="0"/>
          </a:p>
          <a:p>
            <a:pPr>
              <a:buFont typeface="Wingdings" panose="05000000000000000000" pitchFamily="2" charset="2"/>
              <a:buChar char="n"/>
            </a:pPr>
            <a:r>
              <a:rPr lang="ja-JP" altLang="en-US" sz="2400" dirty="0"/>
              <a:t>新たな消費者の登場により，価格が上昇するため．</a:t>
            </a:r>
            <a:endParaRPr lang="en-US" altLang="ja-JP" sz="2400" dirty="0"/>
          </a:p>
          <a:p>
            <a:endParaRPr lang="en-US" altLang="ja-JP" sz="800" dirty="0"/>
          </a:p>
          <a:p>
            <a:pPr>
              <a:buFont typeface="Wingdings" panose="05000000000000000000" pitchFamily="2" charset="2"/>
              <a:buChar char="n"/>
            </a:pPr>
            <a:r>
              <a:rPr lang="ja-JP" altLang="en-US" sz="2400" dirty="0"/>
              <a:t>このような効果を「</a:t>
            </a:r>
            <a:r>
              <a:rPr lang="ja-JP" altLang="en-US" sz="2400" dirty="0">
                <a:solidFill>
                  <a:srgbClr val="FF0000"/>
                </a:solidFill>
              </a:rPr>
              <a:t>金銭的外部性</a:t>
            </a:r>
            <a:r>
              <a:rPr lang="ja-JP" altLang="en-US" sz="2400" dirty="0"/>
              <a:t>」という</a:t>
            </a:r>
            <a:endParaRPr lang="en-US" altLang="ja-JP" sz="2400" dirty="0"/>
          </a:p>
          <a:p>
            <a:endParaRPr lang="en-US" altLang="ja-JP" sz="800" dirty="0"/>
          </a:p>
          <a:p>
            <a:pPr lvl="1">
              <a:buFont typeface="Wingdings" panose="05000000000000000000" pitchFamily="2" charset="2"/>
              <a:buChar char="n"/>
            </a:pPr>
            <a:r>
              <a:rPr lang="ja-JP" altLang="en-US" sz="2100" dirty="0"/>
              <a:t>「金銭的外部性」の例：</a:t>
            </a:r>
            <a:r>
              <a:rPr lang="ja-JP" altLang="en-US" sz="2000" dirty="0"/>
              <a:t>世界中で寿司ブームが生じたことでマグロ価格が高騰すると，⇒日本の庶民にとってマグロが高級品に．</a:t>
            </a:r>
            <a:endParaRPr lang="en-US" altLang="ja-JP" sz="2000" dirty="0"/>
          </a:p>
          <a:p>
            <a:pPr marL="274320" lvl="1" indent="0">
              <a:buNone/>
            </a:pPr>
            <a:endParaRPr lang="en-US" altLang="ja-JP" sz="2400" dirty="0"/>
          </a:p>
          <a:p>
            <a:pPr marL="273050" lvl="1" indent="-273050">
              <a:spcBef>
                <a:spcPts val="600"/>
              </a:spcBef>
              <a:buClr>
                <a:schemeClr val="accent1"/>
              </a:buClr>
              <a:buFont typeface="Wingdings" panose="05000000000000000000" pitchFamily="2" charset="2"/>
              <a:buChar char="n"/>
            </a:pPr>
            <a:r>
              <a:rPr lang="ja-JP" altLang="en-US" sz="2400" dirty="0"/>
              <a:t>社会的に望ましいことと個別経済主体にとって望ましいことは別である．</a:t>
            </a:r>
            <a:endParaRPr lang="en-US" altLang="ja-JP" sz="2400" dirty="0"/>
          </a:p>
          <a:p>
            <a:endParaRPr lang="en-US" altLang="ja-JP" sz="24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38</a:t>
            </a:fld>
            <a:endParaRPr kumimoji="1" lang="ja-JP" altLang="en-US"/>
          </a:p>
        </p:txBody>
      </p:sp>
      <p:sp>
        <p:nvSpPr>
          <p:cNvPr id="6" name="日付プレースホルダー 5">
            <a:extLst>
              <a:ext uri="{FF2B5EF4-FFF2-40B4-BE49-F238E27FC236}">
                <a16:creationId xmlns:a16="http://schemas.microsoft.com/office/drawing/2014/main" id="{A12F1F61-ABD4-4852-96B8-2D940BD2BDCE}"/>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611B5A4C-BF54-4FD8-85B8-A15DE0F402B8}"/>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1335757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8" end="8"/>
                                            </p:txEl>
                                          </p:spTgt>
                                        </p:tgtEl>
                                        <p:attrNameLst>
                                          <p:attrName>style.visibility</p:attrName>
                                        </p:attrNameLst>
                                      </p:cBhvr>
                                      <p:to>
                                        <p:strVal val="visible"/>
                                      </p:to>
                                    </p:set>
                                    <p:animEffect transition="in" filter="fade">
                                      <p:cBhvr>
                                        <p:cTn id="2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a:t>
            </a:r>
            <a:br>
              <a:rPr lang="en-US" altLang="ja-JP" sz="2800" dirty="0">
                <a:solidFill>
                  <a:srgbClr val="0070C0"/>
                </a:solidFill>
                <a:latin typeface="+mj-ea"/>
              </a:rPr>
            </a:br>
            <a:r>
              <a:rPr lang="en-US" altLang="ja-JP" sz="2800" dirty="0">
                <a:solidFill>
                  <a:srgbClr val="0070C0"/>
                </a:solidFill>
                <a:ea typeface="HGPｺﾞｼｯｸE" pitchFamily="50" charset="-128"/>
              </a:rPr>
              <a:t>5.3</a:t>
            </a:r>
            <a:r>
              <a:rPr lang="ja-JP" altLang="en-US" sz="2800" dirty="0">
                <a:solidFill>
                  <a:srgbClr val="0070C0"/>
                </a:solidFill>
                <a:latin typeface="+mj-ea"/>
              </a:rPr>
              <a:t>　生産者行動の変化</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idx="1"/>
              </p:nvPr>
            </p:nvSpPr>
            <p:spPr/>
            <p:txBody>
              <a:bodyPr>
                <a:normAutofit/>
              </a:bodyPr>
              <a:lstStyle/>
              <a:p>
                <a:endParaRPr lang="en-US" altLang="ja-JP" sz="800" dirty="0"/>
              </a:p>
              <a:p>
                <a:pPr>
                  <a:buFont typeface="Wingdings" panose="05000000000000000000" pitchFamily="2" charset="2"/>
                  <a:buChar char="n"/>
                </a:pPr>
                <a:r>
                  <a:rPr lang="ja-JP" altLang="en-US" sz="2400" dirty="0"/>
                  <a:t>市場</a:t>
                </a:r>
                <a:r>
                  <a:rPr kumimoji="1" lang="ja-JP" altLang="en-US" sz="2400" dirty="0"/>
                  <a:t>供給曲線</a:t>
                </a:r>
                <a:r>
                  <a:rPr lang="ja-JP" altLang="en-US" sz="2400" dirty="0"/>
                  <a:t>；</a:t>
                </a:r>
                <a14:m>
                  <m:oMath xmlns:m="http://schemas.openxmlformats.org/officeDocument/2006/math">
                    <m:r>
                      <a:rPr lang="en-US" altLang="ja-JP" sz="2400" i="1">
                        <a:latin typeface="Cambria Math"/>
                      </a:rPr>
                      <m:t>𝑃</m:t>
                    </m:r>
                    <m:r>
                      <a:rPr lang="en-US" altLang="ja-JP" sz="2400" i="1">
                        <a:latin typeface="Cambria Math"/>
                      </a:rPr>
                      <m:t>=</m:t>
                    </m:r>
                    <m:f>
                      <m:fPr>
                        <m:ctrlPr>
                          <a:rPr lang="en-US" altLang="ja-JP" sz="2400" i="1">
                            <a:latin typeface="Cambria Math" panose="02040503050406030204" pitchFamily="18" charset="0"/>
                          </a:rPr>
                        </m:ctrlPr>
                      </m:fPr>
                      <m:num>
                        <m:r>
                          <a:rPr lang="en-US" altLang="ja-JP" sz="2400" i="1">
                            <a:latin typeface="Cambria Math"/>
                          </a:rPr>
                          <m:t>𝑊</m:t>
                        </m:r>
                      </m:num>
                      <m:den>
                        <m:r>
                          <a:rPr lang="en-US" altLang="ja-JP" sz="2400" b="0" i="1" smtClean="0">
                            <a:latin typeface="Cambria Math"/>
                          </a:rPr>
                          <m:t>𝐽</m:t>
                        </m:r>
                        <m:r>
                          <a:rPr lang="en-US" altLang="ja-JP" sz="2400" i="1">
                            <a:latin typeface="Cambria Math"/>
                          </a:rPr>
                          <m:t>𝐻</m:t>
                        </m:r>
                      </m:den>
                    </m:f>
                    <m:sSub>
                      <m:sSubPr>
                        <m:ctrlPr>
                          <a:rPr lang="en-US" altLang="ja-JP" sz="2400" i="1" smtClean="0">
                            <a:latin typeface="Cambria Math" panose="02040503050406030204" pitchFamily="18" charset="0"/>
                          </a:rPr>
                        </m:ctrlPr>
                      </m:sSubPr>
                      <m:e>
                        <m:r>
                          <a:rPr lang="en-US" altLang="ja-JP" sz="2400" b="0" i="1" smtClean="0">
                            <a:latin typeface="Cambria Math"/>
                          </a:rPr>
                          <m:t>𝑆</m:t>
                        </m:r>
                      </m:e>
                      <m:sub>
                        <m:r>
                          <m:rPr>
                            <m:sty m:val="p"/>
                          </m:rPr>
                          <a:rPr lang="en-US" altLang="ja-JP" sz="2400" b="0" i="0" smtClean="0">
                            <a:latin typeface="Cambria Math"/>
                          </a:rPr>
                          <m:t>M</m:t>
                        </m:r>
                      </m:sub>
                    </m:sSub>
                  </m:oMath>
                </a14:m>
                <a:endParaRPr lang="en-US" altLang="ja-JP" sz="2400" dirty="0"/>
              </a:p>
              <a:p>
                <a:pPr marL="0" indent="0">
                  <a:buNone/>
                </a:pPr>
                <a:endParaRPr lang="en-US" altLang="ja-JP" sz="800" dirty="0"/>
              </a:p>
              <a:p>
                <a:pPr>
                  <a:buFont typeface="Wingdings" panose="05000000000000000000" pitchFamily="2" charset="2"/>
                  <a:buChar char="n"/>
                </a:pPr>
                <a:r>
                  <a:rPr kumimoji="1" lang="ja-JP" altLang="en-US" sz="2400" dirty="0"/>
                  <a:t>生産要素価格</a:t>
                </a:r>
                <a:r>
                  <a:rPr lang="en-US" altLang="ja-JP" sz="2400" i="1" dirty="0">
                    <a:latin typeface="Times New Roman" pitchFamily="18" charset="0"/>
                    <a:cs typeface="Times New Roman" pitchFamily="18" charset="0"/>
                  </a:rPr>
                  <a:t>W </a:t>
                </a:r>
                <a:r>
                  <a:rPr kumimoji="1" lang="ja-JP" altLang="en-US" sz="2400" dirty="0" err="1"/>
                  <a:t>，</a:t>
                </a:r>
                <a:r>
                  <a:rPr kumimoji="1" lang="ja-JP" altLang="en-US" sz="2400" dirty="0"/>
                  <a:t>生産性</a:t>
                </a:r>
                <a:r>
                  <a:rPr lang="en-US" altLang="ja-JP" sz="2400" i="1" dirty="0">
                    <a:latin typeface="Times New Roman" pitchFamily="18" charset="0"/>
                    <a:cs typeface="Times New Roman" pitchFamily="18" charset="0"/>
                  </a:rPr>
                  <a:t>H </a:t>
                </a:r>
                <a:r>
                  <a:rPr kumimoji="1" lang="ja-JP" altLang="en-US" sz="2400" dirty="0" err="1"/>
                  <a:t>，</a:t>
                </a:r>
                <a:r>
                  <a:rPr kumimoji="1" lang="ja-JP" altLang="en-US" sz="2400" dirty="0"/>
                  <a:t>企業数の変化は市場供給曲線を変化させる．</a:t>
                </a:r>
                <a:endParaRPr kumimoji="1" lang="en-US" altLang="ja-JP" sz="2400" dirty="0"/>
              </a:p>
              <a:p>
                <a:pPr lvl="1">
                  <a:buFont typeface="Wingdings" panose="05000000000000000000" pitchFamily="2" charset="2"/>
                  <a:buChar char="p"/>
                </a:pPr>
                <a:r>
                  <a:rPr lang="ja-JP" altLang="en-US" sz="2400" dirty="0"/>
                  <a:t>生産要素価格の低下，生産性の上昇，企業数の増加により，市場供給曲線はより傾きが緩やかになる．</a:t>
                </a:r>
                <a:endParaRPr kumimoji="1" lang="en-US" altLang="ja-JP" sz="2400" dirty="0"/>
              </a:p>
              <a:p>
                <a:pPr>
                  <a:buNone/>
                </a:pPr>
                <a:endParaRPr lang="en-US" altLang="ja-JP" sz="2400" dirty="0"/>
              </a:p>
              <a:p>
                <a:pPr marL="274320" lvl="1">
                  <a:spcBef>
                    <a:spcPts val="600"/>
                  </a:spcBef>
                  <a:buClr>
                    <a:schemeClr val="accent1"/>
                  </a:buClr>
                  <a:buFont typeface="Wingdings" panose="05000000000000000000" pitchFamily="2" charset="2"/>
                  <a:buChar char="n"/>
                </a:pPr>
                <a:r>
                  <a:rPr lang="ja-JP" altLang="en-US" sz="2400" dirty="0"/>
                  <a:t>簡単な例として，</a:t>
                </a:r>
                <a:r>
                  <a:rPr lang="en-US" altLang="ja-JP" sz="2400" dirty="0"/>
                  <a:t> </a:t>
                </a:r>
                <a14:m>
                  <m:oMath xmlns:m="http://schemas.openxmlformats.org/officeDocument/2006/math">
                    <m:r>
                      <a:rPr lang="en-US" altLang="ja-JP" sz="2400" i="1">
                        <a:latin typeface="Cambria Math"/>
                      </a:rPr>
                      <m:t>𝑃</m:t>
                    </m:r>
                    <m:r>
                      <a:rPr lang="en-US" altLang="ja-JP" sz="2400" i="1">
                        <a:latin typeface="Cambria Math"/>
                      </a:rPr>
                      <m:t>=</m:t>
                    </m:r>
                    <m:sSub>
                      <m:sSubPr>
                        <m:ctrlPr>
                          <a:rPr lang="en-US" altLang="ja-JP" sz="2400" i="1">
                            <a:latin typeface="Cambria Math" panose="02040503050406030204" pitchFamily="18" charset="0"/>
                          </a:rPr>
                        </m:ctrlPr>
                      </m:sSubPr>
                      <m:e>
                        <m:r>
                          <a:rPr lang="en-US" altLang="ja-JP" sz="2400" i="1">
                            <a:latin typeface="Cambria Math"/>
                          </a:rPr>
                          <m:t>𝑆</m:t>
                        </m:r>
                      </m:e>
                      <m:sub>
                        <m:r>
                          <m:rPr>
                            <m:sty m:val="p"/>
                          </m:rPr>
                          <a:rPr lang="en-US" altLang="ja-JP" sz="2400" i="0">
                            <a:latin typeface="Cambria Math"/>
                          </a:rPr>
                          <m:t>M</m:t>
                        </m:r>
                      </m:sub>
                    </m:sSub>
                  </m:oMath>
                </a14:m>
                <a:r>
                  <a:rPr lang="ja-JP" altLang="en-US" sz="2400" dirty="0"/>
                  <a:t> から </a:t>
                </a:r>
                <a14:m>
                  <m:oMath xmlns:m="http://schemas.openxmlformats.org/officeDocument/2006/math">
                    <m:r>
                      <a:rPr lang="en-US" altLang="ja-JP" sz="2400" i="1">
                        <a:latin typeface="Cambria Math"/>
                      </a:rPr>
                      <m:t>𝑃</m:t>
                    </m:r>
                    <m:r>
                      <a:rPr lang="en-US" altLang="ja-JP" sz="2400" i="1">
                        <a:latin typeface="Cambria Math"/>
                      </a:rPr>
                      <m:t>=0.5</m:t>
                    </m:r>
                    <m:sSub>
                      <m:sSubPr>
                        <m:ctrlPr>
                          <a:rPr lang="en-US" altLang="ja-JP" sz="2400" i="1">
                            <a:latin typeface="Cambria Math" panose="02040503050406030204" pitchFamily="18" charset="0"/>
                          </a:rPr>
                        </m:ctrlPr>
                      </m:sSubPr>
                      <m:e>
                        <m:r>
                          <a:rPr lang="en-US" altLang="ja-JP" sz="2400" i="1">
                            <a:latin typeface="Cambria Math"/>
                          </a:rPr>
                          <m:t>𝑆</m:t>
                        </m:r>
                      </m:e>
                      <m:sub>
                        <m:r>
                          <m:rPr>
                            <m:sty m:val="p"/>
                          </m:rPr>
                          <a:rPr lang="en-US" altLang="ja-JP" sz="2400" i="0">
                            <a:latin typeface="Cambria Math"/>
                          </a:rPr>
                          <m:t>M</m:t>
                        </m:r>
                      </m:sub>
                    </m:sSub>
                  </m:oMath>
                </a14:m>
                <a:r>
                  <a:rPr lang="en-US" altLang="ja-JP" sz="2400" dirty="0"/>
                  <a:t> </a:t>
                </a:r>
                <a:r>
                  <a:rPr lang="ja-JP" altLang="en-US" sz="2400" dirty="0" err="1"/>
                  <a:t>への</a:t>
                </a:r>
                <a:r>
                  <a:rPr lang="ja-JP" altLang="en-US" sz="2400" dirty="0"/>
                  <a:t>変化を図示しよう．</a:t>
                </a:r>
                <a:endParaRPr lang="en-US" altLang="ja-JP" sz="2400" dirty="0"/>
              </a:p>
              <a:p>
                <a:pPr>
                  <a:buNone/>
                </a:pPr>
                <a:r>
                  <a:rPr kumimoji="1" lang="en-US" altLang="ja-JP" sz="2400" dirty="0"/>
                  <a:t>		</a:t>
                </a:r>
                <a:endParaRPr kumimoji="1" lang="ja-JP" altLang="en-US" sz="2400" dirty="0"/>
              </a:p>
            </p:txBody>
          </p:sp>
        </mc:Choice>
        <mc:Fallback xmlns="">
          <p:sp>
            <p:nvSpPr>
              <p:cNvPr id="3" name="コンテンツ プレースホルダ 2"/>
              <p:cNvSpPr>
                <a:spLocks noGrp="1" noRot="1" noChangeAspect="1" noMove="1" noResize="1" noEditPoints="1" noAdjustHandles="1" noChangeArrowheads="1" noChangeShapeType="1" noTextEdit="1"/>
              </p:cNvSpPr>
              <p:nvPr>
                <p:ph idx="1"/>
              </p:nvPr>
            </p:nvSpPr>
            <p:spPr>
              <a:blipFill rotWithShape="1">
                <a:blip r:embed="rId2"/>
                <a:stretch>
                  <a:fillRect l="-444" r="-667"/>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39</a:t>
            </a:fld>
            <a:endParaRPr kumimoji="1" lang="ja-JP" altLang="en-US"/>
          </a:p>
        </p:txBody>
      </p:sp>
      <p:sp>
        <p:nvSpPr>
          <p:cNvPr id="6" name="日付プレースホルダー 5">
            <a:extLst>
              <a:ext uri="{FF2B5EF4-FFF2-40B4-BE49-F238E27FC236}">
                <a16:creationId xmlns:a16="http://schemas.microsoft.com/office/drawing/2014/main" id="{05151F2A-E576-4F60-B315-CEFDE6EDCF23}"/>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E8F60A3A-BEF5-4030-B672-D835C561AE5F}"/>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289859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a:t>
            </a:r>
            <a:br>
              <a:rPr lang="en-US" altLang="ja-JP" sz="2800" dirty="0">
                <a:solidFill>
                  <a:srgbClr val="0070C0"/>
                </a:solidFill>
                <a:latin typeface="+mj-ea"/>
              </a:rPr>
            </a:br>
            <a:r>
              <a:rPr lang="en-US" altLang="ja-JP" sz="2800" dirty="0">
                <a:solidFill>
                  <a:srgbClr val="0070C0"/>
                </a:solidFill>
              </a:rPr>
              <a:t>1</a:t>
            </a:r>
            <a:r>
              <a:rPr lang="ja-JP" altLang="en-US" sz="2800" dirty="0" err="1">
                <a:solidFill>
                  <a:srgbClr val="0070C0"/>
                </a:solidFill>
              </a:rPr>
              <a:t>．</a:t>
            </a:r>
            <a:r>
              <a:rPr lang="ja-JP" altLang="en-US" sz="2800" dirty="0">
                <a:solidFill>
                  <a:srgbClr val="0070C0"/>
                </a:solidFill>
                <a:latin typeface="+mj-ea"/>
              </a:rPr>
              <a:t>市場と価格</a:t>
            </a:r>
            <a:endParaRPr kumimoji="1" lang="ja-JP" altLang="en-US" sz="2800" dirty="0">
              <a:solidFill>
                <a:srgbClr val="0070C0"/>
              </a:solidFill>
              <a:latin typeface="+mj-ea"/>
            </a:endParaRPr>
          </a:p>
        </p:txBody>
      </p:sp>
      <p:sp>
        <p:nvSpPr>
          <p:cNvPr id="3" name="コンテンツ プレースホルダー 2"/>
          <p:cNvSpPr>
            <a:spLocks noGrp="1"/>
          </p:cNvSpPr>
          <p:nvPr>
            <p:ph idx="1"/>
          </p:nvPr>
        </p:nvSpPr>
        <p:spPr>
          <a:xfrm>
            <a:off x="457200" y="1600200"/>
            <a:ext cx="8435280" cy="4530725"/>
          </a:xfrm>
        </p:spPr>
        <p:txBody>
          <a:bodyPr>
            <a:normAutofit fontScale="92500"/>
          </a:bodyPr>
          <a:lstStyle/>
          <a:p>
            <a:pPr>
              <a:buFont typeface="Wingdings" panose="05000000000000000000" pitchFamily="2" charset="2"/>
              <a:buChar char="n"/>
            </a:pPr>
            <a:r>
              <a:rPr lang="ja-JP" altLang="en-US" sz="2800" dirty="0"/>
              <a:t>しかし，価格の持つ意味は</a:t>
            </a:r>
            <a:r>
              <a:rPr lang="ja-JP" altLang="en-US" sz="2800" dirty="0">
                <a:solidFill>
                  <a:srgbClr val="0070C0"/>
                </a:solidFill>
              </a:rPr>
              <a:t>消費者と企業では正反対</a:t>
            </a:r>
            <a:r>
              <a:rPr lang="ja-JP" altLang="en-US" sz="2800" dirty="0"/>
              <a:t>．</a:t>
            </a:r>
            <a:endParaRPr lang="en-US" altLang="ja-JP" sz="2800" dirty="0"/>
          </a:p>
          <a:p>
            <a:pPr lvl="1">
              <a:buFont typeface="Wingdings" panose="05000000000000000000" pitchFamily="2" charset="2"/>
              <a:buChar char="n"/>
            </a:pPr>
            <a:r>
              <a:rPr lang="ja-JP" altLang="en-US" sz="2400">
                <a:solidFill>
                  <a:srgbClr val="FF0000"/>
                </a:solidFill>
              </a:rPr>
              <a:t>消費者は</a:t>
            </a:r>
            <a:r>
              <a:rPr lang="ja-JP" altLang="en-US" sz="2400" dirty="0">
                <a:solidFill>
                  <a:srgbClr val="FF0000"/>
                </a:solidFill>
              </a:rPr>
              <a:t>価格が安いほど得</a:t>
            </a:r>
            <a:r>
              <a:rPr lang="ja-JP" altLang="en-US" sz="2400" dirty="0"/>
              <a:t>（消費者余剰が大きくなる）．</a:t>
            </a:r>
            <a:endParaRPr lang="en-US" altLang="ja-JP" sz="2400" dirty="0"/>
          </a:p>
          <a:p>
            <a:pPr lvl="1">
              <a:buFont typeface="Wingdings" panose="05000000000000000000" pitchFamily="2" charset="2"/>
              <a:buChar char="n"/>
            </a:pPr>
            <a:r>
              <a:rPr lang="ja-JP" altLang="en-US" sz="2400" dirty="0">
                <a:solidFill>
                  <a:srgbClr val="FF0000"/>
                </a:solidFill>
              </a:rPr>
              <a:t>企業は価格が高いほど得</a:t>
            </a:r>
            <a:r>
              <a:rPr lang="ja-JP" altLang="en-US" sz="2400" dirty="0"/>
              <a:t>（生産者余剰が大きくなる）．</a:t>
            </a:r>
            <a:endParaRPr lang="en-US" altLang="ja-JP" sz="2400" dirty="0"/>
          </a:p>
          <a:p>
            <a:pPr lvl="1">
              <a:buFont typeface="Wingdings" panose="05000000000000000000" pitchFamily="2" charset="2"/>
              <a:buChar char="n"/>
            </a:pPr>
            <a:endParaRPr lang="ja-JP" altLang="en-US" sz="900" dirty="0"/>
          </a:p>
          <a:p>
            <a:pPr>
              <a:buFont typeface="Wingdings" panose="05000000000000000000" pitchFamily="2" charset="2"/>
              <a:buChar char="n"/>
            </a:pPr>
            <a:r>
              <a:rPr lang="ja-JP" altLang="en-US" sz="2800" dirty="0"/>
              <a:t>市場においては</a:t>
            </a:r>
            <a:r>
              <a:rPr lang="ja-JP" altLang="en-US" sz="2800" dirty="0">
                <a:solidFill>
                  <a:srgbClr val="FF0000"/>
                </a:solidFill>
              </a:rPr>
              <a:t>消費者の需要量と企業の供給量とがちょうど一致するように価格が決まる．</a:t>
            </a:r>
            <a:r>
              <a:rPr lang="ja-JP" altLang="en-US" sz="2800" dirty="0"/>
              <a:t>これを「</a:t>
            </a:r>
            <a:r>
              <a:rPr lang="ja-JP" altLang="en-US" sz="2800" dirty="0">
                <a:solidFill>
                  <a:srgbClr val="FF0000"/>
                </a:solidFill>
              </a:rPr>
              <a:t>均衡</a:t>
            </a:r>
            <a:r>
              <a:rPr lang="ja-JP" altLang="en-US" sz="2800" dirty="0"/>
              <a:t>」と呼ぶ．</a:t>
            </a:r>
            <a:endParaRPr lang="en-US" altLang="ja-JP" sz="2800" dirty="0"/>
          </a:p>
          <a:p>
            <a:pPr>
              <a:buFont typeface="Wingdings" panose="05000000000000000000" pitchFamily="2" charset="2"/>
              <a:buChar char="n"/>
            </a:pPr>
            <a:endParaRPr lang="en-US" altLang="ja-JP" sz="900" dirty="0"/>
          </a:p>
          <a:p>
            <a:pPr algn="just">
              <a:buFont typeface="Wingdings" panose="05000000000000000000" pitchFamily="2" charset="2"/>
              <a:buChar char="n"/>
            </a:pPr>
            <a:r>
              <a:rPr lang="ja-JP" altLang="en-US" sz="2800" dirty="0"/>
              <a:t>市場で成立する均衡で，消費者と企業の満足度がどのようになっているのかを評価できる．</a:t>
            </a:r>
          </a:p>
          <a:p>
            <a:pPr algn="just">
              <a:buFont typeface="Wingdings" panose="05000000000000000000" pitchFamily="2" charset="2"/>
              <a:buChar char="n"/>
            </a:pPr>
            <a:endParaRPr lang="en-US" altLang="ja-JP" sz="1000" dirty="0"/>
          </a:p>
          <a:p>
            <a:pPr algn="just">
              <a:buFont typeface="Wingdings" panose="05000000000000000000" pitchFamily="2" charset="2"/>
              <a:buChar char="n"/>
            </a:pPr>
            <a:r>
              <a:rPr lang="ja-JP" altLang="en-US" sz="2800" dirty="0"/>
              <a:t>市場が持つ様々な経済主体の利害を調整する働きを分析する．</a:t>
            </a:r>
          </a:p>
          <a:p>
            <a:pPr>
              <a:buFont typeface="Wingdings" panose="05000000000000000000" pitchFamily="2" charset="2"/>
              <a:buChar char="n"/>
            </a:pPr>
            <a:endParaRPr lang="en-US" altLang="ja-JP" sz="28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4</a:t>
            </a:fld>
            <a:endParaRPr kumimoji="1" lang="ja-JP" altLang="en-US"/>
          </a:p>
        </p:txBody>
      </p:sp>
      <p:sp>
        <p:nvSpPr>
          <p:cNvPr id="6" name="日付プレースホルダー 5">
            <a:extLst>
              <a:ext uri="{FF2B5EF4-FFF2-40B4-BE49-F238E27FC236}">
                <a16:creationId xmlns:a16="http://schemas.microsoft.com/office/drawing/2014/main" id="{6FC53C38-1E75-4E32-BA32-6B142F45B983}"/>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6F5BEE49-5183-41F5-B658-700D0DB04521}"/>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424859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線コネクタ 20"/>
          <p:cNvCxnSpPr/>
          <p:nvPr/>
        </p:nvCxnSpPr>
        <p:spPr>
          <a:xfrm>
            <a:off x="4860032" y="2204864"/>
            <a:ext cx="0" cy="345638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1403648" y="3933056"/>
            <a:ext cx="345638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131840" y="2204864"/>
            <a:ext cx="0" cy="345638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1403648" y="2204864"/>
            <a:ext cx="345638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lstStyle/>
          <a:p>
            <a:r>
              <a:rPr lang="ja-JP" altLang="en-US" sz="2800" dirty="0">
                <a:solidFill>
                  <a:srgbClr val="0070C0"/>
                </a:solidFill>
                <a:latin typeface="+mj-ea"/>
                <a:cs typeface="Times New Roman" pitchFamily="18" charset="0"/>
              </a:rPr>
              <a:t>〇●〇〇〇</a:t>
            </a:r>
            <a:br>
              <a:rPr lang="en-US" altLang="ja-JP" sz="2800" dirty="0">
                <a:solidFill>
                  <a:srgbClr val="0070C0"/>
                </a:solidFill>
                <a:latin typeface="+mj-ea"/>
                <a:cs typeface="Times New Roman" pitchFamily="18" charset="0"/>
              </a:rPr>
            </a:br>
            <a:r>
              <a:rPr lang="en-US" altLang="ja-JP" sz="2800" dirty="0">
                <a:solidFill>
                  <a:srgbClr val="0070C0"/>
                </a:solidFill>
                <a:ea typeface="HGPｺﾞｼｯｸE" pitchFamily="50" charset="-128"/>
                <a:cs typeface="Times New Roman" pitchFamily="18" charset="0"/>
              </a:rPr>
              <a:t>5.3</a:t>
            </a:r>
            <a:r>
              <a:rPr lang="ja-JP" altLang="en-US" sz="2800" dirty="0">
                <a:solidFill>
                  <a:srgbClr val="0070C0"/>
                </a:solidFill>
                <a:latin typeface="+mj-ea"/>
                <a:cs typeface="Times New Roman" pitchFamily="18" charset="0"/>
              </a:rPr>
              <a:t>　生産者行動の変化</a:t>
            </a:r>
            <a:endParaRPr kumimoji="1" lang="ja-JP" altLang="en-US" sz="2800" dirty="0">
              <a:solidFill>
                <a:srgbClr val="0070C0"/>
              </a:solidFill>
              <a:latin typeface="+mj-ea"/>
            </a:endParaRPr>
          </a:p>
        </p:txBody>
      </p:sp>
      <p:cxnSp>
        <p:nvCxnSpPr>
          <p:cNvPr id="6" name="直線矢印コネクタ 5"/>
          <p:cNvCxnSpPr/>
          <p:nvPr/>
        </p:nvCxnSpPr>
        <p:spPr>
          <a:xfrm>
            <a:off x="1403648" y="5661248"/>
            <a:ext cx="403244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1403648" y="1772816"/>
            <a:ext cx="0" cy="389681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1403648" y="3933056"/>
            <a:ext cx="0" cy="1728192"/>
          </a:xfrm>
          <a:prstGeom prst="line">
            <a:avLst/>
          </a:prstGeom>
          <a:ln>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1403648" y="2204864"/>
            <a:ext cx="0" cy="1728192"/>
          </a:xfrm>
          <a:prstGeom prst="line">
            <a:avLst/>
          </a:prstGeom>
          <a:ln>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1403648" y="5661248"/>
            <a:ext cx="1728000" cy="0"/>
          </a:xfrm>
          <a:prstGeom prst="line">
            <a:avLst/>
          </a:prstGeom>
          <a:ln>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3131840" y="5661248"/>
            <a:ext cx="1728000" cy="0"/>
          </a:xfrm>
          <a:prstGeom prst="line">
            <a:avLst/>
          </a:prstGeom>
          <a:ln>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1403648" y="1957482"/>
            <a:ext cx="3816424" cy="312770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flipV="1">
            <a:off x="1403648" y="2204864"/>
            <a:ext cx="3456384" cy="345638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4860032" y="5085184"/>
            <a:ext cx="1224136" cy="369332"/>
          </a:xfrm>
          <a:prstGeom prst="rect">
            <a:avLst/>
          </a:prstGeom>
          <a:noFill/>
        </p:spPr>
        <p:txBody>
          <a:bodyPr wrap="square" rtlCol="0">
            <a:spAutoFit/>
          </a:bodyPr>
          <a:lstStyle/>
          <a:p>
            <a:r>
              <a:rPr kumimoji="1" lang="ja-JP" altLang="en-US" dirty="0"/>
              <a:t>需要曲線</a:t>
            </a:r>
          </a:p>
        </p:txBody>
      </p:sp>
      <mc:AlternateContent xmlns:mc="http://schemas.openxmlformats.org/markup-compatibility/2006" xmlns:a14="http://schemas.microsoft.com/office/drawing/2010/main">
        <mc:Choice Requires="a14">
          <p:sp>
            <p:nvSpPr>
              <p:cNvPr id="31" name="テキスト ボックス 30"/>
              <p:cNvSpPr txBox="1"/>
              <p:nvPr/>
            </p:nvSpPr>
            <p:spPr>
              <a:xfrm>
                <a:off x="5580112" y="5669632"/>
                <a:ext cx="2952328" cy="369332"/>
              </a:xfrm>
              <a:prstGeom prst="rect">
                <a:avLst/>
              </a:prstGeom>
              <a:noFill/>
            </p:spPr>
            <p:txBody>
              <a:bodyPr wrap="square" rtlCol="0">
                <a:spAutoFit/>
              </a:bodyPr>
              <a:lstStyle/>
              <a:p>
                <a14:m>
                  <m:oMath xmlns:m="http://schemas.openxmlformats.org/officeDocument/2006/math">
                    <m:sSub>
                      <m:sSubPr>
                        <m:ctrlPr>
                          <a:rPr lang="ja-JP" altLang="ja-JP" i="1" kern="100" smtClean="0">
                            <a:solidFill>
                              <a:schemeClr val="tx1"/>
                            </a:solidFill>
                            <a:latin typeface="Cambria Math" panose="02040503050406030204" pitchFamily="18" charset="0"/>
                            <a:cs typeface="Times New Roman"/>
                          </a:rPr>
                        </m:ctrlPr>
                      </m:sSubPr>
                      <m:e>
                        <m:r>
                          <a:rPr lang="en-US" altLang="ja-JP" i="1" kern="100">
                            <a:solidFill>
                              <a:schemeClr val="tx1"/>
                            </a:solidFill>
                            <a:latin typeface="Cambria Math"/>
                            <a:cs typeface="Times New Roman"/>
                          </a:rPr>
                          <m:t>𝐷</m:t>
                        </m:r>
                      </m:e>
                      <m:sub>
                        <m:r>
                          <m:rPr>
                            <m:sty m:val="p"/>
                          </m:rPr>
                          <a:rPr lang="en-US" altLang="ja-JP" kern="100">
                            <a:solidFill>
                              <a:schemeClr val="tx1"/>
                            </a:solidFill>
                            <a:latin typeface="Cambria Math"/>
                            <a:cs typeface="Times New Roman"/>
                          </a:rPr>
                          <m:t>M</m:t>
                        </m:r>
                      </m:sub>
                    </m:sSub>
                    <m:r>
                      <a:rPr lang="en-US" altLang="ja-JP" i="1" kern="100">
                        <a:latin typeface="Cambria Math"/>
                        <a:cs typeface="Times New Roman"/>
                      </a:rPr>
                      <m:t>, </m:t>
                    </m:r>
                    <m:sSub>
                      <m:sSubPr>
                        <m:ctrlPr>
                          <a:rPr lang="ja-JP" altLang="ja-JP" i="1" kern="100" smtClean="0">
                            <a:solidFill>
                              <a:srgbClr val="FF0000"/>
                            </a:solidFill>
                            <a:latin typeface="Cambria Math" panose="02040503050406030204" pitchFamily="18" charset="0"/>
                            <a:cs typeface="Times New Roman"/>
                          </a:rPr>
                        </m:ctrlPr>
                      </m:sSubPr>
                      <m:e>
                        <m:r>
                          <a:rPr lang="en-US" altLang="ja-JP" i="1" kern="100">
                            <a:solidFill>
                              <a:srgbClr val="FF0000"/>
                            </a:solidFill>
                            <a:latin typeface="Cambria Math"/>
                            <a:cs typeface="Times New Roman"/>
                          </a:rPr>
                          <m:t>𝑆</m:t>
                        </m:r>
                      </m:e>
                      <m:sub>
                        <m:r>
                          <m:rPr>
                            <m:sty m:val="p"/>
                          </m:rPr>
                          <a:rPr lang="en-US" altLang="ja-JP" kern="100">
                            <a:solidFill>
                              <a:srgbClr val="FF0000"/>
                            </a:solidFill>
                            <a:latin typeface="Cambria Math"/>
                            <a:cs typeface="Times New Roman"/>
                          </a:rPr>
                          <m:t>M</m:t>
                        </m:r>
                      </m:sub>
                    </m:sSub>
                  </m:oMath>
                </a14:m>
                <a:r>
                  <a:rPr lang="ja-JP" altLang="en-US" kern="100" dirty="0">
                    <a:latin typeface="+mn-ea"/>
                    <a:cs typeface="Times New Roman"/>
                  </a:rPr>
                  <a:t> ；</a:t>
                </a:r>
                <a:r>
                  <a:rPr lang="ja-JP" altLang="ja-JP" kern="100" dirty="0">
                    <a:latin typeface="+mn-ea"/>
                    <a:cs typeface="Times New Roman"/>
                  </a:rPr>
                  <a:t>需要量・供給量</a:t>
                </a:r>
                <a:endParaRPr kumimoji="1" lang="ja-JP" altLang="en-US" i="1" dirty="0">
                  <a:latin typeface="Times New Roman" pitchFamily="18" charset="0"/>
                  <a:cs typeface="Times New Roman" pitchFamily="18" charset="0"/>
                </a:endParaRPr>
              </a:p>
            </p:txBody>
          </p:sp>
        </mc:Choice>
        <mc:Fallback xmlns="">
          <p:sp>
            <p:nvSpPr>
              <p:cNvPr id="31" name="テキスト ボックス 30"/>
              <p:cNvSpPr txBox="1">
                <a:spLocks noRot="1" noChangeAspect="1" noMove="1" noResize="1" noEditPoints="1" noAdjustHandles="1" noChangeArrowheads="1" noChangeShapeType="1" noTextEdit="1"/>
              </p:cNvSpPr>
              <p:nvPr/>
            </p:nvSpPr>
            <p:spPr>
              <a:xfrm>
                <a:off x="5580112" y="5669632"/>
                <a:ext cx="2952328" cy="369332"/>
              </a:xfrm>
              <a:prstGeom prst="rect">
                <a:avLst/>
              </a:prstGeom>
              <a:blipFill rotWithShape="1">
                <a:blip r:embed="rId2"/>
                <a:stretch>
                  <a:fillRect t="-11475" b="-21311"/>
                </a:stretch>
              </a:blipFill>
            </p:spPr>
            <p:txBody>
              <a:bodyPr/>
              <a:lstStyle/>
              <a:p>
                <a:r>
                  <a:rPr lang="ja-JP" altLang="en-US">
                    <a:noFill/>
                  </a:rPr>
                  <a:t> </a:t>
                </a:r>
              </a:p>
            </p:txBody>
          </p:sp>
        </mc:Fallback>
      </mc:AlternateContent>
      <p:cxnSp>
        <p:nvCxnSpPr>
          <p:cNvPr id="38" name="直線コネクタ 37"/>
          <p:cNvCxnSpPr/>
          <p:nvPr/>
        </p:nvCxnSpPr>
        <p:spPr>
          <a:xfrm flipH="1">
            <a:off x="1403648" y="3645024"/>
            <a:ext cx="201622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3419872" y="3645024"/>
            <a:ext cx="0" cy="20162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a:off x="827584" y="3501008"/>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5" name="テキスト ボックス 44"/>
          <p:cNvSpPr txBox="1"/>
          <p:nvPr/>
        </p:nvSpPr>
        <p:spPr>
          <a:xfrm>
            <a:off x="3275856" y="5733256"/>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6" name="円/楕円 45"/>
          <p:cNvSpPr/>
          <p:nvPr/>
        </p:nvSpPr>
        <p:spPr>
          <a:xfrm>
            <a:off x="3347864" y="3573016"/>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47" name="テキスト ボックス 46"/>
              <p:cNvSpPr txBox="1"/>
              <p:nvPr/>
            </p:nvSpPr>
            <p:spPr>
              <a:xfrm>
                <a:off x="4067944" y="1772816"/>
                <a:ext cx="2880320" cy="369332"/>
              </a:xfrm>
              <a:prstGeom prst="rect">
                <a:avLst/>
              </a:prstGeom>
              <a:noFill/>
            </p:spPr>
            <p:txBody>
              <a:bodyPr wrap="square" rtlCol="0">
                <a:spAutoFit/>
              </a:bodyPr>
              <a:lstStyle/>
              <a:p>
                <a:r>
                  <a:rPr lang="ja-JP" altLang="en-US" dirty="0"/>
                  <a:t>供給曲線　</a:t>
                </a:r>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a:t>
                </a:r>
                <a14:m>
                  <m:oMath xmlns:m="http://schemas.openxmlformats.org/officeDocument/2006/math">
                    <m:sSub>
                      <m:sSubPr>
                        <m:ctrlPr>
                          <a:rPr lang="ja-JP" altLang="ja-JP" i="1" kern="100" smtClean="0">
                            <a:solidFill>
                              <a:schemeClr val="tx1"/>
                            </a:solidFill>
                            <a:latin typeface="Cambria Math" panose="02040503050406030204" pitchFamily="18" charset="0"/>
                            <a:cs typeface="Times New Roman"/>
                          </a:rPr>
                        </m:ctrlPr>
                      </m:sSubPr>
                      <m:e>
                        <m:r>
                          <a:rPr lang="en-US" altLang="ja-JP" i="1" kern="100">
                            <a:solidFill>
                              <a:schemeClr val="tx1"/>
                            </a:solidFill>
                            <a:latin typeface="Cambria Math"/>
                            <a:cs typeface="Times New Roman"/>
                          </a:rPr>
                          <m:t>𝑆</m:t>
                        </m:r>
                      </m:e>
                      <m:sub>
                        <m:r>
                          <m:rPr>
                            <m:sty m:val="p"/>
                          </m:rPr>
                          <a:rPr lang="en-US" altLang="ja-JP" kern="100">
                            <a:solidFill>
                              <a:schemeClr val="tx1"/>
                            </a:solidFill>
                            <a:latin typeface="Cambria Math"/>
                            <a:cs typeface="Times New Roman"/>
                          </a:rPr>
                          <m:t>M</m:t>
                        </m:r>
                      </m:sub>
                    </m:sSub>
                  </m:oMath>
                </a14:m>
                <a:endParaRPr kumimoji="1" lang="ja-JP" altLang="en-US" i="1" dirty="0">
                  <a:solidFill>
                    <a:schemeClr val="tx1"/>
                  </a:solidFill>
                  <a:latin typeface="Times New Roman" pitchFamily="18" charset="0"/>
                  <a:cs typeface="Times New Roman" pitchFamily="18" charset="0"/>
                </a:endParaRPr>
              </a:p>
            </p:txBody>
          </p:sp>
        </mc:Choice>
        <mc:Fallback xmlns="">
          <p:sp>
            <p:nvSpPr>
              <p:cNvPr id="47" name="テキスト ボックス 46"/>
              <p:cNvSpPr txBox="1">
                <a:spLocks noRot="1" noChangeAspect="1" noMove="1" noResize="1" noEditPoints="1" noAdjustHandles="1" noChangeArrowheads="1" noChangeShapeType="1" noTextEdit="1"/>
              </p:cNvSpPr>
              <p:nvPr/>
            </p:nvSpPr>
            <p:spPr>
              <a:xfrm>
                <a:off x="4067944" y="1772816"/>
                <a:ext cx="2880320" cy="369332"/>
              </a:xfrm>
              <a:prstGeom prst="rect">
                <a:avLst/>
              </a:prstGeom>
              <a:blipFill rotWithShape="1">
                <a:blip r:embed="rId3"/>
                <a:stretch>
                  <a:fillRect l="-1691" t="-11667" b="-28333"/>
                </a:stretch>
              </a:blipFill>
            </p:spPr>
            <p:txBody>
              <a:bodyPr/>
              <a:lstStyle/>
              <a:p>
                <a:r>
                  <a:rPr lang="ja-JP" altLang="en-US">
                    <a:noFill/>
                  </a:rPr>
                  <a:t> </a:t>
                </a:r>
              </a:p>
            </p:txBody>
          </p:sp>
        </mc:Fallback>
      </mc:AlternateContent>
      <p:cxnSp>
        <p:nvCxnSpPr>
          <p:cNvPr id="48" name="直線コネクタ 47"/>
          <p:cNvCxnSpPr/>
          <p:nvPr/>
        </p:nvCxnSpPr>
        <p:spPr>
          <a:xfrm flipV="1">
            <a:off x="1403648" y="2204864"/>
            <a:ext cx="3456384" cy="3456384"/>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V="1">
            <a:off x="1403648" y="3933056"/>
            <a:ext cx="3456384" cy="1728192"/>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52" name="右矢印 51"/>
          <p:cNvSpPr/>
          <p:nvPr/>
        </p:nvSpPr>
        <p:spPr>
          <a:xfrm>
            <a:off x="2843808" y="4437112"/>
            <a:ext cx="360040" cy="216024"/>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53" name="テキスト ボックス 52"/>
              <p:cNvSpPr txBox="1"/>
              <p:nvPr/>
            </p:nvSpPr>
            <p:spPr>
              <a:xfrm>
                <a:off x="3779912" y="3573016"/>
                <a:ext cx="2880320" cy="369332"/>
              </a:xfrm>
              <a:prstGeom prst="rect">
                <a:avLst/>
              </a:prstGeom>
              <a:noFill/>
            </p:spPr>
            <p:txBody>
              <a:bodyPr wrap="square" rtlCol="0">
                <a:spAutoFit/>
              </a:bodyPr>
              <a:lstStyle/>
              <a:p>
                <a:r>
                  <a:rPr lang="ja-JP" altLang="en-US" dirty="0"/>
                  <a:t>供給曲線　</a:t>
                </a:r>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=0.5</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𝑆</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53" name="テキスト ボックス 52"/>
              <p:cNvSpPr txBox="1">
                <a:spLocks noRot="1" noChangeAspect="1" noMove="1" noResize="1" noEditPoints="1" noAdjustHandles="1" noChangeArrowheads="1" noChangeShapeType="1" noTextEdit="1"/>
              </p:cNvSpPr>
              <p:nvPr/>
            </p:nvSpPr>
            <p:spPr>
              <a:xfrm>
                <a:off x="3779912" y="3573016"/>
                <a:ext cx="2880320" cy="369332"/>
              </a:xfrm>
              <a:prstGeom prst="rect">
                <a:avLst/>
              </a:prstGeom>
              <a:blipFill rotWithShape="1">
                <a:blip r:embed="rId4"/>
                <a:stretch>
                  <a:fillRect l="-1691" t="-11475" b="-26230"/>
                </a:stretch>
              </a:blipFill>
            </p:spPr>
            <p:txBody>
              <a:bodyPr/>
              <a:lstStyle/>
              <a:p>
                <a:r>
                  <a:rPr lang="ja-JP" altLang="en-US">
                    <a:noFill/>
                  </a:rPr>
                  <a:t> </a:t>
                </a:r>
              </a:p>
            </p:txBody>
          </p:sp>
        </mc:Fallback>
      </mc:AlternateContent>
      <p:cxnSp>
        <p:nvCxnSpPr>
          <p:cNvPr id="55" name="直線コネクタ 54"/>
          <p:cNvCxnSpPr/>
          <p:nvPr/>
        </p:nvCxnSpPr>
        <p:spPr>
          <a:xfrm flipH="1">
            <a:off x="1403648" y="4290417"/>
            <a:ext cx="273630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flipV="1">
            <a:off x="4211960" y="4221088"/>
            <a:ext cx="0" cy="144016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9" name="テキスト ボックス 58"/>
          <p:cNvSpPr txBox="1"/>
          <p:nvPr/>
        </p:nvSpPr>
        <p:spPr>
          <a:xfrm>
            <a:off x="3995936" y="5733256"/>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60" name="テキスト ボックス 59"/>
          <p:cNvSpPr txBox="1"/>
          <p:nvPr/>
        </p:nvSpPr>
        <p:spPr>
          <a:xfrm>
            <a:off x="827584" y="41490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65" name="テキスト ボックス 64"/>
          <p:cNvSpPr txBox="1"/>
          <p:nvPr/>
        </p:nvSpPr>
        <p:spPr>
          <a:xfrm>
            <a:off x="5940152" y="1772816"/>
            <a:ext cx="3096344" cy="2585323"/>
          </a:xfrm>
          <a:prstGeom prst="rect">
            <a:avLst/>
          </a:prstGeom>
          <a:noFill/>
        </p:spPr>
        <p:txBody>
          <a:bodyPr wrap="square" rtlCol="0">
            <a:spAutoFit/>
          </a:bodyPr>
          <a:lstStyle/>
          <a:p>
            <a:r>
              <a:rPr kumimoji="1" lang="ja-JP" altLang="en-US" dirty="0"/>
              <a:t>供給曲線の傾きが緩やかになるということは，右上がりの直線がより右側に移動するということ．</a:t>
            </a:r>
            <a:endParaRPr kumimoji="1" lang="en-US" altLang="ja-JP" dirty="0"/>
          </a:p>
          <a:p>
            <a:endParaRPr lang="en-US" altLang="ja-JP" dirty="0"/>
          </a:p>
          <a:p>
            <a:r>
              <a:rPr kumimoji="1" lang="ja-JP" altLang="en-US" dirty="0"/>
              <a:t>この時，均衡は右下に変化．</a:t>
            </a:r>
            <a:endParaRPr kumimoji="1" lang="en-US" altLang="ja-JP" dirty="0"/>
          </a:p>
          <a:p>
            <a:endParaRPr lang="en-US" altLang="ja-JP" dirty="0"/>
          </a:p>
          <a:p>
            <a:r>
              <a:rPr kumimoji="1" lang="ja-JP" altLang="en-US" dirty="0"/>
              <a:t>均衡価格は低下　</a:t>
            </a:r>
            <a:r>
              <a:rPr kumimoji="1" lang="en-US" altLang="ja-JP" i="1" dirty="0">
                <a:latin typeface="Times New Roman" pitchFamily="18" charset="0"/>
                <a:cs typeface="Times New Roman" pitchFamily="18" charset="0"/>
              </a:rPr>
              <a:t>P</a:t>
            </a:r>
            <a:r>
              <a:rPr kumimoji="1" lang="ja-JP" altLang="en-US" dirty="0">
                <a:latin typeface="Times New Roman" pitchFamily="18" charset="0"/>
                <a:cs typeface="Times New Roman" pitchFamily="18" charset="0"/>
              </a:rPr>
              <a:t>*⇒</a:t>
            </a:r>
            <a:r>
              <a:rPr kumimoji="1" lang="en-US" altLang="ja-JP" i="1" dirty="0">
                <a:latin typeface="Times New Roman" pitchFamily="18" charset="0"/>
                <a:cs typeface="Times New Roman" pitchFamily="18" charset="0"/>
              </a:rPr>
              <a:t>P</a:t>
            </a:r>
            <a:r>
              <a:rPr kumimoji="1" lang="ja-JP" altLang="en-US" dirty="0">
                <a:latin typeface="Times New Roman" pitchFamily="18" charset="0"/>
                <a:cs typeface="Times New Roman" pitchFamily="18" charset="0"/>
              </a:rPr>
              <a:t>*</a:t>
            </a:r>
            <a:r>
              <a:rPr kumimoji="1" lang="en-US" altLang="ja-JP" dirty="0">
                <a:latin typeface="Times New Roman" pitchFamily="18" charset="0"/>
                <a:cs typeface="Times New Roman" pitchFamily="18" charset="0"/>
              </a:rPr>
              <a:t>’</a:t>
            </a:r>
            <a:r>
              <a:rPr lang="ja-JP" altLang="en-US" dirty="0">
                <a:latin typeface="Times New Roman" pitchFamily="18" charset="0"/>
                <a:cs typeface="Times New Roman" pitchFamily="18" charset="0"/>
              </a:rPr>
              <a:t> ↓</a:t>
            </a:r>
            <a:endParaRPr kumimoji="1" lang="en-US" altLang="ja-JP" dirty="0">
              <a:latin typeface="Times New Roman" pitchFamily="18" charset="0"/>
              <a:cs typeface="Times New Roman" pitchFamily="18" charset="0"/>
            </a:endParaRPr>
          </a:p>
          <a:p>
            <a:r>
              <a:rPr lang="ja-JP" altLang="en-US" dirty="0"/>
              <a:t>均衡取引量は上昇 </a:t>
            </a:r>
            <a:r>
              <a:rPr lang="en-US" altLang="ja-JP" i="1" dirty="0">
                <a:latin typeface="Times New Roman" pitchFamily="18" charset="0"/>
                <a:cs typeface="Times New Roman" pitchFamily="18" charset="0"/>
              </a:rPr>
              <a:t>Q</a:t>
            </a:r>
            <a:r>
              <a:rPr lang="ja-JP" altLang="en-US" dirty="0">
                <a:latin typeface="Times New Roman" pitchFamily="18" charset="0"/>
                <a:cs typeface="Times New Roman" pitchFamily="18" charset="0"/>
              </a:rPr>
              <a:t>*⇒</a:t>
            </a:r>
            <a:r>
              <a:rPr lang="en-US" altLang="ja-JP" i="1" dirty="0">
                <a:latin typeface="Times New Roman" pitchFamily="18" charset="0"/>
                <a:cs typeface="Times New Roman" pitchFamily="18" charset="0"/>
              </a:rPr>
              <a:t>Q</a:t>
            </a:r>
            <a:r>
              <a:rPr lang="ja-JP" altLang="en-US" dirty="0">
                <a:latin typeface="Times New Roman" pitchFamily="18" charset="0"/>
                <a:cs typeface="Times New Roman" pitchFamily="18" charset="0"/>
              </a:rPr>
              <a:t>*</a:t>
            </a:r>
            <a:r>
              <a:rPr lang="en-US" altLang="ja-JP" dirty="0">
                <a:latin typeface="Times New Roman" pitchFamily="18" charset="0"/>
                <a:cs typeface="Times New Roman" pitchFamily="18" charset="0"/>
              </a:rPr>
              <a:t>’</a:t>
            </a:r>
            <a:r>
              <a:rPr lang="ja-JP" altLang="en-US">
                <a:latin typeface="Times New Roman" pitchFamily="18" charset="0"/>
                <a:cs typeface="Times New Roman" pitchFamily="18" charset="0"/>
              </a:rPr>
              <a:t> ↑</a:t>
            </a:r>
            <a:endParaRPr kumimoji="1" lang="ja-JP" altLang="en-US" dirty="0">
              <a:latin typeface="Times New Roman" pitchFamily="18" charset="0"/>
              <a:cs typeface="Times New Roman" pitchFamily="18" charset="0"/>
            </a:endParaRPr>
          </a:p>
        </p:txBody>
      </p:sp>
      <p:sp>
        <p:nvSpPr>
          <p:cNvPr id="54" name="円/楕円 53"/>
          <p:cNvSpPr/>
          <p:nvPr/>
        </p:nvSpPr>
        <p:spPr>
          <a:xfrm>
            <a:off x="4139952" y="4221088"/>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ボックス 33"/>
          <p:cNvSpPr txBox="1"/>
          <p:nvPr/>
        </p:nvSpPr>
        <p:spPr>
          <a:xfrm>
            <a:off x="1043608" y="1403484"/>
            <a:ext cx="1224040"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lang="ja-JP" altLang="ja-JP" kern="100" dirty="0">
                <a:latin typeface="Century"/>
                <a:ea typeface="ＭＳ 明朝"/>
                <a:cs typeface="Times New Roman"/>
              </a:rPr>
              <a:t>；価格</a:t>
            </a: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40</a:t>
            </a:fld>
            <a:endParaRPr kumimoji="1" lang="ja-JP" altLang="en-US"/>
          </a:p>
        </p:txBody>
      </p:sp>
      <p:sp>
        <p:nvSpPr>
          <p:cNvPr id="5" name="日付プレースホルダー 4">
            <a:extLst>
              <a:ext uri="{FF2B5EF4-FFF2-40B4-BE49-F238E27FC236}">
                <a16:creationId xmlns:a16="http://schemas.microsoft.com/office/drawing/2014/main" id="{24ACF925-86E4-44D7-889A-2429F6F10F21}"/>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BAE91769-AE09-4E9A-A5A0-821BD2179794}"/>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245519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dissolve">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dissolve">
                                      <p:cBhvr>
                                        <p:cTn id="15" dur="500"/>
                                        <p:tgtEl>
                                          <p:spTgt spid="28"/>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dissolve">
                                      <p:cBhvr>
                                        <p:cTn id="18" dur="500"/>
                                        <p:tgtEl>
                                          <p:spTgt spid="47"/>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dissolve">
                                      <p:cBhvr>
                                        <p:cTn id="23" dur="500"/>
                                        <p:tgtEl>
                                          <p:spTgt spid="46"/>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xit" presetSubtype="10" fill="hold" nodeType="clickEffect">
                                  <p:stCondLst>
                                    <p:cond delay="0"/>
                                  </p:stCondLst>
                                  <p:childTnLst>
                                    <p:animEffect transition="out" filter="blinds(horizontal)">
                                      <p:cBhvr>
                                        <p:cTn id="27" dur="500"/>
                                        <p:tgtEl>
                                          <p:spTgt spid="28"/>
                                        </p:tgtEl>
                                      </p:cBhvr>
                                    </p:animEffect>
                                    <p:set>
                                      <p:cBhvr>
                                        <p:cTn id="28" dur="1" fill="hold">
                                          <p:stCondLst>
                                            <p:cond delay="499"/>
                                          </p:stCondLst>
                                        </p:cTn>
                                        <p:tgtEl>
                                          <p:spTgt spid="28"/>
                                        </p:tgtEl>
                                        <p:attrNameLst>
                                          <p:attrName>style.visibility</p:attrName>
                                        </p:attrNameLst>
                                      </p:cBhvr>
                                      <p:to>
                                        <p:strVal val="hidden"/>
                                      </p:to>
                                    </p:set>
                                  </p:childTnLst>
                                </p:cTn>
                              </p:par>
                              <p:par>
                                <p:cTn id="29" presetID="9" presetClass="entr" presetSubtype="0"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dissolve">
                                      <p:cBhvr>
                                        <p:cTn id="31" dur="500"/>
                                        <p:tgtEl>
                                          <p:spTgt spid="48"/>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dissolve">
                                      <p:cBhvr>
                                        <p:cTn id="36" dur="500"/>
                                        <p:tgtEl>
                                          <p:spTgt spid="49"/>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dissolve">
                                      <p:cBhvr>
                                        <p:cTn id="39" dur="500"/>
                                        <p:tgtEl>
                                          <p:spTgt spid="52"/>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dissolve">
                                      <p:cBhvr>
                                        <p:cTn id="42" dur="500"/>
                                        <p:tgtEl>
                                          <p:spTgt spid="53"/>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dissolve">
                                      <p:cBhvr>
                                        <p:cTn id="47" dur="500"/>
                                        <p:tgtEl>
                                          <p:spTgt spid="54"/>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dissolve">
                                      <p:cBhvr>
                                        <p:cTn id="52" dur="500"/>
                                        <p:tgtEl>
                                          <p:spTgt spid="38"/>
                                        </p:tgtEl>
                                      </p:cBhvr>
                                    </p:animEffect>
                                  </p:childTnLst>
                                </p:cTn>
                              </p:par>
                              <p:par>
                                <p:cTn id="53" presetID="9" presetClass="entr" presetSubtype="0" fill="hold"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dissolve">
                                      <p:cBhvr>
                                        <p:cTn id="55" dur="500"/>
                                        <p:tgtEl>
                                          <p:spTgt spid="42"/>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dissolve">
                                      <p:cBhvr>
                                        <p:cTn id="58" dur="500"/>
                                        <p:tgtEl>
                                          <p:spTgt spid="44"/>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dissolve">
                                      <p:cBhvr>
                                        <p:cTn id="61" dur="500"/>
                                        <p:tgtEl>
                                          <p:spTgt spid="45"/>
                                        </p:tgtEl>
                                      </p:cBhvr>
                                    </p:animEffect>
                                  </p:childTnLst>
                                </p:cTn>
                              </p:par>
                            </p:childTnLst>
                          </p:cTn>
                        </p:par>
                      </p:childTnLst>
                    </p:cTn>
                  </p:par>
                  <p:par>
                    <p:cTn id="62" fill="hold">
                      <p:stCondLst>
                        <p:cond delay="indefinite"/>
                      </p:stCondLst>
                      <p:childTnLst>
                        <p:par>
                          <p:cTn id="63" fill="hold">
                            <p:stCondLst>
                              <p:cond delay="0"/>
                            </p:stCondLst>
                            <p:childTnLst>
                              <p:par>
                                <p:cTn id="64" presetID="9" presetClass="entr" presetSubtype="0" fill="hold" nodeType="click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dissolve">
                                      <p:cBhvr>
                                        <p:cTn id="66" dur="500"/>
                                        <p:tgtEl>
                                          <p:spTgt spid="55"/>
                                        </p:tgtEl>
                                      </p:cBhvr>
                                    </p:animEffect>
                                  </p:childTnLst>
                                </p:cTn>
                              </p:par>
                              <p:par>
                                <p:cTn id="67" presetID="9" presetClass="entr" presetSubtype="0" fill="hold" nodeType="withEffect">
                                  <p:stCondLst>
                                    <p:cond delay="0"/>
                                  </p:stCondLst>
                                  <p:childTnLst>
                                    <p:set>
                                      <p:cBhvr>
                                        <p:cTn id="68" dur="1" fill="hold">
                                          <p:stCondLst>
                                            <p:cond delay="0"/>
                                          </p:stCondLst>
                                        </p:cTn>
                                        <p:tgtEl>
                                          <p:spTgt spid="57"/>
                                        </p:tgtEl>
                                        <p:attrNameLst>
                                          <p:attrName>style.visibility</p:attrName>
                                        </p:attrNameLst>
                                      </p:cBhvr>
                                      <p:to>
                                        <p:strVal val="visible"/>
                                      </p:to>
                                    </p:set>
                                    <p:animEffect transition="in" filter="dissolve">
                                      <p:cBhvr>
                                        <p:cTn id="69" dur="500"/>
                                        <p:tgtEl>
                                          <p:spTgt spid="57"/>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60"/>
                                        </p:tgtEl>
                                        <p:attrNameLst>
                                          <p:attrName>style.visibility</p:attrName>
                                        </p:attrNameLst>
                                      </p:cBhvr>
                                      <p:to>
                                        <p:strVal val="visible"/>
                                      </p:to>
                                    </p:set>
                                    <p:animEffect transition="in" filter="dissolve">
                                      <p:cBhvr>
                                        <p:cTn id="72" dur="500"/>
                                        <p:tgtEl>
                                          <p:spTgt spid="60"/>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Effect transition="in" filter="dissolve">
                                      <p:cBhvr>
                                        <p:cTn id="75" dur="500"/>
                                        <p:tgtEl>
                                          <p:spTgt spid="59"/>
                                        </p:tgtEl>
                                      </p:cBhvr>
                                    </p:animEffect>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65"/>
                                        </p:tgtEl>
                                        <p:attrNameLst>
                                          <p:attrName>style.visibility</p:attrName>
                                        </p:attrNameLst>
                                      </p:cBhvr>
                                      <p:to>
                                        <p:strVal val="visible"/>
                                      </p:to>
                                    </p:set>
                                    <p:animEffect transition="in" filter="dissolve">
                                      <p:cBhvr>
                                        <p:cTn id="80"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44" grpId="0"/>
      <p:bldP spid="45" grpId="0"/>
      <p:bldP spid="46" grpId="0" animBg="1"/>
      <p:bldP spid="47" grpId="0"/>
      <p:bldP spid="52" grpId="0" animBg="1"/>
      <p:bldP spid="53" grpId="0"/>
      <p:bldP spid="59" grpId="0"/>
      <p:bldP spid="60" grpId="0"/>
      <p:bldP spid="65" grpId="0"/>
      <p:bldP spid="5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直角三角形 50"/>
          <p:cNvSpPr/>
          <p:nvPr/>
        </p:nvSpPr>
        <p:spPr>
          <a:xfrm rot="5400000">
            <a:off x="1403648" y="3645024"/>
            <a:ext cx="2016224" cy="2016224"/>
          </a:xfrm>
          <a:prstGeom prst="rtTriangle">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直角三角形 40"/>
          <p:cNvSpPr/>
          <p:nvPr/>
        </p:nvSpPr>
        <p:spPr>
          <a:xfrm>
            <a:off x="1403648" y="1988840"/>
            <a:ext cx="2016224" cy="1656184"/>
          </a:xfrm>
          <a:prstGeom prst="rtTriangle">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直角三角形 42"/>
          <p:cNvSpPr/>
          <p:nvPr/>
        </p:nvSpPr>
        <p:spPr>
          <a:xfrm>
            <a:off x="1403648" y="1988840"/>
            <a:ext cx="2808312" cy="2304256"/>
          </a:xfrm>
          <a:prstGeom prst="rtTriangle">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二等辺三角形 38"/>
          <p:cNvSpPr/>
          <p:nvPr/>
        </p:nvSpPr>
        <p:spPr>
          <a:xfrm rot="5400000">
            <a:off x="575555" y="2816933"/>
            <a:ext cx="3672408" cy="2016224"/>
          </a:xfrm>
          <a:prstGeom prst="triangle">
            <a:avLst>
              <a:gd name="adj" fmla="val 44628"/>
            </a:avLst>
          </a:prstGeom>
          <a:solidFill>
            <a:schemeClr val="accent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二等辺三角形 39"/>
          <p:cNvSpPr/>
          <p:nvPr/>
        </p:nvSpPr>
        <p:spPr>
          <a:xfrm rot="5400000">
            <a:off x="971599" y="2420888"/>
            <a:ext cx="3672408" cy="2808312"/>
          </a:xfrm>
          <a:prstGeom prst="triangle">
            <a:avLst>
              <a:gd name="adj" fmla="val 62476"/>
            </a:avLst>
          </a:prstGeom>
          <a:solidFill>
            <a:srgbClr val="00B0F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p:cNvCxnSpPr/>
          <p:nvPr/>
        </p:nvCxnSpPr>
        <p:spPr>
          <a:xfrm>
            <a:off x="4860032" y="2204864"/>
            <a:ext cx="0" cy="345638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1403648" y="3933056"/>
            <a:ext cx="345638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131840" y="2204864"/>
            <a:ext cx="0" cy="345638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1403648" y="2204864"/>
            <a:ext cx="345638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lstStyle/>
          <a:p>
            <a:r>
              <a:rPr lang="ja-JP" altLang="en-US" sz="2800" dirty="0">
                <a:solidFill>
                  <a:srgbClr val="0070C0"/>
                </a:solidFill>
                <a:latin typeface="+mj-ea"/>
                <a:cs typeface="Times New Roman" pitchFamily="18" charset="0"/>
              </a:rPr>
              <a:t>〇〇●〇〇</a:t>
            </a:r>
            <a:br>
              <a:rPr lang="en-US" altLang="ja-JP" sz="2800" dirty="0">
                <a:solidFill>
                  <a:srgbClr val="0070C0"/>
                </a:solidFill>
                <a:latin typeface="+mj-ea"/>
                <a:cs typeface="Times New Roman" pitchFamily="18" charset="0"/>
              </a:rPr>
            </a:br>
            <a:r>
              <a:rPr lang="en-US" altLang="ja-JP" sz="2800" dirty="0">
                <a:solidFill>
                  <a:srgbClr val="0070C0"/>
                </a:solidFill>
                <a:cs typeface="Times New Roman" pitchFamily="18" charset="0"/>
              </a:rPr>
              <a:t>5.3</a:t>
            </a:r>
            <a:r>
              <a:rPr lang="ja-JP" altLang="en-US" sz="2800" dirty="0">
                <a:solidFill>
                  <a:srgbClr val="0070C0"/>
                </a:solidFill>
                <a:latin typeface="+mj-ea"/>
                <a:cs typeface="Times New Roman" pitchFamily="18" charset="0"/>
              </a:rPr>
              <a:t>　生産者行動の変化：余剰の変化</a:t>
            </a:r>
            <a:endParaRPr kumimoji="1" lang="ja-JP" altLang="en-US" sz="2800" dirty="0">
              <a:solidFill>
                <a:srgbClr val="0070C0"/>
              </a:solidFill>
              <a:latin typeface="+mj-ea"/>
            </a:endParaRPr>
          </a:p>
        </p:txBody>
      </p:sp>
      <p:cxnSp>
        <p:nvCxnSpPr>
          <p:cNvPr id="6" name="直線矢印コネクタ 5"/>
          <p:cNvCxnSpPr/>
          <p:nvPr/>
        </p:nvCxnSpPr>
        <p:spPr>
          <a:xfrm>
            <a:off x="1403648" y="5661248"/>
            <a:ext cx="403244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1403648" y="1772816"/>
            <a:ext cx="0" cy="389681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1403648" y="3933056"/>
            <a:ext cx="0" cy="1728192"/>
          </a:xfrm>
          <a:prstGeom prst="line">
            <a:avLst/>
          </a:prstGeom>
          <a:ln>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1403648" y="2204864"/>
            <a:ext cx="0" cy="1728192"/>
          </a:xfrm>
          <a:prstGeom prst="line">
            <a:avLst/>
          </a:prstGeom>
          <a:ln>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1403648" y="5661248"/>
            <a:ext cx="1728000" cy="0"/>
          </a:xfrm>
          <a:prstGeom prst="line">
            <a:avLst/>
          </a:prstGeom>
          <a:ln>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3131840" y="5661248"/>
            <a:ext cx="1728000" cy="0"/>
          </a:xfrm>
          <a:prstGeom prst="line">
            <a:avLst/>
          </a:prstGeom>
          <a:ln>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1403648" y="1988840"/>
            <a:ext cx="3744416" cy="30243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flipV="1">
            <a:off x="1403648" y="2204864"/>
            <a:ext cx="3456384" cy="345638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4860032" y="5085184"/>
            <a:ext cx="1224136" cy="369332"/>
          </a:xfrm>
          <a:prstGeom prst="rect">
            <a:avLst/>
          </a:prstGeom>
          <a:noFill/>
        </p:spPr>
        <p:txBody>
          <a:bodyPr wrap="square" rtlCol="0">
            <a:spAutoFit/>
          </a:bodyPr>
          <a:lstStyle/>
          <a:p>
            <a:r>
              <a:rPr kumimoji="1" lang="ja-JP" altLang="en-US" dirty="0"/>
              <a:t>需要曲線</a:t>
            </a:r>
          </a:p>
        </p:txBody>
      </p:sp>
      <mc:AlternateContent xmlns:mc="http://schemas.openxmlformats.org/markup-compatibility/2006" xmlns:a14="http://schemas.microsoft.com/office/drawing/2010/main">
        <mc:Choice Requires="a14">
          <p:sp>
            <p:nvSpPr>
              <p:cNvPr id="31" name="テキスト ボックス 30"/>
              <p:cNvSpPr txBox="1"/>
              <p:nvPr/>
            </p:nvSpPr>
            <p:spPr>
              <a:xfrm>
                <a:off x="5436096" y="5723983"/>
                <a:ext cx="3024336" cy="369332"/>
              </a:xfrm>
              <a:prstGeom prst="rect">
                <a:avLst/>
              </a:prstGeom>
              <a:noFill/>
            </p:spPr>
            <p:txBody>
              <a:bodyPr wrap="square" rtlCol="0">
                <a:spAutoFit/>
              </a:bodyPr>
              <a:lstStyle/>
              <a:p>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𝐷</m:t>
                        </m:r>
                      </m:e>
                      <m:sub>
                        <m:r>
                          <m:rPr>
                            <m:sty m:val="p"/>
                          </m:rPr>
                          <a:rPr lang="en-US" altLang="ja-JP" kern="100">
                            <a:latin typeface="Cambria Math"/>
                            <a:cs typeface="Times New Roman"/>
                          </a:rPr>
                          <m:t>M</m:t>
                        </m:r>
                      </m:sub>
                    </m:sSub>
                    <m:r>
                      <a:rPr lang="en-US" altLang="ja-JP" i="1" kern="100">
                        <a:latin typeface="Cambria Math"/>
                        <a:cs typeface="Times New Roman"/>
                      </a:rPr>
                      <m:t>, </m:t>
                    </m:r>
                    <m:sSub>
                      <m:sSubPr>
                        <m:ctrlPr>
                          <a:rPr lang="ja-JP" altLang="ja-JP" i="1" kern="100">
                            <a:solidFill>
                              <a:srgbClr val="FF0000"/>
                            </a:solidFill>
                            <a:latin typeface="Cambria Math" panose="02040503050406030204" pitchFamily="18" charset="0"/>
                            <a:cs typeface="Times New Roman"/>
                          </a:rPr>
                        </m:ctrlPr>
                      </m:sSubPr>
                      <m:e>
                        <m:r>
                          <a:rPr lang="en-US" altLang="ja-JP" i="1" kern="100">
                            <a:solidFill>
                              <a:srgbClr val="FF0000"/>
                            </a:solidFill>
                            <a:latin typeface="Cambria Math"/>
                            <a:cs typeface="Times New Roman"/>
                          </a:rPr>
                          <m:t>𝑆</m:t>
                        </m:r>
                      </m:e>
                      <m:sub>
                        <m:r>
                          <m:rPr>
                            <m:sty m:val="p"/>
                          </m:rPr>
                          <a:rPr lang="en-US" altLang="ja-JP" kern="100">
                            <a:solidFill>
                              <a:srgbClr val="FF0000"/>
                            </a:solidFill>
                            <a:latin typeface="Cambria Math"/>
                            <a:cs typeface="Times New Roman"/>
                          </a:rPr>
                          <m:t>M</m:t>
                        </m:r>
                      </m:sub>
                    </m:sSub>
                  </m:oMath>
                </a14:m>
                <a:r>
                  <a:rPr lang="ja-JP" altLang="en-US" kern="100" dirty="0">
                    <a:latin typeface="+mn-ea"/>
                    <a:cs typeface="Times New Roman"/>
                  </a:rPr>
                  <a:t> ；</a:t>
                </a:r>
                <a:r>
                  <a:rPr lang="ja-JP" altLang="ja-JP" kern="100" dirty="0">
                    <a:latin typeface="+mn-ea"/>
                    <a:cs typeface="Times New Roman"/>
                  </a:rPr>
                  <a:t>需要量・供給量</a:t>
                </a:r>
                <a:endParaRPr lang="ja-JP" altLang="en-US" i="1" dirty="0">
                  <a:latin typeface="Times New Roman" pitchFamily="18" charset="0"/>
                  <a:cs typeface="Times New Roman" pitchFamily="18" charset="0"/>
                </a:endParaRPr>
              </a:p>
            </p:txBody>
          </p:sp>
        </mc:Choice>
        <mc:Fallback xmlns="">
          <p:sp>
            <p:nvSpPr>
              <p:cNvPr id="31" name="テキスト ボックス 30"/>
              <p:cNvSpPr txBox="1">
                <a:spLocks noRot="1" noChangeAspect="1" noMove="1" noResize="1" noEditPoints="1" noAdjustHandles="1" noChangeArrowheads="1" noChangeShapeType="1" noTextEdit="1"/>
              </p:cNvSpPr>
              <p:nvPr/>
            </p:nvSpPr>
            <p:spPr>
              <a:xfrm>
                <a:off x="5436096" y="5723983"/>
                <a:ext cx="3024336" cy="369332"/>
              </a:xfrm>
              <a:prstGeom prst="rect">
                <a:avLst/>
              </a:prstGeom>
              <a:blipFill rotWithShape="1">
                <a:blip r:embed="rId2"/>
                <a:stretch>
                  <a:fillRect t="-11475" b="-21311"/>
                </a:stretch>
              </a:blipFill>
            </p:spPr>
            <p:txBody>
              <a:bodyPr/>
              <a:lstStyle/>
              <a:p>
                <a:r>
                  <a:rPr lang="ja-JP" altLang="en-US">
                    <a:noFill/>
                  </a:rPr>
                  <a:t> </a:t>
                </a:r>
              </a:p>
            </p:txBody>
          </p:sp>
        </mc:Fallback>
      </mc:AlternateContent>
      <p:cxnSp>
        <p:nvCxnSpPr>
          <p:cNvPr id="38" name="直線コネクタ 37"/>
          <p:cNvCxnSpPr/>
          <p:nvPr/>
        </p:nvCxnSpPr>
        <p:spPr>
          <a:xfrm flipH="1">
            <a:off x="1403648" y="3645024"/>
            <a:ext cx="201622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3419872" y="3645024"/>
            <a:ext cx="0" cy="20162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a:off x="827584" y="3501008"/>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5" name="テキスト ボックス 44"/>
          <p:cNvSpPr txBox="1"/>
          <p:nvPr/>
        </p:nvSpPr>
        <p:spPr>
          <a:xfrm>
            <a:off x="3275856" y="5733256"/>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6" name="円/楕円 45"/>
          <p:cNvSpPr/>
          <p:nvPr/>
        </p:nvSpPr>
        <p:spPr>
          <a:xfrm>
            <a:off x="3347864" y="3573016"/>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47" name="テキスト ボックス 46"/>
              <p:cNvSpPr txBox="1"/>
              <p:nvPr/>
            </p:nvSpPr>
            <p:spPr>
              <a:xfrm>
                <a:off x="4067944" y="1772816"/>
                <a:ext cx="2880320" cy="369332"/>
              </a:xfrm>
              <a:prstGeom prst="rect">
                <a:avLst/>
              </a:prstGeom>
              <a:noFill/>
            </p:spPr>
            <p:txBody>
              <a:bodyPr wrap="square" rtlCol="0">
                <a:spAutoFit/>
              </a:bodyPr>
              <a:lstStyle/>
              <a:p>
                <a:r>
                  <a:rPr lang="ja-JP" altLang="en-US" dirty="0"/>
                  <a:t>供給曲線　</a:t>
                </a:r>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𝑆</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47" name="テキスト ボックス 46"/>
              <p:cNvSpPr txBox="1">
                <a:spLocks noRot="1" noChangeAspect="1" noMove="1" noResize="1" noEditPoints="1" noAdjustHandles="1" noChangeArrowheads="1" noChangeShapeType="1" noTextEdit="1"/>
              </p:cNvSpPr>
              <p:nvPr/>
            </p:nvSpPr>
            <p:spPr>
              <a:xfrm>
                <a:off x="4067944" y="1772816"/>
                <a:ext cx="2880320" cy="369332"/>
              </a:xfrm>
              <a:prstGeom prst="rect">
                <a:avLst/>
              </a:prstGeom>
              <a:blipFill rotWithShape="1">
                <a:blip r:embed="rId3"/>
                <a:stretch>
                  <a:fillRect l="-1691" t="-11667" b="-28333"/>
                </a:stretch>
              </a:blipFill>
            </p:spPr>
            <p:txBody>
              <a:bodyPr/>
              <a:lstStyle/>
              <a:p>
                <a:r>
                  <a:rPr lang="ja-JP" altLang="en-US">
                    <a:noFill/>
                  </a:rPr>
                  <a:t> </a:t>
                </a:r>
              </a:p>
            </p:txBody>
          </p:sp>
        </mc:Fallback>
      </mc:AlternateContent>
      <p:cxnSp>
        <p:nvCxnSpPr>
          <p:cNvPr id="49" name="直線コネクタ 48"/>
          <p:cNvCxnSpPr/>
          <p:nvPr/>
        </p:nvCxnSpPr>
        <p:spPr>
          <a:xfrm flipV="1">
            <a:off x="1403648" y="3933056"/>
            <a:ext cx="3456384" cy="1728192"/>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 name="テキスト ボックス 52"/>
              <p:cNvSpPr txBox="1"/>
              <p:nvPr/>
            </p:nvSpPr>
            <p:spPr>
              <a:xfrm>
                <a:off x="3995936" y="3573016"/>
                <a:ext cx="2880320" cy="369332"/>
              </a:xfrm>
              <a:prstGeom prst="rect">
                <a:avLst/>
              </a:prstGeom>
              <a:noFill/>
            </p:spPr>
            <p:txBody>
              <a:bodyPr wrap="square" rtlCol="0">
                <a:spAutoFit/>
              </a:bodyPr>
              <a:lstStyle/>
              <a:p>
                <a:r>
                  <a:rPr lang="ja-JP" altLang="en-US" dirty="0"/>
                  <a:t>供給曲線　</a:t>
                </a:r>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=0.5</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𝑆</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53" name="テキスト ボックス 52"/>
              <p:cNvSpPr txBox="1">
                <a:spLocks noRot="1" noChangeAspect="1" noMove="1" noResize="1" noEditPoints="1" noAdjustHandles="1" noChangeArrowheads="1" noChangeShapeType="1" noTextEdit="1"/>
              </p:cNvSpPr>
              <p:nvPr/>
            </p:nvSpPr>
            <p:spPr>
              <a:xfrm>
                <a:off x="3995936" y="3573016"/>
                <a:ext cx="2880320" cy="369332"/>
              </a:xfrm>
              <a:prstGeom prst="rect">
                <a:avLst/>
              </a:prstGeom>
              <a:blipFill rotWithShape="1">
                <a:blip r:embed="rId4"/>
                <a:stretch>
                  <a:fillRect l="-1907" t="-11475" b="-26230"/>
                </a:stretch>
              </a:blipFill>
            </p:spPr>
            <p:txBody>
              <a:bodyPr/>
              <a:lstStyle/>
              <a:p>
                <a:r>
                  <a:rPr lang="ja-JP" altLang="en-US">
                    <a:noFill/>
                  </a:rPr>
                  <a:t> </a:t>
                </a:r>
              </a:p>
            </p:txBody>
          </p:sp>
        </mc:Fallback>
      </mc:AlternateContent>
      <p:cxnSp>
        <p:nvCxnSpPr>
          <p:cNvPr id="55" name="直線コネクタ 54"/>
          <p:cNvCxnSpPr/>
          <p:nvPr/>
        </p:nvCxnSpPr>
        <p:spPr>
          <a:xfrm flipH="1">
            <a:off x="1403648" y="4271367"/>
            <a:ext cx="273630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flipV="1">
            <a:off x="4211960" y="4221088"/>
            <a:ext cx="0" cy="144016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9" name="テキスト ボックス 58"/>
          <p:cNvSpPr txBox="1"/>
          <p:nvPr/>
        </p:nvSpPr>
        <p:spPr>
          <a:xfrm>
            <a:off x="3995936" y="5733256"/>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60" name="テキスト ボックス 59"/>
          <p:cNvSpPr txBox="1"/>
          <p:nvPr/>
        </p:nvSpPr>
        <p:spPr>
          <a:xfrm>
            <a:off x="827584" y="41490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65" name="テキスト ボックス 64"/>
          <p:cNvSpPr txBox="1"/>
          <p:nvPr/>
        </p:nvSpPr>
        <p:spPr>
          <a:xfrm>
            <a:off x="5940152" y="1772816"/>
            <a:ext cx="3096344" cy="461665"/>
          </a:xfrm>
          <a:prstGeom prst="rect">
            <a:avLst/>
          </a:prstGeom>
          <a:noFill/>
        </p:spPr>
        <p:txBody>
          <a:bodyPr wrap="square" rtlCol="0">
            <a:spAutoFit/>
          </a:bodyPr>
          <a:lstStyle/>
          <a:p>
            <a:r>
              <a:rPr kumimoji="1" lang="ja-JP" altLang="en-US" sz="2400" dirty="0">
                <a:latin typeface="Times New Roman" pitchFamily="18" charset="0"/>
                <a:cs typeface="Times New Roman" pitchFamily="18" charset="0"/>
              </a:rPr>
              <a:t>・社会的余剰は拡大</a:t>
            </a:r>
          </a:p>
        </p:txBody>
      </p:sp>
      <p:sp>
        <p:nvSpPr>
          <p:cNvPr id="50" name="テキスト ボックス 49"/>
          <p:cNvSpPr txBox="1"/>
          <p:nvPr/>
        </p:nvSpPr>
        <p:spPr>
          <a:xfrm>
            <a:off x="5940152" y="2204864"/>
            <a:ext cx="3096344" cy="461665"/>
          </a:xfrm>
          <a:prstGeom prst="rect">
            <a:avLst/>
          </a:prstGeom>
          <a:noFill/>
        </p:spPr>
        <p:txBody>
          <a:bodyPr wrap="square" rtlCol="0">
            <a:spAutoFit/>
          </a:bodyPr>
          <a:lstStyle/>
          <a:p>
            <a:r>
              <a:rPr kumimoji="1" lang="ja-JP" altLang="en-US" sz="2400" dirty="0">
                <a:latin typeface="Times New Roman" pitchFamily="18" charset="0"/>
                <a:cs typeface="Times New Roman" pitchFamily="18" charset="0"/>
              </a:rPr>
              <a:t>・消費者余剰は拡大</a:t>
            </a:r>
          </a:p>
        </p:txBody>
      </p:sp>
      <p:sp>
        <p:nvSpPr>
          <p:cNvPr id="56" name="直角三角形 55"/>
          <p:cNvSpPr/>
          <p:nvPr/>
        </p:nvSpPr>
        <p:spPr>
          <a:xfrm rot="5400000">
            <a:off x="2128701" y="3556261"/>
            <a:ext cx="1368152" cy="2798364"/>
          </a:xfrm>
          <a:prstGeom prst="rtTriangle">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テキスト ボックス 61"/>
          <p:cNvSpPr txBox="1"/>
          <p:nvPr/>
        </p:nvSpPr>
        <p:spPr>
          <a:xfrm>
            <a:off x="5940152" y="2636912"/>
            <a:ext cx="3096344" cy="830997"/>
          </a:xfrm>
          <a:prstGeom prst="rect">
            <a:avLst/>
          </a:prstGeom>
          <a:noFill/>
        </p:spPr>
        <p:txBody>
          <a:bodyPr wrap="square" rtlCol="0">
            <a:spAutoFit/>
          </a:bodyPr>
          <a:lstStyle/>
          <a:p>
            <a:r>
              <a:rPr kumimoji="1" lang="ja-JP" altLang="en-US" sz="2400" dirty="0">
                <a:latin typeface="Times New Roman" pitchFamily="18" charset="0"/>
                <a:cs typeface="Times New Roman" pitchFamily="18" charset="0"/>
              </a:rPr>
              <a:t>・生産者余剰は</a:t>
            </a:r>
            <a:endParaRPr lang="en-US" altLang="ja-JP" sz="2400" dirty="0">
              <a:latin typeface="Times New Roman" pitchFamily="18" charset="0"/>
              <a:cs typeface="Times New Roman" pitchFamily="18" charset="0"/>
            </a:endParaRPr>
          </a:p>
          <a:p>
            <a:r>
              <a:rPr kumimoji="1" lang="ja-JP" altLang="en-US" sz="2400" dirty="0">
                <a:latin typeface="Times New Roman" pitchFamily="18" charset="0"/>
                <a:cs typeface="Times New Roman" pitchFamily="18" charset="0"/>
              </a:rPr>
              <a:t>　　　から　　　　へ変化</a:t>
            </a:r>
          </a:p>
        </p:txBody>
      </p:sp>
      <p:sp>
        <p:nvSpPr>
          <p:cNvPr id="61" name="直角三角形 60"/>
          <p:cNvSpPr/>
          <p:nvPr/>
        </p:nvSpPr>
        <p:spPr>
          <a:xfrm rot="5400000">
            <a:off x="7488324" y="2888940"/>
            <a:ext cx="360040" cy="720080"/>
          </a:xfrm>
          <a:prstGeom prst="rtTriangle">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直角三角形 57"/>
          <p:cNvSpPr/>
          <p:nvPr/>
        </p:nvSpPr>
        <p:spPr>
          <a:xfrm rot="5400000">
            <a:off x="6192180" y="3104964"/>
            <a:ext cx="432048" cy="360040"/>
          </a:xfrm>
          <a:prstGeom prst="rtTriangle">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p:nvSpPr>
        <p:spPr>
          <a:xfrm>
            <a:off x="4139952" y="4221088"/>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p:nvSpPr>
        <p:spPr>
          <a:xfrm>
            <a:off x="1114308" y="1403484"/>
            <a:ext cx="1153339"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lang="ja-JP" altLang="ja-JP" kern="100" dirty="0">
                <a:latin typeface="Century"/>
                <a:ea typeface="ＭＳ 明朝"/>
                <a:cs typeface="Times New Roman"/>
              </a:rPr>
              <a:t>；価格</a:t>
            </a: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41</a:t>
            </a:fld>
            <a:endParaRPr kumimoji="1" lang="ja-JP" altLang="en-US"/>
          </a:p>
        </p:txBody>
      </p:sp>
      <p:sp>
        <p:nvSpPr>
          <p:cNvPr id="5" name="日付プレースホルダー 4">
            <a:extLst>
              <a:ext uri="{FF2B5EF4-FFF2-40B4-BE49-F238E27FC236}">
                <a16:creationId xmlns:a16="http://schemas.microsoft.com/office/drawing/2014/main" id="{C09FDCE5-3343-4BA1-8C90-7D62FCC3D970}"/>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931C4F8A-B418-4C00-A8C9-03E19E782DFE}"/>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998087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dissolv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dissolve">
                                      <p:cBhvr>
                                        <p:cTn id="12" dur="500"/>
                                        <p:tgtEl>
                                          <p:spTgt spid="40"/>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dissolve">
                                      <p:cBhvr>
                                        <p:cTn id="15" dur="500"/>
                                        <p:tgtEl>
                                          <p:spTgt spid="65"/>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xit" presetSubtype="10" fill="hold" grpId="1" nodeType="clickEffect">
                                  <p:stCondLst>
                                    <p:cond delay="0"/>
                                  </p:stCondLst>
                                  <p:childTnLst>
                                    <p:animEffect transition="out" filter="blinds(horizontal)">
                                      <p:cBhvr>
                                        <p:cTn id="19" dur="500"/>
                                        <p:tgtEl>
                                          <p:spTgt spid="40"/>
                                        </p:tgtEl>
                                      </p:cBhvr>
                                    </p:animEffect>
                                    <p:set>
                                      <p:cBhvr>
                                        <p:cTn id="20" dur="1" fill="hold">
                                          <p:stCondLst>
                                            <p:cond delay="499"/>
                                          </p:stCondLst>
                                        </p:cTn>
                                        <p:tgtEl>
                                          <p:spTgt spid="40"/>
                                        </p:tgtEl>
                                        <p:attrNameLst>
                                          <p:attrName>style.visibility</p:attrName>
                                        </p:attrNameLst>
                                      </p:cBhvr>
                                      <p:to>
                                        <p:strVal val="hidden"/>
                                      </p:to>
                                    </p:set>
                                  </p:childTnLst>
                                </p:cTn>
                              </p:par>
                              <p:par>
                                <p:cTn id="21" presetID="3" presetClass="exit" presetSubtype="10" fill="hold" grpId="1" nodeType="withEffect">
                                  <p:stCondLst>
                                    <p:cond delay="0"/>
                                  </p:stCondLst>
                                  <p:childTnLst>
                                    <p:animEffect transition="out" filter="blinds(horizontal)">
                                      <p:cBhvr>
                                        <p:cTn id="22" dur="500"/>
                                        <p:tgtEl>
                                          <p:spTgt spid="39"/>
                                        </p:tgtEl>
                                      </p:cBhvr>
                                    </p:animEffect>
                                    <p:set>
                                      <p:cBhvr>
                                        <p:cTn id="23" dur="1" fill="hold">
                                          <p:stCondLst>
                                            <p:cond delay="499"/>
                                          </p:stCondLst>
                                        </p:cTn>
                                        <p:tgtEl>
                                          <p:spTgt spid="39"/>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dissolve">
                                      <p:cBhvr>
                                        <p:cTn id="28" dur="500"/>
                                        <p:tgtEl>
                                          <p:spTgt spid="41"/>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dissolve">
                                      <p:cBhvr>
                                        <p:cTn id="33" dur="500"/>
                                        <p:tgtEl>
                                          <p:spTgt spid="43"/>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dissolve">
                                      <p:cBhvr>
                                        <p:cTn id="36" dur="500"/>
                                        <p:tgtEl>
                                          <p:spTgt spid="50"/>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xit" presetSubtype="10" fill="hold" grpId="1" nodeType="clickEffect">
                                  <p:stCondLst>
                                    <p:cond delay="0"/>
                                  </p:stCondLst>
                                  <p:childTnLst>
                                    <p:animEffect transition="out" filter="blinds(horizontal)">
                                      <p:cBhvr>
                                        <p:cTn id="40" dur="500"/>
                                        <p:tgtEl>
                                          <p:spTgt spid="43"/>
                                        </p:tgtEl>
                                      </p:cBhvr>
                                    </p:animEffect>
                                    <p:set>
                                      <p:cBhvr>
                                        <p:cTn id="41" dur="1" fill="hold">
                                          <p:stCondLst>
                                            <p:cond delay="499"/>
                                          </p:stCondLst>
                                        </p:cTn>
                                        <p:tgtEl>
                                          <p:spTgt spid="43"/>
                                        </p:tgtEl>
                                        <p:attrNameLst>
                                          <p:attrName>style.visibility</p:attrName>
                                        </p:attrNameLst>
                                      </p:cBhvr>
                                      <p:to>
                                        <p:strVal val="hidden"/>
                                      </p:to>
                                    </p:set>
                                  </p:childTnLst>
                                </p:cTn>
                              </p:par>
                              <p:par>
                                <p:cTn id="42" presetID="3" presetClass="exit" presetSubtype="10" fill="hold" grpId="1" nodeType="withEffect">
                                  <p:stCondLst>
                                    <p:cond delay="0"/>
                                  </p:stCondLst>
                                  <p:childTnLst>
                                    <p:animEffect transition="out" filter="blinds(horizontal)">
                                      <p:cBhvr>
                                        <p:cTn id="43" dur="500"/>
                                        <p:tgtEl>
                                          <p:spTgt spid="41"/>
                                        </p:tgtEl>
                                      </p:cBhvr>
                                    </p:animEffect>
                                    <p:set>
                                      <p:cBhvr>
                                        <p:cTn id="44" dur="1" fill="hold">
                                          <p:stCondLst>
                                            <p:cond delay="499"/>
                                          </p:stCondLst>
                                        </p:cTn>
                                        <p:tgtEl>
                                          <p:spTgt spid="41"/>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dissolve">
                                      <p:cBhvr>
                                        <p:cTn id="49" dur="500"/>
                                        <p:tgtEl>
                                          <p:spTgt spid="51"/>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dissolve">
                                      <p:cBhvr>
                                        <p:cTn id="54" dur="500"/>
                                        <p:tgtEl>
                                          <p:spTgt spid="56"/>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dissolve">
                                      <p:cBhvr>
                                        <p:cTn id="57" dur="500"/>
                                        <p:tgtEl>
                                          <p:spTgt spid="62"/>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58"/>
                                        </p:tgtEl>
                                        <p:attrNameLst>
                                          <p:attrName>style.visibility</p:attrName>
                                        </p:attrNameLst>
                                      </p:cBhvr>
                                      <p:to>
                                        <p:strVal val="visible"/>
                                      </p:to>
                                    </p:set>
                                    <p:animEffect transition="in" filter="dissolve">
                                      <p:cBhvr>
                                        <p:cTn id="60" dur="500"/>
                                        <p:tgtEl>
                                          <p:spTgt spid="58"/>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dissolve">
                                      <p:cBhvr>
                                        <p:cTn id="6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1" grpId="1" animBg="1"/>
      <p:bldP spid="43" grpId="0" animBg="1"/>
      <p:bldP spid="43" grpId="1" animBg="1"/>
      <p:bldP spid="39" grpId="0" animBg="1"/>
      <p:bldP spid="39" grpId="1" animBg="1"/>
      <p:bldP spid="40" grpId="0" animBg="1"/>
      <p:bldP spid="40" grpId="1" animBg="1"/>
      <p:bldP spid="65" grpId="0"/>
      <p:bldP spid="50" grpId="0"/>
      <p:bldP spid="56" grpId="0" animBg="1"/>
      <p:bldP spid="62" grpId="0"/>
      <p:bldP spid="61" grpId="0" animBg="1"/>
      <p:bldP spid="5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正方形/長方形 47"/>
          <p:cNvSpPr/>
          <p:nvPr/>
        </p:nvSpPr>
        <p:spPr>
          <a:xfrm>
            <a:off x="1403648" y="3645024"/>
            <a:ext cx="1368152" cy="648072"/>
          </a:xfrm>
          <a:prstGeom prst="rect">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直角三角形 55"/>
          <p:cNvSpPr/>
          <p:nvPr/>
        </p:nvSpPr>
        <p:spPr>
          <a:xfrm rot="5400000">
            <a:off x="2108101" y="3557389"/>
            <a:ext cx="1399406" cy="2808312"/>
          </a:xfrm>
          <a:prstGeom prst="rtTriangle">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直角三角形 57"/>
          <p:cNvSpPr/>
          <p:nvPr/>
        </p:nvSpPr>
        <p:spPr>
          <a:xfrm rot="5400000">
            <a:off x="1406023" y="4259467"/>
            <a:ext cx="1399406" cy="1404156"/>
          </a:xfrm>
          <a:prstGeom prst="r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直角三角形 50"/>
          <p:cNvSpPr/>
          <p:nvPr/>
        </p:nvSpPr>
        <p:spPr>
          <a:xfrm rot="5400000">
            <a:off x="2771800" y="3645024"/>
            <a:ext cx="648072" cy="648072"/>
          </a:xfrm>
          <a:prstGeom prst="rtTriangle">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p:cNvCxnSpPr/>
          <p:nvPr/>
        </p:nvCxnSpPr>
        <p:spPr>
          <a:xfrm>
            <a:off x="4860032" y="2204864"/>
            <a:ext cx="0" cy="345638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1403648" y="3933056"/>
            <a:ext cx="345638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3131840" y="2204864"/>
            <a:ext cx="0" cy="3456384"/>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1403648" y="2204864"/>
            <a:ext cx="345638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lstStyle/>
          <a:p>
            <a:r>
              <a:rPr lang="ja-JP" altLang="en-US" sz="2800" dirty="0">
                <a:solidFill>
                  <a:srgbClr val="0070C0"/>
                </a:solidFill>
                <a:latin typeface="+mj-ea"/>
                <a:cs typeface="Times New Roman" pitchFamily="18" charset="0"/>
              </a:rPr>
              <a:t>〇〇〇●〇</a:t>
            </a:r>
            <a:br>
              <a:rPr lang="en-US" altLang="ja-JP" sz="2800" dirty="0">
                <a:solidFill>
                  <a:srgbClr val="0070C0"/>
                </a:solidFill>
                <a:cs typeface="Times New Roman" pitchFamily="18" charset="0"/>
              </a:rPr>
            </a:br>
            <a:r>
              <a:rPr lang="en-US" altLang="ja-JP" sz="2800" dirty="0">
                <a:solidFill>
                  <a:srgbClr val="0070C0"/>
                </a:solidFill>
                <a:cs typeface="Times New Roman" pitchFamily="18" charset="0"/>
              </a:rPr>
              <a:t>5.3</a:t>
            </a:r>
            <a:r>
              <a:rPr lang="ja-JP" altLang="en-US" sz="2800" dirty="0">
                <a:solidFill>
                  <a:srgbClr val="0070C0"/>
                </a:solidFill>
                <a:latin typeface="+mj-ea"/>
                <a:cs typeface="Times New Roman" pitchFamily="18" charset="0"/>
              </a:rPr>
              <a:t>　生産者行動の変化：余剰の変化</a:t>
            </a:r>
            <a:endParaRPr kumimoji="1" lang="ja-JP" altLang="en-US" sz="2800" dirty="0">
              <a:solidFill>
                <a:srgbClr val="0070C0"/>
              </a:solidFill>
              <a:latin typeface="+mj-ea"/>
            </a:endParaRPr>
          </a:p>
        </p:txBody>
      </p:sp>
      <p:cxnSp>
        <p:nvCxnSpPr>
          <p:cNvPr id="6" name="直線矢印コネクタ 5"/>
          <p:cNvCxnSpPr/>
          <p:nvPr/>
        </p:nvCxnSpPr>
        <p:spPr>
          <a:xfrm>
            <a:off x="1403648" y="5661248"/>
            <a:ext cx="403244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1403648" y="1772816"/>
            <a:ext cx="0" cy="389681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1403648" y="3933056"/>
            <a:ext cx="0" cy="1728192"/>
          </a:xfrm>
          <a:prstGeom prst="line">
            <a:avLst/>
          </a:prstGeom>
          <a:ln>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1403648" y="2204864"/>
            <a:ext cx="0" cy="1728192"/>
          </a:xfrm>
          <a:prstGeom prst="line">
            <a:avLst/>
          </a:prstGeom>
          <a:ln>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1403648" y="5661248"/>
            <a:ext cx="1728000" cy="0"/>
          </a:xfrm>
          <a:prstGeom prst="line">
            <a:avLst/>
          </a:prstGeom>
          <a:ln>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3131840" y="5661248"/>
            <a:ext cx="1728000" cy="0"/>
          </a:xfrm>
          <a:prstGeom prst="line">
            <a:avLst/>
          </a:prstGeom>
          <a:ln>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1403648" y="1988840"/>
            <a:ext cx="3744416" cy="302433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flipV="1">
            <a:off x="1403648" y="2204864"/>
            <a:ext cx="3456384" cy="345638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4860032" y="5085184"/>
            <a:ext cx="1224136" cy="369332"/>
          </a:xfrm>
          <a:prstGeom prst="rect">
            <a:avLst/>
          </a:prstGeom>
          <a:noFill/>
        </p:spPr>
        <p:txBody>
          <a:bodyPr wrap="square" rtlCol="0">
            <a:spAutoFit/>
          </a:bodyPr>
          <a:lstStyle/>
          <a:p>
            <a:r>
              <a:rPr kumimoji="1" lang="ja-JP" altLang="en-US" dirty="0"/>
              <a:t>需要曲線</a:t>
            </a:r>
          </a:p>
        </p:txBody>
      </p:sp>
      <mc:AlternateContent xmlns:mc="http://schemas.openxmlformats.org/markup-compatibility/2006" xmlns:a14="http://schemas.microsoft.com/office/drawing/2010/main">
        <mc:Choice Requires="a14">
          <p:sp>
            <p:nvSpPr>
              <p:cNvPr id="31" name="テキスト ボックス 30"/>
              <p:cNvSpPr txBox="1"/>
              <p:nvPr/>
            </p:nvSpPr>
            <p:spPr>
              <a:xfrm>
                <a:off x="5292080" y="5733256"/>
                <a:ext cx="2520280" cy="369332"/>
              </a:xfrm>
              <a:prstGeom prst="rect">
                <a:avLst/>
              </a:prstGeom>
              <a:noFill/>
            </p:spPr>
            <p:txBody>
              <a:bodyPr wrap="square" rtlCol="0">
                <a:spAutoFit/>
              </a:bodyPr>
              <a:lstStyle/>
              <a:p>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𝐷</m:t>
                        </m:r>
                      </m:e>
                      <m:sub>
                        <m:r>
                          <m:rPr>
                            <m:sty m:val="p"/>
                          </m:rPr>
                          <a:rPr lang="en-US" altLang="ja-JP" kern="100">
                            <a:latin typeface="Cambria Math"/>
                            <a:cs typeface="Times New Roman"/>
                          </a:rPr>
                          <m:t>M</m:t>
                        </m:r>
                      </m:sub>
                    </m:sSub>
                    <m:r>
                      <a:rPr lang="en-US" altLang="ja-JP" i="1" kern="100">
                        <a:latin typeface="Cambria Math"/>
                        <a:cs typeface="Times New Roman"/>
                      </a:rPr>
                      <m:t>, </m:t>
                    </m:r>
                    <m:sSub>
                      <m:sSubPr>
                        <m:ctrlPr>
                          <a:rPr lang="ja-JP" altLang="ja-JP" i="1" kern="100">
                            <a:solidFill>
                              <a:srgbClr val="FF0000"/>
                            </a:solidFill>
                            <a:latin typeface="Cambria Math" panose="02040503050406030204" pitchFamily="18" charset="0"/>
                            <a:cs typeface="Times New Roman"/>
                          </a:rPr>
                        </m:ctrlPr>
                      </m:sSubPr>
                      <m:e>
                        <m:r>
                          <a:rPr lang="en-US" altLang="ja-JP" i="1" kern="100">
                            <a:solidFill>
                              <a:srgbClr val="FF0000"/>
                            </a:solidFill>
                            <a:latin typeface="Cambria Math"/>
                            <a:cs typeface="Times New Roman"/>
                          </a:rPr>
                          <m:t>𝑆</m:t>
                        </m:r>
                      </m:e>
                      <m:sub>
                        <m:r>
                          <m:rPr>
                            <m:sty m:val="p"/>
                          </m:rPr>
                          <a:rPr lang="en-US" altLang="ja-JP" kern="100">
                            <a:solidFill>
                              <a:srgbClr val="FF0000"/>
                            </a:solidFill>
                            <a:latin typeface="Cambria Math"/>
                            <a:cs typeface="Times New Roman"/>
                          </a:rPr>
                          <m:t>M</m:t>
                        </m:r>
                      </m:sub>
                    </m:sSub>
                  </m:oMath>
                </a14:m>
                <a:r>
                  <a:rPr lang="ja-JP" altLang="en-US" kern="100" dirty="0">
                    <a:latin typeface="+mn-ea"/>
                    <a:cs typeface="Times New Roman"/>
                  </a:rPr>
                  <a:t> ；</a:t>
                </a:r>
                <a:r>
                  <a:rPr lang="ja-JP" altLang="ja-JP" kern="100" dirty="0">
                    <a:latin typeface="+mn-ea"/>
                    <a:cs typeface="Times New Roman"/>
                  </a:rPr>
                  <a:t>需要量・供給量</a:t>
                </a:r>
                <a:endParaRPr lang="ja-JP" altLang="en-US" i="1" dirty="0">
                  <a:latin typeface="Times New Roman" pitchFamily="18" charset="0"/>
                  <a:cs typeface="Times New Roman" pitchFamily="18" charset="0"/>
                </a:endParaRPr>
              </a:p>
            </p:txBody>
          </p:sp>
        </mc:Choice>
        <mc:Fallback xmlns="">
          <p:sp>
            <p:nvSpPr>
              <p:cNvPr id="31" name="テキスト ボックス 30"/>
              <p:cNvSpPr txBox="1">
                <a:spLocks noRot="1" noChangeAspect="1" noMove="1" noResize="1" noEditPoints="1" noAdjustHandles="1" noChangeArrowheads="1" noChangeShapeType="1" noTextEdit="1"/>
              </p:cNvSpPr>
              <p:nvPr/>
            </p:nvSpPr>
            <p:spPr>
              <a:xfrm>
                <a:off x="5292080" y="5733256"/>
                <a:ext cx="2520280" cy="369332"/>
              </a:xfrm>
              <a:prstGeom prst="rect">
                <a:avLst/>
              </a:prstGeom>
              <a:blipFill rotWithShape="1">
                <a:blip r:embed="rId2"/>
                <a:stretch>
                  <a:fillRect t="-11475" r="-1932" b="-21311"/>
                </a:stretch>
              </a:blipFill>
            </p:spPr>
            <p:txBody>
              <a:bodyPr/>
              <a:lstStyle/>
              <a:p>
                <a:r>
                  <a:rPr lang="ja-JP" altLang="en-US">
                    <a:noFill/>
                  </a:rPr>
                  <a:t> </a:t>
                </a:r>
              </a:p>
            </p:txBody>
          </p:sp>
        </mc:Fallback>
      </mc:AlternateContent>
      <p:cxnSp>
        <p:nvCxnSpPr>
          <p:cNvPr id="38" name="直線コネクタ 37"/>
          <p:cNvCxnSpPr/>
          <p:nvPr/>
        </p:nvCxnSpPr>
        <p:spPr>
          <a:xfrm flipH="1">
            <a:off x="1403648" y="3645024"/>
            <a:ext cx="201622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3419872" y="3645024"/>
            <a:ext cx="0" cy="20162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a:off x="827584" y="3501008"/>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5" name="テキスト ボックス 44"/>
          <p:cNvSpPr txBox="1"/>
          <p:nvPr/>
        </p:nvSpPr>
        <p:spPr>
          <a:xfrm>
            <a:off x="3275856" y="5733256"/>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46" name="円/楕円 45"/>
          <p:cNvSpPr/>
          <p:nvPr/>
        </p:nvSpPr>
        <p:spPr>
          <a:xfrm>
            <a:off x="3347864" y="3573016"/>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47" name="テキスト ボックス 46"/>
              <p:cNvSpPr txBox="1"/>
              <p:nvPr/>
            </p:nvSpPr>
            <p:spPr>
              <a:xfrm>
                <a:off x="4067944" y="1772816"/>
                <a:ext cx="2880320" cy="369332"/>
              </a:xfrm>
              <a:prstGeom prst="rect">
                <a:avLst/>
              </a:prstGeom>
              <a:noFill/>
            </p:spPr>
            <p:txBody>
              <a:bodyPr wrap="square" rtlCol="0">
                <a:spAutoFit/>
              </a:bodyPr>
              <a:lstStyle/>
              <a:p>
                <a:r>
                  <a:rPr lang="ja-JP" altLang="en-US" dirty="0"/>
                  <a:t>供給曲線　</a:t>
                </a:r>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𝑆</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47" name="テキスト ボックス 46"/>
              <p:cNvSpPr txBox="1">
                <a:spLocks noRot="1" noChangeAspect="1" noMove="1" noResize="1" noEditPoints="1" noAdjustHandles="1" noChangeArrowheads="1" noChangeShapeType="1" noTextEdit="1"/>
              </p:cNvSpPr>
              <p:nvPr/>
            </p:nvSpPr>
            <p:spPr>
              <a:xfrm>
                <a:off x="4067944" y="1772816"/>
                <a:ext cx="2880320" cy="369332"/>
              </a:xfrm>
              <a:prstGeom prst="rect">
                <a:avLst/>
              </a:prstGeom>
              <a:blipFill rotWithShape="1">
                <a:blip r:embed="rId3"/>
                <a:stretch>
                  <a:fillRect l="-1691" t="-11667" b="-28333"/>
                </a:stretch>
              </a:blipFill>
            </p:spPr>
            <p:txBody>
              <a:bodyPr/>
              <a:lstStyle/>
              <a:p>
                <a:r>
                  <a:rPr lang="ja-JP" altLang="en-US">
                    <a:noFill/>
                  </a:rPr>
                  <a:t> </a:t>
                </a:r>
              </a:p>
            </p:txBody>
          </p:sp>
        </mc:Fallback>
      </mc:AlternateContent>
      <p:cxnSp>
        <p:nvCxnSpPr>
          <p:cNvPr id="49" name="直線コネクタ 48"/>
          <p:cNvCxnSpPr/>
          <p:nvPr/>
        </p:nvCxnSpPr>
        <p:spPr>
          <a:xfrm flipV="1">
            <a:off x="1403648" y="3933056"/>
            <a:ext cx="3456384" cy="1728192"/>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 name="テキスト ボックス 52"/>
              <p:cNvSpPr txBox="1"/>
              <p:nvPr/>
            </p:nvSpPr>
            <p:spPr>
              <a:xfrm>
                <a:off x="3995936" y="3573016"/>
                <a:ext cx="2880320" cy="369332"/>
              </a:xfrm>
              <a:prstGeom prst="rect">
                <a:avLst/>
              </a:prstGeom>
              <a:noFill/>
            </p:spPr>
            <p:txBody>
              <a:bodyPr wrap="square" rtlCol="0">
                <a:spAutoFit/>
              </a:bodyPr>
              <a:lstStyle/>
              <a:p>
                <a:r>
                  <a:rPr lang="ja-JP" altLang="en-US" dirty="0"/>
                  <a:t>供給曲線　</a:t>
                </a:r>
                <a:r>
                  <a:rPr lang="en-US" altLang="ja-JP" i="1" dirty="0">
                    <a:latin typeface="Times New Roman" pitchFamily="18" charset="0"/>
                    <a:cs typeface="Times New Roman" pitchFamily="18" charset="0"/>
                  </a:rPr>
                  <a:t>P</a:t>
                </a:r>
                <a:r>
                  <a:rPr lang="en-US" altLang="ja-JP" dirty="0">
                    <a:latin typeface="Times New Roman" pitchFamily="18" charset="0"/>
                    <a:cs typeface="Times New Roman" pitchFamily="18" charset="0"/>
                  </a:rPr>
                  <a:t>=0.5</a:t>
                </a:r>
                <a14:m>
                  <m:oMath xmlns:m="http://schemas.openxmlformats.org/officeDocument/2006/math">
                    <m:sSub>
                      <m:sSubPr>
                        <m:ctrlPr>
                          <a:rPr lang="ja-JP" altLang="ja-JP" i="1" kern="100">
                            <a:latin typeface="Cambria Math" panose="02040503050406030204" pitchFamily="18" charset="0"/>
                            <a:cs typeface="Times New Roman"/>
                          </a:rPr>
                        </m:ctrlPr>
                      </m:sSubPr>
                      <m:e>
                        <m:r>
                          <a:rPr lang="en-US" altLang="ja-JP" i="1" kern="100">
                            <a:latin typeface="Cambria Math"/>
                            <a:cs typeface="Times New Roman"/>
                          </a:rPr>
                          <m:t>𝑆</m:t>
                        </m:r>
                      </m:e>
                      <m:sub>
                        <m:r>
                          <m:rPr>
                            <m:sty m:val="p"/>
                          </m:rPr>
                          <a:rPr lang="en-US" altLang="ja-JP" kern="100">
                            <a:latin typeface="Cambria Math"/>
                            <a:cs typeface="Times New Roman"/>
                          </a:rPr>
                          <m:t>M</m:t>
                        </m:r>
                      </m:sub>
                    </m:sSub>
                  </m:oMath>
                </a14:m>
                <a:endParaRPr kumimoji="1" lang="ja-JP" altLang="en-US" i="1" dirty="0">
                  <a:latin typeface="Times New Roman" pitchFamily="18" charset="0"/>
                  <a:cs typeface="Times New Roman" pitchFamily="18" charset="0"/>
                </a:endParaRPr>
              </a:p>
            </p:txBody>
          </p:sp>
        </mc:Choice>
        <mc:Fallback xmlns="">
          <p:sp>
            <p:nvSpPr>
              <p:cNvPr id="53" name="テキスト ボックス 52"/>
              <p:cNvSpPr txBox="1">
                <a:spLocks noRot="1" noChangeAspect="1" noMove="1" noResize="1" noEditPoints="1" noAdjustHandles="1" noChangeArrowheads="1" noChangeShapeType="1" noTextEdit="1"/>
              </p:cNvSpPr>
              <p:nvPr/>
            </p:nvSpPr>
            <p:spPr>
              <a:xfrm>
                <a:off x="3995936" y="3573016"/>
                <a:ext cx="2880320" cy="369332"/>
              </a:xfrm>
              <a:prstGeom prst="rect">
                <a:avLst/>
              </a:prstGeom>
              <a:blipFill rotWithShape="1">
                <a:blip r:embed="rId4"/>
                <a:stretch>
                  <a:fillRect l="-1907" t="-11475" b="-26230"/>
                </a:stretch>
              </a:blipFill>
            </p:spPr>
            <p:txBody>
              <a:bodyPr/>
              <a:lstStyle/>
              <a:p>
                <a:r>
                  <a:rPr lang="ja-JP" altLang="en-US">
                    <a:noFill/>
                  </a:rPr>
                  <a:t> </a:t>
                </a:r>
              </a:p>
            </p:txBody>
          </p:sp>
        </mc:Fallback>
      </mc:AlternateContent>
      <p:cxnSp>
        <p:nvCxnSpPr>
          <p:cNvPr id="55" name="直線コネクタ 54"/>
          <p:cNvCxnSpPr/>
          <p:nvPr/>
        </p:nvCxnSpPr>
        <p:spPr>
          <a:xfrm flipH="1">
            <a:off x="1403648" y="4261842"/>
            <a:ext cx="2736304"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flipV="1">
            <a:off x="4211960" y="4221088"/>
            <a:ext cx="0" cy="144016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9" name="テキスト ボックス 58"/>
          <p:cNvSpPr txBox="1"/>
          <p:nvPr/>
        </p:nvSpPr>
        <p:spPr>
          <a:xfrm>
            <a:off x="3995936" y="5733256"/>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Q</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60" name="テキスト ボックス 59"/>
          <p:cNvSpPr txBox="1"/>
          <p:nvPr/>
        </p:nvSpPr>
        <p:spPr>
          <a:xfrm>
            <a:off x="827584" y="4149080"/>
            <a:ext cx="576064"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kumimoji="1" lang="en-US" altLang="ja-JP" dirty="0">
                <a:latin typeface="Times New Roman" pitchFamily="18" charset="0"/>
                <a:cs typeface="Times New Roman" pitchFamily="18" charset="0"/>
              </a:rPr>
              <a:t>*’</a:t>
            </a:r>
            <a:endParaRPr kumimoji="1" lang="ja-JP" altLang="en-US" dirty="0">
              <a:latin typeface="Times New Roman" pitchFamily="18" charset="0"/>
              <a:cs typeface="Times New Roman" pitchFamily="18" charset="0"/>
            </a:endParaRPr>
          </a:p>
        </p:txBody>
      </p:sp>
      <p:sp>
        <p:nvSpPr>
          <p:cNvPr id="62" name="テキスト ボックス 61"/>
          <p:cNvSpPr txBox="1"/>
          <p:nvPr/>
        </p:nvSpPr>
        <p:spPr>
          <a:xfrm>
            <a:off x="5868144" y="1484784"/>
            <a:ext cx="3096344" cy="1938992"/>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400" dirty="0">
                <a:latin typeface="Times New Roman" pitchFamily="18" charset="0"/>
                <a:cs typeface="Times New Roman" pitchFamily="18" charset="0"/>
              </a:rPr>
              <a:t>生産者余剰が増えるかどうかは</a:t>
            </a:r>
            <a:r>
              <a:rPr lang="ja-JP" altLang="en-US" sz="2400" dirty="0">
                <a:latin typeface="Times New Roman" pitchFamily="18" charset="0"/>
                <a:cs typeface="Times New Roman" pitchFamily="18" charset="0"/>
              </a:rPr>
              <a:t>　 </a:t>
            </a:r>
            <a:r>
              <a:rPr kumimoji="1" lang="ja-JP" altLang="en-US" sz="2400" dirty="0">
                <a:latin typeface="Times New Roman" pitchFamily="18" charset="0"/>
                <a:cs typeface="Times New Roman" pitchFamily="18" charset="0"/>
              </a:rPr>
              <a:t>と　　　　の大小関係で決まる．</a:t>
            </a:r>
            <a:endParaRPr lang="en-US" altLang="ja-JP" sz="2400" dirty="0">
              <a:latin typeface="Times New Roman" pitchFamily="18" charset="0"/>
              <a:cs typeface="Times New Roman" pitchFamily="18" charset="0"/>
            </a:endParaRPr>
          </a:p>
          <a:p>
            <a:endParaRPr kumimoji="1" lang="en-US" altLang="ja-JP" sz="2400" dirty="0">
              <a:latin typeface="Times New Roman" pitchFamily="18" charset="0"/>
              <a:cs typeface="Times New Roman" pitchFamily="18" charset="0"/>
            </a:endParaRPr>
          </a:p>
        </p:txBody>
      </p:sp>
      <p:grpSp>
        <p:nvGrpSpPr>
          <p:cNvPr id="3" name="グループ化 2"/>
          <p:cNvGrpSpPr/>
          <p:nvPr/>
        </p:nvGrpSpPr>
        <p:grpSpPr>
          <a:xfrm>
            <a:off x="7980336" y="2050438"/>
            <a:ext cx="288032" cy="108012"/>
            <a:chOff x="6084168" y="2348880"/>
            <a:chExt cx="576064" cy="216024"/>
          </a:xfrm>
        </p:grpSpPr>
        <p:sp>
          <p:nvSpPr>
            <p:cNvPr id="63" name="正方形/長方形 62"/>
            <p:cNvSpPr/>
            <p:nvPr/>
          </p:nvSpPr>
          <p:spPr>
            <a:xfrm>
              <a:off x="6084168" y="2348880"/>
              <a:ext cx="360040" cy="216024"/>
            </a:xfrm>
            <a:prstGeom prst="rect">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直角三角形 63"/>
            <p:cNvSpPr/>
            <p:nvPr/>
          </p:nvSpPr>
          <p:spPr>
            <a:xfrm rot="5400000">
              <a:off x="6444208" y="2348880"/>
              <a:ext cx="216024" cy="216024"/>
            </a:xfrm>
            <a:prstGeom prst="rtTriangle">
              <a:avLst/>
            </a:prstGeom>
            <a:solidFill>
              <a:schemeClr val="accent5">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 name="グループ化 4"/>
          <p:cNvGrpSpPr/>
          <p:nvPr/>
        </p:nvGrpSpPr>
        <p:grpSpPr>
          <a:xfrm>
            <a:off x="8532440" y="2016134"/>
            <a:ext cx="360040" cy="252028"/>
            <a:chOff x="7092280" y="2348880"/>
            <a:chExt cx="720080" cy="504056"/>
          </a:xfrm>
        </p:grpSpPr>
        <p:sp>
          <p:nvSpPr>
            <p:cNvPr id="61" name="直角三角形 60"/>
            <p:cNvSpPr/>
            <p:nvPr/>
          </p:nvSpPr>
          <p:spPr>
            <a:xfrm rot="5400000">
              <a:off x="7200292" y="2240868"/>
              <a:ext cx="504056" cy="720080"/>
            </a:xfrm>
            <a:prstGeom prst="rtTriangle">
              <a:avLst/>
            </a:prstGeom>
            <a:solidFill>
              <a:srgbClr val="FFFF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直角三角形 65"/>
            <p:cNvSpPr/>
            <p:nvPr/>
          </p:nvSpPr>
          <p:spPr>
            <a:xfrm rot="5400000">
              <a:off x="6944072" y="2497088"/>
              <a:ext cx="504056" cy="20764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4" name="円/楕円 53"/>
          <p:cNvSpPr/>
          <p:nvPr/>
        </p:nvSpPr>
        <p:spPr>
          <a:xfrm>
            <a:off x="4139952" y="4221088"/>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1115616" y="1403484"/>
            <a:ext cx="1152032" cy="369332"/>
          </a:xfrm>
          <a:prstGeom prst="rect">
            <a:avLst/>
          </a:prstGeom>
          <a:noFill/>
        </p:spPr>
        <p:txBody>
          <a:bodyPr wrap="square" rtlCol="0">
            <a:spAutoFit/>
          </a:bodyPr>
          <a:lstStyle/>
          <a:p>
            <a:r>
              <a:rPr kumimoji="1" lang="en-US" altLang="ja-JP" i="1" dirty="0">
                <a:latin typeface="Times New Roman" pitchFamily="18" charset="0"/>
                <a:cs typeface="Times New Roman" pitchFamily="18" charset="0"/>
              </a:rPr>
              <a:t>P</a:t>
            </a:r>
            <a:r>
              <a:rPr lang="ja-JP" altLang="ja-JP" kern="100" dirty="0">
                <a:latin typeface="Century"/>
                <a:ea typeface="ＭＳ 明朝"/>
                <a:cs typeface="Times New Roman"/>
              </a:rPr>
              <a:t>；価格</a:t>
            </a: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42</a:t>
            </a:fld>
            <a:endParaRPr kumimoji="1" lang="ja-JP" altLang="en-US"/>
          </a:p>
        </p:txBody>
      </p:sp>
      <p:sp>
        <p:nvSpPr>
          <p:cNvPr id="8" name="日付プレースホルダー 7">
            <a:extLst>
              <a:ext uri="{FF2B5EF4-FFF2-40B4-BE49-F238E27FC236}">
                <a16:creationId xmlns:a16="http://schemas.microsoft.com/office/drawing/2014/main" id="{28850005-37CE-40F6-894F-013F1FE8053D}"/>
              </a:ext>
            </a:extLst>
          </p:cNvPr>
          <p:cNvSpPr>
            <a:spLocks noGrp="1"/>
          </p:cNvSpPr>
          <p:nvPr>
            <p:ph type="dt" sz="half" idx="10"/>
          </p:nvPr>
        </p:nvSpPr>
        <p:spPr/>
        <p:txBody>
          <a:bodyPr/>
          <a:lstStyle/>
          <a:p>
            <a:r>
              <a:rPr kumimoji="1" lang="en-US" altLang="ja-JP"/>
              <a:t>ver. 2</a:t>
            </a:r>
            <a:endParaRPr kumimoji="1" lang="ja-JP" altLang="en-US"/>
          </a:p>
        </p:txBody>
      </p:sp>
      <p:sp>
        <p:nvSpPr>
          <p:cNvPr id="10" name="フッター プレースホルダー 9">
            <a:extLst>
              <a:ext uri="{FF2B5EF4-FFF2-40B4-BE49-F238E27FC236}">
                <a16:creationId xmlns:a16="http://schemas.microsoft.com/office/drawing/2014/main" id="{7F97FF49-8269-4DDC-8B70-EFB882A7EE34}"/>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6195222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cs typeface="Times New Roman" pitchFamily="18" charset="0"/>
              </a:rPr>
              <a:t>〇〇〇〇●</a:t>
            </a:r>
            <a:br>
              <a:rPr lang="en-US" altLang="ja-JP" sz="2800" dirty="0">
                <a:solidFill>
                  <a:srgbClr val="0070C0"/>
                </a:solidFill>
                <a:cs typeface="Times New Roman" pitchFamily="18" charset="0"/>
              </a:rPr>
            </a:br>
            <a:r>
              <a:rPr lang="en-US" altLang="ja-JP" sz="2800" dirty="0">
                <a:solidFill>
                  <a:srgbClr val="0070C0"/>
                </a:solidFill>
                <a:cs typeface="Times New Roman" pitchFamily="18" charset="0"/>
              </a:rPr>
              <a:t>5.3</a:t>
            </a:r>
            <a:r>
              <a:rPr lang="ja-JP" altLang="en-US" sz="2800" dirty="0">
                <a:solidFill>
                  <a:srgbClr val="0070C0"/>
                </a:solidFill>
                <a:latin typeface="+mj-ea"/>
                <a:cs typeface="Times New Roman" pitchFamily="18" charset="0"/>
              </a:rPr>
              <a:t>　生産者行動の変化：余剰の変化</a:t>
            </a:r>
            <a:endParaRPr kumimoji="1" lang="ja-JP" altLang="en-US" sz="2800" dirty="0">
              <a:solidFill>
                <a:srgbClr val="0070C0"/>
              </a:solidFill>
              <a:latin typeface="+mj-ea"/>
            </a:endParaRPr>
          </a:p>
        </p:txBody>
      </p:sp>
      <p:sp>
        <p:nvSpPr>
          <p:cNvPr id="3" name="コンテンツ プレースホルダ 2"/>
          <p:cNvSpPr>
            <a:spLocks noGrp="1"/>
          </p:cNvSpPr>
          <p:nvPr>
            <p:ph idx="1"/>
          </p:nvPr>
        </p:nvSpPr>
        <p:spPr>
          <a:xfrm>
            <a:off x="374848" y="1412776"/>
            <a:ext cx="8445624" cy="4746749"/>
          </a:xfrm>
        </p:spPr>
        <p:txBody>
          <a:bodyPr>
            <a:normAutofit/>
          </a:bodyPr>
          <a:lstStyle/>
          <a:p>
            <a:pPr>
              <a:buFont typeface="Wingdings" panose="05000000000000000000" pitchFamily="2" charset="2"/>
              <a:buChar char="n"/>
            </a:pPr>
            <a:r>
              <a:rPr kumimoji="1" lang="ja-JP" altLang="en-US" sz="2400" dirty="0">
                <a:solidFill>
                  <a:srgbClr val="0070C0"/>
                </a:solidFill>
              </a:rPr>
              <a:t>生産性の</a:t>
            </a:r>
            <a:r>
              <a:rPr lang="ja-JP" altLang="en-US" sz="2400" dirty="0">
                <a:solidFill>
                  <a:srgbClr val="0070C0"/>
                </a:solidFill>
              </a:rPr>
              <a:t>向上</a:t>
            </a:r>
            <a:r>
              <a:rPr kumimoji="1" lang="ja-JP" altLang="en-US" sz="2400" dirty="0">
                <a:solidFill>
                  <a:srgbClr val="0070C0"/>
                </a:solidFill>
              </a:rPr>
              <a:t>，生産要素価格の低下，企業数の増加は</a:t>
            </a:r>
            <a:r>
              <a:rPr kumimoji="1" lang="ja-JP" altLang="en-US" sz="2400" dirty="0"/>
              <a:t>供給曲線を</a:t>
            </a:r>
            <a:r>
              <a:rPr kumimoji="1" lang="ja-JP" altLang="en-US" sz="2400" dirty="0">
                <a:solidFill>
                  <a:srgbClr val="FF0000"/>
                </a:solidFill>
              </a:rPr>
              <a:t>右に</a:t>
            </a:r>
            <a:r>
              <a:rPr kumimoji="1" lang="ja-JP" altLang="en-US" sz="2400" dirty="0"/>
              <a:t>シフトさせ社会的余剰を</a:t>
            </a:r>
            <a:r>
              <a:rPr kumimoji="1" lang="ja-JP" altLang="en-US" sz="2400" dirty="0">
                <a:solidFill>
                  <a:srgbClr val="FF0000"/>
                </a:solidFill>
              </a:rPr>
              <a:t>拡大させる</a:t>
            </a:r>
            <a:r>
              <a:rPr kumimoji="1" lang="ja-JP" altLang="en-US" sz="2400" dirty="0"/>
              <a:t>．（社会全体にとっては望ましい．）</a:t>
            </a:r>
            <a:endParaRPr kumimoji="1" lang="en-US" altLang="ja-JP" sz="2400" dirty="0"/>
          </a:p>
          <a:p>
            <a:pPr>
              <a:buFont typeface="Wingdings" panose="05000000000000000000" pitchFamily="2" charset="2"/>
              <a:buChar char="n"/>
            </a:pPr>
            <a:endParaRPr kumimoji="1" lang="en-US" altLang="ja-JP" sz="800" dirty="0"/>
          </a:p>
          <a:p>
            <a:pPr marL="742950" lvl="2" indent="-342900">
              <a:buFont typeface="Wingdings" panose="05000000000000000000" pitchFamily="2" charset="2"/>
              <a:buChar char="p"/>
            </a:pPr>
            <a:r>
              <a:rPr lang="ja-JP" altLang="en-US" sz="2400" dirty="0"/>
              <a:t>消費者余剰は</a:t>
            </a:r>
            <a:r>
              <a:rPr lang="ja-JP" altLang="en-US" sz="2400" dirty="0">
                <a:solidFill>
                  <a:srgbClr val="FF0000"/>
                </a:solidFill>
              </a:rPr>
              <a:t>必ず拡大</a:t>
            </a:r>
            <a:r>
              <a:rPr lang="ja-JP" altLang="en-US" sz="2400" dirty="0"/>
              <a:t>．</a:t>
            </a:r>
            <a:endParaRPr lang="en-US" altLang="ja-JP" sz="2400" dirty="0"/>
          </a:p>
          <a:p>
            <a:pPr marL="742950" lvl="2" indent="-342900">
              <a:buFont typeface="Wingdings" panose="05000000000000000000" pitchFamily="2" charset="2"/>
              <a:buChar char="p"/>
            </a:pPr>
            <a:r>
              <a:rPr kumimoji="1" lang="ja-JP" altLang="en-US" sz="2400" dirty="0">
                <a:solidFill>
                  <a:srgbClr val="0070C0"/>
                </a:solidFill>
              </a:rPr>
              <a:t>生産性が</a:t>
            </a:r>
            <a:r>
              <a:rPr lang="ja-JP" altLang="en-US" sz="2400" dirty="0">
                <a:solidFill>
                  <a:srgbClr val="0070C0"/>
                </a:solidFill>
              </a:rPr>
              <a:t>向上</a:t>
            </a:r>
            <a:r>
              <a:rPr kumimoji="1" lang="ja-JP" altLang="en-US" sz="2400" dirty="0">
                <a:solidFill>
                  <a:srgbClr val="0070C0"/>
                </a:solidFill>
              </a:rPr>
              <a:t>したり，生産要素価格が低下すると</a:t>
            </a:r>
            <a:r>
              <a:rPr kumimoji="1" lang="ja-JP" altLang="en-US" sz="2400" dirty="0"/>
              <a:t>供給量が増えるが，価格が低下し，それが生産者余剰を</a:t>
            </a:r>
            <a:r>
              <a:rPr kumimoji="1" lang="ja-JP" altLang="en-US" sz="2400" dirty="0">
                <a:solidFill>
                  <a:srgbClr val="FF0000"/>
                </a:solidFill>
              </a:rPr>
              <a:t>低下させることがあり</a:t>
            </a:r>
            <a:r>
              <a:rPr lang="ja-JP" altLang="en-US" sz="2400" dirty="0">
                <a:solidFill>
                  <a:srgbClr val="FF0000"/>
                </a:solidFill>
              </a:rPr>
              <a:t>得る</a:t>
            </a:r>
            <a:r>
              <a:rPr kumimoji="1" lang="ja-JP" altLang="en-US" sz="2400" dirty="0"/>
              <a:t>．</a:t>
            </a:r>
            <a:endParaRPr kumimoji="1" lang="en-US" altLang="ja-JP" sz="2400" dirty="0"/>
          </a:p>
          <a:p>
            <a:pPr marL="742950" lvl="2" indent="-342900">
              <a:buFont typeface="Wingdings" panose="05000000000000000000" pitchFamily="2" charset="2"/>
              <a:buChar char="n"/>
            </a:pPr>
            <a:endParaRPr lang="en-US" altLang="ja-JP" sz="800" dirty="0"/>
          </a:p>
          <a:p>
            <a:pPr marL="742950" lvl="2" indent="-342900">
              <a:buFont typeface="Wingdings" panose="05000000000000000000" pitchFamily="2" charset="2"/>
              <a:buChar char="p"/>
            </a:pPr>
            <a:r>
              <a:rPr kumimoji="1" lang="ja-JP" altLang="en-US" sz="2400" dirty="0"/>
              <a:t>企業は他の企業の新規参入を嫌がる</a:t>
            </a:r>
            <a:r>
              <a:rPr lang="ja-JP" altLang="en-US" sz="2400" dirty="0"/>
              <a:t>．</a:t>
            </a:r>
            <a:endParaRPr lang="en-US" altLang="ja-JP" sz="2400" dirty="0"/>
          </a:p>
          <a:p>
            <a:pPr marL="742950" lvl="2" indent="-342900">
              <a:buFont typeface="Wingdings" panose="05000000000000000000" pitchFamily="2" charset="2"/>
              <a:buChar char="p"/>
            </a:pPr>
            <a:r>
              <a:rPr lang="ja-JP" altLang="en-US" sz="2400" dirty="0"/>
              <a:t>生産性の上昇をもたらす技術革新を常に望むわけでもない．</a:t>
            </a:r>
            <a:endParaRPr kumimoji="1" lang="en-US" altLang="ja-JP" sz="2400" dirty="0"/>
          </a:p>
          <a:p>
            <a:pPr marL="742950" lvl="2" indent="-342900">
              <a:buFont typeface="Wingdings" panose="05000000000000000000" pitchFamily="2" charset="2"/>
              <a:buChar char="n"/>
            </a:pPr>
            <a:endParaRPr kumimoji="1" lang="en-US" altLang="ja-JP" sz="24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43</a:t>
            </a:fld>
            <a:endParaRPr kumimoji="1" lang="ja-JP" altLang="en-US"/>
          </a:p>
        </p:txBody>
      </p:sp>
      <p:sp>
        <p:nvSpPr>
          <p:cNvPr id="6" name="日付プレースホルダー 5">
            <a:extLst>
              <a:ext uri="{FF2B5EF4-FFF2-40B4-BE49-F238E27FC236}">
                <a16:creationId xmlns:a16="http://schemas.microsoft.com/office/drawing/2014/main" id="{F9C761CD-3C63-4C7D-AD9B-A1D3BC4C9736}"/>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0035EEB6-C65C-4A80-9D59-071DD786769B}"/>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843639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solidFill>
                  <a:schemeClr val="bg2"/>
                </a:solidFill>
              </a:rPr>
              <a:t>2</a:t>
            </a:r>
            <a:r>
              <a:rPr lang="ja-JP" altLang="en-US" dirty="0" err="1">
                <a:solidFill>
                  <a:schemeClr val="bg2"/>
                </a:solidFill>
              </a:rPr>
              <a:t>．</a:t>
            </a:r>
            <a:r>
              <a:rPr lang="ja-JP" altLang="en-US" b="0" dirty="0">
                <a:solidFill>
                  <a:schemeClr val="bg2"/>
                </a:solidFill>
              </a:rPr>
              <a:t>市場需要曲線と市場供給曲線</a:t>
            </a:r>
            <a:endParaRPr kumimoji="1" lang="ja-JP" altLang="en-US" b="0" dirty="0">
              <a:solidFill>
                <a:schemeClr val="bg2"/>
              </a:solidFill>
            </a:endParaRPr>
          </a:p>
        </p:txBody>
      </p:sp>
      <p:sp>
        <p:nvSpPr>
          <p:cNvPr id="5" name="テキスト プレースホルダー 4"/>
          <p:cNvSpPr>
            <a:spLocks noGrp="1"/>
          </p:cNvSpPr>
          <p:nvPr>
            <p:ph type="body" idx="1"/>
          </p:nvPr>
        </p:nvSpPr>
        <p:spPr/>
        <p:txBody>
          <a:bodyPr/>
          <a:lstStyle/>
          <a:p>
            <a:endParaRPr kumimoji="1" lang="ja-JP" altLang="en-US" dirty="0"/>
          </a:p>
        </p:txBody>
      </p:sp>
      <p:sp>
        <p:nvSpPr>
          <p:cNvPr id="6" name="日付プレースホルダー 5">
            <a:extLst>
              <a:ext uri="{FF2B5EF4-FFF2-40B4-BE49-F238E27FC236}">
                <a16:creationId xmlns:a16="http://schemas.microsoft.com/office/drawing/2014/main" id="{BAA6AE97-951E-4D9A-A92F-49AE96A79FD8}"/>
              </a:ext>
            </a:extLst>
          </p:cNvPr>
          <p:cNvSpPr>
            <a:spLocks noGrp="1"/>
          </p:cNvSpPr>
          <p:nvPr>
            <p:ph type="dt" sz="half" idx="10"/>
          </p:nvPr>
        </p:nvSpPr>
        <p:spPr/>
        <p:txBody>
          <a:bodyPr/>
          <a:lstStyle/>
          <a:p>
            <a:r>
              <a:rPr kumimoji="1" lang="en-US" altLang="ja-JP">
                <a:solidFill>
                  <a:schemeClr val="bg2"/>
                </a:solidFill>
              </a:rPr>
              <a:t>ver. 2</a:t>
            </a:r>
            <a:endParaRPr kumimoji="1" lang="ja-JP" altLang="en-US">
              <a:solidFill>
                <a:schemeClr val="bg2"/>
              </a:solidFill>
            </a:endParaRPr>
          </a:p>
        </p:txBody>
      </p:sp>
    </p:spTree>
    <p:extLst>
      <p:ext uri="{BB962C8B-B14F-4D97-AF65-F5344CB8AC3E}">
        <p14:creationId xmlns:p14="http://schemas.microsoft.com/office/powerpoint/2010/main" val="1008779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88640"/>
            <a:ext cx="8229600" cy="954360"/>
          </a:xfrm>
        </p:spPr>
        <p:txBody>
          <a:bodyPr/>
          <a:lstStyle/>
          <a:p>
            <a:r>
              <a:rPr lang="ja-JP" altLang="en-US" sz="2800" dirty="0">
                <a:solidFill>
                  <a:srgbClr val="0070C0"/>
                </a:solidFill>
                <a:latin typeface="+mj-ea"/>
              </a:rPr>
              <a:t>●〇〇〇〇</a:t>
            </a:r>
            <a:br>
              <a:rPr lang="en-US" altLang="ja-JP" sz="2800" dirty="0">
                <a:solidFill>
                  <a:srgbClr val="0070C0"/>
                </a:solidFill>
                <a:latin typeface="+mj-ea"/>
              </a:rPr>
            </a:br>
            <a:r>
              <a:rPr kumimoji="1" lang="en-US" altLang="ja-JP" sz="2800" dirty="0">
                <a:solidFill>
                  <a:srgbClr val="0070C0"/>
                </a:solidFill>
              </a:rPr>
              <a:t>2.1</a:t>
            </a:r>
            <a:r>
              <a:rPr kumimoji="1" lang="ja-JP" altLang="en-US" sz="2800" dirty="0">
                <a:solidFill>
                  <a:srgbClr val="0070C0"/>
                </a:solidFill>
              </a:rPr>
              <a:t>　</a:t>
            </a:r>
            <a:r>
              <a:rPr kumimoji="1" lang="ja-JP" altLang="en-US" sz="2800" dirty="0">
                <a:solidFill>
                  <a:srgbClr val="0070C0"/>
                </a:solidFill>
                <a:latin typeface="+mj-ea"/>
              </a:rPr>
              <a:t>市場需要曲線</a:t>
            </a: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340768"/>
                <a:ext cx="8229600" cy="4816192"/>
              </a:xfrm>
            </p:spPr>
            <p:txBody>
              <a:bodyPr>
                <a:noAutofit/>
              </a:bodyPr>
              <a:lstStyle/>
              <a:p>
                <a:pPr algn="just">
                  <a:buFont typeface="Wingdings" panose="05000000000000000000" pitchFamily="2" charset="2"/>
                  <a:buChar char="n"/>
                </a:pPr>
                <a:r>
                  <a:rPr lang="ja-JP" altLang="en-US" sz="2400" dirty="0"/>
                  <a:t>これまでは</a:t>
                </a:r>
                <a:r>
                  <a:rPr lang="ja-JP" altLang="en-US" sz="2400" dirty="0">
                    <a:solidFill>
                      <a:srgbClr val="FF0000"/>
                    </a:solidFill>
                  </a:rPr>
                  <a:t>１人の消費者の最適な消費行動</a:t>
                </a:r>
                <a:r>
                  <a:rPr lang="ja-JP" altLang="en-US" sz="2400" dirty="0"/>
                  <a:t>としての価格と需要量の関係を確認してきた．</a:t>
                </a:r>
              </a:p>
              <a:p>
                <a:pPr algn="just">
                  <a:buFont typeface="Wingdings" panose="05000000000000000000" pitchFamily="2" charset="2"/>
                  <a:buChar char="n"/>
                </a:pPr>
                <a:r>
                  <a:rPr lang="ja-JP" altLang="en-US" sz="2400" dirty="0">
                    <a:solidFill>
                      <a:srgbClr val="0070C0"/>
                    </a:solidFill>
                  </a:rPr>
                  <a:t>様々な個人からなる市場全体の需要量がどうなるか？</a:t>
                </a:r>
              </a:p>
              <a:p>
                <a:pPr algn="just">
                  <a:buFont typeface="Wingdings" panose="05000000000000000000" pitchFamily="2" charset="2"/>
                  <a:buChar char="n"/>
                </a:pPr>
                <a:endParaRPr lang="ja-JP" altLang="en-US" sz="1050" dirty="0"/>
              </a:p>
              <a:p>
                <a:pPr lvl="1" algn="just">
                  <a:buFont typeface="Wingdings" panose="05000000000000000000" pitchFamily="2" charset="2"/>
                  <a:buChar char="n"/>
                </a:pPr>
                <a:r>
                  <a:rPr lang="ja-JP" altLang="en-US" sz="2400" dirty="0">
                    <a:solidFill>
                      <a:srgbClr val="FF0000"/>
                    </a:solidFill>
                  </a:rPr>
                  <a:t>個人を</a:t>
                </a:r>
                <a14:m>
                  <m:oMath xmlns:m="http://schemas.openxmlformats.org/officeDocument/2006/math">
                    <m:r>
                      <a:rPr lang="en-US" altLang="ja-JP" sz="2400" b="0" i="0" smtClean="0">
                        <a:solidFill>
                          <a:srgbClr val="FF0000"/>
                        </a:solidFill>
                        <a:latin typeface="Cambria Math" panose="02040503050406030204" pitchFamily="18" charset="0"/>
                      </a:rPr>
                      <m:t> </m:t>
                    </m:r>
                    <m:r>
                      <a:rPr lang="en-US" altLang="ja-JP" sz="2400" b="0" i="1" smtClean="0">
                        <a:solidFill>
                          <a:srgbClr val="FF0000"/>
                        </a:solidFill>
                        <a:latin typeface="Cambria Math"/>
                      </a:rPr>
                      <m:t>𝑘</m:t>
                    </m:r>
                    <m:r>
                      <a:rPr lang="en-US" altLang="ja-JP" sz="2400" b="0" i="0" smtClean="0">
                        <a:solidFill>
                          <a:srgbClr val="FF0000"/>
                        </a:solidFill>
                        <a:latin typeface="Cambria Math"/>
                      </a:rPr>
                      <m:t> </m:t>
                    </m:r>
                  </m:oMath>
                </a14:m>
                <a:r>
                  <a:rPr lang="ja-JP" altLang="en-US" sz="2400" dirty="0">
                    <a:solidFill>
                      <a:srgbClr val="FF0000"/>
                    </a:solidFill>
                  </a:rPr>
                  <a:t>と表記</a:t>
                </a:r>
                <a:r>
                  <a:rPr lang="ja-JP" altLang="en-US" sz="2400" dirty="0"/>
                  <a:t>．</a:t>
                </a:r>
                <a14:m>
                  <m:oMath xmlns:m="http://schemas.openxmlformats.org/officeDocument/2006/math">
                    <m:r>
                      <a:rPr lang="en-US" altLang="ja-JP" sz="2400" b="0" i="1" smtClean="0">
                        <a:latin typeface="Cambria Math"/>
                      </a:rPr>
                      <m:t>𝑘</m:t>
                    </m:r>
                    <m:r>
                      <a:rPr lang="en-US" altLang="ja-JP" sz="2400" b="0" i="1" smtClean="0">
                        <a:latin typeface="Cambria Math" panose="02040503050406030204" pitchFamily="18" charset="0"/>
                      </a:rPr>
                      <m:t> </m:t>
                    </m:r>
                  </m:oMath>
                </a14:m>
                <a:r>
                  <a:rPr lang="ja-JP" altLang="en-US" sz="2400" dirty="0"/>
                  <a:t>は１から</a:t>
                </a:r>
                <a14:m>
                  <m:oMath xmlns:m="http://schemas.openxmlformats.org/officeDocument/2006/math">
                    <m:r>
                      <a:rPr lang="en-US" altLang="ja-JP" sz="2400" b="0" i="0" smtClean="0">
                        <a:latin typeface="Cambria Math" panose="02040503050406030204" pitchFamily="18" charset="0"/>
                      </a:rPr>
                      <m:t> </m:t>
                    </m:r>
                    <m:r>
                      <a:rPr lang="en-US" altLang="ja-JP" sz="2400" b="0" i="1" smtClean="0">
                        <a:latin typeface="Cambria Math"/>
                      </a:rPr>
                      <m:t>𝐾</m:t>
                    </m:r>
                    <m:r>
                      <a:rPr lang="en-US" altLang="ja-JP" sz="2400" b="0" i="1" smtClean="0">
                        <a:latin typeface="Cambria Math" panose="02040503050406030204" pitchFamily="18" charset="0"/>
                      </a:rPr>
                      <m:t> </m:t>
                    </m:r>
                  </m:oMath>
                </a14:m>
                <a:r>
                  <a:rPr lang="ja-JP" altLang="en-US" sz="2400" dirty="0" err="1"/>
                  <a:t>までの</a:t>
                </a:r>
                <a:r>
                  <a:rPr lang="ja-JP" altLang="en-US" sz="2400" dirty="0"/>
                  <a:t>値を取る．</a:t>
                </a:r>
              </a:p>
              <a:p>
                <a:pPr lvl="1" algn="just">
                  <a:buFont typeface="Wingdings" panose="05000000000000000000" pitchFamily="2" charset="2"/>
                  <a:buChar char="n"/>
                </a:pPr>
                <a:r>
                  <a:rPr lang="ja-JP" altLang="en-US" sz="2400" dirty="0">
                    <a:solidFill>
                      <a:srgbClr val="0070C0"/>
                    </a:solidFill>
                  </a:rPr>
                  <a:t>個人</a:t>
                </a:r>
                <a14:m>
                  <m:oMath xmlns:m="http://schemas.openxmlformats.org/officeDocument/2006/math">
                    <m:r>
                      <a:rPr lang="en-US" altLang="ja-JP" sz="2400" i="1" smtClean="0">
                        <a:solidFill>
                          <a:srgbClr val="0070C0"/>
                        </a:solidFill>
                        <a:latin typeface="Cambria Math"/>
                      </a:rPr>
                      <m:t>𝑘</m:t>
                    </m:r>
                  </m:oMath>
                </a14:m>
                <a:r>
                  <a:rPr lang="ja-JP" altLang="en-US" sz="2400" dirty="0">
                    <a:solidFill>
                      <a:srgbClr val="0070C0"/>
                    </a:solidFill>
                  </a:rPr>
                  <a:t>の需要量を</a:t>
                </a:r>
                <a14:m>
                  <m:oMath xmlns:m="http://schemas.openxmlformats.org/officeDocument/2006/math">
                    <m:r>
                      <a:rPr lang="en-US" altLang="ja-JP" sz="2400">
                        <a:solidFill>
                          <a:srgbClr val="0070C0"/>
                        </a:solidFill>
                        <a:latin typeface="Cambria Math" panose="02040503050406030204" pitchFamily="18" charset="0"/>
                      </a:rPr>
                      <m:t> </m:t>
                    </m:r>
                    <m:sSub>
                      <m:sSubPr>
                        <m:ctrlPr>
                          <a:rPr lang="en-US" altLang="ja-JP" sz="2400" b="0" i="1" smtClean="0">
                            <a:solidFill>
                              <a:srgbClr val="0070C0"/>
                            </a:solidFill>
                            <a:latin typeface="Cambria Math" panose="02040503050406030204" pitchFamily="18" charset="0"/>
                          </a:rPr>
                        </m:ctrlPr>
                      </m:sSubPr>
                      <m:e>
                        <m:r>
                          <a:rPr lang="en-US" altLang="ja-JP" sz="2400" i="1">
                            <a:solidFill>
                              <a:srgbClr val="0070C0"/>
                            </a:solidFill>
                            <a:latin typeface="Cambria Math" panose="02040503050406030204" pitchFamily="18" charset="0"/>
                          </a:rPr>
                          <m:t>𝐷</m:t>
                        </m:r>
                      </m:e>
                      <m:sub>
                        <m:r>
                          <a:rPr lang="en-US" altLang="ja-JP" sz="2400" b="0" i="1" smtClean="0">
                            <a:solidFill>
                              <a:srgbClr val="0070C0"/>
                            </a:solidFill>
                            <a:latin typeface="Cambria Math"/>
                          </a:rPr>
                          <m:t>𝑘</m:t>
                        </m:r>
                      </m:sub>
                    </m:sSub>
                    <m:r>
                      <a:rPr lang="en-US" altLang="ja-JP" sz="2400" i="1">
                        <a:solidFill>
                          <a:srgbClr val="0070C0"/>
                        </a:solidFill>
                        <a:latin typeface="Cambria Math" panose="02040503050406030204" pitchFamily="18" charset="0"/>
                      </a:rPr>
                      <m:t> </m:t>
                    </m:r>
                  </m:oMath>
                </a14:m>
                <a:r>
                  <a:rPr lang="ja-JP" altLang="en-US" sz="2400" dirty="0">
                    <a:solidFill>
                      <a:srgbClr val="0070C0"/>
                    </a:solidFill>
                  </a:rPr>
                  <a:t>と表記</a:t>
                </a:r>
                <a:endParaRPr lang="en-US" altLang="ja-JP" sz="2400" dirty="0">
                  <a:solidFill>
                    <a:srgbClr val="0070C0"/>
                  </a:solidFill>
                </a:endParaRPr>
              </a:p>
              <a:p>
                <a:pPr lvl="1">
                  <a:buFont typeface="Wingdings" panose="05000000000000000000" pitchFamily="2" charset="2"/>
                  <a:buChar char="n"/>
                </a:pPr>
                <a:endParaRPr lang="en-US" altLang="ja-JP" sz="2400" dirty="0"/>
              </a:p>
              <a:p>
                <a:pPr lvl="1">
                  <a:buFont typeface="Wingdings" panose="05000000000000000000" pitchFamily="2" charset="2"/>
                  <a:buChar char="n"/>
                </a:pPr>
                <a:r>
                  <a:rPr lang="ja-JP" altLang="en-US" sz="2400" dirty="0"/>
                  <a:t>単純化のために</a:t>
                </a:r>
                <a:r>
                  <a:rPr lang="ja-JP" altLang="en-US" sz="2400" dirty="0">
                    <a:solidFill>
                      <a:srgbClr val="FF0000"/>
                    </a:solidFill>
                  </a:rPr>
                  <a:t>家計は同質的であると</a:t>
                </a:r>
                <a:r>
                  <a:rPr lang="ja-JP" altLang="en-US" sz="2400" dirty="0"/>
                  <a:t>仮定する．そのため，個人の効用関数を示す未知の定数（パラメータ）</a:t>
                </a:r>
                <a14:m>
                  <m:oMath xmlns:m="http://schemas.openxmlformats.org/officeDocument/2006/math">
                    <m:r>
                      <a:rPr lang="en-US" altLang="ja-JP" sz="2400" i="1">
                        <a:latin typeface="Cambria Math" panose="02040503050406030204" pitchFamily="18" charset="0"/>
                      </a:rPr>
                      <m:t>𝐵</m:t>
                    </m:r>
                    <m:r>
                      <a:rPr lang="en-US" altLang="ja-JP" sz="2400" i="1">
                        <a:latin typeface="Cambria Math" panose="02040503050406030204" pitchFamily="18" charset="0"/>
                      </a:rPr>
                      <m:t>, </m:t>
                    </m:r>
                    <m:r>
                      <a:rPr lang="en-US" altLang="ja-JP" sz="2400" i="1">
                        <a:latin typeface="Cambria Math" panose="02040503050406030204" pitchFamily="18" charset="0"/>
                      </a:rPr>
                      <m:t>𝐴</m:t>
                    </m:r>
                    <m:r>
                      <a:rPr lang="en-US" altLang="ja-JP" sz="2400" i="1">
                        <a:latin typeface="Cambria Math" panose="02040503050406030204" pitchFamily="18" charset="0"/>
                      </a:rPr>
                      <m:t> </m:t>
                    </m:r>
                  </m:oMath>
                </a14:m>
                <a:r>
                  <a:rPr lang="ja-JP" altLang="en-US" sz="2400" dirty="0"/>
                  <a:t>はすべての個人で共通とする．</a:t>
                </a:r>
              </a:p>
              <a:p>
                <a:pPr lvl="1">
                  <a:buFont typeface="Wingdings" panose="05000000000000000000" pitchFamily="2" charset="2"/>
                  <a:buChar char="n"/>
                </a:pPr>
                <a:r>
                  <a:rPr lang="ja-JP" altLang="en-US" sz="2400" dirty="0"/>
                  <a:t>また，価格</a:t>
                </a:r>
                <a14:m>
                  <m:oMath xmlns:m="http://schemas.openxmlformats.org/officeDocument/2006/math">
                    <m:r>
                      <a:rPr lang="en-US" altLang="ja-JP" sz="2400">
                        <a:latin typeface="Cambria Math" panose="02040503050406030204" pitchFamily="18" charset="0"/>
                      </a:rPr>
                      <m:t> </m:t>
                    </m:r>
                    <m:r>
                      <a:rPr lang="en-US" altLang="ja-JP" sz="2400" i="1">
                        <a:latin typeface="Cambria Math" panose="02040503050406030204" pitchFamily="18" charset="0"/>
                      </a:rPr>
                      <m:t>𝑃</m:t>
                    </m:r>
                    <m:r>
                      <a:rPr lang="en-US" altLang="ja-JP" sz="2400" i="1">
                        <a:latin typeface="Cambria Math" panose="02040503050406030204" pitchFamily="18" charset="0"/>
                      </a:rPr>
                      <m:t> </m:t>
                    </m:r>
                  </m:oMath>
                </a14:m>
                <a:r>
                  <a:rPr lang="ja-JP" altLang="en-US" sz="2400" dirty="0"/>
                  <a:t>は</a:t>
                </a:r>
                <a:r>
                  <a:rPr lang="ja-JP" altLang="en-US" sz="2400" dirty="0">
                    <a:solidFill>
                      <a:srgbClr val="FF0000"/>
                    </a:solidFill>
                  </a:rPr>
                  <a:t>市場参加者すべてに共通</a:t>
                </a:r>
                <a:r>
                  <a:rPr lang="ja-JP" altLang="en-US" sz="2400" dirty="0"/>
                  <a:t>．</a:t>
                </a:r>
              </a:p>
              <a:p>
                <a:pPr lvl="1" algn="just">
                  <a:buFont typeface="Wingdings" panose="05000000000000000000" pitchFamily="2" charset="2"/>
                  <a:buChar char="n"/>
                </a:pPr>
                <a:endParaRPr lang="ja-JP" altLang="en-US" sz="2400" dirty="0"/>
              </a:p>
              <a:p>
                <a:pPr marL="0" indent="0" algn="just">
                  <a:buNone/>
                </a:pPr>
                <a:endParaRPr lang="ja-JP" altLang="en-US" sz="105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340768"/>
                <a:ext cx="8229600" cy="4816192"/>
              </a:xfrm>
              <a:blipFill rotWithShape="1">
                <a:blip r:embed="rId2"/>
                <a:stretch>
                  <a:fillRect l="-444" t="-1013" r="-111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6</a:t>
            </a:fld>
            <a:endParaRPr kumimoji="1" lang="ja-JP" altLang="en-US"/>
          </a:p>
        </p:txBody>
      </p:sp>
      <p:sp>
        <p:nvSpPr>
          <p:cNvPr id="6" name="日付プレースホルダー 5">
            <a:extLst>
              <a:ext uri="{FF2B5EF4-FFF2-40B4-BE49-F238E27FC236}">
                <a16:creationId xmlns:a16="http://schemas.microsoft.com/office/drawing/2014/main" id="{35D4D206-94C3-4B91-AD3C-A0B6712EA2E9}"/>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BD9260A2-AD42-4B10-A580-8AE8267B8FE6}"/>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3898839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fade">
                                      <p:cBhvr>
                                        <p:cTn id="2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〇●〇〇〇</a:t>
            </a:r>
            <a:br>
              <a:rPr lang="en-US" altLang="ja-JP" sz="2800" dirty="0">
                <a:solidFill>
                  <a:srgbClr val="0070C0"/>
                </a:solidFill>
                <a:latin typeface="+mj-ea"/>
              </a:rPr>
            </a:br>
            <a:r>
              <a:rPr lang="en-US" altLang="ja-JP" sz="2800" dirty="0">
                <a:solidFill>
                  <a:srgbClr val="0070C0"/>
                </a:solidFill>
              </a:rPr>
              <a:t>2.1</a:t>
            </a:r>
            <a:r>
              <a:rPr lang="ja-JP" altLang="en-US" sz="2800" dirty="0">
                <a:solidFill>
                  <a:srgbClr val="0070C0"/>
                </a:solidFill>
              </a:rPr>
              <a:t>　</a:t>
            </a:r>
            <a:r>
              <a:rPr lang="ja-JP" altLang="en-US" sz="2800" dirty="0">
                <a:solidFill>
                  <a:srgbClr val="0070C0"/>
                </a:solidFill>
                <a:latin typeface="+mj-ea"/>
              </a:rPr>
              <a:t>市場需要曲線</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67544" y="1412776"/>
                <a:ext cx="8229600" cy="4853136"/>
              </a:xfrm>
            </p:spPr>
            <p:txBody>
              <a:bodyPr>
                <a:noAutofit/>
              </a:bodyPr>
              <a:lstStyle/>
              <a:p>
                <a:pPr>
                  <a:buFont typeface="Wingdings" panose="05000000000000000000" pitchFamily="2" charset="2"/>
                  <a:buChar char="n"/>
                </a:pPr>
                <a:r>
                  <a:rPr lang="ja-JP" altLang="en-US" sz="2800" dirty="0"/>
                  <a:t>この時，個人の需要関数は次のように書く．</a:t>
                </a:r>
                <a:endParaRPr lang="en-US" altLang="ja-JP" sz="2800" dirty="0"/>
              </a:p>
              <a:p>
                <a:pPr marL="0" indent="0">
                  <a:buNone/>
                </a:pPr>
                <a:endParaRPr lang="en-US" altLang="ja-JP" sz="800" i="1" dirty="0">
                  <a:solidFill>
                    <a:srgbClr val="FF0000"/>
                  </a:solidFill>
                  <a:latin typeface="Cambria Math"/>
                </a:endParaRPr>
              </a:p>
              <a:p>
                <a:pPr marL="0" indent="0">
                  <a:buNone/>
                </a:pPr>
                <a14:m>
                  <m:oMathPara xmlns:m="http://schemas.openxmlformats.org/officeDocument/2006/math">
                    <m:oMathParaPr>
                      <m:jc m:val="centerGroup"/>
                    </m:oMathParaPr>
                    <m:oMath xmlns:m="http://schemas.openxmlformats.org/officeDocument/2006/math">
                      <m:sSub>
                        <m:sSubPr>
                          <m:ctrlPr>
                            <a:rPr lang="en-US" altLang="ja-JP" sz="2800" i="1">
                              <a:solidFill>
                                <a:srgbClr val="FF0000"/>
                              </a:solidFill>
                              <a:latin typeface="Cambria Math" panose="02040503050406030204" pitchFamily="18" charset="0"/>
                            </a:rPr>
                          </m:ctrlPr>
                        </m:sSubPr>
                        <m:e>
                          <m:r>
                            <a:rPr lang="en-US" altLang="ja-JP" sz="2800" i="1">
                              <a:solidFill>
                                <a:srgbClr val="FF0000"/>
                              </a:solidFill>
                              <a:latin typeface="Cambria Math" panose="02040503050406030204" pitchFamily="18" charset="0"/>
                            </a:rPr>
                            <m:t>𝐷</m:t>
                          </m:r>
                        </m:e>
                        <m:sub>
                          <m:r>
                            <a:rPr lang="en-US" altLang="ja-JP" sz="2800" b="0" i="1" smtClean="0">
                              <a:solidFill>
                                <a:srgbClr val="FF0000"/>
                              </a:solidFill>
                              <a:latin typeface="Cambria Math"/>
                            </a:rPr>
                            <m:t>𝑘</m:t>
                          </m:r>
                        </m:sub>
                      </m:sSub>
                      <m:r>
                        <a:rPr lang="en-US" altLang="ja-JP" sz="2800" i="1">
                          <a:solidFill>
                            <a:srgbClr val="FF0000"/>
                          </a:solidFill>
                          <a:latin typeface="Cambria Math" panose="02040503050406030204" pitchFamily="18" charset="0"/>
                        </a:rPr>
                        <m:t>=</m:t>
                      </m:r>
                      <m:r>
                        <a:rPr lang="en-US" altLang="ja-JP" sz="2800" i="1">
                          <a:solidFill>
                            <a:srgbClr val="FF0000"/>
                          </a:solidFill>
                          <a:latin typeface="Cambria Math" panose="02040503050406030204" pitchFamily="18" charset="0"/>
                        </a:rPr>
                        <m:t>𝐵</m:t>
                      </m:r>
                      <m:r>
                        <a:rPr lang="en-US" altLang="ja-JP" sz="2800" i="1">
                          <a:solidFill>
                            <a:srgbClr val="FF0000"/>
                          </a:solidFill>
                          <a:latin typeface="Cambria Math" panose="02040503050406030204" pitchFamily="18" charset="0"/>
                        </a:rPr>
                        <m:t>−</m:t>
                      </m:r>
                      <m:r>
                        <a:rPr lang="en-US" altLang="ja-JP" sz="2800" i="1">
                          <a:solidFill>
                            <a:srgbClr val="FF0000"/>
                          </a:solidFill>
                          <a:latin typeface="Cambria Math" panose="02040503050406030204" pitchFamily="18" charset="0"/>
                        </a:rPr>
                        <m:t>𝐴𝑃</m:t>
                      </m:r>
                    </m:oMath>
                  </m:oMathPara>
                </a14:m>
                <a:endParaRPr lang="ja-JP" altLang="en-US" sz="2800" dirty="0"/>
              </a:p>
              <a:p>
                <a:pPr>
                  <a:buFont typeface="Wingdings" panose="05000000000000000000" pitchFamily="2" charset="2"/>
                  <a:buChar char="n"/>
                </a:pPr>
                <a:endParaRPr lang="en-US" altLang="ja-JP" sz="800" dirty="0"/>
              </a:p>
              <a:p>
                <a:pPr>
                  <a:buFont typeface="Wingdings" panose="05000000000000000000" pitchFamily="2" charset="2"/>
                  <a:buChar char="n"/>
                </a:pPr>
                <a14:m>
                  <m:oMath xmlns:m="http://schemas.openxmlformats.org/officeDocument/2006/math">
                    <m:r>
                      <a:rPr lang="en-US" altLang="ja-JP" sz="2800" b="0" i="1" smtClean="0">
                        <a:latin typeface="Cambria Math"/>
                      </a:rPr>
                      <m:t>𝐾</m:t>
                    </m:r>
                  </m:oMath>
                </a14:m>
                <a:r>
                  <a:rPr lang="ja-JP" altLang="en-US" sz="2800" dirty="0"/>
                  <a:t>人の需要量の合計である市場需要関数を考えよう．</a:t>
                </a:r>
                <a:endParaRPr lang="en-US" altLang="ja-JP" sz="2800" dirty="0"/>
              </a:p>
              <a:p>
                <a:pPr lvl="1">
                  <a:buFont typeface="Wingdings" panose="05000000000000000000" pitchFamily="2" charset="2"/>
                  <a:buChar char="n"/>
                </a:pPr>
                <a:r>
                  <a:rPr lang="en-US" altLang="ja-JP" sz="2500" i="1" dirty="0">
                    <a:latin typeface="Times New Roman" panose="02020603050405020304" pitchFamily="18" charset="0"/>
                    <a:cs typeface="Times New Roman" panose="02020603050405020304" pitchFamily="18" charset="0"/>
                  </a:rPr>
                  <a:t>k</a:t>
                </a:r>
                <a:r>
                  <a:rPr lang="en-US" altLang="ja-JP" sz="2500" dirty="0">
                    <a:latin typeface="Times New Roman" panose="02020603050405020304" pitchFamily="18" charset="0"/>
                    <a:cs typeface="Times New Roman" panose="02020603050405020304" pitchFamily="18" charset="0"/>
                  </a:rPr>
                  <a:t>=</a:t>
                </a:r>
                <a:r>
                  <a:rPr lang="ja-JP" altLang="en-US" sz="2500" dirty="0">
                    <a:latin typeface="Times New Roman" panose="02020603050405020304" pitchFamily="18" charset="0"/>
                    <a:cs typeface="Times New Roman" panose="02020603050405020304" pitchFamily="18" charset="0"/>
                  </a:rPr>
                  <a:t>１</a:t>
                </a:r>
                <a:r>
                  <a:rPr lang="en-US" altLang="ja-JP" sz="2500" dirty="0">
                    <a:latin typeface="Times New Roman" panose="02020603050405020304" pitchFamily="18" charset="0"/>
                    <a:cs typeface="Times New Roman" panose="02020603050405020304" pitchFamily="18" charset="0"/>
                  </a:rPr>
                  <a:t>,…,</a:t>
                </a:r>
                <a:r>
                  <a:rPr lang="ja-JP" altLang="en-US" sz="2500" dirty="0">
                    <a:latin typeface="Times New Roman" panose="02020603050405020304" pitchFamily="18" charset="0"/>
                    <a:cs typeface="Times New Roman" panose="02020603050405020304" pitchFamily="18" charset="0"/>
                  </a:rPr>
                  <a:t> </a:t>
                </a:r>
                <a:r>
                  <a:rPr lang="en-US" altLang="ja-JP" sz="2500" i="1" dirty="0">
                    <a:latin typeface="Times New Roman" panose="02020603050405020304" pitchFamily="18" charset="0"/>
                    <a:cs typeface="Times New Roman" panose="02020603050405020304" pitchFamily="18" charset="0"/>
                  </a:rPr>
                  <a:t>K</a:t>
                </a:r>
                <a:r>
                  <a:rPr lang="en-US" altLang="ja-JP" sz="2500" dirty="0">
                    <a:latin typeface="Times New Roman" panose="02020603050405020304" pitchFamily="18" charset="0"/>
                    <a:cs typeface="Times New Roman" panose="02020603050405020304" pitchFamily="18" charset="0"/>
                  </a:rPr>
                  <a:t> </a:t>
                </a:r>
                <a:r>
                  <a:rPr lang="ja-JP" altLang="en-US" sz="2500" dirty="0"/>
                  <a:t>の需要関数を並べてみる．</a:t>
                </a:r>
                <a:endParaRPr lang="en-US" altLang="ja-JP" sz="2500" i="1" dirty="0"/>
              </a:p>
              <a:p>
                <a:pPr>
                  <a:buFont typeface="Wingdings" panose="05000000000000000000" pitchFamily="2" charset="2"/>
                  <a:buChar char="n"/>
                </a:pPr>
                <a:endParaRPr lang="ja-JP" altLang="en-US" sz="2800" dirty="0"/>
              </a:p>
              <a:p>
                <a:pPr marL="0" indent="0">
                  <a:buNone/>
                </a:pPr>
                <a14:m>
                  <m:oMathPara xmlns:m="http://schemas.openxmlformats.org/officeDocument/2006/math">
                    <m:oMathParaPr>
                      <m:jc m:val="centerGroup"/>
                    </m:oMathParaPr>
                    <m:oMath xmlns:m="http://schemas.openxmlformats.org/officeDocument/2006/math">
                      <m:sSub>
                        <m:sSubPr>
                          <m:ctrlPr>
                            <a:rPr lang="en-US" altLang="ja-JP" sz="2800" i="1">
                              <a:solidFill>
                                <a:srgbClr val="FF0000"/>
                              </a:solidFill>
                              <a:latin typeface="Cambria Math" panose="02040503050406030204" pitchFamily="18" charset="0"/>
                            </a:rPr>
                          </m:ctrlPr>
                        </m:sSubPr>
                        <m:e>
                          <m:r>
                            <a:rPr lang="en-US" altLang="ja-JP" sz="2800" i="1">
                              <a:solidFill>
                                <a:srgbClr val="FF0000"/>
                              </a:solidFill>
                              <a:latin typeface="Cambria Math" panose="02040503050406030204" pitchFamily="18" charset="0"/>
                            </a:rPr>
                            <m:t>𝐷</m:t>
                          </m:r>
                        </m:e>
                        <m:sub>
                          <m:r>
                            <a:rPr lang="en-US" altLang="ja-JP" sz="2800" i="1">
                              <a:solidFill>
                                <a:srgbClr val="FF0000"/>
                              </a:solidFill>
                              <a:latin typeface="Cambria Math" panose="02040503050406030204" pitchFamily="18" charset="0"/>
                            </a:rPr>
                            <m:t>1</m:t>
                          </m:r>
                        </m:sub>
                      </m:sSub>
                      <m:r>
                        <a:rPr lang="en-US" altLang="ja-JP" sz="2800" i="1">
                          <a:solidFill>
                            <a:srgbClr val="FF0000"/>
                          </a:solidFill>
                          <a:latin typeface="Cambria Math" panose="02040503050406030204" pitchFamily="18" charset="0"/>
                        </a:rPr>
                        <m:t>=</m:t>
                      </m:r>
                      <m:r>
                        <a:rPr lang="en-US" altLang="ja-JP" sz="2800" i="1">
                          <a:solidFill>
                            <a:srgbClr val="FF0000"/>
                          </a:solidFill>
                          <a:latin typeface="Cambria Math" panose="02040503050406030204" pitchFamily="18" charset="0"/>
                        </a:rPr>
                        <m:t>𝐵</m:t>
                      </m:r>
                      <m:r>
                        <a:rPr lang="en-US" altLang="ja-JP" sz="2800" i="1">
                          <a:solidFill>
                            <a:srgbClr val="FF0000"/>
                          </a:solidFill>
                          <a:latin typeface="Cambria Math" panose="02040503050406030204" pitchFamily="18" charset="0"/>
                        </a:rPr>
                        <m:t>−</m:t>
                      </m:r>
                      <m:r>
                        <a:rPr lang="en-US" altLang="ja-JP" sz="2800" i="1">
                          <a:solidFill>
                            <a:srgbClr val="FF0000"/>
                          </a:solidFill>
                          <a:latin typeface="Cambria Math" panose="02040503050406030204" pitchFamily="18" charset="0"/>
                        </a:rPr>
                        <m:t>𝐴𝑃</m:t>
                      </m:r>
                    </m:oMath>
                  </m:oMathPara>
                </a14:m>
                <a:endParaRPr lang="en-US" altLang="ja-JP" sz="2800" dirty="0"/>
              </a:p>
              <a:p>
                <a:pPr marL="0" indent="0">
                  <a:buNone/>
                </a:pPr>
                <a14:m>
                  <m:oMathPara xmlns:m="http://schemas.openxmlformats.org/officeDocument/2006/math">
                    <m:oMathParaPr>
                      <m:jc m:val="centerGroup"/>
                    </m:oMathParaPr>
                    <m:oMath xmlns:m="http://schemas.openxmlformats.org/officeDocument/2006/math">
                      <m:sSub>
                        <m:sSubPr>
                          <m:ctrlPr>
                            <a:rPr lang="en-US" altLang="ja-JP" sz="2800" i="1">
                              <a:solidFill>
                                <a:srgbClr val="FF0000"/>
                              </a:solidFill>
                              <a:latin typeface="Cambria Math" panose="02040503050406030204" pitchFamily="18" charset="0"/>
                            </a:rPr>
                          </m:ctrlPr>
                        </m:sSubPr>
                        <m:e>
                          <m:r>
                            <a:rPr lang="en-US" altLang="ja-JP" sz="2800" i="1">
                              <a:solidFill>
                                <a:srgbClr val="FF0000"/>
                              </a:solidFill>
                              <a:latin typeface="Cambria Math" panose="02040503050406030204" pitchFamily="18" charset="0"/>
                            </a:rPr>
                            <m:t>𝐷</m:t>
                          </m:r>
                        </m:e>
                        <m:sub>
                          <m:r>
                            <a:rPr lang="en-US" altLang="ja-JP" sz="2800" i="1">
                              <a:solidFill>
                                <a:srgbClr val="FF0000"/>
                              </a:solidFill>
                              <a:latin typeface="Cambria Math" panose="02040503050406030204" pitchFamily="18" charset="0"/>
                            </a:rPr>
                            <m:t>2</m:t>
                          </m:r>
                        </m:sub>
                      </m:sSub>
                      <m:r>
                        <a:rPr lang="en-US" altLang="ja-JP" sz="2800" i="1">
                          <a:solidFill>
                            <a:srgbClr val="FF0000"/>
                          </a:solidFill>
                          <a:latin typeface="Cambria Math" panose="02040503050406030204" pitchFamily="18" charset="0"/>
                        </a:rPr>
                        <m:t>=</m:t>
                      </m:r>
                      <m:r>
                        <a:rPr lang="en-US" altLang="ja-JP" sz="2800" i="1">
                          <a:solidFill>
                            <a:srgbClr val="FF0000"/>
                          </a:solidFill>
                          <a:latin typeface="Cambria Math" panose="02040503050406030204" pitchFamily="18" charset="0"/>
                        </a:rPr>
                        <m:t>𝐵</m:t>
                      </m:r>
                      <m:r>
                        <a:rPr lang="en-US" altLang="ja-JP" sz="2800" i="1">
                          <a:solidFill>
                            <a:srgbClr val="FF0000"/>
                          </a:solidFill>
                          <a:latin typeface="Cambria Math" panose="02040503050406030204" pitchFamily="18" charset="0"/>
                        </a:rPr>
                        <m:t>−</m:t>
                      </m:r>
                      <m:r>
                        <a:rPr lang="en-US" altLang="ja-JP" sz="2800" i="1">
                          <a:solidFill>
                            <a:srgbClr val="FF0000"/>
                          </a:solidFill>
                          <a:latin typeface="Cambria Math" panose="02040503050406030204" pitchFamily="18" charset="0"/>
                        </a:rPr>
                        <m:t>𝐴𝑃</m:t>
                      </m:r>
                    </m:oMath>
                  </m:oMathPara>
                </a14:m>
                <a:endParaRPr lang="en-US" altLang="ja-JP" sz="2800" dirty="0"/>
              </a:p>
              <a:p>
                <a:pPr marL="0" indent="0">
                  <a:buNone/>
                </a:pPr>
                <a14:m>
                  <m:oMathPara xmlns:m="http://schemas.openxmlformats.org/officeDocument/2006/math">
                    <m:oMathParaPr>
                      <m:jc m:val="centerGroup"/>
                    </m:oMathParaPr>
                    <m:oMath xmlns:m="http://schemas.openxmlformats.org/officeDocument/2006/math">
                      <m:r>
                        <a:rPr lang="en-US" altLang="ja-JP" sz="2800" i="1">
                          <a:latin typeface="Cambria Math" panose="02040503050406030204" pitchFamily="18" charset="0"/>
                          <a:ea typeface="Cambria Math" panose="02040503050406030204" pitchFamily="18" charset="0"/>
                        </a:rPr>
                        <m:t>⋮</m:t>
                      </m:r>
                    </m:oMath>
                  </m:oMathPara>
                </a14:m>
                <a:endParaRPr lang="en-US" altLang="ja-JP" sz="2800" dirty="0"/>
              </a:p>
              <a:p>
                <a:pPr marL="0" indent="0">
                  <a:buNone/>
                </a:pPr>
                <a14:m>
                  <m:oMathPara xmlns:m="http://schemas.openxmlformats.org/officeDocument/2006/math">
                    <m:oMathParaPr>
                      <m:jc m:val="centerGroup"/>
                    </m:oMathParaPr>
                    <m:oMath xmlns:m="http://schemas.openxmlformats.org/officeDocument/2006/math">
                      <m:sSub>
                        <m:sSubPr>
                          <m:ctrlPr>
                            <a:rPr lang="en-US" altLang="ja-JP" sz="2800" i="1">
                              <a:solidFill>
                                <a:srgbClr val="FF0000"/>
                              </a:solidFill>
                              <a:latin typeface="Cambria Math" panose="02040503050406030204" pitchFamily="18" charset="0"/>
                            </a:rPr>
                          </m:ctrlPr>
                        </m:sSubPr>
                        <m:e>
                          <m:r>
                            <a:rPr lang="en-US" altLang="ja-JP" sz="2800" i="1">
                              <a:solidFill>
                                <a:srgbClr val="FF0000"/>
                              </a:solidFill>
                              <a:latin typeface="Cambria Math" panose="02040503050406030204" pitchFamily="18" charset="0"/>
                            </a:rPr>
                            <m:t>𝐷</m:t>
                          </m:r>
                        </m:e>
                        <m:sub>
                          <m:r>
                            <a:rPr lang="en-US" altLang="ja-JP" sz="2800" b="0" i="1" smtClean="0">
                              <a:solidFill>
                                <a:srgbClr val="FF0000"/>
                              </a:solidFill>
                              <a:latin typeface="Cambria Math"/>
                            </a:rPr>
                            <m:t>𝐾</m:t>
                          </m:r>
                        </m:sub>
                      </m:sSub>
                      <m:r>
                        <a:rPr lang="en-US" altLang="ja-JP" sz="2800" i="1">
                          <a:solidFill>
                            <a:srgbClr val="FF0000"/>
                          </a:solidFill>
                          <a:latin typeface="Cambria Math" panose="02040503050406030204" pitchFamily="18" charset="0"/>
                        </a:rPr>
                        <m:t>=</m:t>
                      </m:r>
                      <m:r>
                        <a:rPr lang="en-US" altLang="ja-JP" sz="2800" i="1">
                          <a:solidFill>
                            <a:srgbClr val="FF0000"/>
                          </a:solidFill>
                          <a:latin typeface="Cambria Math" panose="02040503050406030204" pitchFamily="18" charset="0"/>
                        </a:rPr>
                        <m:t>𝐵</m:t>
                      </m:r>
                      <m:r>
                        <a:rPr lang="en-US" altLang="ja-JP" sz="2800" i="1">
                          <a:solidFill>
                            <a:srgbClr val="FF0000"/>
                          </a:solidFill>
                          <a:latin typeface="Cambria Math" panose="02040503050406030204" pitchFamily="18" charset="0"/>
                        </a:rPr>
                        <m:t>−</m:t>
                      </m:r>
                      <m:r>
                        <a:rPr lang="en-US" altLang="ja-JP" sz="2800" i="1">
                          <a:solidFill>
                            <a:srgbClr val="FF0000"/>
                          </a:solidFill>
                          <a:latin typeface="Cambria Math" panose="02040503050406030204" pitchFamily="18" charset="0"/>
                        </a:rPr>
                        <m:t>𝐴𝑃</m:t>
                      </m:r>
                    </m:oMath>
                  </m:oMathPara>
                </a14:m>
                <a:endParaRPr lang="ja-JP" altLang="en-US" sz="2800" dirty="0"/>
              </a:p>
              <a:p>
                <a:pPr>
                  <a:buFont typeface="Wingdings" panose="05000000000000000000" pitchFamily="2" charset="2"/>
                  <a:buChar char="n"/>
                </a:pPr>
                <a:endParaRPr lang="en-US" altLang="ja-JP" sz="2800" dirty="0"/>
              </a:p>
              <a:p>
                <a:pPr>
                  <a:buFont typeface="Wingdings" panose="05000000000000000000" pitchFamily="2" charset="2"/>
                  <a:buChar char="n"/>
                </a:pPr>
                <a:endParaRPr lang="ja-JP" altLang="en-US" sz="28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67544" y="1412776"/>
                <a:ext cx="8229600" cy="4853136"/>
              </a:xfrm>
              <a:blipFill rotWithShape="1">
                <a:blip r:embed="rId2"/>
                <a:stretch>
                  <a:fillRect l="-741" t="-1633" r="-4444"/>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7</a:t>
            </a:fld>
            <a:endParaRPr kumimoji="1" lang="ja-JP" altLang="en-US"/>
          </a:p>
        </p:txBody>
      </p:sp>
      <p:sp>
        <p:nvSpPr>
          <p:cNvPr id="6" name="日付プレースホルダー 5">
            <a:extLst>
              <a:ext uri="{FF2B5EF4-FFF2-40B4-BE49-F238E27FC236}">
                <a16:creationId xmlns:a16="http://schemas.microsoft.com/office/drawing/2014/main" id="{15029081-83B5-4C05-BE37-AA92785BCDD2}"/>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5FE73D8F-3F14-4F1C-B0B0-0B5F6DBA5E58}"/>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1533731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9" end="9"/>
                                            </p:txEl>
                                          </p:spTgt>
                                        </p:tgtEl>
                                        <p:attrNameLst>
                                          <p:attrName>style.visibility</p:attrName>
                                        </p:attrNameLst>
                                      </p:cBhvr>
                                      <p:to>
                                        <p:strVal val="visible"/>
                                      </p:to>
                                    </p:set>
                                    <p:animEffect transition="in" filter="fade">
                                      <p:cBhvr>
                                        <p:cTn id="16" dur="500"/>
                                        <p:tgtEl>
                                          <p:spTgt spid="3">
                                            <p:txEl>
                                              <p:pRg st="9" end="9"/>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animEffect transition="in" filter="fade">
                                      <p:cBhvr>
                                        <p:cTn id="1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a:t>
            </a:r>
            <a:br>
              <a:rPr lang="en-US" altLang="ja-JP" sz="2800" dirty="0">
                <a:solidFill>
                  <a:srgbClr val="0070C0"/>
                </a:solidFill>
                <a:latin typeface="+mj-ea"/>
              </a:rPr>
            </a:br>
            <a:r>
              <a:rPr lang="en-US" altLang="ja-JP" sz="2800" dirty="0">
                <a:solidFill>
                  <a:srgbClr val="0070C0"/>
                </a:solidFill>
              </a:rPr>
              <a:t>2.1</a:t>
            </a:r>
            <a:r>
              <a:rPr lang="ja-JP" altLang="en-US" sz="2800" dirty="0">
                <a:solidFill>
                  <a:srgbClr val="0070C0"/>
                </a:solidFill>
              </a:rPr>
              <a:t>　</a:t>
            </a:r>
            <a:r>
              <a:rPr lang="ja-JP" altLang="en-US" sz="2800" dirty="0">
                <a:solidFill>
                  <a:srgbClr val="0070C0"/>
                </a:solidFill>
                <a:latin typeface="+mj-ea"/>
              </a:rPr>
              <a:t>市場需要曲線</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600200"/>
                <a:ext cx="8229600" cy="4997152"/>
              </a:xfrm>
            </p:spPr>
            <p:txBody>
              <a:bodyPr>
                <a:noAutofit/>
              </a:bodyPr>
              <a:lstStyle/>
              <a:p>
                <a:pPr>
                  <a:buFont typeface="Wingdings" panose="05000000000000000000" pitchFamily="2" charset="2"/>
                  <a:buChar char="n"/>
                </a:pPr>
                <a14:m>
                  <m:oMath xmlns:m="http://schemas.openxmlformats.org/officeDocument/2006/math">
                    <m:r>
                      <a:rPr lang="en-US" altLang="ja-JP" sz="2400" b="0" i="1" smtClean="0">
                        <a:solidFill>
                          <a:srgbClr val="0070C0"/>
                        </a:solidFill>
                        <a:latin typeface="Cambria Math"/>
                      </a:rPr>
                      <m:t>𝐾</m:t>
                    </m:r>
                    <m:r>
                      <a:rPr lang="en-US" altLang="ja-JP" sz="2400" b="0" i="1" smtClean="0">
                        <a:solidFill>
                          <a:srgbClr val="0070C0"/>
                        </a:solidFill>
                        <a:latin typeface="Cambria Math" panose="02040503050406030204" pitchFamily="18" charset="0"/>
                      </a:rPr>
                      <m:t> </m:t>
                    </m:r>
                  </m:oMath>
                </a14:m>
                <a:r>
                  <a:rPr lang="ja-JP" altLang="en-US" sz="2400" dirty="0">
                    <a:solidFill>
                      <a:srgbClr val="0070C0"/>
                    </a:solidFill>
                  </a:rPr>
                  <a:t>人すべての需要量を足し合わせる</a:t>
                </a:r>
                <a:r>
                  <a:rPr lang="ja-JP" altLang="en-US" sz="2400" dirty="0"/>
                  <a:t>と以下の式が導ける；</a:t>
                </a:r>
                <a:endParaRPr lang="en-US" altLang="ja-JP" sz="2400" dirty="0"/>
              </a:p>
              <a:p>
                <a:pPr>
                  <a:buFont typeface="Wingdings" panose="05000000000000000000" pitchFamily="2" charset="2"/>
                  <a:buChar char="n"/>
                </a:pPr>
                <a:endParaRPr lang="en-US" altLang="ja-JP" sz="2400" dirty="0"/>
              </a:p>
              <a:p>
                <a:pPr marL="0" indent="0">
                  <a:buNone/>
                </a:pPr>
                <a14:m>
                  <m:oMathPara xmlns:m="http://schemas.openxmlformats.org/officeDocument/2006/math">
                    <m:oMathParaPr>
                      <m:jc m:val="centerGroup"/>
                    </m:oMathParaPr>
                    <m:oMath xmlns:m="http://schemas.openxmlformats.org/officeDocument/2006/math">
                      <m:sSub>
                        <m:sSubPr>
                          <m:ctrlPr>
                            <a:rPr lang="en-US" altLang="ja-JP" sz="2400" i="1" smtClean="0">
                              <a:latin typeface="Cambria Math" panose="02040503050406030204" pitchFamily="18" charset="0"/>
                            </a:rPr>
                          </m:ctrlPr>
                        </m:sSubPr>
                        <m:e>
                          <m:r>
                            <a:rPr lang="en-US" altLang="ja-JP" sz="2400" b="0" i="1" smtClean="0">
                              <a:latin typeface="Cambria Math" panose="02040503050406030204" pitchFamily="18" charset="0"/>
                            </a:rPr>
                            <m:t>𝐷</m:t>
                          </m:r>
                        </m:e>
                        <m:sub>
                          <m:r>
                            <a:rPr lang="en-US" altLang="ja-JP" sz="2400" b="0" i="1" smtClean="0">
                              <a:latin typeface="Cambria Math" panose="02040503050406030204" pitchFamily="18" charset="0"/>
                            </a:rPr>
                            <m:t>1</m:t>
                          </m:r>
                        </m:sub>
                      </m:sSub>
                      <m:r>
                        <a:rPr lang="en-US" altLang="ja-JP" sz="2400" i="1">
                          <a:latin typeface="Cambria Math" panose="02040503050406030204" pitchFamily="18" charset="0"/>
                        </a:rPr>
                        <m:t>+</m:t>
                      </m:r>
                      <m:sSub>
                        <m:sSubPr>
                          <m:ctrlPr>
                            <a:rPr lang="en-US" altLang="ja-JP" sz="2400" i="1">
                              <a:latin typeface="Cambria Math" panose="02040503050406030204" pitchFamily="18" charset="0"/>
                            </a:rPr>
                          </m:ctrlPr>
                        </m:sSubPr>
                        <m:e>
                          <m:r>
                            <a:rPr lang="en-US" altLang="ja-JP" sz="2400" i="1">
                              <a:latin typeface="Cambria Math" panose="02040503050406030204" pitchFamily="18" charset="0"/>
                            </a:rPr>
                            <m:t>𝐷</m:t>
                          </m:r>
                        </m:e>
                        <m:sub>
                          <m:r>
                            <a:rPr lang="en-US" altLang="ja-JP" sz="2400" b="0" i="1" smtClean="0">
                              <a:latin typeface="Cambria Math" panose="02040503050406030204" pitchFamily="18" charset="0"/>
                            </a:rPr>
                            <m:t>2</m:t>
                          </m:r>
                        </m:sub>
                      </m:sSub>
                      <m:r>
                        <a:rPr lang="en-US" altLang="ja-JP" sz="2400" i="1">
                          <a:latin typeface="Cambria Math" panose="02040503050406030204" pitchFamily="18" charset="0"/>
                        </a:rPr>
                        <m:t>+</m:t>
                      </m:r>
                      <m:r>
                        <a:rPr lang="en-US" altLang="ja-JP" sz="2400" i="1" smtClean="0">
                          <a:latin typeface="Cambria Math" panose="02040503050406030204" pitchFamily="18" charset="0"/>
                          <a:ea typeface="Cambria Math" panose="02040503050406030204" pitchFamily="18" charset="0"/>
                        </a:rPr>
                        <m:t>⋯</m:t>
                      </m:r>
                      <m:r>
                        <a:rPr lang="en-US" altLang="ja-JP" sz="2400" b="0" i="1" smtClean="0">
                          <a:latin typeface="Cambria Math" panose="02040503050406030204" pitchFamily="18" charset="0"/>
                          <a:ea typeface="Cambria Math" panose="02040503050406030204" pitchFamily="18" charset="0"/>
                        </a:rPr>
                        <m:t>+</m:t>
                      </m:r>
                      <m:sSub>
                        <m:sSubPr>
                          <m:ctrlPr>
                            <a:rPr lang="en-US" altLang="ja-JP" sz="2400" i="1">
                              <a:latin typeface="Cambria Math" panose="02040503050406030204" pitchFamily="18" charset="0"/>
                            </a:rPr>
                          </m:ctrlPr>
                        </m:sSubPr>
                        <m:e>
                          <m:r>
                            <a:rPr lang="en-US" altLang="ja-JP" sz="2400" i="1">
                              <a:latin typeface="Cambria Math" panose="02040503050406030204" pitchFamily="18" charset="0"/>
                            </a:rPr>
                            <m:t>𝐷</m:t>
                          </m:r>
                        </m:e>
                        <m:sub>
                          <m:r>
                            <a:rPr lang="en-US" altLang="ja-JP" sz="2400" b="0" i="1" smtClean="0">
                              <a:latin typeface="Cambria Math"/>
                            </a:rPr>
                            <m:t>𝐾</m:t>
                          </m:r>
                        </m:sub>
                      </m:sSub>
                      <m:r>
                        <a:rPr lang="en-US" altLang="ja-JP" sz="2400" b="0" i="1" smtClean="0">
                          <a:latin typeface="Cambria Math" panose="02040503050406030204" pitchFamily="18" charset="0"/>
                        </a:rPr>
                        <m:t>=</m:t>
                      </m:r>
                      <m:d>
                        <m:dPr>
                          <m:ctrlPr>
                            <a:rPr lang="en-US" altLang="ja-JP" sz="2400" b="0" i="1" smtClean="0">
                              <a:latin typeface="Cambria Math" panose="02040503050406030204" pitchFamily="18" charset="0"/>
                            </a:rPr>
                          </m:ctrlPr>
                        </m:dPr>
                        <m:e>
                          <m:r>
                            <a:rPr lang="en-US" altLang="ja-JP" sz="2400" b="0" i="1" smtClean="0">
                              <a:latin typeface="Cambria Math" panose="02040503050406030204" pitchFamily="18" charset="0"/>
                            </a:rPr>
                            <m:t>𝐵</m:t>
                          </m:r>
                          <m:r>
                            <a:rPr lang="en-US" altLang="ja-JP" sz="2400" b="0" i="1" smtClean="0">
                              <a:latin typeface="Cambria Math" panose="02040503050406030204" pitchFamily="18" charset="0"/>
                            </a:rPr>
                            <m:t>+</m:t>
                          </m:r>
                          <m:r>
                            <a:rPr lang="en-US" altLang="ja-JP" sz="2400" b="0" i="1" smtClean="0">
                              <a:latin typeface="Cambria Math" panose="02040503050406030204" pitchFamily="18" charset="0"/>
                            </a:rPr>
                            <m:t>𝐵</m:t>
                          </m:r>
                          <m:r>
                            <a:rPr lang="en-US" altLang="ja-JP" sz="2400" b="0" i="1" smtClean="0">
                              <a:latin typeface="Cambria Math" panose="02040503050406030204" pitchFamily="18" charset="0"/>
                            </a:rPr>
                            <m:t>+⋯+</m:t>
                          </m:r>
                          <m:r>
                            <a:rPr lang="en-US" altLang="ja-JP" sz="2400" b="0" i="1" smtClean="0">
                              <a:latin typeface="Cambria Math" panose="02040503050406030204" pitchFamily="18" charset="0"/>
                              <a:ea typeface="Cambria Math" panose="02040503050406030204" pitchFamily="18" charset="0"/>
                            </a:rPr>
                            <m:t>𝐵</m:t>
                          </m:r>
                        </m:e>
                      </m:d>
                      <m:r>
                        <a:rPr lang="en-US" altLang="ja-JP" sz="2400" b="0" i="1" smtClean="0">
                          <a:latin typeface="Cambria Math" panose="02040503050406030204" pitchFamily="18" charset="0"/>
                        </a:rPr>
                        <m:t>−</m:t>
                      </m:r>
                      <m:d>
                        <m:dPr>
                          <m:ctrlPr>
                            <a:rPr lang="en-US" altLang="ja-JP" sz="2400" i="1">
                              <a:latin typeface="Cambria Math" panose="02040503050406030204" pitchFamily="18" charset="0"/>
                            </a:rPr>
                          </m:ctrlPr>
                        </m:dPr>
                        <m:e>
                          <m:r>
                            <a:rPr lang="en-US" altLang="ja-JP" sz="2400" b="0" i="1" smtClean="0">
                              <a:latin typeface="Cambria Math" panose="02040503050406030204" pitchFamily="18" charset="0"/>
                            </a:rPr>
                            <m:t>𝐴</m:t>
                          </m:r>
                          <m:r>
                            <a:rPr lang="en-US" altLang="ja-JP" sz="2400" i="1">
                              <a:latin typeface="Cambria Math" panose="02040503050406030204" pitchFamily="18" charset="0"/>
                            </a:rPr>
                            <m:t>+</m:t>
                          </m:r>
                          <m:r>
                            <a:rPr lang="en-US" altLang="ja-JP" sz="2400" b="0" i="1" smtClean="0">
                              <a:latin typeface="Cambria Math" panose="02040503050406030204" pitchFamily="18" charset="0"/>
                            </a:rPr>
                            <m:t>𝐴</m:t>
                          </m:r>
                          <m:r>
                            <a:rPr lang="en-US" altLang="ja-JP" sz="2400" i="1">
                              <a:latin typeface="Cambria Math" panose="02040503050406030204" pitchFamily="18" charset="0"/>
                            </a:rPr>
                            <m:t>+⋯+</m:t>
                          </m:r>
                          <m:r>
                            <a:rPr lang="en-US" altLang="ja-JP" sz="2400" b="0" i="1" smtClean="0">
                              <a:latin typeface="Cambria Math" panose="02040503050406030204" pitchFamily="18" charset="0"/>
                            </a:rPr>
                            <m:t>𝐴</m:t>
                          </m:r>
                        </m:e>
                      </m:d>
                      <m:r>
                        <a:rPr lang="en-US" altLang="ja-JP" sz="2400" b="0" i="1" smtClean="0">
                          <a:latin typeface="Cambria Math" panose="02040503050406030204" pitchFamily="18" charset="0"/>
                          <a:ea typeface="Cambria Math" panose="02040503050406030204" pitchFamily="18" charset="0"/>
                        </a:rPr>
                        <m:t>𝑃</m:t>
                      </m:r>
                      <m:r>
                        <a:rPr lang="en-US" altLang="ja-JP" sz="2400" b="0" i="1" smtClean="0">
                          <a:latin typeface="Cambria Math" panose="02040503050406030204" pitchFamily="18" charset="0"/>
                          <a:ea typeface="Cambria Math" panose="02040503050406030204" pitchFamily="18" charset="0"/>
                        </a:rPr>
                        <m:t>=</m:t>
                      </m:r>
                      <m:r>
                        <a:rPr lang="en-US" altLang="ja-JP" sz="2400" b="0" i="1" smtClean="0">
                          <a:latin typeface="Cambria Math"/>
                          <a:ea typeface="Cambria Math" panose="02040503050406030204" pitchFamily="18" charset="0"/>
                        </a:rPr>
                        <m:t>𝐾</m:t>
                      </m:r>
                      <m:r>
                        <a:rPr lang="en-US" altLang="ja-JP" sz="2400" b="0" i="1" smtClean="0">
                          <a:latin typeface="Cambria Math" panose="02040503050406030204" pitchFamily="18" charset="0"/>
                          <a:ea typeface="Cambria Math" panose="02040503050406030204" pitchFamily="18" charset="0"/>
                        </a:rPr>
                        <m:t>𝐵</m:t>
                      </m:r>
                      <m:r>
                        <a:rPr lang="en-US" altLang="ja-JP" sz="2400" b="0" i="1" smtClean="0">
                          <a:latin typeface="Cambria Math" panose="02040503050406030204" pitchFamily="18" charset="0"/>
                          <a:ea typeface="Cambria Math" panose="02040503050406030204" pitchFamily="18" charset="0"/>
                        </a:rPr>
                        <m:t>−</m:t>
                      </m:r>
                      <m:r>
                        <a:rPr lang="en-US" altLang="ja-JP" sz="2400" b="0" i="1" smtClean="0">
                          <a:latin typeface="Cambria Math"/>
                          <a:ea typeface="Cambria Math" panose="02040503050406030204" pitchFamily="18" charset="0"/>
                        </a:rPr>
                        <m:t>𝐾</m:t>
                      </m:r>
                      <m:r>
                        <a:rPr lang="en-US" altLang="ja-JP" sz="2400" b="0" i="1" smtClean="0">
                          <a:latin typeface="Cambria Math" panose="02040503050406030204" pitchFamily="18" charset="0"/>
                          <a:ea typeface="Cambria Math" panose="02040503050406030204" pitchFamily="18" charset="0"/>
                        </a:rPr>
                        <m:t>𝐴𝑃</m:t>
                      </m:r>
                    </m:oMath>
                  </m:oMathPara>
                </a14:m>
                <a:endParaRPr lang="en-US" altLang="ja-JP" sz="2400" dirty="0"/>
              </a:p>
              <a:p>
                <a:pPr>
                  <a:buFont typeface="Wingdings" panose="05000000000000000000" pitchFamily="2" charset="2"/>
                  <a:buChar char="n"/>
                </a:pPr>
                <a:endParaRPr lang="en-US" altLang="ja-JP" sz="2400" dirty="0"/>
              </a:p>
              <a:p>
                <a:pPr>
                  <a:buFont typeface="Wingdings" panose="05000000000000000000" pitchFamily="2" charset="2"/>
                  <a:buChar char="n"/>
                </a:pPr>
                <a:r>
                  <a:rPr lang="ja-JP" altLang="en-US" sz="2400" dirty="0"/>
                  <a:t>ここで市場全体の需要量を</a:t>
                </a:r>
                <a14:m>
                  <m:oMath xmlns:m="http://schemas.openxmlformats.org/officeDocument/2006/math">
                    <m:sSub>
                      <m:sSubPr>
                        <m:ctrlPr>
                          <a:rPr lang="en-US" altLang="ja-JP" sz="2400" i="1" smtClean="0">
                            <a:latin typeface="Cambria Math" panose="02040503050406030204" pitchFamily="18" charset="0"/>
                          </a:rPr>
                        </m:ctrlPr>
                      </m:sSubPr>
                      <m:e>
                        <m:r>
                          <a:rPr lang="en-US" altLang="ja-JP" sz="2400" b="0" i="1" smtClean="0">
                            <a:latin typeface="Cambria Math" panose="02040503050406030204" pitchFamily="18" charset="0"/>
                          </a:rPr>
                          <m:t>𝐷</m:t>
                        </m:r>
                      </m:e>
                      <m:sub>
                        <m:r>
                          <m:rPr>
                            <m:sty m:val="p"/>
                          </m:rPr>
                          <a:rPr lang="en-US" altLang="ja-JP" sz="2400" b="0" i="0" smtClean="0">
                            <a:latin typeface="Cambria Math" panose="02040503050406030204" pitchFamily="18" charset="0"/>
                          </a:rPr>
                          <m:t>M</m:t>
                        </m:r>
                      </m:sub>
                    </m:sSub>
                  </m:oMath>
                </a14:m>
                <a:r>
                  <a:rPr lang="en-US" altLang="ja-JP" sz="2400" dirty="0"/>
                  <a:t> </a:t>
                </a:r>
                <a:r>
                  <a:rPr lang="ja-JP" altLang="en-US" sz="2400" dirty="0"/>
                  <a:t>と書く．</a:t>
                </a:r>
                <a:endParaRPr lang="en-US" altLang="ja-JP" sz="2400" dirty="0"/>
              </a:p>
              <a:p>
                <a:pPr>
                  <a:buFont typeface="Wingdings" panose="05000000000000000000" pitchFamily="2" charset="2"/>
                  <a:buChar char="n"/>
                </a:pPr>
                <a:endParaRPr lang="ja-JP" altLang="en-US" sz="2400" dirty="0"/>
              </a:p>
              <a:p>
                <a:pPr marL="0" indent="0">
                  <a:buNone/>
                </a:pPr>
                <a14:m>
                  <m:oMathPara xmlns:m="http://schemas.openxmlformats.org/officeDocument/2006/math">
                    <m:oMathParaPr>
                      <m:jc m:val="centerGroup"/>
                    </m:oMathParaPr>
                    <m:oMath xmlns:m="http://schemas.openxmlformats.org/officeDocument/2006/math">
                      <m:sSub>
                        <m:sSubPr>
                          <m:ctrlPr>
                            <a:rPr lang="en-US" altLang="ja-JP" sz="2400" i="1" smtClean="0">
                              <a:solidFill>
                                <a:srgbClr val="0070C0"/>
                              </a:solidFill>
                              <a:latin typeface="Cambria Math" panose="02040503050406030204" pitchFamily="18" charset="0"/>
                            </a:rPr>
                          </m:ctrlPr>
                        </m:sSubPr>
                        <m:e>
                          <m:r>
                            <a:rPr lang="en-US" altLang="ja-JP" sz="2400" b="0" i="1" smtClean="0">
                              <a:solidFill>
                                <a:srgbClr val="0070C0"/>
                              </a:solidFill>
                              <a:latin typeface="Cambria Math" panose="02040503050406030204" pitchFamily="18" charset="0"/>
                            </a:rPr>
                            <m:t>𝐷</m:t>
                          </m:r>
                        </m:e>
                        <m:sub>
                          <m:r>
                            <m:rPr>
                              <m:sty m:val="p"/>
                            </m:rPr>
                            <a:rPr lang="en-US" altLang="ja-JP" sz="2400" b="0" i="0" smtClean="0">
                              <a:solidFill>
                                <a:srgbClr val="0070C0"/>
                              </a:solidFill>
                              <a:latin typeface="Cambria Math" panose="02040503050406030204" pitchFamily="18" charset="0"/>
                            </a:rPr>
                            <m:t>M</m:t>
                          </m:r>
                        </m:sub>
                      </m:sSub>
                      <m:r>
                        <a:rPr lang="en-US" altLang="ja-JP" sz="2400" i="1">
                          <a:solidFill>
                            <a:srgbClr val="0070C0"/>
                          </a:solidFill>
                          <a:latin typeface="Cambria Math" panose="02040503050406030204" pitchFamily="18" charset="0"/>
                          <a:ea typeface="Cambria Math" panose="02040503050406030204" pitchFamily="18" charset="0"/>
                        </a:rPr>
                        <m:t>≡</m:t>
                      </m:r>
                      <m:sSub>
                        <m:sSubPr>
                          <m:ctrlPr>
                            <a:rPr lang="en-US" altLang="ja-JP" sz="2400" i="1">
                              <a:solidFill>
                                <a:srgbClr val="0070C0"/>
                              </a:solidFill>
                              <a:latin typeface="Cambria Math" panose="02040503050406030204" pitchFamily="18" charset="0"/>
                            </a:rPr>
                          </m:ctrlPr>
                        </m:sSubPr>
                        <m:e>
                          <m:r>
                            <a:rPr lang="en-US" altLang="ja-JP" sz="2400" i="1">
                              <a:solidFill>
                                <a:srgbClr val="0070C0"/>
                              </a:solidFill>
                              <a:latin typeface="Cambria Math" panose="02040503050406030204" pitchFamily="18" charset="0"/>
                            </a:rPr>
                            <m:t>𝐷</m:t>
                          </m:r>
                        </m:e>
                        <m:sub>
                          <m:r>
                            <a:rPr lang="en-US" altLang="ja-JP" sz="2400" i="1">
                              <a:solidFill>
                                <a:srgbClr val="0070C0"/>
                              </a:solidFill>
                              <a:latin typeface="Cambria Math" panose="02040503050406030204" pitchFamily="18" charset="0"/>
                            </a:rPr>
                            <m:t>1</m:t>
                          </m:r>
                        </m:sub>
                      </m:sSub>
                      <m:r>
                        <a:rPr lang="en-US" altLang="ja-JP" sz="2400" i="1">
                          <a:solidFill>
                            <a:srgbClr val="0070C0"/>
                          </a:solidFill>
                          <a:latin typeface="Cambria Math" panose="02040503050406030204" pitchFamily="18" charset="0"/>
                        </a:rPr>
                        <m:t>+</m:t>
                      </m:r>
                      <m:sSub>
                        <m:sSubPr>
                          <m:ctrlPr>
                            <a:rPr lang="en-US" altLang="ja-JP" sz="2400" i="1">
                              <a:solidFill>
                                <a:srgbClr val="0070C0"/>
                              </a:solidFill>
                              <a:latin typeface="Cambria Math" panose="02040503050406030204" pitchFamily="18" charset="0"/>
                            </a:rPr>
                          </m:ctrlPr>
                        </m:sSubPr>
                        <m:e>
                          <m:r>
                            <a:rPr lang="en-US" altLang="ja-JP" sz="2400" i="1">
                              <a:solidFill>
                                <a:srgbClr val="0070C0"/>
                              </a:solidFill>
                              <a:latin typeface="Cambria Math" panose="02040503050406030204" pitchFamily="18" charset="0"/>
                            </a:rPr>
                            <m:t>𝐷</m:t>
                          </m:r>
                        </m:e>
                        <m:sub>
                          <m:r>
                            <a:rPr lang="en-US" altLang="ja-JP" sz="2400" i="1">
                              <a:solidFill>
                                <a:srgbClr val="0070C0"/>
                              </a:solidFill>
                              <a:latin typeface="Cambria Math" panose="02040503050406030204" pitchFamily="18" charset="0"/>
                            </a:rPr>
                            <m:t>2</m:t>
                          </m:r>
                        </m:sub>
                      </m:sSub>
                      <m:r>
                        <a:rPr lang="en-US" altLang="ja-JP" sz="2400" i="1">
                          <a:solidFill>
                            <a:srgbClr val="0070C0"/>
                          </a:solidFill>
                          <a:latin typeface="Cambria Math" panose="02040503050406030204" pitchFamily="18" charset="0"/>
                        </a:rPr>
                        <m:t>+</m:t>
                      </m:r>
                      <m:r>
                        <a:rPr lang="en-US" altLang="ja-JP" sz="2400" i="1">
                          <a:solidFill>
                            <a:srgbClr val="0070C0"/>
                          </a:solidFill>
                          <a:latin typeface="Cambria Math" panose="02040503050406030204" pitchFamily="18" charset="0"/>
                          <a:ea typeface="Cambria Math" panose="02040503050406030204" pitchFamily="18" charset="0"/>
                        </a:rPr>
                        <m:t>⋯+</m:t>
                      </m:r>
                      <m:sSub>
                        <m:sSubPr>
                          <m:ctrlPr>
                            <a:rPr lang="en-US" altLang="ja-JP" sz="2400" i="1">
                              <a:solidFill>
                                <a:srgbClr val="0070C0"/>
                              </a:solidFill>
                              <a:latin typeface="Cambria Math" panose="02040503050406030204" pitchFamily="18" charset="0"/>
                            </a:rPr>
                          </m:ctrlPr>
                        </m:sSubPr>
                        <m:e>
                          <m:r>
                            <a:rPr lang="en-US" altLang="ja-JP" sz="2400" i="1">
                              <a:solidFill>
                                <a:srgbClr val="0070C0"/>
                              </a:solidFill>
                              <a:latin typeface="Cambria Math" panose="02040503050406030204" pitchFamily="18" charset="0"/>
                            </a:rPr>
                            <m:t>𝐷</m:t>
                          </m:r>
                        </m:e>
                        <m:sub>
                          <m:r>
                            <a:rPr lang="en-US" altLang="ja-JP" sz="2400" b="0" i="1" smtClean="0">
                              <a:solidFill>
                                <a:srgbClr val="0070C0"/>
                              </a:solidFill>
                              <a:latin typeface="Cambria Math"/>
                            </a:rPr>
                            <m:t>𝐾</m:t>
                          </m:r>
                        </m:sub>
                      </m:sSub>
                    </m:oMath>
                  </m:oMathPara>
                </a14:m>
                <a:endParaRPr lang="en-US" altLang="ja-JP" sz="2400" dirty="0"/>
              </a:p>
              <a:p>
                <a:pPr marL="0" indent="0">
                  <a:buNone/>
                </a:pPr>
                <a:endParaRPr lang="en-US" altLang="ja-JP" sz="2400" dirty="0"/>
              </a:p>
              <a:p>
                <a:pPr marL="0" indent="0">
                  <a:buNone/>
                </a:pPr>
                <a:r>
                  <a:rPr lang="en-US" altLang="ja-JP" sz="2400" dirty="0"/>
                  <a:t>	</a:t>
                </a:r>
                <a:r>
                  <a:rPr lang="ja-JP" altLang="en-US" sz="2400" dirty="0"/>
                  <a:t>（ </a:t>
                </a:r>
                <a14:m>
                  <m:oMath xmlns:m="http://schemas.openxmlformats.org/officeDocument/2006/math">
                    <m:r>
                      <a:rPr lang="ja-JP" altLang="en-US" sz="2400" i="1" smtClean="0">
                        <a:latin typeface="Cambria Math" panose="02040503050406030204" pitchFamily="18" charset="0"/>
                      </a:rPr>
                      <m:t>≡</m:t>
                    </m:r>
                  </m:oMath>
                </a14:m>
                <a:r>
                  <a:rPr lang="ja-JP" altLang="en-US" sz="2400" dirty="0"/>
                  <a:t>という記号は「意味する」ということを表す．）</a:t>
                </a:r>
                <a:endParaRPr lang="en-US" altLang="ja-JP" sz="24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600200"/>
                <a:ext cx="8229600" cy="4997152"/>
              </a:xfrm>
              <a:blipFill rotWithShape="1">
                <a:blip r:embed="rId2"/>
                <a:stretch>
                  <a:fillRect l="-444" t="-1343"/>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8</a:t>
            </a:fld>
            <a:endParaRPr kumimoji="1" lang="ja-JP" altLang="en-US"/>
          </a:p>
        </p:txBody>
      </p:sp>
      <p:sp>
        <p:nvSpPr>
          <p:cNvPr id="6" name="日付プレースホルダー 5">
            <a:extLst>
              <a:ext uri="{FF2B5EF4-FFF2-40B4-BE49-F238E27FC236}">
                <a16:creationId xmlns:a16="http://schemas.microsoft.com/office/drawing/2014/main" id="{6AFF5284-F65C-4A63-9D18-E75EE80A609E}"/>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32016399-335C-4CB5-BE68-C0A795FFA3D0}"/>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1844456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a:t>
            </a:r>
            <a:br>
              <a:rPr lang="en-US" altLang="ja-JP" sz="2800" dirty="0">
                <a:solidFill>
                  <a:srgbClr val="0070C0"/>
                </a:solidFill>
                <a:latin typeface="+mj-ea"/>
              </a:rPr>
            </a:br>
            <a:r>
              <a:rPr lang="en-US" altLang="ja-JP" sz="2800" dirty="0">
                <a:solidFill>
                  <a:srgbClr val="0070C0"/>
                </a:solidFill>
              </a:rPr>
              <a:t>2.1</a:t>
            </a:r>
            <a:r>
              <a:rPr lang="ja-JP" altLang="en-US" sz="2800" dirty="0">
                <a:solidFill>
                  <a:srgbClr val="0070C0"/>
                </a:solidFill>
              </a:rPr>
              <a:t>　</a:t>
            </a:r>
            <a:r>
              <a:rPr lang="ja-JP" altLang="en-US" sz="2800" dirty="0">
                <a:solidFill>
                  <a:srgbClr val="0070C0"/>
                </a:solidFill>
                <a:latin typeface="+mj-ea"/>
              </a:rPr>
              <a:t>市場需要曲線</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p:txBody>
              <a:bodyPr>
                <a:noAutofit/>
              </a:bodyPr>
              <a:lstStyle/>
              <a:p>
                <a:pPr algn="just">
                  <a:buFont typeface="Wingdings" panose="05000000000000000000" pitchFamily="2" charset="2"/>
                  <a:buChar char="n"/>
                </a:pPr>
                <a:r>
                  <a:rPr lang="ja-JP" altLang="en-US" sz="2400" dirty="0"/>
                  <a:t>この時，市場全体の需要関数は次のように書ける；</a:t>
                </a:r>
              </a:p>
              <a:p>
                <a:pPr marL="0" indent="0" algn="just">
                  <a:buNone/>
                </a:pPr>
                <a:endParaRPr lang="en-US" altLang="ja-JP" sz="800" dirty="0"/>
              </a:p>
              <a:p>
                <a:pPr marL="0" indent="0" algn="just">
                  <a:buNone/>
                </a:pPr>
                <a14:m>
                  <m:oMathPara xmlns:m="http://schemas.openxmlformats.org/officeDocument/2006/math">
                    <m:oMathParaPr>
                      <m:jc m:val="centerGroup"/>
                    </m:oMathParaPr>
                    <m:oMath xmlns:m="http://schemas.openxmlformats.org/officeDocument/2006/math">
                      <m:sSub>
                        <m:sSubPr>
                          <m:ctrlPr>
                            <a:rPr lang="en-US" altLang="ja-JP" sz="2400" i="1">
                              <a:solidFill>
                                <a:srgbClr val="FF0000"/>
                              </a:solidFill>
                              <a:latin typeface="Cambria Math" panose="02040503050406030204" pitchFamily="18" charset="0"/>
                            </a:rPr>
                          </m:ctrlPr>
                        </m:sSubPr>
                        <m:e>
                          <m:r>
                            <a:rPr lang="en-US" altLang="ja-JP" sz="2400" i="1">
                              <a:solidFill>
                                <a:srgbClr val="FF0000"/>
                              </a:solidFill>
                              <a:latin typeface="Cambria Math" panose="02040503050406030204" pitchFamily="18" charset="0"/>
                            </a:rPr>
                            <m:t>𝐷</m:t>
                          </m:r>
                        </m:e>
                        <m:sub>
                          <m:r>
                            <m:rPr>
                              <m:sty m:val="p"/>
                            </m:rPr>
                            <a:rPr lang="en-US" altLang="ja-JP" sz="2400" i="1">
                              <a:solidFill>
                                <a:srgbClr val="FF0000"/>
                              </a:solidFill>
                              <a:latin typeface="Cambria Math" panose="02040503050406030204" pitchFamily="18" charset="0"/>
                            </a:rPr>
                            <m:t>M</m:t>
                          </m:r>
                        </m:sub>
                      </m:sSub>
                      <m:r>
                        <a:rPr lang="en-US" altLang="ja-JP" sz="2400" i="1">
                          <a:solidFill>
                            <a:srgbClr val="FF0000"/>
                          </a:solidFill>
                          <a:latin typeface="Cambria Math" panose="02040503050406030204" pitchFamily="18" charset="0"/>
                        </a:rPr>
                        <m:t>=</m:t>
                      </m:r>
                      <m:r>
                        <a:rPr lang="en-US" altLang="ja-JP" sz="2400" b="0" i="1" smtClean="0">
                          <a:solidFill>
                            <a:srgbClr val="FF0000"/>
                          </a:solidFill>
                          <a:latin typeface="Cambria Math"/>
                        </a:rPr>
                        <m:t>𝐾</m:t>
                      </m:r>
                      <m:r>
                        <a:rPr lang="en-US" altLang="ja-JP" sz="2400" i="1">
                          <a:solidFill>
                            <a:srgbClr val="FF0000"/>
                          </a:solidFill>
                          <a:latin typeface="Cambria Math" panose="02040503050406030204" pitchFamily="18" charset="0"/>
                        </a:rPr>
                        <m:t>𝐵</m:t>
                      </m:r>
                      <m:r>
                        <a:rPr lang="en-US" altLang="ja-JP" sz="2400" i="1">
                          <a:solidFill>
                            <a:srgbClr val="FF0000"/>
                          </a:solidFill>
                          <a:latin typeface="Cambria Math" panose="02040503050406030204" pitchFamily="18" charset="0"/>
                        </a:rPr>
                        <m:t>−</m:t>
                      </m:r>
                      <m:r>
                        <a:rPr lang="en-US" altLang="ja-JP" sz="2400" b="0" i="1" smtClean="0">
                          <a:solidFill>
                            <a:srgbClr val="FF0000"/>
                          </a:solidFill>
                          <a:latin typeface="Cambria Math"/>
                        </a:rPr>
                        <m:t>𝐾</m:t>
                      </m:r>
                      <m:r>
                        <a:rPr lang="en-US" altLang="ja-JP" sz="2400" i="1">
                          <a:solidFill>
                            <a:srgbClr val="FF0000"/>
                          </a:solidFill>
                          <a:latin typeface="Cambria Math" panose="02040503050406030204" pitchFamily="18" charset="0"/>
                        </a:rPr>
                        <m:t>𝐴𝑃</m:t>
                      </m:r>
                    </m:oMath>
                  </m:oMathPara>
                </a14:m>
                <a:endParaRPr lang="ja-JP" altLang="en-US" sz="2400" dirty="0"/>
              </a:p>
              <a:p>
                <a:pPr marL="0" indent="0" algn="just">
                  <a:buNone/>
                </a:pPr>
                <a:endParaRPr lang="ja-JP" altLang="en-US" sz="800" dirty="0"/>
              </a:p>
              <a:p>
                <a:pPr algn="just">
                  <a:buFont typeface="Wingdings" panose="05000000000000000000" pitchFamily="2" charset="2"/>
                  <a:buChar char="n"/>
                </a:pPr>
                <a14:m>
                  <m:oMath xmlns:m="http://schemas.openxmlformats.org/officeDocument/2006/math">
                    <m:sSub>
                      <m:sSubPr>
                        <m:ctrlPr>
                          <a:rPr lang="en-US" altLang="ja-JP" sz="2400" i="1">
                            <a:solidFill>
                              <a:srgbClr val="FF0000"/>
                            </a:solidFill>
                            <a:latin typeface="Cambria Math" panose="02040503050406030204" pitchFamily="18" charset="0"/>
                          </a:rPr>
                        </m:ctrlPr>
                      </m:sSubPr>
                      <m:e>
                        <m:r>
                          <a:rPr lang="en-US" altLang="ja-JP" sz="2400" i="1">
                            <a:solidFill>
                              <a:srgbClr val="FF0000"/>
                            </a:solidFill>
                            <a:latin typeface="Cambria Math" panose="02040503050406030204" pitchFamily="18" charset="0"/>
                          </a:rPr>
                          <m:t>𝐷</m:t>
                        </m:r>
                      </m:e>
                      <m:sub>
                        <m:r>
                          <m:rPr>
                            <m:sty m:val="p"/>
                          </m:rPr>
                          <a:rPr lang="en-US" altLang="ja-JP" sz="2400" i="1">
                            <a:solidFill>
                              <a:srgbClr val="FF0000"/>
                            </a:solidFill>
                            <a:latin typeface="Cambria Math" panose="02040503050406030204" pitchFamily="18" charset="0"/>
                          </a:rPr>
                          <m:t>M</m:t>
                        </m:r>
                      </m:sub>
                    </m:sSub>
                    <m:r>
                      <a:rPr lang="en-US" altLang="ja-JP" sz="2400" i="1">
                        <a:solidFill>
                          <a:srgbClr val="FF0000"/>
                        </a:solidFill>
                        <a:latin typeface="Cambria Math" panose="02040503050406030204" pitchFamily="18" charset="0"/>
                      </a:rPr>
                      <m:t>=</m:t>
                    </m:r>
                    <m:r>
                      <a:rPr lang="en-US" altLang="ja-JP" sz="2400" b="0" i="1" smtClean="0">
                        <a:solidFill>
                          <a:srgbClr val="FF0000"/>
                        </a:solidFill>
                        <a:latin typeface="Cambria Math"/>
                      </a:rPr>
                      <m:t>𝐾</m:t>
                    </m:r>
                    <m:r>
                      <a:rPr lang="en-US" altLang="ja-JP" sz="2400" i="1">
                        <a:solidFill>
                          <a:srgbClr val="FF0000"/>
                        </a:solidFill>
                        <a:latin typeface="Cambria Math" panose="02040503050406030204" pitchFamily="18" charset="0"/>
                      </a:rPr>
                      <m:t>𝐵</m:t>
                    </m:r>
                    <m:r>
                      <a:rPr lang="en-US" altLang="ja-JP" sz="2400" i="1">
                        <a:solidFill>
                          <a:srgbClr val="FF0000"/>
                        </a:solidFill>
                        <a:latin typeface="Cambria Math" panose="02040503050406030204" pitchFamily="18" charset="0"/>
                      </a:rPr>
                      <m:t>−</m:t>
                    </m:r>
                    <m:r>
                      <a:rPr lang="en-US" altLang="ja-JP" sz="2400" b="0" i="1" smtClean="0">
                        <a:solidFill>
                          <a:srgbClr val="FF0000"/>
                        </a:solidFill>
                        <a:latin typeface="Cambria Math"/>
                      </a:rPr>
                      <m:t>𝐾</m:t>
                    </m:r>
                    <m:r>
                      <a:rPr lang="en-US" altLang="ja-JP" sz="2400" i="1">
                        <a:solidFill>
                          <a:srgbClr val="FF0000"/>
                        </a:solidFill>
                        <a:latin typeface="Cambria Math" panose="02040503050406030204" pitchFamily="18" charset="0"/>
                      </a:rPr>
                      <m:t>𝐴𝑃</m:t>
                    </m:r>
                  </m:oMath>
                </a14:m>
                <a:r>
                  <a:rPr lang="ja-JP" altLang="en-US" sz="2400" dirty="0"/>
                  <a:t>　を</a:t>
                </a:r>
                <a14:m>
                  <m:oMath xmlns:m="http://schemas.openxmlformats.org/officeDocument/2006/math">
                    <m:r>
                      <a:rPr lang="en-US" altLang="ja-JP" sz="2400" i="1">
                        <a:solidFill>
                          <a:srgbClr val="FF0000"/>
                        </a:solidFill>
                        <a:latin typeface="Cambria Math" panose="02040503050406030204" pitchFamily="18" charset="0"/>
                      </a:rPr>
                      <m:t>𝑃</m:t>
                    </m:r>
                  </m:oMath>
                </a14:m>
                <a:r>
                  <a:rPr lang="ja-JP" altLang="en-US" sz="2400" dirty="0"/>
                  <a:t> について解くと，</a:t>
                </a:r>
                <a:endParaRPr lang="en-US" altLang="ja-JP" sz="2400" dirty="0"/>
              </a:p>
              <a:p>
                <a:pPr algn="just">
                  <a:buFont typeface="Wingdings" panose="05000000000000000000" pitchFamily="2" charset="2"/>
                  <a:buChar char="n"/>
                </a:pPr>
                <a:endParaRPr lang="en-US" altLang="ja-JP" sz="800" dirty="0"/>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solidFill>
                            <a:srgbClr val="0070C0"/>
                          </a:solidFill>
                          <a:latin typeface="Cambria Math" panose="02040503050406030204" pitchFamily="18" charset="0"/>
                        </a:rPr>
                        <m:t>𝑃</m:t>
                      </m:r>
                      <m:r>
                        <a:rPr lang="en-US" altLang="ja-JP" sz="2400" b="0" i="1" smtClean="0">
                          <a:solidFill>
                            <a:srgbClr val="0070C0"/>
                          </a:solidFill>
                          <a:latin typeface="Cambria Math" panose="02040503050406030204" pitchFamily="18" charset="0"/>
                        </a:rPr>
                        <m:t>=</m:t>
                      </m:r>
                      <m:f>
                        <m:fPr>
                          <m:ctrlPr>
                            <a:rPr lang="en-US" altLang="ja-JP" sz="2400" b="0" i="1" smtClean="0">
                              <a:solidFill>
                                <a:srgbClr val="0070C0"/>
                              </a:solidFill>
                              <a:latin typeface="Cambria Math" panose="02040503050406030204" pitchFamily="18" charset="0"/>
                            </a:rPr>
                          </m:ctrlPr>
                        </m:fPr>
                        <m:num>
                          <m:r>
                            <a:rPr lang="en-US" altLang="ja-JP" sz="2400" b="0" i="1" smtClean="0">
                              <a:solidFill>
                                <a:srgbClr val="0070C0"/>
                              </a:solidFill>
                              <a:latin typeface="Cambria Math" panose="02040503050406030204" pitchFamily="18" charset="0"/>
                            </a:rPr>
                            <m:t>𝐵</m:t>
                          </m:r>
                        </m:num>
                        <m:den>
                          <m:r>
                            <a:rPr lang="en-US" altLang="ja-JP" sz="2400" b="0" i="1" smtClean="0">
                              <a:solidFill>
                                <a:srgbClr val="0070C0"/>
                              </a:solidFill>
                              <a:latin typeface="Cambria Math" panose="02040503050406030204" pitchFamily="18" charset="0"/>
                            </a:rPr>
                            <m:t>𝐴</m:t>
                          </m:r>
                        </m:den>
                      </m:f>
                      <m:r>
                        <a:rPr lang="en-US" altLang="ja-JP" sz="2400" b="0" i="1" smtClean="0">
                          <a:solidFill>
                            <a:srgbClr val="0070C0"/>
                          </a:solidFill>
                          <a:latin typeface="Cambria Math" panose="02040503050406030204" pitchFamily="18" charset="0"/>
                        </a:rPr>
                        <m:t>−</m:t>
                      </m:r>
                      <m:f>
                        <m:fPr>
                          <m:ctrlPr>
                            <a:rPr lang="en-US" altLang="ja-JP" sz="2400" b="0" i="1" smtClean="0">
                              <a:solidFill>
                                <a:srgbClr val="0070C0"/>
                              </a:solidFill>
                              <a:latin typeface="Cambria Math" panose="02040503050406030204" pitchFamily="18" charset="0"/>
                            </a:rPr>
                          </m:ctrlPr>
                        </m:fPr>
                        <m:num>
                          <m:r>
                            <a:rPr lang="en-US" altLang="ja-JP" sz="2400" b="0" i="1" smtClean="0">
                              <a:solidFill>
                                <a:srgbClr val="0070C0"/>
                              </a:solidFill>
                              <a:latin typeface="Cambria Math" panose="02040503050406030204" pitchFamily="18" charset="0"/>
                            </a:rPr>
                            <m:t>1</m:t>
                          </m:r>
                        </m:num>
                        <m:den>
                          <m:r>
                            <a:rPr lang="en-US" altLang="ja-JP" sz="2400" b="0" i="1" smtClean="0">
                              <a:solidFill>
                                <a:srgbClr val="0070C0"/>
                              </a:solidFill>
                              <a:latin typeface="Cambria Math"/>
                            </a:rPr>
                            <m:t>𝐾</m:t>
                          </m:r>
                          <m:r>
                            <a:rPr lang="en-US" altLang="ja-JP" sz="2400" b="0" i="1" smtClean="0">
                              <a:solidFill>
                                <a:srgbClr val="0070C0"/>
                              </a:solidFill>
                              <a:latin typeface="Cambria Math" panose="02040503050406030204" pitchFamily="18" charset="0"/>
                            </a:rPr>
                            <m:t>𝐴</m:t>
                          </m:r>
                        </m:den>
                      </m:f>
                      <m:sSub>
                        <m:sSubPr>
                          <m:ctrlPr>
                            <a:rPr lang="en-US" altLang="ja-JP" sz="2400" b="0" i="1" smtClean="0">
                              <a:solidFill>
                                <a:srgbClr val="0070C0"/>
                              </a:solidFill>
                              <a:latin typeface="Cambria Math" panose="02040503050406030204" pitchFamily="18" charset="0"/>
                            </a:rPr>
                          </m:ctrlPr>
                        </m:sSubPr>
                        <m:e>
                          <m:r>
                            <a:rPr lang="en-US" altLang="ja-JP" sz="2400" b="0" i="1" smtClean="0">
                              <a:solidFill>
                                <a:srgbClr val="0070C0"/>
                              </a:solidFill>
                              <a:latin typeface="Cambria Math" panose="02040503050406030204" pitchFamily="18" charset="0"/>
                            </a:rPr>
                            <m:t>𝐷</m:t>
                          </m:r>
                        </m:e>
                        <m:sub>
                          <m:r>
                            <m:rPr>
                              <m:sty m:val="p"/>
                            </m:rPr>
                            <a:rPr lang="en-US" altLang="ja-JP" sz="2400" b="0" i="0" smtClean="0">
                              <a:solidFill>
                                <a:srgbClr val="0070C0"/>
                              </a:solidFill>
                              <a:latin typeface="Cambria Math" panose="02040503050406030204" pitchFamily="18" charset="0"/>
                            </a:rPr>
                            <m:t>M</m:t>
                          </m:r>
                        </m:sub>
                      </m:sSub>
                    </m:oMath>
                  </m:oMathPara>
                </a14:m>
                <a:endParaRPr lang="ja-JP" altLang="en-US" sz="2400" dirty="0"/>
              </a:p>
              <a:p>
                <a:pPr algn="just">
                  <a:buFont typeface="Wingdings" panose="05000000000000000000" pitchFamily="2" charset="2"/>
                  <a:buChar char="n"/>
                </a:pPr>
                <a:endParaRPr lang="en-US" altLang="ja-JP" sz="800" dirty="0"/>
              </a:p>
              <a:p>
                <a:pPr marL="0" indent="0" algn="just">
                  <a:buNone/>
                </a:pPr>
                <a:r>
                  <a:rPr lang="en-US" altLang="ja-JP" sz="2400" dirty="0"/>
                  <a:t>     </a:t>
                </a:r>
                <a:r>
                  <a:rPr lang="ja-JP" altLang="en-US" sz="2400" dirty="0"/>
                  <a:t>これが</a:t>
                </a:r>
                <a:r>
                  <a:rPr lang="ja-JP" altLang="en-US" sz="2400" dirty="0">
                    <a:solidFill>
                      <a:srgbClr val="0070C0"/>
                    </a:solidFill>
                  </a:rPr>
                  <a:t>市場の需要曲線</a:t>
                </a:r>
                <a:r>
                  <a:rPr lang="ja-JP" altLang="en-US" sz="2400" dirty="0"/>
                  <a:t>となる．</a:t>
                </a:r>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solidFill>
                      <a:srgbClr val="FF0000"/>
                    </a:solidFill>
                  </a:rPr>
                  <a:t>市場参加者が多くなると</a:t>
                </a:r>
                <a:r>
                  <a:rPr lang="ja-JP" altLang="en-US" sz="2400" dirty="0"/>
                  <a:t>，</a:t>
                </a:r>
                <a14:m>
                  <m:oMath xmlns:m="http://schemas.openxmlformats.org/officeDocument/2006/math">
                    <m:r>
                      <a:rPr lang="en-US" altLang="ja-JP" sz="2400" b="0" i="1" smtClean="0">
                        <a:latin typeface="Cambria Math"/>
                      </a:rPr>
                      <m:t>𝐾</m:t>
                    </m:r>
                    <m:r>
                      <a:rPr lang="en-US" altLang="ja-JP" sz="2400" b="0" i="1" smtClean="0">
                        <a:latin typeface="Cambria Math" panose="02040503050406030204" pitchFamily="18" charset="0"/>
                      </a:rPr>
                      <m:t> </m:t>
                    </m:r>
                    <m:r>
                      <a:rPr lang="ja-JP" altLang="en-US" sz="2400" i="1">
                        <a:latin typeface="Cambria Math" panose="02040503050406030204" pitchFamily="18" charset="0"/>
                      </a:rPr>
                      <m:t>の</m:t>
                    </m:r>
                  </m:oMath>
                </a14:m>
                <a:r>
                  <a:rPr lang="ja-JP" altLang="en-US" sz="2400" dirty="0"/>
                  <a:t>値が大きくなるので，市場の需要曲線の</a:t>
                </a:r>
                <a:r>
                  <a:rPr lang="ja-JP" altLang="en-US" sz="2400" dirty="0">
                    <a:solidFill>
                      <a:srgbClr val="FF0000"/>
                    </a:solidFill>
                  </a:rPr>
                  <a:t>傾きは緩やかになる</a:t>
                </a:r>
                <a:r>
                  <a:rPr lang="ja-JP" altLang="en-US" sz="2400" dirty="0"/>
                  <a:t>．</a:t>
                </a:r>
                <a:endParaRPr lang="en-US" altLang="ja-JP" sz="24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blipFill rotWithShape="1">
                <a:blip r:embed="rId2"/>
                <a:stretch>
                  <a:fillRect l="-444" t="-1358" r="-111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9</a:t>
            </a:fld>
            <a:endParaRPr kumimoji="1" lang="ja-JP" altLang="en-US"/>
          </a:p>
        </p:txBody>
      </p:sp>
      <p:sp>
        <p:nvSpPr>
          <p:cNvPr id="6" name="日付プレースホルダー 5">
            <a:extLst>
              <a:ext uri="{FF2B5EF4-FFF2-40B4-BE49-F238E27FC236}">
                <a16:creationId xmlns:a16="http://schemas.microsoft.com/office/drawing/2014/main" id="{16458E3E-AB6A-452C-A9C0-BA54D4E6E19F}"/>
              </a:ext>
            </a:extLst>
          </p:cNvPr>
          <p:cNvSpPr>
            <a:spLocks noGrp="1"/>
          </p:cNvSpPr>
          <p:nvPr>
            <p:ph type="dt" sz="half" idx="10"/>
          </p:nvPr>
        </p:nvSpPr>
        <p:spPr/>
        <p:txBody>
          <a:bodyPr/>
          <a:lstStyle/>
          <a:p>
            <a:r>
              <a:rPr kumimoji="1" lang="en-US" altLang="ja-JP"/>
              <a:t>ver. 2</a:t>
            </a:r>
            <a:endParaRPr kumimoji="1" lang="ja-JP" altLang="en-US"/>
          </a:p>
        </p:txBody>
      </p:sp>
      <p:sp>
        <p:nvSpPr>
          <p:cNvPr id="7" name="フッター プレースホルダー 6">
            <a:extLst>
              <a:ext uri="{FF2B5EF4-FFF2-40B4-BE49-F238E27FC236}">
                <a16:creationId xmlns:a16="http://schemas.microsoft.com/office/drawing/2014/main" id="{C10CE088-0DE8-47DD-9924-AFEB1D2BB8C7}"/>
              </a:ext>
            </a:extLst>
          </p:cNvPr>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Tree>
    <p:extLst>
      <p:ext uri="{BB962C8B-B14F-4D97-AF65-F5344CB8AC3E}">
        <p14:creationId xmlns:p14="http://schemas.microsoft.com/office/powerpoint/2010/main" val="3697372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0" end="10"/>
                                            </p:txEl>
                                          </p:spTgt>
                                        </p:tgtEl>
                                        <p:attrNameLst>
                                          <p:attrName>style.visibility</p:attrName>
                                        </p:attrNameLst>
                                      </p:cBhvr>
                                      <p:to>
                                        <p:strVal val="visible"/>
                                      </p:to>
                                    </p:set>
                                    <p:animEffect transition="in" filter="fade">
                                      <p:cBhvr>
                                        <p:cTn id="1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9713</TotalTime>
  <Words>3395</Words>
  <Application>Microsoft Office PowerPoint</Application>
  <PresentationFormat>画面に合わせる (4:3)</PresentationFormat>
  <Paragraphs>552</Paragraphs>
  <Slides>43</Slides>
  <Notes>2</Notes>
  <HiddenSlides>0</HiddenSlides>
  <MMClips>0</MMClips>
  <ScaleCrop>false</ScaleCrop>
  <HeadingPairs>
    <vt:vector size="6" baseType="variant">
      <vt:variant>
        <vt:lpstr>使用されているフォント</vt:lpstr>
      </vt:variant>
      <vt:variant>
        <vt:i4>15</vt:i4>
      </vt:variant>
      <vt:variant>
        <vt:lpstr>テーマ</vt:lpstr>
      </vt:variant>
      <vt:variant>
        <vt:i4>1</vt:i4>
      </vt:variant>
      <vt:variant>
        <vt:lpstr>スライド タイトル</vt:lpstr>
      </vt:variant>
      <vt:variant>
        <vt:i4>43</vt:i4>
      </vt:variant>
    </vt:vector>
  </HeadingPairs>
  <TitlesOfParts>
    <vt:vector size="59" baseType="lpstr">
      <vt:lpstr>HGPｺﾞｼｯｸE</vt:lpstr>
      <vt:lpstr>HGP創英角ｺﾞｼｯｸUB</vt:lpstr>
      <vt:lpstr>HG明朝E</vt:lpstr>
      <vt:lpstr>ＭＳ Ｐゴシック</vt:lpstr>
      <vt:lpstr>ＭＳ Ｐ明朝</vt:lpstr>
      <vt:lpstr>ＭＳ 明朝</vt:lpstr>
      <vt:lpstr>Arial</vt:lpstr>
      <vt:lpstr>Bookman Old Style</vt:lpstr>
      <vt:lpstr>Calibri</vt:lpstr>
      <vt:lpstr>Cambria Math</vt:lpstr>
      <vt:lpstr>Century</vt:lpstr>
      <vt:lpstr>Gill Sans MT</vt:lpstr>
      <vt:lpstr>Times New Roman</vt:lpstr>
      <vt:lpstr>Wingdings</vt:lpstr>
      <vt:lpstr>Wingdings 3</vt:lpstr>
      <vt:lpstr>アース</vt:lpstr>
      <vt:lpstr>第7章 市場均衡 </vt:lpstr>
      <vt:lpstr>1．市場と価格</vt:lpstr>
      <vt:lpstr>●〇 1．市場と価格</vt:lpstr>
      <vt:lpstr>〇● 1．市場と価格</vt:lpstr>
      <vt:lpstr>2．市場需要曲線と市場供給曲線</vt:lpstr>
      <vt:lpstr>●〇〇〇〇 2.1　市場需要曲線</vt:lpstr>
      <vt:lpstr>〇●〇〇〇 2.1　市場需要曲線</vt:lpstr>
      <vt:lpstr>〇〇●〇〇 2.1　市場需要曲線</vt:lpstr>
      <vt:lpstr>〇〇〇●〇 2.1　市場需要曲線</vt:lpstr>
      <vt:lpstr>〇〇〇〇●　2.1　市場需要曲線： 市場参加者が1人から2人になった場合</vt:lpstr>
      <vt:lpstr>●〇〇〇〇〇 2.2　市場供給曲線</vt:lpstr>
      <vt:lpstr>〇●〇〇〇〇 2.2　市場供給曲線</vt:lpstr>
      <vt:lpstr>〇〇●〇〇〇 2.2　市場供給曲線</vt:lpstr>
      <vt:lpstr>〇〇〇●〇〇 2.2　市場供給曲線</vt:lpstr>
      <vt:lpstr>〇〇〇〇●〇 2.2　市場供給曲線</vt:lpstr>
      <vt:lpstr>〇〇〇〇〇●　2.2　市場供給曲線： 市場参加企業数が1社から2社になった場合</vt:lpstr>
      <vt:lpstr>3．市場均衡の導出</vt:lpstr>
      <vt:lpstr>●〇〇〇〇 3．市場均衡の導出</vt:lpstr>
      <vt:lpstr>〇●〇〇〇 3．市場均衡の導出</vt:lpstr>
      <vt:lpstr>〇〇●〇〇 3．市場均衡の導出</vt:lpstr>
      <vt:lpstr>〇〇〇●〇 3．市場均衡の導出：具体的な数値例</vt:lpstr>
      <vt:lpstr>〇〇〇〇● 3．市場均衡の導出：具体的な数値例</vt:lpstr>
      <vt:lpstr>4．社会的余剰</vt:lpstr>
      <vt:lpstr>●〇 4.1　市場均衡と社会的余剰</vt:lpstr>
      <vt:lpstr>〇● 4.1　市場均衡と社会的余剰</vt:lpstr>
      <vt:lpstr>●〇〇〇　4.2　市場均衡の効率性： 価格が市場均衡水準よりも高い場合</vt:lpstr>
      <vt:lpstr>〇●〇〇　4.2　市場均衡の効率性： 価格が市場均衡水準よりも低い場合</vt:lpstr>
      <vt:lpstr>〇〇●〇 4.2　市場均衡の効率性</vt:lpstr>
      <vt:lpstr>〇〇〇● 4.2　市場均衡の効率性</vt:lpstr>
      <vt:lpstr>5．経済環境の変化と市場均衡の変化 </vt:lpstr>
      <vt:lpstr>● 5.1　比較静学分析</vt:lpstr>
      <vt:lpstr>●〇〇〇〇〇〇 5.2　消費者行動の変化；効用の変化</vt:lpstr>
      <vt:lpstr>〇●〇〇〇〇〇　5.2　消費者行動の変化； パラメータB（財の価値）の上昇</vt:lpstr>
      <vt:lpstr>〇〇●〇〇〇〇　5.2　消費者行動の変化； パラメータA（貨幣価値）の低下</vt:lpstr>
      <vt:lpstr>〇〇〇●〇〇〇 5.2　消費者行動の変化；消費者数の増加</vt:lpstr>
      <vt:lpstr>〇〇〇〇●〇〇 5.2　消費者行動の変化；消費者数の増加と余剰</vt:lpstr>
      <vt:lpstr>〇〇〇〇〇●〇 5.2　消費者行動の変化；消費者数の増加と余剰</vt:lpstr>
      <vt:lpstr>〇〇〇〇〇〇● 5.2　消費者行動の変化；消費者数の増加と余剰</vt:lpstr>
      <vt:lpstr>●〇〇〇〇 5.3　生産者行動の変化</vt:lpstr>
      <vt:lpstr>〇●〇〇〇 5.3　生産者行動の変化</vt:lpstr>
      <vt:lpstr>〇〇●〇〇 5.3　生産者行動の変化：余剰の変化</vt:lpstr>
      <vt:lpstr>〇〇〇●〇 5.3　生産者行動の変化：余剰の変化</vt:lpstr>
      <vt:lpstr>〇〇〇〇● 5.3　生産者行動の変化：余剰の変化</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経済学通論1　第1回目</dc:title>
  <dc:creator>kajitani</dc:creator>
  <cp:lastModifiedBy>kajitani shinya</cp:lastModifiedBy>
  <cp:revision>334</cp:revision>
  <dcterms:created xsi:type="dcterms:W3CDTF">2010-03-26T05:42:20Z</dcterms:created>
  <dcterms:modified xsi:type="dcterms:W3CDTF">2018-06-19T09:26:48Z</dcterms:modified>
</cp:coreProperties>
</file>