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5"/>
  </p:notesMasterIdLst>
  <p:sldIdLst>
    <p:sldId id="256" r:id="rId2"/>
    <p:sldId id="303" r:id="rId3"/>
    <p:sldId id="341" r:id="rId4"/>
    <p:sldId id="342" r:id="rId5"/>
    <p:sldId id="326" r:id="rId6"/>
    <p:sldId id="327" r:id="rId7"/>
    <p:sldId id="328" r:id="rId8"/>
    <p:sldId id="330" r:id="rId9"/>
    <p:sldId id="331" r:id="rId10"/>
    <p:sldId id="332" r:id="rId11"/>
    <p:sldId id="343" r:id="rId12"/>
    <p:sldId id="333" r:id="rId13"/>
    <p:sldId id="334" r:id="rId14"/>
    <p:sldId id="344" r:id="rId15"/>
    <p:sldId id="335" r:id="rId16"/>
    <p:sldId id="336" r:id="rId17"/>
    <p:sldId id="337" r:id="rId18"/>
    <p:sldId id="338" r:id="rId19"/>
    <p:sldId id="340" r:id="rId20"/>
    <p:sldId id="345" r:id="rId21"/>
    <p:sldId id="371" r:id="rId22"/>
    <p:sldId id="372" r:id="rId23"/>
    <p:sldId id="373" r:id="rId24"/>
    <p:sldId id="374" r:id="rId25"/>
    <p:sldId id="375" r:id="rId26"/>
    <p:sldId id="376" r:id="rId27"/>
    <p:sldId id="377" r:id="rId28"/>
    <p:sldId id="378" r:id="rId29"/>
    <p:sldId id="379" r:id="rId30"/>
    <p:sldId id="380" r:id="rId31"/>
    <p:sldId id="381" r:id="rId32"/>
    <p:sldId id="382" r:id="rId33"/>
    <p:sldId id="383" r:id="rId34"/>
    <p:sldId id="384" r:id="rId35"/>
    <p:sldId id="385" r:id="rId36"/>
    <p:sldId id="386" r:id="rId37"/>
    <p:sldId id="387" r:id="rId38"/>
    <p:sldId id="388" r:id="rId39"/>
    <p:sldId id="389" r:id="rId40"/>
    <p:sldId id="390" r:id="rId41"/>
    <p:sldId id="391" r:id="rId42"/>
    <p:sldId id="392" r:id="rId43"/>
    <p:sldId id="393" r:id="rId4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370" autoAdjust="0"/>
    <p:restoredTop sz="92323" autoAdjust="0"/>
  </p:normalViewPr>
  <p:slideViewPr>
    <p:cSldViewPr>
      <p:cViewPr varScale="1">
        <p:scale>
          <a:sx n="80" d="100"/>
          <a:sy n="80" d="100"/>
        </p:scale>
        <p:origin x="58" y="3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E1427D-E88D-41EB-BA59-047600D309AF}" type="datetimeFigureOut">
              <a:rPr kumimoji="1" lang="ja-JP" altLang="en-US" smtClean="0"/>
              <a:t>2018/6/19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9EDAE1-B8AE-4CFA-BF13-ADCA72A56C55}" type="slidenum">
              <a:rPr kumimoji="1" lang="ja-JP" altLang="en-US" smtClean="0"/>
              <a:t>‹#›</a:t>
            </a:fld>
            <a:endParaRPr kumimoji="1" lang="ja-JP" altLang="en-US"/>
          </a:p>
        </p:txBody>
      </p:sp>
    </p:spTree>
    <p:extLst>
      <p:ext uri="{BB962C8B-B14F-4D97-AF65-F5344CB8AC3E}">
        <p14:creationId xmlns:p14="http://schemas.microsoft.com/office/powerpoint/2010/main" val="21266406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69EDAE1-B8AE-4CFA-BF13-ADCA72A56C55}" type="slidenum">
              <a:rPr kumimoji="1" lang="ja-JP" altLang="en-US" smtClean="0"/>
              <a:t>1</a:t>
            </a:fld>
            <a:endParaRPr kumimoji="1" lang="ja-JP" altLang="en-US"/>
          </a:p>
        </p:txBody>
      </p:sp>
    </p:spTree>
    <p:extLst>
      <p:ext uri="{BB962C8B-B14F-4D97-AF65-F5344CB8AC3E}">
        <p14:creationId xmlns:p14="http://schemas.microsoft.com/office/powerpoint/2010/main" val="54737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defRPr sz="1400"/>
            </a:lvl1pPr>
          </a:lstStyle>
          <a:p>
            <a:r>
              <a:rPr kumimoji="1" lang="en-US" altLang="ja-JP"/>
              <a:t>ver. 2</a:t>
            </a:r>
            <a:endParaRPr kumimoji="1" lang="ja-JP" altLang="en-US"/>
          </a:p>
        </p:txBody>
      </p:sp>
      <p:sp>
        <p:nvSpPr>
          <p:cNvPr id="17" name="フッター プレースホルダー 16"/>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6BAC34B2-ACAB-4D20-A3D4-E7FC5F03345E}" type="slidenum">
              <a:rPr kumimoji="1" lang="ja-JP" altLang="en-US" smtClean="0"/>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6BAC34B2-ACAB-4D20-A3D4-E7FC5F03345E}" type="slidenum">
              <a:rPr kumimoji="1" lang="ja-JP" altLang="en-US" smtClean="0"/>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スライド番号プレースホルダー 8"/>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r>
              <a:rPr kumimoji="1" lang="en-US" altLang="ja-JP"/>
              <a:t>ver. 2</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スライド番号プレースホルダー 4"/>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ver. 2</a:t>
            </a:r>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r" eaLnBrk="1" latinLnBrk="0" hangingPunct="1">
              <a:defRPr kumimoji="0" sz="1400">
                <a:solidFill>
                  <a:schemeClr val="tx2"/>
                </a:solidFill>
              </a:defRPr>
            </a:lvl1pPr>
          </a:lstStyle>
          <a:p>
            <a:r>
              <a:rPr kumimoji="1" lang="en-US" altLang="ja-JP"/>
              <a:t>ver. 2</a:t>
            </a:r>
            <a:endParaRPr kumimoji="1" lang="ja-JP" altLang="en-US" dirty="0"/>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BAC34B2-ACAB-4D20-A3D4-E7FC5F03345E}" type="slidenum">
              <a:rPr kumimoji="1" lang="ja-JP" altLang="en-US" smtClean="0"/>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3.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24.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1.png"/><Relationship Id="rId4" Type="http://schemas.openxmlformats.org/officeDocument/2006/relationships/image" Target="../media/image5.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package" Target="../embeddings/Microsoft_Word_Document4.docx"/><Relationship Id="rId7"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1.png"/><Relationship Id="rId4" Type="http://schemas.openxmlformats.org/officeDocument/2006/relationships/image" Target="../media/image13.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ja-JP" altLang="en-US" dirty="0"/>
              <a:t>第</a:t>
            </a:r>
            <a:r>
              <a:rPr lang="en-US" altLang="ja-JP" dirty="0"/>
              <a:t>2</a:t>
            </a:r>
            <a:r>
              <a:rPr lang="ja-JP" altLang="en-US" dirty="0"/>
              <a:t>章　分業と生産活動</a:t>
            </a:r>
            <a:br>
              <a:rPr lang="en-US" altLang="ja-JP" dirty="0"/>
            </a:br>
            <a:endParaRPr kumimoji="1" lang="ja-JP" altLang="en-US" dirty="0"/>
          </a:p>
        </p:txBody>
      </p:sp>
      <p:sp>
        <p:nvSpPr>
          <p:cNvPr id="3" name="サブタイトル 2"/>
          <p:cNvSpPr>
            <a:spLocks noGrp="1"/>
          </p:cNvSpPr>
          <p:nvPr>
            <p:ph type="subTitle" idx="1"/>
          </p:nvPr>
        </p:nvSpPr>
        <p:spPr/>
        <p:txBody>
          <a:bodyPr>
            <a:normAutofit fontScale="62500" lnSpcReduction="20000"/>
          </a:bodyPr>
          <a:lstStyle/>
          <a:p>
            <a:r>
              <a:rPr lang="ja-JP" altLang="en-US" sz="2400" dirty="0"/>
              <a:t>梶谷真也・鈴木史馬</a:t>
            </a:r>
            <a:r>
              <a:rPr lang="en-US" altLang="ja-JP" sz="2400" dirty="0"/>
              <a:t>『</a:t>
            </a:r>
            <a:r>
              <a:rPr lang="ja-JP" altLang="en-US" sz="2400" dirty="0"/>
              <a:t>しっかり基礎からミクロ経済学</a:t>
            </a:r>
            <a:endParaRPr lang="en-US" altLang="ja-JP" sz="2400" dirty="0"/>
          </a:p>
          <a:p>
            <a:r>
              <a:rPr lang="ja-JP" altLang="en-US" sz="2400" dirty="0"/>
              <a:t>－</a:t>
            </a:r>
            <a:r>
              <a:rPr lang="en-US" altLang="ja-JP" sz="2400" dirty="0"/>
              <a:t>LQ</a:t>
            </a:r>
            <a:r>
              <a:rPr lang="ja-JP" altLang="en-US" sz="2400" dirty="0"/>
              <a:t>アプローチ</a:t>
            </a:r>
            <a:r>
              <a:rPr lang="en-US" altLang="ja-JP" sz="2400" dirty="0"/>
              <a:t>』</a:t>
            </a:r>
            <a:r>
              <a:rPr lang="ja-JP" altLang="en-US" sz="2400" dirty="0"/>
              <a:t>（日本評論社）</a:t>
            </a:r>
          </a:p>
        </p:txBody>
      </p:sp>
      <p:sp>
        <p:nvSpPr>
          <p:cNvPr id="4" name="日付プレースホルダー 3">
            <a:extLst>
              <a:ext uri="{FF2B5EF4-FFF2-40B4-BE49-F238E27FC236}">
                <a16:creationId xmlns:a16="http://schemas.microsoft.com/office/drawing/2014/main" id="{D5B57688-E804-4BA0-994A-053BA78FD8A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802783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a:xfrm>
            <a:off x="467544" y="152400"/>
            <a:ext cx="8280920" cy="990600"/>
          </a:xfrm>
        </p:spPr>
        <p:txBody>
          <a:bodyPr>
            <a:normAutofit/>
          </a:bodyPr>
          <a:lstStyle/>
          <a:p>
            <a:pPr marL="114300" indent="0"/>
            <a:r>
              <a:rPr lang="ja-JP" altLang="en-US" sz="2800" dirty="0">
                <a:solidFill>
                  <a:srgbClr val="0070C0"/>
                </a:solidFill>
              </a:rPr>
              <a:t>●〇〇</a:t>
            </a:r>
            <a:br>
              <a:rPr lang="en-US" altLang="ja-JP" sz="2800" dirty="0">
                <a:solidFill>
                  <a:srgbClr val="0070C0"/>
                </a:solidFill>
              </a:rPr>
            </a:br>
            <a:r>
              <a:rPr lang="ja-JP" altLang="en-US" sz="2800" dirty="0">
                <a:solidFill>
                  <a:srgbClr val="0070C0"/>
                </a:solidFill>
              </a:rPr>
              <a:t>生産性と追加的費用</a:t>
            </a:r>
            <a:endParaRPr lang="en-US" altLang="ja-JP" sz="2800" dirty="0"/>
          </a:p>
        </p:txBody>
      </p:sp>
      <p:sp>
        <p:nvSpPr>
          <p:cNvPr id="166917" name="Rectangle 5"/>
          <p:cNvSpPr>
            <a:spLocks noGrp="1" noChangeArrowheads="1"/>
          </p:cNvSpPr>
          <p:nvPr>
            <p:ph idx="1"/>
          </p:nvPr>
        </p:nvSpPr>
        <p:spPr>
          <a:xfrm>
            <a:off x="457200" y="1571612"/>
            <a:ext cx="8291264" cy="5097748"/>
          </a:xfrm>
        </p:spPr>
        <p:txBody>
          <a:bodyPr>
            <a:normAutofit/>
          </a:bodyPr>
          <a:lstStyle/>
          <a:p>
            <a:pPr lvl="0">
              <a:buFont typeface="Wingdings 3" panose="05040102010807070707" pitchFamily="18" charset="2"/>
              <a:buChar char="}"/>
            </a:pPr>
            <a:r>
              <a:rPr lang="ja-JP" altLang="ja-JP" sz="2400" dirty="0">
                <a:latin typeface="+mn-ea"/>
              </a:rPr>
              <a:t>漫画家</a:t>
            </a:r>
            <a:r>
              <a:rPr lang="en-US" altLang="ja-JP" sz="2400" dirty="0">
                <a:latin typeface="+mn-ea"/>
              </a:rPr>
              <a:t>A</a:t>
            </a:r>
            <a:r>
              <a:rPr lang="ja-JP" altLang="ja-JP" sz="2400" dirty="0">
                <a:latin typeface="+mn-ea"/>
              </a:rPr>
              <a:t>の執筆活動の例</a:t>
            </a:r>
            <a:endParaRPr lang="en-US" altLang="ja-JP" sz="2400" dirty="0">
              <a:latin typeface="+mn-ea"/>
            </a:endParaRPr>
          </a:p>
          <a:p>
            <a:pPr lvl="0">
              <a:buFont typeface="Wingdings 3" panose="05040102010807070707" pitchFamily="18" charset="2"/>
              <a:buChar char="}"/>
            </a:pPr>
            <a:endParaRPr lang="en-US" altLang="ja-JP" sz="800" dirty="0">
              <a:latin typeface="+mn-ea"/>
            </a:endParaRPr>
          </a:p>
          <a:p>
            <a:pPr lvl="1">
              <a:buFont typeface="Wingdings 3" panose="05040102010807070707" pitchFamily="18" charset="2"/>
              <a:buChar char="}"/>
            </a:pPr>
            <a:r>
              <a:rPr lang="ja-JP" altLang="en-US" sz="2400" dirty="0">
                <a:latin typeface="+mn-ea"/>
              </a:rPr>
              <a:t>１</a:t>
            </a:r>
            <a:r>
              <a:rPr lang="ja-JP" altLang="ja-JP" sz="2400" dirty="0">
                <a:latin typeface="+mn-ea"/>
              </a:rPr>
              <a:t>週間のうち</a:t>
            </a:r>
            <a:r>
              <a:rPr lang="ja-JP" altLang="en-US" sz="2400" dirty="0">
                <a:latin typeface="+mn-ea"/>
              </a:rPr>
              <a:t>６</a:t>
            </a:r>
            <a:r>
              <a:rPr lang="ja-JP" altLang="ja-JP" sz="2400" dirty="0">
                <a:latin typeface="+mn-ea"/>
              </a:rPr>
              <a:t>日間作業する</a:t>
            </a:r>
            <a:r>
              <a:rPr lang="ja-JP" altLang="en-US" sz="2400" dirty="0">
                <a:latin typeface="+mn-ea"/>
              </a:rPr>
              <a:t>ことができるとする．</a:t>
            </a:r>
            <a:endParaRPr lang="en-US" altLang="ja-JP" sz="2400" dirty="0">
              <a:latin typeface="+mn-ea"/>
            </a:endParaRPr>
          </a:p>
          <a:p>
            <a:pPr lvl="1">
              <a:buFont typeface="Wingdings 3" panose="05040102010807070707" pitchFamily="18" charset="2"/>
              <a:buChar char="}"/>
            </a:pPr>
            <a:r>
              <a:rPr lang="ja-JP" altLang="en-US" sz="2400" dirty="0">
                <a:latin typeface="+mn-ea"/>
              </a:rPr>
              <a:t>１</a:t>
            </a:r>
            <a:r>
              <a:rPr lang="ja-JP" altLang="ja-JP" sz="2400" dirty="0">
                <a:latin typeface="+mn-ea"/>
              </a:rPr>
              <a:t>話分のストーリーを考えるのに</a:t>
            </a:r>
            <a:r>
              <a:rPr lang="ja-JP" altLang="en-US" sz="2400" dirty="0">
                <a:latin typeface="+mn-ea"/>
              </a:rPr>
              <a:t>２</a:t>
            </a:r>
            <a:r>
              <a:rPr lang="ja-JP" altLang="ja-JP" sz="2400" dirty="0">
                <a:latin typeface="+mn-ea"/>
              </a:rPr>
              <a:t>日必要</a:t>
            </a:r>
            <a:r>
              <a:rPr lang="ja-JP" altLang="en-US" sz="2400" dirty="0">
                <a:latin typeface="+mn-ea"/>
              </a:rPr>
              <a:t>であるとする．</a:t>
            </a:r>
            <a:endParaRPr lang="en-US" altLang="ja-JP" sz="2400" dirty="0">
              <a:latin typeface="+mn-ea"/>
            </a:endParaRPr>
          </a:p>
          <a:p>
            <a:pPr lvl="1">
              <a:buFont typeface="Wingdings 3" panose="05040102010807070707" pitchFamily="18" charset="2"/>
              <a:buChar char="}"/>
            </a:pPr>
            <a:r>
              <a:rPr lang="ja-JP" altLang="en-US" sz="2400" dirty="0">
                <a:latin typeface="+mn-ea"/>
              </a:rPr>
              <a:t>１</a:t>
            </a:r>
            <a:r>
              <a:rPr lang="ja-JP" altLang="ja-JP" sz="2400" dirty="0">
                <a:latin typeface="+mn-ea"/>
              </a:rPr>
              <a:t>話分作画するのに</a:t>
            </a:r>
            <a:r>
              <a:rPr lang="ja-JP" altLang="en-US" sz="2400" dirty="0">
                <a:latin typeface="+mn-ea"/>
              </a:rPr>
              <a:t>３</a:t>
            </a:r>
            <a:r>
              <a:rPr lang="ja-JP" altLang="ja-JP" sz="2400" dirty="0">
                <a:latin typeface="+mn-ea"/>
              </a:rPr>
              <a:t>日必要</a:t>
            </a:r>
            <a:r>
              <a:rPr lang="ja-JP" altLang="en-US" sz="2400" dirty="0">
                <a:latin typeface="+mn-ea"/>
              </a:rPr>
              <a:t>であるとする．</a:t>
            </a:r>
            <a:endParaRPr lang="en-US" altLang="ja-JP" sz="2400" dirty="0">
              <a:latin typeface="+mn-ea"/>
            </a:endParaRPr>
          </a:p>
          <a:p>
            <a:pPr lvl="1">
              <a:buFont typeface="Arial" pitchFamily="34" charset="0"/>
              <a:buChar char="•"/>
            </a:pPr>
            <a:endParaRPr lang="ja-JP" altLang="ja-JP" sz="800" dirty="0">
              <a:latin typeface="+mn-ea"/>
            </a:endParaRPr>
          </a:p>
          <a:p>
            <a:pPr lvl="0">
              <a:buFont typeface="Wingdings 3" panose="05040102010807070707" pitchFamily="18" charset="2"/>
              <a:buChar char="}"/>
            </a:pPr>
            <a:r>
              <a:rPr lang="ja-JP" altLang="en-US" sz="2400" dirty="0">
                <a:solidFill>
                  <a:srgbClr val="FF0000"/>
                </a:solidFill>
                <a:latin typeface="+mn-ea"/>
              </a:rPr>
              <a:t>１単位（１</a:t>
            </a:r>
            <a:r>
              <a:rPr lang="ja-JP" altLang="ja-JP" sz="2400" dirty="0">
                <a:solidFill>
                  <a:srgbClr val="FF0000"/>
                </a:solidFill>
                <a:latin typeface="+mn-ea"/>
              </a:rPr>
              <a:t>話分）の作業をこなすのに必要な</a:t>
            </a:r>
            <a:r>
              <a:rPr lang="ja-JP" altLang="en-US" sz="2400" dirty="0">
                <a:solidFill>
                  <a:srgbClr val="FF0000"/>
                </a:solidFill>
                <a:latin typeface="+mn-ea"/>
              </a:rPr>
              <a:t>日数を</a:t>
            </a:r>
            <a:r>
              <a:rPr lang="ja-JP" altLang="ja-JP" sz="2400" u="sng" dirty="0">
                <a:solidFill>
                  <a:srgbClr val="FF0000"/>
                </a:solidFill>
                <a:latin typeface="+mn-ea"/>
              </a:rPr>
              <a:t>「</a:t>
            </a:r>
            <a:r>
              <a:rPr lang="ja-JP" altLang="en-US" sz="2400" u="sng" dirty="0">
                <a:solidFill>
                  <a:srgbClr val="FF0000"/>
                </a:solidFill>
                <a:latin typeface="+mn-ea"/>
              </a:rPr>
              <a:t>追加的</a:t>
            </a:r>
            <a:r>
              <a:rPr lang="ja-JP" altLang="en-US" sz="2400" dirty="0">
                <a:solidFill>
                  <a:srgbClr val="FF0000"/>
                </a:solidFill>
                <a:latin typeface="+mn-ea"/>
              </a:rPr>
              <a:t>費用</a:t>
            </a:r>
            <a:r>
              <a:rPr lang="ja-JP" altLang="ja-JP" sz="2400" dirty="0">
                <a:solidFill>
                  <a:srgbClr val="FF0000"/>
                </a:solidFill>
                <a:latin typeface="+mn-ea"/>
              </a:rPr>
              <a:t>」</a:t>
            </a:r>
            <a:r>
              <a:rPr lang="ja-JP" altLang="ja-JP" sz="2400" dirty="0">
                <a:latin typeface="+mn-ea"/>
              </a:rPr>
              <a:t>と</a:t>
            </a:r>
            <a:r>
              <a:rPr lang="ja-JP" altLang="en-US" sz="2400" dirty="0">
                <a:latin typeface="+mn-ea"/>
              </a:rPr>
              <a:t>呼ぶことにする．</a:t>
            </a:r>
            <a:endParaRPr lang="en-US" altLang="ja-JP" sz="2400" dirty="0">
              <a:latin typeface="+mn-ea"/>
            </a:endParaRPr>
          </a:p>
          <a:p>
            <a:pPr lvl="0">
              <a:buFont typeface="Wingdings 3" panose="05040102010807070707" pitchFamily="18" charset="2"/>
              <a:buChar char="}"/>
            </a:pPr>
            <a:endParaRPr lang="en-US" altLang="ja-JP" sz="800" dirty="0">
              <a:latin typeface="+mn-ea"/>
            </a:endParaRPr>
          </a:p>
          <a:p>
            <a:pPr lvl="1">
              <a:buFont typeface="Wingdings 3" panose="05040102010807070707" pitchFamily="18" charset="2"/>
              <a:buChar char="}"/>
            </a:pPr>
            <a:r>
              <a:rPr lang="ja-JP" altLang="en-US" sz="2400" dirty="0"/>
              <a:t>「追加的」とは，１単位（１話分）増やすという意味．</a:t>
            </a:r>
            <a:endParaRPr lang="ja-JP" altLang="ja-JP" sz="2400" dirty="0"/>
          </a:p>
        </p:txBody>
      </p:sp>
      <p:sp>
        <p:nvSpPr>
          <p:cNvPr id="2" name="日付プレースホルダー 1">
            <a:extLst>
              <a:ext uri="{FF2B5EF4-FFF2-40B4-BE49-F238E27FC236}">
                <a16:creationId xmlns:a16="http://schemas.microsoft.com/office/drawing/2014/main" id="{6AAB870F-F1BE-4515-A9FB-7E2292A13F8A}"/>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6D431911-83F9-4F49-8459-6CFB9709F27B}"/>
              </a:ext>
            </a:extLst>
          </p:cNvPr>
          <p:cNvSpPr>
            <a:spLocks noGrp="1"/>
          </p:cNvSpPr>
          <p:nvPr>
            <p:ph type="sldNum" sz="quarter" idx="12"/>
          </p:nvPr>
        </p:nvSpPr>
        <p:spPr/>
        <p:txBody>
          <a:bodyPr/>
          <a:lstStyle/>
          <a:p>
            <a:fld id="{6BAC34B2-ACAB-4D20-A3D4-E7FC5F03345E}" type="slidenum">
              <a:rPr kumimoji="1" lang="ja-JP" altLang="en-US" smtClean="0"/>
              <a:t>10</a:t>
            </a:fld>
            <a:endParaRPr kumimoji="1" lang="ja-JP" altLang="en-US"/>
          </a:p>
        </p:txBody>
      </p:sp>
    </p:spTree>
    <p:extLst>
      <p:ext uri="{BB962C8B-B14F-4D97-AF65-F5344CB8AC3E}">
        <p14:creationId xmlns:p14="http://schemas.microsoft.com/office/powerpoint/2010/main" val="154059481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3" end="3"/>
                                            </p:txEl>
                                          </p:spTgt>
                                        </p:tgtEl>
                                        <p:attrNameLst>
                                          <p:attrName>style.visibility</p:attrName>
                                        </p:attrNameLst>
                                      </p:cBhvr>
                                      <p:to>
                                        <p:strVal val="visible"/>
                                      </p:to>
                                    </p:set>
                                    <p:animEffect transition="in" filter="fade">
                                      <p:cBhvr>
                                        <p:cTn id="13" dur="500"/>
                                        <p:tgtEl>
                                          <p:spTgt spid="166917">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6917">
                                            <p:txEl>
                                              <p:pRg st="4" end="4"/>
                                            </p:txEl>
                                          </p:spTgt>
                                        </p:tgtEl>
                                        <p:attrNameLst>
                                          <p:attrName>style.visibility</p:attrName>
                                        </p:attrNameLst>
                                      </p:cBhvr>
                                      <p:to>
                                        <p:strVal val="visible"/>
                                      </p:to>
                                    </p:set>
                                    <p:animEffect transition="in" filter="fade">
                                      <p:cBhvr>
                                        <p:cTn id="16" dur="500"/>
                                        <p:tgtEl>
                                          <p:spTgt spid="166917">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6917">
                                            <p:txEl>
                                              <p:pRg st="6" end="6"/>
                                            </p:txEl>
                                          </p:spTgt>
                                        </p:tgtEl>
                                        <p:attrNameLst>
                                          <p:attrName>style.visibility</p:attrName>
                                        </p:attrNameLst>
                                      </p:cBhvr>
                                      <p:to>
                                        <p:strVal val="visible"/>
                                      </p:to>
                                    </p:set>
                                    <p:animEffect transition="in" filter="fade">
                                      <p:cBhvr>
                                        <p:cTn id="21" dur="500"/>
                                        <p:tgtEl>
                                          <p:spTgt spid="166917">
                                            <p:txEl>
                                              <p:pRg st="6" end="6"/>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6917">
                                            <p:txEl>
                                              <p:pRg st="8" end="8"/>
                                            </p:txEl>
                                          </p:spTgt>
                                        </p:tgtEl>
                                        <p:attrNameLst>
                                          <p:attrName>style.visibility</p:attrName>
                                        </p:attrNameLst>
                                      </p:cBhvr>
                                      <p:to>
                                        <p:strVal val="visible"/>
                                      </p:to>
                                    </p:set>
                                    <p:animEffect transition="in" filter="fade">
                                      <p:cBhvr>
                                        <p:cTn id="24"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a:xfrm>
            <a:off x="467544" y="152400"/>
            <a:ext cx="8229600" cy="990600"/>
          </a:xfrm>
        </p:spPr>
        <p:txBody>
          <a:bodyPr>
            <a:normAutofit/>
          </a:bodyPr>
          <a:lstStyle/>
          <a:p>
            <a:pPr marL="114300" indent="0"/>
            <a:r>
              <a:rPr lang="ja-JP" altLang="en-US" sz="2800" dirty="0">
                <a:solidFill>
                  <a:srgbClr val="0070C0"/>
                </a:solidFill>
              </a:rPr>
              <a:t>〇●〇</a:t>
            </a:r>
            <a:br>
              <a:rPr lang="en-US" altLang="ja-JP" sz="2800" dirty="0">
                <a:solidFill>
                  <a:srgbClr val="0070C0"/>
                </a:solidFill>
              </a:rPr>
            </a:br>
            <a:r>
              <a:rPr lang="ja-JP" altLang="en-US" sz="2800" dirty="0">
                <a:solidFill>
                  <a:srgbClr val="0070C0"/>
                </a:solidFill>
              </a:rPr>
              <a:t>生産性と追加的費用</a:t>
            </a:r>
            <a:endParaRPr lang="en-US" altLang="ja-JP" sz="2800" dirty="0"/>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57200" y="1571612"/>
                <a:ext cx="8291264" cy="5097748"/>
              </a:xfrm>
            </p:spPr>
            <p:txBody>
              <a:bodyPr>
                <a:normAutofit/>
              </a:bodyPr>
              <a:lstStyle/>
              <a:p>
                <a:pPr lvl="0">
                  <a:buFont typeface="Wingdings 3" panose="05040102010807070707" pitchFamily="18" charset="2"/>
                  <a:buChar char="}"/>
                </a:pPr>
                <a:r>
                  <a:rPr lang="ja-JP" altLang="ja-JP" sz="2400" dirty="0">
                    <a:latin typeface="+mn-ea"/>
                  </a:rPr>
                  <a:t>漫画家</a:t>
                </a:r>
                <a:r>
                  <a:rPr lang="en-US" altLang="ja-JP" sz="2400" dirty="0">
                    <a:latin typeface="+mn-ea"/>
                  </a:rPr>
                  <a:t>A</a:t>
                </a:r>
                <a:r>
                  <a:rPr lang="ja-JP" altLang="ja-JP" sz="2400" dirty="0">
                    <a:latin typeface="+mn-ea"/>
                  </a:rPr>
                  <a:t>の執筆活動の例</a:t>
                </a:r>
                <a:endParaRPr lang="en-US" altLang="ja-JP" sz="2400" dirty="0">
                  <a:latin typeface="+mn-ea"/>
                </a:endParaRPr>
              </a:p>
              <a:p>
                <a:pPr lvl="1">
                  <a:buFont typeface="Wingdings 3" panose="05040102010807070707" pitchFamily="18" charset="2"/>
                  <a:buChar char="}"/>
                </a:pPr>
                <a:r>
                  <a:rPr lang="ja-JP" altLang="en-US" sz="2400" dirty="0">
                    <a:latin typeface="+mn-ea"/>
                  </a:rPr>
                  <a:t>１</a:t>
                </a:r>
                <a:r>
                  <a:rPr lang="ja-JP" altLang="ja-JP" sz="2400" dirty="0">
                    <a:latin typeface="+mn-ea"/>
                  </a:rPr>
                  <a:t>話分のストーリーを考えるのに</a:t>
                </a:r>
                <a:r>
                  <a:rPr lang="ja-JP" altLang="en-US" sz="2400" dirty="0">
                    <a:latin typeface="+mn-ea"/>
                  </a:rPr>
                  <a:t>２</a:t>
                </a:r>
                <a:r>
                  <a:rPr lang="ja-JP" altLang="ja-JP" sz="2400" dirty="0">
                    <a:latin typeface="+mn-ea"/>
                  </a:rPr>
                  <a:t>日</a:t>
                </a:r>
                <a:r>
                  <a:rPr lang="ja-JP" altLang="en-US" sz="2400" dirty="0">
                    <a:latin typeface="+mn-ea"/>
                  </a:rPr>
                  <a:t>かかる．</a:t>
                </a:r>
                <a:endParaRPr lang="en-US" altLang="ja-JP" sz="2400" dirty="0">
                  <a:latin typeface="+mn-ea"/>
                </a:endParaRPr>
              </a:p>
              <a:p>
                <a:pPr lvl="1">
                  <a:buFont typeface="Wingdings 3" panose="05040102010807070707" pitchFamily="18" charset="2"/>
                  <a:buChar char="}"/>
                </a:pPr>
                <a:endParaRPr lang="en-US" altLang="ja-JP" sz="1000" dirty="0">
                  <a:latin typeface="+mn-ea"/>
                </a:endParaRPr>
              </a:p>
              <a:p>
                <a:pPr marL="274320" lvl="1" indent="0">
                  <a:buNone/>
                </a:pPr>
                <a:r>
                  <a:rPr lang="en-US" altLang="ja-JP" sz="2400" dirty="0">
                    <a:latin typeface="+mn-ea"/>
                  </a:rPr>
                  <a:t>	</a:t>
                </a:r>
                <a:r>
                  <a:rPr lang="ja-JP" altLang="en-US" sz="2400" dirty="0">
                    <a:latin typeface="+mn-ea"/>
                  </a:rPr>
                  <a:t>⇒　１</a:t>
                </a:r>
                <a:r>
                  <a:rPr lang="ja-JP" altLang="ja-JP" sz="2400" dirty="0">
                    <a:latin typeface="+mn-ea"/>
                  </a:rPr>
                  <a:t>日で考えられるストーリーは</a:t>
                </a:r>
                <a:r>
                  <a:rPr lang="en-US" altLang="ja-JP" sz="2400" dirty="0">
                    <a:latin typeface="+mn-ea"/>
                  </a:rPr>
                  <a:t> </a:t>
                </a:r>
                <a14:m>
                  <m:oMath xmlns:m="http://schemas.openxmlformats.org/officeDocument/2006/math">
                    <m:f>
                      <m:fPr>
                        <m:ctrlPr>
                          <a:rPr lang="en-US" altLang="ja-JP" sz="2400" i="1">
                            <a:latin typeface="Cambria Math" panose="02040503050406030204" pitchFamily="18" charset="0"/>
                          </a:rPr>
                        </m:ctrlPr>
                      </m:fPr>
                      <m:num>
                        <m:r>
                          <a:rPr lang="ja-JP" altLang="en-US" sz="2400" b="0" i="1" smtClean="0">
                            <a:latin typeface="Cambria Math"/>
                          </a:rPr>
                          <m:t>１</m:t>
                        </m:r>
                      </m:num>
                      <m:den>
                        <m:r>
                          <a:rPr lang="ja-JP" altLang="en-US" sz="2400" b="0" i="1" smtClean="0">
                            <a:latin typeface="Cambria Math"/>
                          </a:rPr>
                          <m:t>２</m:t>
                        </m:r>
                      </m:den>
                    </m:f>
                  </m:oMath>
                </a14:m>
                <a:r>
                  <a:rPr lang="en-US" altLang="ja-JP" sz="2400" dirty="0">
                    <a:latin typeface="+mn-ea"/>
                  </a:rPr>
                  <a:t> </a:t>
                </a:r>
                <a:r>
                  <a:rPr lang="ja-JP" altLang="ja-JP" sz="2400" dirty="0">
                    <a:latin typeface="+mn-ea"/>
                  </a:rPr>
                  <a:t>話分</a:t>
                </a:r>
                <a:endParaRPr lang="en-US" altLang="ja-JP" sz="2400" dirty="0">
                  <a:latin typeface="+mn-ea"/>
                </a:endParaRPr>
              </a:p>
              <a:p>
                <a:pPr lvl="1">
                  <a:buFont typeface="Wingdings 3" panose="05040102010807070707" pitchFamily="18" charset="2"/>
                  <a:buChar char="}"/>
                </a:pPr>
                <a:endParaRPr lang="en-US" altLang="ja-JP" sz="900" dirty="0">
                  <a:latin typeface="+mn-ea"/>
                </a:endParaRPr>
              </a:p>
              <a:p>
                <a:pPr lvl="1">
                  <a:buFont typeface="Wingdings 3" panose="05040102010807070707" pitchFamily="18" charset="2"/>
                  <a:buChar char="}"/>
                </a:pPr>
                <a:r>
                  <a:rPr lang="ja-JP" altLang="en-US" sz="2400" dirty="0">
                    <a:latin typeface="+mn-ea"/>
                  </a:rPr>
                  <a:t>１話分の作画を行うのに３日かかる．</a:t>
                </a:r>
                <a:endParaRPr lang="en-US" altLang="ja-JP" sz="2400" dirty="0">
                  <a:latin typeface="+mn-ea"/>
                </a:endParaRPr>
              </a:p>
              <a:p>
                <a:pPr lvl="1">
                  <a:buFont typeface="Wingdings 3" panose="05040102010807070707" pitchFamily="18" charset="2"/>
                  <a:buChar char="}"/>
                </a:pPr>
                <a:endParaRPr lang="en-US" altLang="ja-JP" sz="900" dirty="0">
                  <a:latin typeface="+mn-ea"/>
                </a:endParaRPr>
              </a:p>
              <a:p>
                <a:pPr marL="274320" lvl="1" indent="0">
                  <a:buNone/>
                </a:pPr>
                <a:r>
                  <a:rPr lang="en-US" altLang="ja-JP" sz="2400" dirty="0">
                    <a:latin typeface="+mn-ea"/>
                  </a:rPr>
                  <a:t>	</a:t>
                </a:r>
                <a:r>
                  <a:rPr lang="ja-JP" altLang="en-US" sz="2400" dirty="0">
                    <a:latin typeface="+mn-ea"/>
                  </a:rPr>
                  <a:t>⇒　１日で作画できる量は </a:t>
                </a:r>
                <a14:m>
                  <m:oMath xmlns:m="http://schemas.openxmlformats.org/officeDocument/2006/math">
                    <m:f>
                      <m:fPr>
                        <m:ctrlPr>
                          <a:rPr lang="en-US" altLang="ja-JP" sz="2400" i="1" smtClean="0">
                            <a:latin typeface="Cambria Math" panose="02040503050406030204" pitchFamily="18" charset="0"/>
                          </a:rPr>
                        </m:ctrlPr>
                      </m:fPr>
                      <m:num>
                        <m:r>
                          <a:rPr lang="ja-JP" altLang="en-US" sz="2400" b="0" i="1" smtClean="0">
                            <a:latin typeface="Cambria Math"/>
                          </a:rPr>
                          <m:t>１</m:t>
                        </m:r>
                      </m:num>
                      <m:den>
                        <m:r>
                          <a:rPr lang="ja-JP" altLang="en-US" sz="2400" b="0" i="1" smtClean="0">
                            <a:latin typeface="Cambria Math"/>
                          </a:rPr>
                          <m:t>３</m:t>
                        </m:r>
                      </m:den>
                    </m:f>
                  </m:oMath>
                </a14:m>
                <a:r>
                  <a:rPr lang="ja-JP" altLang="en-US" sz="2400" dirty="0">
                    <a:latin typeface="+mn-ea"/>
                  </a:rPr>
                  <a:t> 話分．</a:t>
                </a:r>
              </a:p>
              <a:p>
                <a:pPr lvl="0">
                  <a:buFont typeface="Wingdings 3" panose="05040102010807070707" pitchFamily="18" charset="2"/>
                  <a:buChar char="}"/>
                </a:pPr>
                <a:endParaRPr lang="en-US" altLang="ja-JP" sz="900" dirty="0">
                  <a:latin typeface="+mn-ea"/>
                </a:endParaRPr>
              </a:p>
              <a:p>
                <a:pPr lvl="0">
                  <a:buFont typeface="Wingdings 3" panose="05040102010807070707" pitchFamily="18" charset="2"/>
                  <a:buChar char="}"/>
                </a:pPr>
                <a:r>
                  <a:rPr lang="ja-JP" altLang="en-US" sz="2400" dirty="0">
                    <a:solidFill>
                      <a:srgbClr val="FF0000"/>
                    </a:solidFill>
                    <a:latin typeface="+mn-ea"/>
                  </a:rPr>
                  <a:t>１日働いて生産できる生産量を「生産性」</a:t>
                </a:r>
                <a:r>
                  <a:rPr lang="ja-JP" altLang="en-US" sz="2400" dirty="0">
                    <a:latin typeface="+mn-ea"/>
                  </a:rPr>
                  <a:t>とよぶことにする．</a:t>
                </a:r>
                <a:endParaRPr lang="ja-JP" altLang="ja-JP" sz="2400" dirty="0">
                  <a:latin typeface="+mn-ea"/>
                </a:endParaRPr>
              </a:p>
              <a:p>
                <a:pPr lvl="1" algn="just">
                  <a:buFont typeface="Wingdings" pitchFamily="2" charset="2"/>
                  <a:buChar char="Ø"/>
                </a:pPr>
                <a:endParaRPr lang="ja-JP" altLang="ja-JP" sz="3200" dirty="0"/>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57200" y="1571612"/>
                <a:ext cx="8291264" cy="5097748"/>
              </a:xfrm>
              <a:blipFill rotWithShape="1">
                <a:blip r:embed="rId3"/>
                <a:stretch>
                  <a:fillRect l="-441" t="-957"/>
                </a:stretch>
              </a:blipFill>
            </p:spPr>
            <p:txBody>
              <a:bodyPr/>
              <a:lstStyle/>
              <a:p>
                <a:r>
                  <a:rPr lang="ja-JP" altLang="en-US">
                    <a:noFill/>
                  </a:rPr>
                  <a:t> </a:t>
                </a:r>
              </a:p>
            </p:txBody>
          </p:sp>
        </mc:Fallback>
      </mc:AlternateContent>
      <p:sp>
        <p:nvSpPr>
          <p:cNvPr id="2" name="日付プレースホルダー 1">
            <a:extLst>
              <a:ext uri="{FF2B5EF4-FFF2-40B4-BE49-F238E27FC236}">
                <a16:creationId xmlns:a16="http://schemas.microsoft.com/office/drawing/2014/main" id="{39349095-8C9B-491B-B748-0CC1524A7C7C}"/>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F009758A-E9F6-47B1-B7EB-D8C86AA75416}"/>
              </a:ext>
            </a:extLst>
          </p:cNvPr>
          <p:cNvSpPr>
            <a:spLocks noGrp="1"/>
          </p:cNvSpPr>
          <p:nvPr>
            <p:ph type="sldNum" sz="quarter" idx="12"/>
          </p:nvPr>
        </p:nvSpPr>
        <p:spPr/>
        <p:txBody>
          <a:bodyPr/>
          <a:lstStyle/>
          <a:p>
            <a:fld id="{6BAC34B2-ACAB-4D20-A3D4-E7FC5F03345E}" type="slidenum">
              <a:rPr kumimoji="1" lang="ja-JP" altLang="en-US" smtClean="0"/>
              <a:t>11</a:t>
            </a:fld>
            <a:endParaRPr kumimoji="1" lang="ja-JP" altLang="en-US"/>
          </a:p>
        </p:txBody>
      </p:sp>
    </p:spTree>
    <p:extLst>
      <p:ext uri="{BB962C8B-B14F-4D97-AF65-F5344CB8AC3E}">
        <p14:creationId xmlns:p14="http://schemas.microsoft.com/office/powerpoint/2010/main" val="336817616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5" end="5"/>
                                            </p:txEl>
                                          </p:spTgt>
                                        </p:tgtEl>
                                        <p:attrNameLst>
                                          <p:attrName>style.visibility</p:attrName>
                                        </p:attrNameLst>
                                      </p:cBhvr>
                                      <p:to>
                                        <p:strVal val="visible"/>
                                      </p:to>
                                    </p:set>
                                    <p:animEffect transition="in" filter="fade">
                                      <p:cBhvr>
                                        <p:cTn id="13" dur="500"/>
                                        <p:tgtEl>
                                          <p:spTgt spid="166917">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3" end="3"/>
                                            </p:txEl>
                                          </p:spTgt>
                                        </p:tgtEl>
                                        <p:attrNameLst>
                                          <p:attrName>style.visibility</p:attrName>
                                        </p:attrNameLst>
                                      </p:cBhvr>
                                      <p:to>
                                        <p:strVal val="visible"/>
                                      </p:to>
                                    </p:set>
                                    <p:animEffect transition="in" filter="fade">
                                      <p:cBhvr>
                                        <p:cTn id="18" dur="500"/>
                                        <p:tgtEl>
                                          <p:spTgt spid="166917">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7" end="7"/>
                                            </p:txEl>
                                          </p:spTgt>
                                        </p:tgtEl>
                                        <p:attrNameLst>
                                          <p:attrName>style.visibility</p:attrName>
                                        </p:attrNameLst>
                                      </p:cBhvr>
                                      <p:to>
                                        <p:strVal val="visible"/>
                                      </p:to>
                                    </p:set>
                                    <p:animEffect transition="in" filter="fade">
                                      <p:cBhvr>
                                        <p:cTn id="23" dur="500"/>
                                        <p:tgtEl>
                                          <p:spTgt spid="166917">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6917">
                                            <p:txEl>
                                              <p:pRg st="9" end="9"/>
                                            </p:txEl>
                                          </p:spTgt>
                                        </p:tgtEl>
                                        <p:attrNameLst>
                                          <p:attrName>style.visibility</p:attrName>
                                        </p:attrNameLst>
                                      </p:cBhvr>
                                      <p:to>
                                        <p:strVal val="visible"/>
                                      </p:to>
                                    </p:set>
                                    <p:animEffect transition="in" filter="fade">
                                      <p:cBhvr>
                                        <p:cTn id="28"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a:xfrm>
            <a:off x="590872" y="152400"/>
            <a:ext cx="8229600" cy="990600"/>
          </a:xfrm>
        </p:spPr>
        <p:txBody>
          <a:bodyPr>
            <a:normAutofit/>
          </a:bodyPr>
          <a:lstStyle/>
          <a:p>
            <a:r>
              <a:rPr lang="ja-JP" altLang="en-US" sz="2800" dirty="0">
                <a:solidFill>
                  <a:srgbClr val="0070C0"/>
                </a:solidFill>
              </a:rPr>
              <a:t>〇〇●</a:t>
            </a:r>
            <a:br>
              <a:rPr lang="en-US" altLang="ja-JP" sz="2800" dirty="0">
                <a:solidFill>
                  <a:srgbClr val="0070C0"/>
                </a:solidFill>
              </a:rPr>
            </a:br>
            <a:r>
              <a:rPr lang="ja-JP" altLang="en-US" sz="2800" dirty="0">
                <a:solidFill>
                  <a:srgbClr val="0070C0"/>
                </a:solidFill>
              </a:rPr>
              <a:t>生産性と追加的費用</a:t>
            </a:r>
            <a:endParaRPr lang="en-US" altLang="en-US" sz="2800" dirty="0"/>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412776"/>
                <a:ext cx="8507288" cy="4896544"/>
              </a:xfrm>
            </p:spPr>
            <p:txBody>
              <a:bodyPr>
                <a:normAutofit fontScale="85000" lnSpcReduction="10000"/>
              </a:bodyPr>
              <a:lstStyle/>
              <a:p>
                <a:pPr lvl="0">
                  <a:buFont typeface="Wingdings 3" panose="05040102010807070707" pitchFamily="18" charset="2"/>
                  <a:buChar char="}"/>
                </a:pPr>
                <a:r>
                  <a:rPr lang="ja-JP" altLang="en-US" sz="3100" dirty="0">
                    <a:latin typeface="+mn-ea"/>
                  </a:rPr>
                  <a:t>追加的費用と生産性に</a:t>
                </a:r>
                <a:r>
                  <a:rPr lang="ja-JP" altLang="ja-JP" sz="3100" dirty="0">
                    <a:latin typeface="+mn-ea"/>
                  </a:rPr>
                  <a:t>は以下のような比例関係がある</a:t>
                </a:r>
                <a:r>
                  <a:rPr lang="ja-JP" altLang="en-US" sz="3100" dirty="0">
                    <a:latin typeface="+mn-ea"/>
                  </a:rPr>
                  <a:t>．</a:t>
                </a:r>
                <a:endParaRPr lang="en-US" altLang="ja-JP" sz="3100" dirty="0">
                  <a:latin typeface="+mn-ea"/>
                </a:endParaRPr>
              </a:p>
              <a:p>
                <a:pPr marL="0" indent="0">
                  <a:buNone/>
                </a:pPr>
                <a:endParaRPr lang="ja-JP" altLang="ja-JP" sz="1400" dirty="0">
                  <a:latin typeface="+mn-ea"/>
                </a:endParaRPr>
              </a:p>
              <a:p>
                <a:pPr marL="1588" lvl="1" indent="0">
                  <a:buNone/>
                </a:pPr>
                <a:r>
                  <a:rPr lang="en-US" altLang="ja-JP" sz="3500" dirty="0">
                    <a:latin typeface="+mn-ea"/>
                  </a:rPr>
                  <a:t>		</a:t>
                </a:r>
                <a:r>
                  <a:rPr lang="ja-JP" altLang="en-US" sz="3500" dirty="0">
                    <a:latin typeface="+mn-ea"/>
                  </a:rPr>
                  <a:t>　　</a:t>
                </a:r>
                <a:r>
                  <a:rPr lang="ja-JP" altLang="ja-JP" sz="2800" dirty="0">
                    <a:solidFill>
                      <a:srgbClr val="FF0000"/>
                    </a:solidFill>
                    <a:latin typeface="+mn-ea"/>
                  </a:rPr>
                  <a:t>生産量</a:t>
                </a:r>
                <a:r>
                  <a:rPr lang="en-US" altLang="ja-JP" sz="2800" dirty="0">
                    <a:solidFill>
                      <a:srgbClr val="FF0000"/>
                    </a:solidFill>
                    <a:latin typeface="+mn-ea"/>
                  </a:rPr>
                  <a:t> 	</a:t>
                </a:r>
                <a:r>
                  <a:rPr lang="ja-JP" altLang="en-US" sz="2800" dirty="0">
                    <a:solidFill>
                      <a:srgbClr val="FF0000"/>
                    </a:solidFill>
                    <a:latin typeface="+mn-ea"/>
                  </a:rPr>
                  <a:t>：</a:t>
                </a:r>
                <a:r>
                  <a:rPr lang="en-US" altLang="ja-JP" sz="2800" dirty="0">
                    <a:solidFill>
                      <a:srgbClr val="FF0000"/>
                    </a:solidFill>
                    <a:latin typeface="+mn-ea"/>
                  </a:rPr>
                  <a:t> 	</a:t>
                </a:r>
                <a:r>
                  <a:rPr lang="ja-JP" altLang="en-US" sz="2800" dirty="0">
                    <a:solidFill>
                      <a:srgbClr val="FF0000"/>
                    </a:solidFill>
                    <a:latin typeface="+mn-ea"/>
                  </a:rPr>
                  <a:t>作業日数</a:t>
                </a:r>
                <a:r>
                  <a:rPr lang="en-US" altLang="ja-JP" sz="2800" dirty="0">
                    <a:solidFill>
                      <a:srgbClr val="FF0000"/>
                    </a:solidFill>
                    <a:latin typeface="+mn-ea"/>
                  </a:rPr>
                  <a:t> </a:t>
                </a:r>
                <a:r>
                  <a:rPr lang="ja-JP" altLang="en-US" sz="2800" dirty="0">
                    <a:latin typeface="+mn-ea"/>
                  </a:rPr>
                  <a:t>　</a:t>
                </a:r>
                <a:endParaRPr lang="en-US" altLang="ja-JP" sz="2800" dirty="0">
                  <a:latin typeface="+mn-ea"/>
                </a:endParaRPr>
              </a:p>
              <a:p>
                <a:pPr marL="1588" lvl="1" indent="0">
                  <a:buNone/>
                </a:pPr>
                <a:r>
                  <a:rPr lang="en-US" altLang="ja-JP" sz="2800" dirty="0">
                    <a:latin typeface="+mn-ea"/>
                  </a:rPr>
                  <a:t>		=</a:t>
                </a:r>
                <a:r>
                  <a:rPr lang="ja-JP" altLang="en-US" sz="2800" dirty="0">
                    <a:latin typeface="+mn-ea"/>
                  </a:rPr>
                  <a:t>　</a:t>
                </a:r>
                <a:r>
                  <a:rPr lang="en-US" altLang="ja-JP" sz="2800" dirty="0">
                    <a:latin typeface="+mn-ea"/>
                  </a:rPr>
                  <a:t> 	</a:t>
                </a:r>
                <a:r>
                  <a:rPr lang="ja-JP" altLang="en-US" sz="2800" dirty="0">
                    <a:solidFill>
                      <a:srgbClr val="FF0000"/>
                    </a:solidFill>
                    <a:latin typeface="+mn-ea"/>
                  </a:rPr>
                  <a:t>１ </a:t>
                </a:r>
                <a:r>
                  <a:rPr lang="en-US" altLang="ja-JP" sz="2800" dirty="0">
                    <a:solidFill>
                      <a:srgbClr val="FF0000"/>
                    </a:solidFill>
                    <a:latin typeface="+mn-ea"/>
                  </a:rPr>
                  <a:t>	</a:t>
                </a:r>
                <a:r>
                  <a:rPr lang="ja-JP" altLang="en-US" sz="2800" dirty="0">
                    <a:solidFill>
                      <a:srgbClr val="FF0000"/>
                    </a:solidFill>
                    <a:latin typeface="+mn-ea"/>
                  </a:rPr>
                  <a:t>：</a:t>
                </a:r>
                <a:r>
                  <a:rPr lang="en-US" altLang="ja-JP" sz="2800" dirty="0">
                    <a:solidFill>
                      <a:srgbClr val="FF0000"/>
                    </a:solidFill>
                    <a:latin typeface="+mn-ea"/>
                  </a:rPr>
                  <a:t>	</a:t>
                </a:r>
                <a:r>
                  <a:rPr lang="ja-JP" altLang="en-US" sz="2800" dirty="0">
                    <a:solidFill>
                      <a:srgbClr val="FF0000"/>
                    </a:solidFill>
                    <a:latin typeface="+mn-ea"/>
                  </a:rPr>
                  <a:t>追加的費用</a:t>
                </a:r>
                <a:endParaRPr lang="en-US" altLang="ja-JP" sz="2800" dirty="0">
                  <a:solidFill>
                    <a:srgbClr val="FF0000"/>
                  </a:solidFill>
                  <a:latin typeface="+mn-ea"/>
                </a:endParaRPr>
              </a:p>
              <a:p>
                <a:pPr marL="1588" lvl="1" indent="0">
                  <a:buNone/>
                </a:pPr>
                <a:r>
                  <a:rPr lang="en-US" altLang="ja-JP" sz="2800" dirty="0">
                    <a:solidFill>
                      <a:srgbClr val="FF0000"/>
                    </a:solidFill>
                    <a:latin typeface="+mn-ea"/>
                  </a:rPr>
                  <a:t>		</a:t>
                </a:r>
                <a:r>
                  <a:rPr lang="en-US" altLang="ja-JP" sz="2800" dirty="0">
                    <a:latin typeface="+mn-ea"/>
                  </a:rPr>
                  <a:t>= </a:t>
                </a:r>
                <a:r>
                  <a:rPr lang="ja-JP" altLang="en-US" sz="2800" dirty="0">
                    <a:latin typeface="+mn-ea"/>
                  </a:rPr>
                  <a:t>　</a:t>
                </a:r>
                <a:r>
                  <a:rPr lang="ja-JP" altLang="ja-JP" sz="2800" dirty="0">
                    <a:solidFill>
                      <a:srgbClr val="FF0000"/>
                    </a:solidFill>
                    <a:latin typeface="+mn-ea"/>
                  </a:rPr>
                  <a:t>生産性</a:t>
                </a:r>
                <a:r>
                  <a:rPr lang="en-US" altLang="ja-JP" sz="2800" dirty="0">
                    <a:solidFill>
                      <a:srgbClr val="FF0000"/>
                    </a:solidFill>
                    <a:latin typeface="+mn-ea"/>
                  </a:rPr>
                  <a:t> 	</a:t>
                </a:r>
                <a:r>
                  <a:rPr lang="ja-JP" altLang="en-US" sz="2800" dirty="0">
                    <a:solidFill>
                      <a:srgbClr val="FF0000"/>
                    </a:solidFill>
                    <a:latin typeface="+mn-ea"/>
                  </a:rPr>
                  <a:t>：</a:t>
                </a:r>
                <a:r>
                  <a:rPr lang="en-US" altLang="ja-JP" sz="2800" dirty="0">
                    <a:solidFill>
                      <a:srgbClr val="FF0000"/>
                    </a:solidFill>
                    <a:latin typeface="+mn-ea"/>
                  </a:rPr>
                  <a:t>	</a:t>
                </a:r>
                <a:r>
                  <a:rPr lang="ja-JP" altLang="en-US" sz="2800" dirty="0">
                    <a:solidFill>
                      <a:srgbClr val="FF0000"/>
                    </a:solidFill>
                    <a:latin typeface="+mn-ea"/>
                  </a:rPr>
                  <a:t>　　１</a:t>
                </a:r>
                <a:endParaRPr lang="en-US" altLang="ja-JP" sz="2800" dirty="0">
                  <a:solidFill>
                    <a:srgbClr val="FF0000"/>
                  </a:solidFill>
                  <a:latin typeface="+mn-ea"/>
                </a:endParaRPr>
              </a:p>
              <a:p>
                <a:pPr marL="1588" lvl="1" indent="0">
                  <a:buNone/>
                </a:pPr>
                <a:endParaRPr lang="en-US" altLang="ja-JP" sz="1000" dirty="0">
                  <a:latin typeface="+mn-ea"/>
                </a:endParaRPr>
              </a:p>
              <a:p>
                <a:pPr marL="266700" lvl="1" indent="-265113">
                  <a:buFont typeface="Wingdings 3" panose="05040102010807070707" pitchFamily="18" charset="2"/>
                  <a:buChar char="}"/>
                </a:pPr>
                <a:r>
                  <a:rPr lang="ja-JP" altLang="en-US" sz="3100" dirty="0">
                    <a:latin typeface="+mn-ea"/>
                  </a:rPr>
                  <a:t>この比例関係をストーリーと作画の作業に当てはめると，</a:t>
                </a:r>
                <a:endParaRPr lang="en-US" altLang="ja-JP" sz="3100" dirty="0">
                  <a:latin typeface="+mn-ea"/>
                </a:endParaRPr>
              </a:p>
              <a:p>
                <a:pPr marL="266700" lvl="1" indent="-265113">
                  <a:buFont typeface="Wingdings 3" panose="05040102010807070707" pitchFamily="18" charset="2"/>
                  <a:buChar char="}"/>
                </a:pPr>
                <a:endParaRPr lang="en-US" altLang="ja-JP" sz="900" dirty="0">
                  <a:latin typeface="+mn-ea"/>
                </a:endParaRPr>
              </a:p>
              <a:p>
                <a:pPr marL="1588" lvl="1" indent="0">
                  <a:buNone/>
                </a:pPr>
                <a:r>
                  <a:rPr lang="ja-JP" altLang="en-US" sz="3100" dirty="0">
                    <a:latin typeface="+mn-ea"/>
                  </a:rPr>
                  <a:t>　　</a:t>
                </a:r>
                <a:r>
                  <a:rPr lang="en-US" altLang="ja-JP" sz="3100" dirty="0">
                    <a:latin typeface="+mn-ea"/>
                  </a:rPr>
                  <a:t>	</a:t>
                </a:r>
                <a:r>
                  <a:rPr lang="ja-JP" altLang="en-US" sz="3100" dirty="0">
                    <a:latin typeface="+mn-ea"/>
                  </a:rPr>
                  <a:t>　　　　</a:t>
                </a:r>
                <a:r>
                  <a:rPr lang="ja-JP" altLang="en-US" sz="2800" dirty="0">
                    <a:latin typeface="+mn-ea"/>
                  </a:rPr>
                  <a:t>ストーリー１</a:t>
                </a:r>
                <a:r>
                  <a:rPr lang="ja-JP" altLang="ja-JP" sz="2800" dirty="0">
                    <a:latin typeface="+mn-ea"/>
                  </a:rPr>
                  <a:t>話</a:t>
                </a:r>
                <a:r>
                  <a:rPr lang="en-US" altLang="ja-JP" sz="2800" dirty="0">
                    <a:latin typeface="+mn-ea"/>
                  </a:rPr>
                  <a:t>	</a:t>
                </a:r>
                <a:r>
                  <a:rPr lang="ja-JP" altLang="en-US" sz="2800" dirty="0">
                    <a:latin typeface="+mn-ea"/>
                  </a:rPr>
                  <a:t>：</a:t>
                </a:r>
                <a:r>
                  <a:rPr lang="en-US" altLang="ja-JP" sz="2800" dirty="0">
                    <a:latin typeface="+mn-ea"/>
                  </a:rPr>
                  <a:t> </a:t>
                </a:r>
                <a:r>
                  <a:rPr lang="ja-JP" altLang="en-US" sz="2800" dirty="0">
                    <a:latin typeface="+mn-ea"/>
                  </a:rPr>
                  <a:t>作業日数２</a:t>
                </a:r>
                <a:r>
                  <a:rPr lang="ja-JP" altLang="ja-JP" sz="2800" dirty="0">
                    <a:latin typeface="+mn-ea"/>
                  </a:rPr>
                  <a:t>日</a:t>
                </a:r>
                <a:r>
                  <a:rPr lang="en-US" altLang="ja-JP" sz="2800" dirty="0">
                    <a:latin typeface="+mn-ea"/>
                  </a:rPr>
                  <a:t> </a:t>
                </a:r>
              </a:p>
              <a:p>
                <a:pPr marL="1588" lvl="1" indent="0">
                  <a:buNone/>
                </a:pPr>
                <a:r>
                  <a:rPr lang="ja-JP" altLang="en-US" sz="2800" dirty="0">
                    <a:latin typeface="+mn-ea"/>
                  </a:rPr>
                  <a:t>　　　　　　</a:t>
                </a:r>
                <a:r>
                  <a:rPr lang="en-US" altLang="ja-JP" sz="2800" dirty="0">
                    <a:latin typeface="+mn-ea"/>
                  </a:rPr>
                  <a:t>=</a:t>
                </a:r>
                <a:r>
                  <a:rPr lang="ja-JP" altLang="en-US" sz="2800" dirty="0">
                    <a:latin typeface="+mn-ea"/>
                  </a:rPr>
                  <a:t>　　ストーリー</a:t>
                </a:r>
                <a14:m>
                  <m:oMath xmlns:m="http://schemas.openxmlformats.org/officeDocument/2006/math">
                    <m:f>
                      <m:fPr>
                        <m:ctrlPr>
                          <a:rPr lang="en-US" altLang="ja-JP" sz="2400" i="1" smtClean="0">
                            <a:latin typeface="Cambria Math" panose="02040503050406030204" pitchFamily="18" charset="0"/>
                          </a:rPr>
                        </m:ctrlPr>
                      </m:fPr>
                      <m:num>
                        <m:r>
                          <a:rPr lang="ja-JP" altLang="en-US" sz="2400" b="0" i="1" smtClean="0">
                            <a:latin typeface="Cambria Math"/>
                          </a:rPr>
                          <m:t>１</m:t>
                        </m:r>
                      </m:num>
                      <m:den>
                        <m:r>
                          <a:rPr lang="ja-JP" altLang="en-US" sz="2400" b="0" i="1" smtClean="0">
                            <a:latin typeface="Cambria Math"/>
                          </a:rPr>
                          <m:t>２</m:t>
                        </m:r>
                      </m:den>
                    </m:f>
                    <m:r>
                      <a:rPr lang="en-US" altLang="ja-JP" sz="2400" b="0" i="1" smtClean="0">
                        <a:latin typeface="Cambria Math"/>
                      </a:rPr>
                      <m:t> </m:t>
                    </m:r>
                  </m:oMath>
                </a14:m>
                <a:r>
                  <a:rPr lang="ja-JP" altLang="ja-JP" sz="2800" dirty="0">
                    <a:latin typeface="+mn-ea"/>
                  </a:rPr>
                  <a:t>話</a:t>
                </a:r>
                <a:r>
                  <a:rPr lang="en-US" altLang="ja-JP" sz="2800" dirty="0">
                    <a:latin typeface="+mn-ea"/>
                  </a:rPr>
                  <a:t>	</a:t>
                </a:r>
                <a:r>
                  <a:rPr lang="ja-JP" altLang="en-US" sz="2800" dirty="0">
                    <a:latin typeface="+mn-ea"/>
                  </a:rPr>
                  <a:t>：</a:t>
                </a:r>
                <a:r>
                  <a:rPr lang="en-US" altLang="ja-JP" sz="2800" dirty="0">
                    <a:latin typeface="+mn-ea"/>
                  </a:rPr>
                  <a:t> </a:t>
                </a:r>
                <a:r>
                  <a:rPr lang="ja-JP" altLang="en-US" sz="2800" dirty="0">
                    <a:latin typeface="+mn-ea"/>
                  </a:rPr>
                  <a:t>作業日数１</a:t>
                </a:r>
                <a:r>
                  <a:rPr lang="ja-JP" altLang="ja-JP" sz="2800" dirty="0">
                    <a:latin typeface="+mn-ea"/>
                  </a:rPr>
                  <a:t>日</a:t>
                </a:r>
                <a:endParaRPr lang="en-US" altLang="ja-JP" sz="2800" dirty="0">
                  <a:latin typeface="+mn-ea"/>
                </a:endParaRPr>
              </a:p>
              <a:p>
                <a:pPr marL="1588" lvl="1" indent="0">
                  <a:buNone/>
                </a:pPr>
                <a:endParaRPr lang="en-US" altLang="ja-JP" sz="1000" dirty="0">
                  <a:latin typeface="+mn-ea"/>
                </a:endParaRPr>
              </a:p>
              <a:p>
                <a:pPr marL="1588" lvl="1" indent="0">
                  <a:buNone/>
                </a:pPr>
                <a:r>
                  <a:rPr lang="en-US" altLang="ja-JP" sz="2800" dirty="0">
                    <a:latin typeface="+mn-ea"/>
                  </a:rPr>
                  <a:t>		</a:t>
                </a:r>
                <a:r>
                  <a:rPr lang="ja-JP" altLang="en-US" sz="2800" dirty="0">
                    <a:latin typeface="+mn-ea"/>
                  </a:rPr>
                  <a:t>　　 作画 １</a:t>
                </a:r>
                <a:r>
                  <a:rPr lang="ja-JP" altLang="ja-JP" sz="2800" dirty="0">
                    <a:latin typeface="+mn-ea"/>
                  </a:rPr>
                  <a:t>話</a:t>
                </a:r>
                <a:r>
                  <a:rPr lang="en-US" altLang="ja-JP" sz="2800" dirty="0">
                    <a:latin typeface="+mn-ea"/>
                  </a:rPr>
                  <a:t>	</a:t>
                </a:r>
                <a:r>
                  <a:rPr lang="ja-JP" altLang="en-US" sz="2800" dirty="0">
                    <a:latin typeface="+mn-ea"/>
                  </a:rPr>
                  <a:t>：</a:t>
                </a:r>
                <a:r>
                  <a:rPr lang="en-US" altLang="ja-JP" sz="2800" dirty="0">
                    <a:latin typeface="+mn-ea"/>
                  </a:rPr>
                  <a:t> </a:t>
                </a:r>
                <a:r>
                  <a:rPr lang="ja-JP" altLang="en-US" sz="2800" dirty="0">
                    <a:latin typeface="+mn-ea"/>
                  </a:rPr>
                  <a:t>作業日数３</a:t>
                </a:r>
                <a:r>
                  <a:rPr lang="ja-JP" altLang="ja-JP" sz="2800" dirty="0">
                    <a:latin typeface="+mn-ea"/>
                  </a:rPr>
                  <a:t>日</a:t>
                </a:r>
                <a:endParaRPr lang="en-US" altLang="ja-JP" sz="2800" dirty="0">
                  <a:latin typeface="+mn-ea"/>
                </a:endParaRPr>
              </a:p>
              <a:p>
                <a:pPr marL="1588" lvl="1" indent="0">
                  <a:buNone/>
                </a:pPr>
                <a:r>
                  <a:rPr lang="en-US" altLang="ja-JP" sz="2800" dirty="0">
                    <a:latin typeface="+mn-ea"/>
                  </a:rPr>
                  <a:t> 	</a:t>
                </a:r>
                <a:r>
                  <a:rPr lang="ja-JP" altLang="en-US" sz="2800" dirty="0">
                    <a:latin typeface="+mn-ea"/>
                  </a:rPr>
                  <a:t>　　　　</a:t>
                </a:r>
                <a:r>
                  <a:rPr lang="en-US" altLang="ja-JP" sz="2800" dirty="0">
                    <a:latin typeface="+mn-ea"/>
                  </a:rPr>
                  <a:t>=</a:t>
                </a:r>
                <a:r>
                  <a:rPr lang="ja-JP" altLang="en-US" sz="2800" dirty="0">
                    <a:latin typeface="+mn-ea"/>
                  </a:rPr>
                  <a:t>　　作画 </a:t>
                </a:r>
                <a14:m>
                  <m:oMath xmlns:m="http://schemas.openxmlformats.org/officeDocument/2006/math">
                    <m:f>
                      <m:fPr>
                        <m:ctrlPr>
                          <a:rPr lang="en-US" altLang="ja-JP" sz="2400" i="1" smtClean="0">
                            <a:latin typeface="Cambria Math" panose="02040503050406030204" pitchFamily="18" charset="0"/>
                          </a:rPr>
                        </m:ctrlPr>
                      </m:fPr>
                      <m:num>
                        <m:r>
                          <a:rPr lang="ja-JP" altLang="en-US" sz="2400" b="0" i="1" smtClean="0">
                            <a:latin typeface="Cambria Math"/>
                          </a:rPr>
                          <m:t>１</m:t>
                        </m:r>
                      </m:num>
                      <m:den>
                        <m:r>
                          <a:rPr lang="ja-JP" altLang="en-US" sz="2400" b="0" i="1" smtClean="0">
                            <a:latin typeface="Cambria Math"/>
                          </a:rPr>
                          <m:t>３</m:t>
                        </m:r>
                      </m:den>
                    </m:f>
                  </m:oMath>
                </a14:m>
                <a:r>
                  <a:rPr lang="en-US" altLang="ja-JP" sz="2800" dirty="0">
                    <a:latin typeface="+mn-ea"/>
                  </a:rPr>
                  <a:t> </a:t>
                </a:r>
                <a:r>
                  <a:rPr lang="ja-JP" altLang="ja-JP" sz="2800" dirty="0">
                    <a:latin typeface="+mn-ea"/>
                  </a:rPr>
                  <a:t>話</a:t>
                </a:r>
                <a:r>
                  <a:rPr lang="en-US" altLang="ja-JP" sz="2800" dirty="0">
                    <a:latin typeface="+mn-ea"/>
                  </a:rPr>
                  <a:t> 	</a:t>
                </a:r>
                <a:r>
                  <a:rPr lang="ja-JP" altLang="en-US" sz="2800" dirty="0">
                    <a:latin typeface="+mn-ea"/>
                  </a:rPr>
                  <a:t>：</a:t>
                </a:r>
                <a:r>
                  <a:rPr lang="en-US" altLang="ja-JP" sz="2800" dirty="0">
                    <a:latin typeface="+mn-ea"/>
                  </a:rPr>
                  <a:t> </a:t>
                </a:r>
                <a:r>
                  <a:rPr lang="ja-JP" altLang="en-US" sz="2800" dirty="0">
                    <a:latin typeface="+mn-ea"/>
                  </a:rPr>
                  <a:t>作業日数１</a:t>
                </a:r>
                <a:r>
                  <a:rPr lang="ja-JP" altLang="ja-JP" sz="2800" dirty="0">
                    <a:latin typeface="+mn-ea"/>
                  </a:rPr>
                  <a:t>日</a:t>
                </a: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412776"/>
                <a:ext cx="8507288" cy="4896544"/>
              </a:xfrm>
              <a:blipFill rotWithShape="1">
                <a:blip r:embed="rId3"/>
                <a:stretch>
                  <a:fillRect l="-645" t="-1868"/>
                </a:stretch>
              </a:blipFill>
            </p:spPr>
            <p:txBody>
              <a:bodyPr/>
              <a:lstStyle/>
              <a:p>
                <a:r>
                  <a:rPr lang="ja-JP" altLang="en-US">
                    <a:noFill/>
                  </a:rPr>
                  <a:t> </a:t>
                </a:r>
              </a:p>
            </p:txBody>
          </p:sp>
        </mc:Fallback>
      </mc:AlternateContent>
      <p:sp>
        <p:nvSpPr>
          <p:cNvPr id="2" name="日付プレースホルダー 1">
            <a:extLst>
              <a:ext uri="{FF2B5EF4-FFF2-40B4-BE49-F238E27FC236}">
                <a16:creationId xmlns:a16="http://schemas.microsoft.com/office/drawing/2014/main" id="{EB5AE080-E86A-4A67-AFC1-BE099722BA2C}"/>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8D9FDC46-EA37-4E70-B749-A6398039F847}"/>
              </a:ext>
            </a:extLst>
          </p:cNvPr>
          <p:cNvSpPr>
            <a:spLocks noGrp="1"/>
          </p:cNvSpPr>
          <p:nvPr>
            <p:ph type="sldNum" sz="quarter" idx="12"/>
          </p:nvPr>
        </p:nvSpPr>
        <p:spPr/>
        <p:txBody>
          <a:bodyPr/>
          <a:lstStyle/>
          <a:p>
            <a:fld id="{6BAC34B2-ACAB-4D20-A3D4-E7FC5F03345E}" type="slidenum">
              <a:rPr kumimoji="1" lang="ja-JP" altLang="en-US" smtClean="0"/>
              <a:t>12</a:t>
            </a:fld>
            <a:endParaRPr kumimoji="1" lang="ja-JP" altLang="en-US"/>
          </a:p>
        </p:txBody>
      </p:sp>
    </p:spTree>
    <p:extLst>
      <p:ext uri="{BB962C8B-B14F-4D97-AF65-F5344CB8AC3E}">
        <p14:creationId xmlns:p14="http://schemas.microsoft.com/office/powerpoint/2010/main" val="234544707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6" end="6"/>
                                            </p:txEl>
                                          </p:spTgt>
                                        </p:tgtEl>
                                        <p:attrNameLst>
                                          <p:attrName>style.visibility</p:attrName>
                                        </p:attrNameLst>
                                      </p:cBhvr>
                                      <p:to>
                                        <p:strVal val="visible"/>
                                      </p:to>
                                    </p:set>
                                    <p:animEffect transition="in" filter="fade">
                                      <p:cBhvr>
                                        <p:cTn id="7" dur="500"/>
                                        <p:tgtEl>
                                          <p:spTgt spid="166917">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8" end="8"/>
                                            </p:txEl>
                                          </p:spTgt>
                                        </p:tgtEl>
                                        <p:attrNameLst>
                                          <p:attrName>style.visibility</p:attrName>
                                        </p:attrNameLst>
                                      </p:cBhvr>
                                      <p:to>
                                        <p:strVal val="visible"/>
                                      </p:to>
                                    </p:set>
                                    <p:animEffect transition="in" filter="fade">
                                      <p:cBhvr>
                                        <p:cTn id="10" dur="500"/>
                                        <p:tgtEl>
                                          <p:spTgt spid="166917">
                                            <p:txEl>
                                              <p:pRg st="8" end="8"/>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6917">
                                            <p:txEl>
                                              <p:pRg st="9" end="9"/>
                                            </p:txEl>
                                          </p:spTgt>
                                        </p:tgtEl>
                                        <p:attrNameLst>
                                          <p:attrName>style.visibility</p:attrName>
                                        </p:attrNameLst>
                                      </p:cBhvr>
                                      <p:to>
                                        <p:strVal val="visible"/>
                                      </p:to>
                                    </p:set>
                                    <p:animEffect transition="in" filter="fade">
                                      <p:cBhvr>
                                        <p:cTn id="13" dur="500"/>
                                        <p:tgtEl>
                                          <p:spTgt spid="166917">
                                            <p:txEl>
                                              <p:pRg st="9" end="9"/>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6917">
                                            <p:txEl>
                                              <p:pRg st="11" end="11"/>
                                            </p:txEl>
                                          </p:spTgt>
                                        </p:tgtEl>
                                        <p:attrNameLst>
                                          <p:attrName>style.visibility</p:attrName>
                                        </p:attrNameLst>
                                      </p:cBhvr>
                                      <p:to>
                                        <p:strVal val="visible"/>
                                      </p:to>
                                    </p:set>
                                    <p:animEffect transition="in" filter="fade">
                                      <p:cBhvr>
                                        <p:cTn id="16" dur="500"/>
                                        <p:tgtEl>
                                          <p:spTgt spid="166917">
                                            <p:txEl>
                                              <p:pRg st="11" end="11"/>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66917">
                                            <p:txEl>
                                              <p:pRg st="12" end="12"/>
                                            </p:txEl>
                                          </p:spTgt>
                                        </p:tgtEl>
                                        <p:attrNameLst>
                                          <p:attrName>style.visibility</p:attrName>
                                        </p:attrNameLst>
                                      </p:cBhvr>
                                      <p:to>
                                        <p:strVal val="visible"/>
                                      </p:to>
                                    </p:set>
                                    <p:animEffect transition="in" filter="fade">
                                      <p:cBhvr>
                                        <p:cTn id="19" dur="500"/>
                                        <p:tgtEl>
                                          <p:spTgt spid="16691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pPr marL="0" indent="0"/>
            <a:r>
              <a:rPr lang="ja-JP" altLang="en-US" dirty="0">
                <a:solidFill>
                  <a:srgbClr val="0070C0"/>
                </a:solidFill>
              </a:rPr>
              <a:t>●〇〇〇〇〇</a:t>
            </a:r>
            <a:br>
              <a:rPr lang="en-US" altLang="ja-JP" dirty="0">
                <a:solidFill>
                  <a:srgbClr val="0070C0"/>
                </a:solidFill>
              </a:rPr>
            </a:br>
            <a:r>
              <a:rPr lang="en-US" altLang="ja-JP" dirty="0">
                <a:solidFill>
                  <a:srgbClr val="0070C0"/>
                </a:solidFill>
              </a:rPr>
              <a:t>1</a:t>
            </a:r>
            <a:r>
              <a:rPr lang="ja-JP" altLang="ja-JP" dirty="0">
                <a:solidFill>
                  <a:srgbClr val="0070C0"/>
                </a:solidFill>
              </a:rPr>
              <a:t>週間当たりの生産可能量</a:t>
            </a: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57200" y="1571612"/>
                <a:ext cx="8291264" cy="4953732"/>
              </a:xfrm>
            </p:spPr>
            <p:txBody>
              <a:bodyPr>
                <a:normAutofit/>
              </a:bodyPr>
              <a:lstStyle/>
              <a:p>
                <a:pPr algn="just">
                  <a:buFont typeface="Wingdings 3" panose="05040102010807070707" pitchFamily="18" charset="2"/>
                  <a:buChar char="}"/>
                </a:pPr>
                <a:r>
                  <a:rPr lang="ja-JP" altLang="ja-JP" sz="2400" dirty="0">
                    <a:latin typeface="+mn-ea"/>
                  </a:rPr>
                  <a:t>漫画家</a:t>
                </a:r>
                <a:r>
                  <a:rPr lang="en-US" altLang="ja-JP" sz="2400" dirty="0">
                    <a:latin typeface="+mn-ea"/>
                  </a:rPr>
                  <a:t>A</a:t>
                </a:r>
                <a:r>
                  <a:rPr lang="ja-JP" altLang="ja-JP" sz="2400" dirty="0">
                    <a:latin typeface="+mn-ea"/>
                  </a:rPr>
                  <a:t>の</a:t>
                </a:r>
                <a:r>
                  <a:rPr lang="ja-JP" altLang="en-US" sz="2400" dirty="0">
                    <a:latin typeface="+mn-ea"/>
                  </a:rPr>
                  <a:t>１</a:t>
                </a:r>
                <a:r>
                  <a:rPr lang="ja-JP" altLang="ja-JP" sz="2400" dirty="0">
                    <a:latin typeface="+mn-ea"/>
                  </a:rPr>
                  <a:t>週間あたりの執筆可能量を数式で表現</a:t>
                </a:r>
                <a:r>
                  <a:rPr lang="ja-JP" altLang="en-US" sz="2400" dirty="0">
                    <a:latin typeface="+mn-ea"/>
                  </a:rPr>
                  <a:t>しよう．</a:t>
                </a:r>
                <a:endParaRPr lang="en-US" altLang="ja-JP" sz="2400" dirty="0">
                  <a:latin typeface="+mn-ea"/>
                </a:endParaRPr>
              </a:p>
              <a:p>
                <a:pPr algn="just">
                  <a:buFont typeface="Wingdings 3" panose="05040102010807070707" pitchFamily="18" charset="2"/>
                  <a:buChar char="}"/>
                </a:pPr>
                <a:endParaRPr lang="en-US" altLang="ja-JP" sz="800" dirty="0">
                  <a:latin typeface="+mn-ea"/>
                </a:endParaRPr>
              </a:p>
              <a:p>
                <a:pPr lvl="1" algn="just">
                  <a:buFont typeface="Wingdings 3" panose="05040102010807070707" pitchFamily="18" charset="2"/>
                  <a:buChar char="}"/>
                </a:pP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𝑥</m:t>
                        </m:r>
                      </m:e>
                      <m:sub>
                        <m:r>
                          <m:rPr>
                            <m:sty m:val="p"/>
                          </m:rPr>
                          <a:rPr lang="en-US" altLang="ja-JP" sz="2400" b="0" i="0" smtClean="0">
                            <a:solidFill>
                              <a:srgbClr val="FF0000"/>
                            </a:solidFill>
                            <a:latin typeface="Cambria Math"/>
                          </a:rPr>
                          <m:t>A</m:t>
                        </m:r>
                      </m:sub>
                    </m:sSub>
                    <m:r>
                      <a:rPr lang="ja-JP" altLang="en-US" sz="2400" b="0" i="1" smtClean="0">
                        <a:latin typeface="Cambria Math"/>
                      </a:rPr>
                      <m:t>を</m:t>
                    </m:r>
                  </m:oMath>
                </a14:m>
                <a:r>
                  <a:rPr lang="ja-JP" altLang="en-US" sz="2400" dirty="0">
                    <a:latin typeface="+mn-ea"/>
                  </a:rPr>
                  <a:t>漫画家</a:t>
                </a:r>
                <a:r>
                  <a:rPr lang="en-US" altLang="ja-JP" sz="2400" dirty="0">
                    <a:latin typeface="+mn-ea"/>
                  </a:rPr>
                  <a:t>A</a:t>
                </a:r>
                <a:r>
                  <a:rPr lang="ja-JP" altLang="en-US" sz="2400" dirty="0">
                    <a:latin typeface="+mn-ea"/>
                  </a:rPr>
                  <a:t>の１週間に考えるストーリーの量とする．</a:t>
                </a:r>
                <a:endParaRPr lang="en-US" altLang="ja-JP" sz="2400" dirty="0">
                  <a:latin typeface="+mn-ea"/>
                </a:endParaRPr>
              </a:p>
              <a:p>
                <a:pPr marL="274320" lvl="1" indent="0" algn="just">
                  <a:buNone/>
                </a:pPr>
                <a:r>
                  <a:rPr lang="ja-JP" altLang="en-US" sz="2400" dirty="0">
                    <a:latin typeface="+mn-ea"/>
                  </a:rPr>
                  <a:t>　（単位は話数）</a:t>
                </a:r>
                <a:endParaRPr lang="en-US" altLang="ja-JP" sz="2400" dirty="0">
                  <a:latin typeface="+mn-ea"/>
                </a:endParaRPr>
              </a:p>
              <a:p>
                <a:pPr marL="274320" lvl="1" indent="0" algn="just">
                  <a:buNone/>
                </a:pPr>
                <a:endParaRPr lang="en-US" altLang="ja-JP" sz="800" dirty="0">
                  <a:latin typeface="+mn-ea"/>
                </a:endParaRPr>
              </a:p>
              <a:p>
                <a:pPr lvl="1" algn="just">
                  <a:buFont typeface="Wingdings 3" panose="05040102010807070707" pitchFamily="18" charset="2"/>
                  <a:buChar char="}"/>
                </a:pPr>
                <a:r>
                  <a:rPr lang="ja-JP" altLang="en-US" sz="2400" dirty="0">
                    <a:latin typeface="+mn-ea"/>
                  </a:rPr>
                  <a:t>１</a:t>
                </a:r>
                <a:r>
                  <a:rPr lang="ja-JP" altLang="ja-JP" sz="2400" dirty="0">
                    <a:latin typeface="+mn-ea"/>
                  </a:rPr>
                  <a:t>話考えるのに</a:t>
                </a:r>
                <a:r>
                  <a:rPr lang="ja-JP" altLang="en-US" sz="2400" dirty="0">
                    <a:latin typeface="+mn-ea"/>
                  </a:rPr>
                  <a:t>２</a:t>
                </a:r>
                <a:r>
                  <a:rPr lang="ja-JP" altLang="ja-JP" sz="2400" dirty="0">
                    <a:latin typeface="+mn-ea"/>
                  </a:rPr>
                  <a:t>日必要なので</a:t>
                </a:r>
                <a:r>
                  <a:rPr lang="ja-JP" altLang="en-US" sz="2400" dirty="0">
                    <a:latin typeface="+mn-ea"/>
                  </a:rPr>
                  <a:t>，</a:t>
                </a: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𝑥</m:t>
                        </m:r>
                      </m:e>
                      <m:sub>
                        <m:r>
                          <m:rPr>
                            <m:sty m:val="p"/>
                          </m:rPr>
                          <a:rPr lang="en-US" altLang="ja-JP" sz="2400" b="0" i="0" smtClean="0">
                            <a:solidFill>
                              <a:srgbClr val="FF0000"/>
                            </a:solidFill>
                            <a:latin typeface="Cambria Math"/>
                          </a:rPr>
                          <m:t>A</m:t>
                        </m:r>
                      </m:sub>
                    </m:sSub>
                  </m:oMath>
                </a14:m>
                <a:r>
                  <a:rPr lang="ja-JP" altLang="ja-JP" sz="2400" dirty="0">
                    <a:latin typeface="+mn-ea"/>
                  </a:rPr>
                  <a:t>話考えるのに必要な日数は</a:t>
                </a:r>
                <a:r>
                  <a:rPr lang="en-US" altLang="ja-JP" sz="2400" dirty="0">
                    <a:solidFill>
                      <a:srgbClr val="FF0000"/>
                    </a:solidFill>
                    <a:latin typeface="+mn-ea"/>
                  </a:rPr>
                  <a:t>2</a:t>
                </a: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𝑥</m:t>
                        </m:r>
                      </m:e>
                      <m:sub>
                        <m:r>
                          <m:rPr>
                            <m:sty m:val="p"/>
                          </m:rPr>
                          <a:rPr lang="en-US" altLang="ja-JP" sz="2400" b="0" i="0" smtClean="0">
                            <a:solidFill>
                              <a:srgbClr val="FF0000"/>
                            </a:solidFill>
                            <a:latin typeface="Cambria Math"/>
                          </a:rPr>
                          <m:t>A</m:t>
                        </m:r>
                      </m:sub>
                    </m:sSub>
                  </m:oMath>
                </a14:m>
                <a:r>
                  <a:rPr lang="ja-JP" altLang="ja-JP" sz="2400" dirty="0">
                    <a:latin typeface="+mn-ea"/>
                  </a:rPr>
                  <a:t>日</a:t>
                </a:r>
                <a:r>
                  <a:rPr lang="ja-JP" altLang="en-US" sz="2400" dirty="0">
                    <a:latin typeface="+mn-ea"/>
                  </a:rPr>
                  <a:t>．</a:t>
                </a:r>
                <a:endParaRPr lang="en-US" altLang="ja-JP" sz="2400" dirty="0">
                  <a:latin typeface="+mn-ea"/>
                </a:endParaRPr>
              </a:p>
              <a:p>
                <a:pPr lvl="1" algn="just">
                  <a:buFont typeface="Wingdings 3" panose="05040102010807070707" pitchFamily="18" charset="2"/>
                  <a:buChar char="}"/>
                </a:pPr>
                <a:endParaRPr lang="en-US" altLang="ja-JP" sz="800" dirty="0">
                  <a:latin typeface="+mn-ea"/>
                </a:endParaRPr>
              </a:p>
              <a:p>
                <a:pPr lvl="1" algn="just">
                  <a:buFont typeface="Wingdings 3" panose="05040102010807070707" pitchFamily="18" charset="2"/>
                  <a:buChar char="}"/>
                </a:pP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𝑦</m:t>
                        </m:r>
                      </m:e>
                      <m:sub>
                        <m:r>
                          <m:rPr>
                            <m:sty m:val="p"/>
                          </m:rPr>
                          <a:rPr lang="en-US" altLang="ja-JP" sz="2400" b="0" i="0" smtClean="0">
                            <a:solidFill>
                              <a:srgbClr val="FF0000"/>
                            </a:solidFill>
                            <a:latin typeface="Cambria Math"/>
                          </a:rPr>
                          <m:t>A</m:t>
                        </m:r>
                      </m:sub>
                    </m:sSub>
                  </m:oMath>
                </a14:m>
                <a:r>
                  <a:rPr lang="ja-JP" altLang="ja-JP" sz="2400" dirty="0" err="1">
                    <a:latin typeface="+mn-ea"/>
                  </a:rPr>
                  <a:t>を漫</a:t>
                </a:r>
                <a:r>
                  <a:rPr lang="ja-JP" altLang="ja-JP" sz="2400" dirty="0">
                    <a:latin typeface="+mn-ea"/>
                  </a:rPr>
                  <a:t>画家</a:t>
                </a:r>
                <a:r>
                  <a:rPr lang="en-US" altLang="ja-JP" sz="2400" dirty="0">
                    <a:latin typeface="+mn-ea"/>
                  </a:rPr>
                  <a:t>A</a:t>
                </a:r>
                <a:r>
                  <a:rPr lang="ja-JP" altLang="ja-JP" sz="2400" dirty="0">
                    <a:latin typeface="+mn-ea"/>
                  </a:rPr>
                  <a:t>の</a:t>
                </a:r>
                <a:r>
                  <a:rPr lang="ja-JP" altLang="en-US" sz="2400" dirty="0">
                    <a:latin typeface="+mn-ea"/>
                  </a:rPr>
                  <a:t>１</a:t>
                </a:r>
                <a:r>
                  <a:rPr lang="ja-JP" altLang="ja-JP" sz="2400" dirty="0">
                    <a:latin typeface="+mn-ea"/>
                  </a:rPr>
                  <a:t>週間に</a:t>
                </a:r>
                <a:r>
                  <a:rPr lang="ja-JP" altLang="en-US" sz="2400" dirty="0">
                    <a:latin typeface="+mn-ea"/>
                  </a:rPr>
                  <a:t>描く作画</a:t>
                </a:r>
                <a:r>
                  <a:rPr lang="ja-JP" altLang="ja-JP" sz="2400" dirty="0">
                    <a:latin typeface="+mn-ea"/>
                  </a:rPr>
                  <a:t>の量</a:t>
                </a:r>
                <a:r>
                  <a:rPr lang="ja-JP" altLang="en-US" sz="2400" dirty="0">
                    <a:latin typeface="+mn-ea"/>
                  </a:rPr>
                  <a:t>とする．</a:t>
                </a:r>
                <a:endParaRPr lang="en-US" altLang="ja-JP" sz="2400" dirty="0">
                  <a:latin typeface="+mn-ea"/>
                </a:endParaRPr>
              </a:p>
              <a:p>
                <a:pPr marL="274320" lvl="1" indent="0" algn="just">
                  <a:buNone/>
                </a:pPr>
                <a:r>
                  <a:rPr lang="ja-JP" altLang="en-US" sz="2400" dirty="0">
                    <a:latin typeface="+mn-ea"/>
                  </a:rPr>
                  <a:t>　（単位は話数）</a:t>
                </a:r>
                <a:endParaRPr lang="en-US" altLang="ja-JP" sz="2400" dirty="0">
                  <a:latin typeface="+mn-ea"/>
                </a:endParaRPr>
              </a:p>
              <a:p>
                <a:pPr marL="274320" lvl="1" indent="0" algn="just">
                  <a:buNone/>
                </a:pPr>
                <a:endParaRPr lang="en-US" altLang="ja-JP" sz="800" dirty="0">
                  <a:latin typeface="+mn-ea"/>
                </a:endParaRPr>
              </a:p>
              <a:p>
                <a:pPr lvl="1" algn="just">
                  <a:buFont typeface="Wingdings 3" panose="05040102010807070707" pitchFamily="18" charset="2"/>
                  <a:buChar char="}"/>
                </a:pPr>
                <a:r>
                  <a:rPr lang="ja-JP" altLang="en-US" sz="2400" dirty="0">
                    <a:latin typeface="+mn-ea"/>
                  </a:rPr>
                  <a:t>１</a:t>
                </a:r>
                <a:r>
                  <a:rPr lang="ja-JP" altLang="ja-JP" sz="2400" dirty="0">
                    <a:latin typeface="+mn-ea"/>
                  </a:rPr>
                  <a:t>話分の作画に</a:t>
                </a:r>
                <a:r>
                  <a:rPr lang="ja-JP" altLang="en-US" sz="2400" dirty="0">
                    <a:latin typeface="+mn-ea"/>
                  </a:rPr>
                  <a:t>３</a:t>
                </a:r>
                <a:r>
                  <a:rPr lang="ja-JP" altLang="ja-JP" sz="2400" dirty="0">
                    <a:latin typeface="+mn-ea"/>
                  </a:rPr>
                  <a:t>日必要なので</a:t>
                </a:r>
                <a:r>
                  <a:rPr lang="ja-JP" altLang="en-US" sz="2400" dirty="0">
                    <a:latin typeface="+mn-ea"/>
                  </a:rPr>
                  <a:t>，</a:t>
                </a: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𝑦</m:t>
                        </m:r>
                      </m:e>
                      <m:sub>
                        <m:r>
                          <m:rPr>
                            <m:sty m:val="p"/>
                          </m:rPr>
                          <a:rPr lang="en-US" altLang="ja-JP" sz="2400" b="0" i="0" smtClean="0">
                            <a:solidFill>
                              <a:srgbClr val="FF0000"/>
                            </a:solidFill>
                            <a:latin typeface="Cambria Math"/>
                          </a:rPr>
                          <m:t>A</m:t>
                        </m:r>
                      </m:sub>
                    </m:sSub>
                  </m:oMath>
                </a14:m>
                <a:r>
                  <a:rPr lang="ja-JP" altLang="ja-JP" sz="2400" dirty="0">
                    <a:latin typeface="+mn-ea"/>
                  </a:rPr>
                  <a:t>話作画</a:t>
                </a:r>
                <a:r>
                  <a:rPr lang="ja-JP" altLang="en-US" sz="2400" dirty="0">
                    <a:latin typeface="+mn-ea"/>
                  </a:rPr>
                  <a:t>するのに必要な日数は</a:t>
                </a:r>
                <a:r>
                  <a:rPr lang="en-US" altLang="ja-JP" sz="2400" dirty="0">
                    <a:solidFill>
                      <a:srgbClr val="FF0000"/>
                    </a:solidFill>
                    <a:latin typeface="+mn-ea"/>
                  </a:rPr>
                  <a:t>3</a:t>
                </a: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𝑦</m:t>
                        </m:r>
                      </m:e>
                      <m:sub>
                        <m:r>
                          <m:rPr>
                            <m:sty m:val="p"/>
                          </m:rPr>
                          <a:rPr lang="en-US" altLang="ja-JP" sz="2400" b="0" i="0" smtClean="0">
                            <a:solidFill>
                              <a:srgbClr val="FF0000"/>
                            </a:solidFill>
                            <a:latin typeface="Cambria Math"/>
                          </a:rPr>
                          <m:t>A</m:t>
                        </m:r>
                      </m:sub>
                    </m:sSub>
                  </m:oMath>
                </a14:m>
                <a:r>
                  <a:rPr lang="ja-JP" altLang="en-US" sz="2400" dirty="0">
                    <a:latin typeface="+mn-ea"/>
                  </a:rPr>
                  <a:t>日となる．　　</a:t>
                </a:r>
                <a:endParaRPr lang="ja-JP" altLang="ja-JP" sz="2400" dirty="0">
                  <a:latin typeface="+mn-ea"/>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57200" y="1571612"/>
                <a:ext cx="8291264" cy="4953732"/>
              </a:xfrm>
              <a:blipFill rotWithShape="1">
                <a:blip r:embed="rId3"/>
                <a:stretch>
                  <a:fillRect l="-441" t="-985" r="-1103"/>
                </a:stretch>
              </a:blipFill>
            </p:spPr>
            <p:txBody>
              <a:bodyPr/>
              <a:lstStyle/>
              <a:p>
                <a:r>
                  <a:rPr lang="ja-JP" altLang="en-US">
                    <a:noFill/>
                  </a:rPr>
                  <a:t> </a:t>
                </a:r>
              </a:p>
            </p:txBody>
          </p:sp>
        </mc:Fallback>
      </mc:AlternateContent>
      <p:sp>
        <p:nvSpPr>
          <p:cNvPr id="2" name="日付プレースホルダー 1">
            <a:extLst>
              <a:ext uri="{FF2B5EF4-FFF2-40B4-BE49-F238E27FC236}">
                <a16:creationId xmlns:a16="http://schemas.microsoft.com/office/drawing/2014/main" id="{91A470DF-704B-42E7-B85B-DE30D8EB0D5E}"/>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CE74FDF3-4840-45C7-A2DC-F0427B05F792}"/>
              </a:ext>
            </a:extLst>
          </p:cNvPr>
          <p:cNvSpPr>
            <a:spLocks noGrp="1"/>
          </p:cNvSpPr>
          <p:nvPr>
            <p:ph type="sldNum" sz="quarter" idx="12"/>
          </p:nvPr>
        </p:nvSpPr>
        <p:spPr/>
        <p:txBody>
          <a:bodyPr/>
          <a:lstStyle/>
          <a:p>
            <a:fld id="{6BAC34B2-ACAB-4D20-A3D4-E7FC5F03345E}" type="slidenum">
              <a:rPr kumimoji="1" lang="ja-JP" altLang="en-US" smtClean="0"/>
              <a:t>13</a:t>
            </a:fld>
            <a:endParaRPr kumimoji="1" lang="ja-JP" altLang="en-US"/>
          </a:p>
        </p:txBody>
      </p:sp>
    </p:spTree>
    <p:extLst>
      <p:ext uri="{BB962C8B-B14F-4D97-AF65-F5344CB8AC3E}">
        <p14:creationId xmlns:p14="http://schemas.microsoft.com/office/powerpoint/2010/main" val="261286302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6917">
                                            <p:txEl>
                                              <p:pRg st="5" end="5"/>
                                            </p:txEl>
                                          </p:spTgt>
                                        </p:tgtEl>
                                        <p:attrNameLst>
                                          <p:attrName>style.visibility</p:attrName>
                                        </p:attrNameLst>
                                      </p:cBhvr>
                                      <p:to>
                                        <p:strVal val="visible"/>
                                      </p:to>
                                    </p:set>
                                    <p:animEffect transition="in" filter="fade">
                                      <p:cBhvr>
                                        <p:cTn id="20" dur="500"/>
                                        <p:tgtEl>
                                          <p:spTgt spid="166917">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6917">
                                            <p:txEl>
                                              <p:pRg st="7" end="7"/>
                                            </p:txEl>
                                          </p:spTgt>
                                        </p:tgtEl>
                                        <p:attrNameLst>
                                          <p:attrName>style.visibility</p:attrName>
                                        </p:attrNameLst>
                                      </p:cBhvr>
                                      <p:to>
                                        <p:strVal val="visible"/>
                                      </p:to>
                                    </p:set>
                                    <p:animEffect transition="in" filter="fade">
                                      <p:cBhvr>
                                        <p:cTn id="25" dur="500"/>
                                        <p:tgtEl>
                                          <p:spTgt spid="166917">
                                            <p:txEl>
                                              <p:pRg st="7" end="7"/>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6917">
                                            <p:txEl>
                                              <p:pRg st="8" end="8"/>
                                            </p:txEl>
                                          </p:spTgt>
                                        </p:tgtEl>
                                        <p:attrNameLst>
                                          <p:attrName>style.visibility</p:attrName>
                                        </p:attrNameLst>
                                      </p:cBhvr>
                                      <p:to>
                                        <p:strVal val="visible"/>
                                      </p:to>
                                    </p:set>
                                    <p:animEffect transition="in" filter="fade">
                                      <p:cBhvr>
                                        <p:cTn id="28" dur="500"/>
                                        <p:tgtEl>
                                          <p:spTgt spid="166917">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6917">
                                            <p:txEl>
                                              <p:pRg st="10" end="10"/>
                                            </p:txEl>
                                          </p:spTgt>
                                        </p:tgtEl>
                                        <p:attrNameLst>
                                          <p:attrName>style.visibility</p:attrName>
                                        </p:attrNameLst>
                                      </p:cBhvr>
                                      <p:to>
                                        <p:strVal val="visible"/>
                                      </p:to>
                                    </p:set>
                                    <p:animEffect transition="in" filter="fade">
                                      <p:cBhvr>
                                        <p:cTn id="33"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pPr marL="0" indent="0"/>
            <a:r>
              <a:rPr lang="ja-JP" altLang="en-US" dirty="0">
                <a:solidFill>
                  <a:srgbClr val="0070C0"/>
                </a:solidFill>
              </a:rPr>
              <a:t>●</a:t>
            </a:r>
            <a:br>
              <a:rPr lang="en-US" altLang="ja-JP" dirty="0">
                <a:solidFill>
                  <a:srgbClr val="0070C0"/>
                </a:solidFill>
              </a:rPr>
            </a:br>
            <a:r>
              <a:rPr lang="ja-JP" altLang="en-US" dirty="0">
                <a:solidFill>
                  <a:srgbClr val="0070C0"/>
                </a:solidFill>
              </a:rPr>
              <a:t>数学注）記号と添え字</a:t>
            </a:r>
            <a:endParaRPr lang="ja-JP" altLang="ja-JP"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57200" y="1571612"/>
                <a:ext cx="8291264" cy="4953732"/>
              </a:xfrm>
            </p:spPr>
            <p:txBody>
              <a:bodyPr>
                <a:normAutofit/>
              </a:bodyPr>
              <a:lstStyle/>
              <a:p>
                <a:pPr algn="just">
                  <a:buFont typeface="Wingdings 3" panose="05040102010807070707" pitchFamily="18" charset="2"/>
                  <a:buChar char="}"/>
                </a:pPr>
                <a:r>
                  <a:rPr lang="en-US" altLang="ja-JP" sz="2400" i="1" dirty="0">
                    <a:latin typeface="Times New Roman" panose="02020603050405020304" pitchFamily="18" charset="0"/>
                    <a:cs typeface="Times New Roman" panose="02020603050405020304" pitchFamily="18" charset="0"/>
                  </a:rPr>
                  <a:t>x </a:t>
                </a:r>
                <a:r>
                  <a:rPr lang="ja-JP" altLang="en-US" sz="2400" dirty="0">
                    <a:latin typeface="+mn-ea"/>
                  </a:rPr>
                  <a:t>や </a:t>
                </a:r>
                <a:r>
                  <a:rPr lang="en-US" altLang="ja-JP" sz="2400" i="1" dirty="0">
                    <a:latin typeface="Times New Roman" panose="02020603050405020304" pitchFamily="18" charset="0"/>
                    <a:cs typeface="Times New Roman" panose="02020603050405020304" pitchFamily="18" charset="0"/>
                  </a:rPr>
                  <a:t>y </a:t>
                </a:r>
                <a:r>
                  <a:rPr lang="ja-JP" altLang="en-US" sz="2400" dirty="0">
                    <a:latin typeface="+mn-ea"/>
                  </a:rPr>
                  <a:t>の右下にある </a:t>
                </a:r>
                <a:r>
                  <a:rPr lang="en-US" altLang="ja-JP" sz="2400" dirty="0">
                    <a:latin typeface="Times New Roman" panose="02020603050405020304" pitchFamily="18" charset="0"/>
                    <a:cs typeface="Times New Roman" panose="02020603050405020304" pitchFamily="18" charset="0"/>
                  </a:rPr>
                  <a:t>A</a:t>
                </a:r>
                <a:r>
                  <a:rPr lang="en-US" altLang="ja-JP" sz="2400" i="1" dirty="0">
                    <a:latin typeface="Times New Roman" panose="02020603050405020304" pitchFamily="18" charset="0"/>
                    <a:cs typeface="Times New Roman" panose="02020603050405020304" pitchFamily="18" charset="0"/>
                  </a:rPr>
                  <a:t>  </a:t>
                </a:r>
                <a:r>
                  <a:rPr lang="ja-JP" altLang="en-US" sz="2400" dirty="0">
                    <a:latin typeface="+mn-ea"/>
                  </a:rPr>
                  <a:t>を添え字という．</a:t>
                </a:r>
                <a:endParaRPr lang="en-US" altLang="ja-JP" sz="2400" dirty="0">
                  <a:latin typeface="+mn-ea"/>
                </a:endParaRPr>
              </a:p>
              <a:p>
                <a:pPr lvl="1" algn="just">
                  <a:buFont typeface="Wingdings 3" panose="05040102010807070707" pitchFamily="18" charset="2"/>
                  <a:buChar char="}"/>
                </a:pPr>
                <a:endParaRPr lang="en-US" altLang="ja-JP" sz="2400" i="1" dirty="0">
                  <a:solidFill>
                    <a:srgbClr val="FF0000"/>
                  </a:solidFill>
                  <a:latin typeface="Cambria Math"/>
                </a:endParaRPr>
              </a:p>
              <a:p>
                <a:pPr lvl="1" algn="just">
                  <a:buFont typeface="Wingdings 3" panose="05040102010807070707" pitchFamily="18" charset="2"/>
                  <a:buChar char="}"/>
                </a:pPr>
                <a:r>
                  <a:rPr lang="ja-JP" altLang="en-US" sz="2400" dirty="0">
                    <a:solidFill>
                      <a:schemeClr val="tx1"/>
                    </a:solidFill>
                    <a:latin typeface="+mn-ea"/>
                  </a:rPr>
                  <a:t>後で，他の人物（</a:t>
                </a:r>
                <a:r>
                  <a:rPr lang="en-US" altLang="ja-JP" sz="2400" dirty="0">
                    <a:solidFill>
                      <a:schemeClr val="tx1"/>
                    </a:solidFill>
                    <a:latin typeface="Times New Roman" panose="02020603050405020304" pitchFamily="18" charset="0"/>
                    <a:cs typeface="Times New Roman" panose="02020603050405020304" pitchFamily="18" charset="0"/>
                  </a:rPr>
                  <a:t>B</a:t>
                </a:r>
                <a:r>
                  <a:rPr lang="ja-JP" altLang="en-US" sz="2400" dirty="0">
                    <a:solidFill>
                      <a:schemeClr val="tx1"/>
                    </a:solidFill>
                    <a:latin typeface="+mn-ea"/>
                  </a:rPr>
                  <a:t>や</a:t>
                </a:r>
                <a:r>
                  <a:rPr lang="en-US" altLang="ja-JP" sz="2400" dirty="0">
                    <a:solidFill>
                      <a:schemeClr val="tx1"/>
                    </a:solidFill>
                    <a:latin typeface="Times New Roman" panose="02020603050405020304" pitchFamily="18" charset="0"/>
                    <a:cs typeface="Times New Roman" panose="02020603050405020304" pitchFamily="18" charset="0"/>
                  </a:rPr>
                  <a:t>C</a:t>
                </a:r>
                <a:r>
                  <a:rPr lang="ja-JP" altLang="en-US" sz="2400" dirty="0">
                    <a:solidFill>
                      <a:schemeClr val="tx1"/>
                    </a:solidFill>
                    <a:latin typeface="+mn-ea"/>
                  </a:rPr>
                  <a:t>）が現れるので，誰の</a:t>
                </a:r>
                <a:r>
                  <a:rPr lang="ja-JP" altLang="en-US" sz="2400" dirty="0">
                    <a:solidFill>
                      <a:schemeClr val="tx1"/>
                    </a:solidFill>
                  </a:rPr>
                  <a:t>作ったストーリーの量（</a:t>
                </a:r>
                <a14:m>
                  <m:oMath xmlns:m="http://schemas.openxmlformats.org/officeDocument/2006/math">
                    <m:r>
                      <a:rPr lang="en-US" altLang="ja-JP" sz="2400" i="1">
                        <a:solidFill>
                          <a:schemeClr val="tx1"/>
                        </a:solidFill>
                        <a:latin typeface="Cambria Math"/>
                      </a:rPr>
                      <m:t>𝑥</m:t>
                    </m:r>
                  </m:oMath>
                </a14:m>
                <a:r>
                  <a:rPr lang="ja-JP" altLang="en-US" sz="2400" dirty="0">
                    <a:solidFill>
                      <a:schemeClr val="tx1"/>
                    </a:solidFill>
                    <a:latin typeface="+mn-ea"/>
                  </a:rPr>
                  <a:t>）</a:t>
                </a:r>
                <a:r>
                  <a:rPr lang="ja-JP" altLang="en-US" sz="2400" dirty="0" err="1">
                    <a:solidFill>
                      <a:schemeClr val="tx1"/>
                    </a:solidFill>
                    <a:latin typeface="+mn-ea"/>
                  </a:rPr>
                  <a:t>か</a:t>
                </a:r>
                <a:r>
                  <a:rPr lang="ja-JP" altLang="en-US" sz="2400" dirty="0">
                    <a:solidFill>
                      <a:schemeClr val="tx1"/>
                    </a:solidFill>
                    <a:latin typeface="+mn-ea"/>
                  </a:rPr>
                  <a:t>分からない⇒</a:t>
                </a:r>
                <a:r>
                  <a:rPr lang="en-US" altLang="ja-JP" sz="2400" dirty="0">
                    <a:solidFill>
                      <a:schemeClr val="tx1"/>
                    </a:solidFill>
                    <a:latin typeface="Times New Roman" panose="02020603050405020304" pitchFamily="18" charset="0"/>
                    <a:cs typeface="Times New Roman" panose="02020603050405020304" pitchFamily="18" charset="0"/>
                  </a:rPr>
                  <a:t>A</a:t>
                </a:r>
                <a:r>
                  <a:rPr lang="ja-JP" altLang="en-US" sz="2400" dirty="0">
                    <a:solidFill>
                      <a:schemeClr val="tx1"/>
                    </a:solidFill>
                    <a:latin typeface="+mn-ea"/>
                  </a:rPr>
                  <a:t>を</a:t>
                </a:r>
                <a:r>
                  <a:rPr lang="ja-JP" altLang="en-US" sz="2400" dirty="0">
                    <a:solidFill>
                      <a:schemeClr val="tx1"/>
                    </a:solidFill>
                  </a:rPr>
                  <a:t>添え字として加えて</a:t>
                </a:r>
                <a14:m>
                  <m:oMath xmlns:m="http://schemas.openxmlformats.org/officeDocument/2006/math">
                    <m:sSub>
                      <m:sSubPr>
                        <m:ctrlPr>
                          <a:rPr lang="en-US" altLang="ja-JP" sz="2400" b="0" i="1" smtClean="0">
                            <a:solidFill>
                              <a:schemeClr val="tx1"/>
                            </a:solidFill>
                            <a:latin typeface="Cambria Math" panose="02040503050406030204" pitchFamily="18" charset="0"/>
                          </a:rPr>
                        </m:ctrlPr>
                      </m:sSubPr>
                      <m:e>
                        <m:r>
                          <a:rPr lang="en-US" altLang="ja-JP" sz="2400" i="1">
                            <a:solidFill>
                              <a:schemeClr val="tx1"/>
                            </a:solidFill>
                            <a:latin typeface="Cambria Math"/>
                          </a:rPr>
                          <m:t>𝑥</m:t>
                        </m:r>
                      </m:e>
                      <m:sub>
                        <m:r>
                          <m:rPr>
                            <m:sty m:val="p"/>
                          </m:rPr>
                          <a:rPr lang="en-US" altLang="ja-JP" sz="2400" b="0" i="0" smtClean="0">
                            <a:solidFill>
                              <a:schemeClr val="tx1"/>
                            </a:solidFill>
                            <a:latin typeface="Cambria Math"/>
                          </a:rPr>
                          <m:t>A</m:t>
                        </m:r>
                      </m:sub>
                    </m:sSub>
                  </m:oMath>
                </a14:m>
                <a:r>
                  <a:rPr lang="ja-JP" altLang="en-US" sz="2400" dirty="0">
                    <a:solidFill>
                      <a:schemeClr val="tx1"/>
                    </a:solidFill>
                    <a:latin typeface="+mn-ea"/>
                  </a:rPr>
                  <a:t>と表記している．</a:t>
                </a:r>
                <a:endParaRPr lang="en-US" altLang="ja-JP" sz="2400" dirty="0">
                  <a:solidFill>
                    <a:schemeClr val="tx1"/>
                  </a:solidFill>
                  <a:latin typeface="+mn-ea"/>
                </a:endParaRPr>
              </a:p>
              <a:p>
                <a:pPr lvl="1" algn="just">
                  <a:buFont typeface="Wingdings 3" panose="05040102010807070707" pitchFamily="18" charset="2"/>
                  <a:buChar char="}"/>
                </a:pPr>
                <a:endParaRPr lang="en-US" altLang="ja-JP" sz="2400" dirty="0">
                  <a:solidFill>
                    <a:schemeClr val="tx1"/>
                  </a:solidFill>
                  <a:latin typeface="+mn-ea"/>
                </a:endParaRPr>
              </a:p>
              <a:p>
                <a:pPr lvl="1" algn="just">
                  <a:buFont typeface="Wingdings 3" panose="05040102010807070707" pitchFamily="18" charset="2"/>
                  <a:buChar char="}"/>
                </a:pPr>
                <a14:m>
                  <m:oMath xmlns:m="http://schemas.openxmlformats.org/officeDocument/2006/math">
                    <m:r>
                      <a:rPr lang="en-US" altLang="ja-JP" sz="2400" b="0" i="1" smtClean="0">
                        <a:solidFill>
                          <a:schemeClr val="tx1"/>
                        </a:solidFill>
                        <a:latin typeface="Cambria Math"/>
                      </a:rPr>
                      <m:t>𝑥</m:t>
                    </m:r>
                    <m:r>
                      <m:rPr>
                        <m:sty m:val="p"/>
                      </m:rPr>
                      <a:rPr lang="en-US" altLang="ja-JP" sz="2400" b="0" i="0" smtClean="0">
                        <a:solidFill>
                          <a:schemeClr val="tx1"/>
                        </a:solidFill>
                        <a:latin typeface="Cambria Math"/>
                      </a:rPr>
                      <m:t>A</m:t>
                    </m:r>
                    <m:r>
                      <a:rPr lang="en-US" altLang="ja-JP" sz="2400" b="0" i="1" smtClean="0">
                        <a:solidFill>
                          <a:schemeClr val="tx1"/>
                        </a:solidFill>
                        <a:latin typeface="Cambria Math"/>
                      </a:rPr>
                      <m:t>=</m:t>
                    </m:r>
                    <m:r>
                      <a:rPr lang="en-US" altLang="ja-JP" sz="2400" b="0" i="1" smtClean="0">
                        <a:solidFill>
                          <a:schemeClr val="tx1"/>
                        </a:solidFill>
                        <a:latin typeface="Cambria Math"/>
                      </a:rPr>
                      <m:t>𝑥</m:t>
                    </m:r>
                    <m:r>
                      <a:rPr lang="en-US" altLang="ja-JP" sz="2400" b="0" i="1" smtClean="0">
                        <a:solidFill>
                          <a:schemeClr val="tx1"/>
                        </a:solidFill>
                        <a:latin typeface="Cambria Math"/>
                      </a:rPr>
                      <m:t>×</m:t>
                    </m:r>
                    <m:r>
                      <m:rPr>
                        <m:sty m:val="p"/>
                      </m:rPr>
                      <a:rPr lang="en-US" altLang="ja-JP" sz="2400" b="0" i="0" smtClean="0">
                        <a:solidFill>
                          <a:schemeClr val="tx1"/>
                        </a:solidFill>
                        <a:latin typeface="Cambria Math"/>
                      </a:rPr>
                      <m:t>A</m:t>
                    </m:r>
                  </m:oMath>
                </a14:m>
                <a:r>
                  <a:rPr lang="ja-JP" altLang="en-US" sz="2400" dirty="0">
                    <a:solidFill>
                      <a:schemeClr val="tx1"/>
                    </a:solidFill>
                    <a:latin typeface="+mn-ea"/>
                  </a:rPr>
                  <a:t>ではないので注意．</a:t>
                </a:r>
                <a:endParaRPr lang="en-US" altLang="ja-JP" sz="2400" dirty="0">
                  <a:solidFill>
                    <a:schemeClr val="tx1"/>
                  </a:solidFill>
                  <a:latin typeface="+mn-ea"/>
                </a:endParaRPr>
              </a:p>
              <a:p>
                <a:pPr lvl="1" algn="just">
                  <a:buFont typeface="Wingdings 3" panose="05040102010807070707" pitchFamily="18" charset="2"/>
                  <a:buChar char="}"/>
                </a:pPr>
                <a:endParaRPr lang="ja-JP" altLang="ja-JP" sz="2400" dirty="0">
                  <a:solidFill>
                    <a:schemeClr val="tx1"/>
                  </a:solidFill>
                  <a:latin typeface="+mn-ea"/>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57200" y="1571612"/>
                <a:ext cx="8291264" cy="4953732"/>
              </a:xfrm>
              <a:blipFill rotWithShape="1">
                <a:blip r:embed="rId3"/>
                <a:stretch>
                  <a:fillRect l="-441" t="-1355" r="-1103"/>
                </a:stretch>
              </a:blipFill>
            </p:spPr>
            <p:txBody>
              <a:bodyPr/>
              <a:lstStyle/>
              <a:p>
                <a:r>
                  <a:rPr lang="ja-JP" altLang="en-US">
                    <a:noFill/>
                  </a:rPr>
                  <a:t> </a:t>
                </a:r>
              </a:p>
            </p:txBody>
          </p:sp>
        </mc:Fallback>
      </mc:AlternateContent>
      <p:sp>
        <p:nvSpPr>
          <p:cNvPr id="2" name="日付プレースホルダー 1">
            <a:extLst>
              <a:ext uri="{FF2B5EF4-FFF2-40B4-BE49-F238E27FC236}">
                <a16:creationId xmlns:a16="http://schemas.microsoft.com/office/drawing/2014/main" id="{234DEDB5-F7F0-4802-8228-A9BE7E5FDFEE}"/>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934BFF39-D161-4A73-A0C0-9191F50AAA9D}"/>
              </a:ext>
            </a:extLst>
          </p:cNvPr>
          <p:cNvSpPr>
            <a:spLocks noGrp="1"/>
          </p:cNvSpPr>
          <p:nvPr>
            <p:ph type="sldNum" sz="quarter" idx="12"/>
          </p:nvPr>
        </p:nvSpPr>
        <p:spPr/>
        <p:txBody>
          <a:bodyPr/>
          <a:lstStyle/>
          <a:p>
            <a:fld id="{6BAC34B2-ACAB-4D20-A3D4-E7FC5F03345E}" type="slidenum">
              <a:rPr kumimoji="1" lang="ja-JP" altLang="en-US" smtClean="0"/>
              <a:t>14</a:t>
            </a:fld>
            <a:endParaRPr kumimoji="1" lang="ja-JP" altLang="en-US"/>
          </a:p>
        </p:txBody>
      </p:sp>
    </p:spTree>
    <p:extLst>
      <p:ext uri="{BB962C8B-B14F-4D97-AF65-F5344CB8AC3E}">
        <p14:creationId xmlns:p14="http://schemas.microsoft.com/office/powerpoint/2010/main" val="405210367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4" end="4"/>
                                            </p:txEl>
                                          </p:spTgt>
                                        </p:tgtEl>
                                        <p:attrNameLst>
                                          <p:attrName>style.visibility</p:attrName>
                                        </p:attrNameLst>
                                      </p:cBhvr>
                                      <p:to>
                                        <p:strVal val="visible"/>
                                      </p:to>
                                    </p:set>
                                    <p:animEffect transition="in" filter="fade">
                                      <p:cBhvr>
                                        <p:cTn id="13" dur="500"/>
                                        <p:tgtEl>
                                          <p:spTgt spid="1669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a:t>
            </a:r>
            <a:r>
              <a:rPr lang="ja-JP" altLang="ja-JP" dirty="0">
                <a:solidFill>
                  <a:srgbClr val="0070C0"/>
                </a:solidFill>
              </a:rPr>
              <a:t>週間当たりの生産可能量</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539552" y="1340768"/>
                <a:ext cx="8229600" cy="5184576"/>
              </a:xfrm>
            </p:spPr>
            <p:txBody>
              <a:bodyPr>
                <a:normAutofit/>
              </a:bodyPr>
              <a:lstStyle/>
              <a:p>
                <a:pPr lvl="0">
                  <a:buFont typeface="Wingdings 3" panose="05040102010807070707" pitchFamily="18" charset="2"/>
                  <a:buChar char="}"/>
                </a:pPr>
                <a:r>
                  <a:rPr lang="en-US" altLang="ja-JP" sz="2400" dirty="0">
                    <a:latin typeface="+mn-ea"/>
                  </a:rPr>
                  <a:t>1</a:t>
                </a:r>
                <a:r>
                  <a:rPr lang="ja-JP" altLang="ja-JP" sz="2400" dirty="0">
                    <a:latin typeface="+mn-ea"/>
                  </a:rPr>
                  <a:t>週間で作業できるのは</a:t>
                </a:r>
                <a:r>
                  <a:rPr lang="ja-JP" altLang="en-US" sz="2400" dirty="0">
                    <a:latin typeface="+mn-ea"/>
                  </a:rPr>
                  <a:t>６日．無駄なく作業を行うとする．</a:t>
                </a:r>
                <a:endParaRPr lang="en-US" altLang="ja-JP" sz="2400" dirty="0">
                  <a:latin typeface="+mn-ea"/>
                </a:endParaRPr>
              </a:p>
              <a:p>
                <a:pPr marL="0" lvl="0" indent="0">
                  <a:buNone/>
                </a:pPr>
                <a:endParaRPr lang="en-US" altLang="ja-JP" sz="1200" dirty="0">
                  <a:latin typeface="+mn-ea"/>
                </a:endParaRPr>
              </a:p>
              <a:p>
                <a:pPr lvl="1">
                  <a:buFont typeface="Wingdings 3" panose="05040102010807070707" pitchFamily="18" charset="2"/>
                  <a:buChar char="}"/>
                </a:pP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𝑥</m:t>
                        </m:r>
                      </m:e>
                      <m:sub>
                        <m:r>
                          <m:rPr>
                            <m:sty m:val="p"/>
                          </m:rPr>
                          <a:rPr lang="en-US" altLang="ja-JP" sz="2400" b="0" i="0" smtClean="0">
                            <a:solidFill>
                              <a:srgbClr val="FF0000"/>
                            </a:solidFill>
                            <a:latin typeface="Cambria Math"/>
                          </a:rPr>
                          <m:t>A</m:t>
                        </m:r>
                      </m:sub>
                    </m:sSub>
                  </m:oMath>
                </a14:m>
                <a:r>
                  <a:rPr lang="ja-JP" altLang="ja-JP" sz="2400" dirty="0">
                    <a:latin typeface="+mn-ea"/>
                  </a:rPr>
                  <a:t>話分のストーリーを考えるの</a:t>
                </a:r>
                <a:r>
                  <a:rPr lang="ja-JP" altLang="en-US" sz="2400" dirty="0">
                    <a:latin typeface="+mn-ea"/>
                  </a:rPr>
                  <a:t>に必要な日数は</a:t>
                </a:r>
                <a:r>
                  <a:rPr lang="en-US" altLang="ja-JP" sz="2400" dirty="0">
                    <a:solidFill>
                      <a:srgbClr val="FF0000"/>
                    </a:solidFill>
                    <a:latin typeface="+mn-ea"/>
                  </a:rPr>
                  <a:t>2</a:t>
                </a: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𝑥</m:t>
                        </m:r>
                      </m:e>
                      <m:sub>
                        <m:r>
                          <m:rPr>
                            <m:sty m:val="p"/>
                          </m:rPr>
                          <a:rPr lang="en-US" altLang="ja-JP" sz="2400" b="0" i="0" smtClean="0">
                            <a:solidFill>
                              <a:srgbClr val="FF0000"/>
                            </a:solidFill>
                            <a:latin typeface="Cambria Math"/>
                          </a:rPr>
                          <m:t>A</m:t>
                        </m:r>
                      </m:sub>
                    </m:sSub>
                  </m:oMath>
                </a14:m>
                <a:r>
                  <a:rPr lang="ja-JP" altLang="ja-JP" sz="2400" dirty="0">
                    <a:latin typeface="+mn-ea"/>
                  </a:rPr>
                  <a:t>日</a:t>
                </a:r>
                <a:r>
                  <a:rPr lang="ja-JP" altLang="en-US" sz="2400" dirty="0">
                    <a:latin typeface="+mn-ea"/>
                  </a:rPr>
                  <a:t>．</a:t>
                </a:r>
                <a:endParaRPr lang="en-US" altLang="ja-JP" sz="2400" dirty="0">
                  <a:latin typeface="+mn-ea"/>
                </a:endParaRPr>
              </a:p>
              <a:p>
                <a:pPr lvl="1">
                  <a:buFont typeface="Wingdings 3" panose="05040102010807070707" pitchFamily="18" charset="2"/>
                  <a:buChar char="}"/>
                </a:pP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𝑦</m:t>
                        </m:r>
                      </m:e>
                      <m:sub>
                        <m:r>
                          <m:rPr>
                            <m:sty m:val="p"/>
                          </m:rPr>
                          <a:rPr lang="en-US" altLang="ja-JP" sz="2400" b="0" i="0" smtClean="0">
                            <a:solidFill>
                              <a:srgbClr val="FF0000"/>
                            </a:solidFill>
                            <a:latin typeface="Cambria Math"/>
                          </a:rPr>
                          <m:t>A</m:t>
                        </m:r>
                      </m:sub>
                    </m:sSub>
                  </m:oMath>
                </a14:m>
                <a:r>
                  <a:rPr lang="ja-JP" altLang="ja-JP" sz="2400" dirty="0">
                    <a:latin typeface="+mn-ea"/>
                  </a:rPr>
                  <a:t>話</a:t>
                </a:r>
                <a:r>
                  <a:rPr lang="ja-JP" altLang="en-US" sz="2400" dirty="0">
                    <a:latin typeface="+mn-ea"/>
                  </a:rPr>
                  <a:t>を</a:t>
                </a:r>
                <a:r>
                  <a:rPr lang="ja-JP" altLang="ja-JP" sz="2400" dirty="0">
                    <a:latin typeface="+mn-ea"/>
                  </a:rPr>
                  <a:t>作画するの</a:t>
                </a:r>
                <a:r>
                  <a:rPr lang="ja-JP" altLang="en-US" sz="2400" dirty="0">
                    <a:latin typeface="+mn-ea"/>
                  </a:rPr>
                  <a:t>に必要な日数は</a:t>
                </a:r>
                <a:r>
                  <a:rPr lang="en-US" altLang="ja-JP" sz="2400" dirty="0">
                    <a:solidFill>
                      <a:srgbClr val="FF0000"/>
                    </a:solidFill>
                    <a:latin typeface="+mn-ea"/>
                  </a:rPr>
                  <a:t>3</a:t>
                </a: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𝑦</m:t>
                        </m:r>
                      </m:e>
                      <m:sub>
                        <m:r>
                          <m:rPr>
                            <m:sty m:val="p"/>
                          </m:rPr>
                          <a:rPr lang="en-US" altLang="ja-JP" sz="2400" b="0" i="0" smtClean="0">
                            <a:solidFill>
                              <a:srgbClr val="FF0000"/>
                            </a:solidFill>
                            <a:latin typeface="Cambria Math"/>
                          </a:rPr>
                          <m:t>A</m:t>
                        </m:r>
                      </m:sub>
                    </m:sSub>
                  </m:oMath>
                </a14:m>
                <a:r>
                  <a:rPr lang="ja-JP" altLang="ja-JP" sz="2400" dirty="0">
                    <a:latin typeface="+mn-ea"/>
                  </a:rPr>
                  <a:t>日</a:t>
                </a:r>
                <a:endParaRPr lang="en-US" altLang="ja-JP" sz="2400" dirty="0">
                  <a:latin typeface="+mn-ea"/>
                </a:endParaRPr>
              </a:p>
              <a:p>
                <a:pPr lvl="1">
                  <a:buFont typeface="Wingdings 3" panose="05040102010807070707" pitchFamily="18" charset="2"/>
                  <a:buChar char="}"/>
                </a:pPr>
                <a:r>
                  <a:rPr lang="en-US" altLang="ja-JP" sz="2400" dirty="0">
                    <a:solidFill>
                      <a:srgbClr val="FF0000"/>
                    </a:solidFill>
                    <a:latin typeface="+mn-ea"/>
                  </a:rPr>
                  <a:t>2</a:t>
                </a:r>
                <a14:m>
                  <m:oMath xmlns:m="http://schemas.openxmlformats.org/officeDocument/2006/math">
                    <m:sSub>
                      <m:sSubPr>
                        <m:ctrlPr>
                          <a:rPr lang="en-US" altLang="ja-JP" sz="2400" i="1">
                            <a:solidFill>
                              <a:srgbClr val="FF0000"/>
                            </a:solidFill>
                            <a:latin typeface="Cambria Math" panose="02040503050406030204" pitchFamily="18" charset="0"/>
                          </a:rPr>
                        </m:ctrlPr>
                      </m:sSubPr>
                      <m:e>
                        <m:r>
                          <a:rPr lang="en-US" altLang="ja-JP" sz="2400" b="0" i="1" smtClean="0">
                            <a:solidFill>
                              <a:srgbClr val="FF0000"/>
                            </a:solidFill>
                            <a:latin typeface="Cambria Math"/>
                          </a:rPr>
                          <m:t>𝑥</m:t>
                        </m:r>
                      </m:e>
                      <m:sub>
                        <m:r>
                          <m:rPr>
                            <m:sty m:val="p"/>
                          </m:rPr>
                          <a:rPr lang="en-US" altLang="ja-JP" sz="2400" i="0">
                            <a:solidFill>
                              <a:srgbClr val="FF0000"/>
                            </a:solidFill>
                            <a:latin typeface="Cambria Math"/>
                          </a:rPr>
                          <m:t>A</m:t>
                        </m:r>
                      </m:sub>
                    </m:sSub>
                  </m:oMath>
                </a14:m>
                <a:r>
                  <a:rPr lang="ja-JP" altLang="ja-JP" sz="2400" dirty="0">
                    <a:solidFill>
                      <a:srgbClr val="FF0000"/>
                    </a:solidFill>
                    <a:latin typeface="+mn-ea"/>
                  </a:rPr>
                  <a:t>日</a:t>
                </a:r>
                <a:r>
                  <a:rPr lang="ja-JP" altLang="en-US" sz="2400" dirty="0">
                    <a:solidFill>
                      <a:srgbClr val="FF0000"/>
                    </a:solidFill>
                    <a:latin typeface="+mn-ea"/>
                  </a:rPr>
                  <a:t>と</a:t>
                </a:r>
                <a:r>
                  <a:rPr lang="en-US" altLang="ja-JP" sz="2400" dirty="0">
                    <a:solidFill>
                      <a:srgbClr val="FF0000"/>
                    </a:solidFill>
                    <a:latin typeface="+mn-ea"/>
                  </a:rPr>
                  <a:t>3</a:t>
                </a:r>
                <a14:m>
                  <m:oMath xmlns:m="http://schemas.openxmlformats.org/officeDocument/2006/math">
                    <m:sSub>
                      <m:sSubPr>
                        <m:ctrlPr>
                          <a:rPr lang="en-US" altLang="ja-JP" sz="2400" i="1">
                            <a:solidFill>
                              <a:srgbClr val="FF0000"/>
                            </a:solidFill>
                            <a:latin typeface="Cambria Math" panose="02040503050406030204" pitchFamily="18" charset="0"/>
                          </a:rPr>
                        </m:ctrlPr>
                      </m:sSubPr>
                      <m:e>
                        <m:r>
                          <a:rPr lang="en-US" altLang="ja-JP" sz="2400" b="0" i="1" smtClean="0">
                            <a:solidFill>
                              <a:srgbClr val="FF0000"/>
                            </a:solidFill>
                            <a:latin typeface="Cambria Math"/>
                          </a:rPr>
                          <m:t>𝑦</m:t>
                        </m:r>
                      </m:e>
                      <m:sub>
                        <m:r>
                          <m:rPr>
                            <m:sty m:val="p"/>
                          </m:rPr>
                          <a:rPr lang="en-US" altLang="ja-JP" sz="2400" i="0">
                            <a:solidFill>
                              <a:srgbClr val="FF0000"/>
                            </a:solidFill>
                            <a:latin typeface="Cambria Math"/>
                          </a:rPr>
                          <m:t>A</m:t>
                        </m:r>
                      </m:sub>
                    </m:sSub>
                  </m:oMath>
                </a14:m>
                <a:r>
                  <a:rPr lang="ja-JP" altLang="ja-JP" sz="2400" dirty="0">
                    <a:solidFill>
                      <a:srgbClr val="FF0000"/>
                    </a:solidFill>
                    <a:latin typeface="+mn-ea"/>
                  </a:rPr>
                  <a:t>日</a:t>
                </a:r>
                <a:r>
                  <a:rPr lang="ja-JP" altLang="en-US" sz="2400" dirty="0">
                    <a:solidFill>
                      <a:srgbClr val="FF0000"/>
                    </a:solidFill>
                    <a:latin typeface="+mn-ea"/>
                  </a:rPr>
                  <a:t>の合計が６日</a:t>
                </a:r>
                <a:r>
                  <a:rPr lang="ja-JP" altLang="en-US" sz="2400" dirty="0">
                    <a:latin typeface="+mn-ea"/>
                  </a:rPr>
                  <a:t>でないといけない．</a:t>
                </a:r>
                <a:endParaRPr lang="en-US" altLang="ja-JP" sz="2400" dirty="0">
                  <a:latin typeface="+mn-ea"/>
                </a:endParaRPr>
              </a:p>
              <a:p>
                <a:pPr lvl="1">
                  <a:buFont typeface="Arial" pitchFamily="34" charset="0"/>
                  <a:buChar char="•"/>
                </a:pPr>
                <a:endParaRPr lang="en-US" altLang="ja-JP" sz="1050" dirty="0">
                  <a:latin typeface="+mn-ea"/>
                </a:endParaRPr>
              </a:p>
              <a:p>
                <a:pPr>
                  <a:buFont typeface="Arial" pitchFamily="34" charset="0"/>
                  <a:buChar char="•"/>
                </a:pPr>
                <a:r>
                  <a:rPr lang="ja-JP" altLang="ja-JP" sz="2400" dirty="0">
                    <a:latin typeface="+mn-ea"/>
                  </a:rPr>
                  <a:t>これを数式で表現すると以下のように書ける</a:t>
                </a:r>
                <a:r>
                  <a:rPr lang="ja-JP" altLang="en-US" sz="2400" dirty="0">
                    <a:latin typeface="+mn-ea"/>
                  </a:rPr>
                  <a:t>．</a:t>
                </a:r>
                <a:endParaRPr lang="en-US" altLang="ja-JP" sz="2400" dirty="0">
                  <a:latin typeface="+mn-ea"/>
                </a:endParaRPr>
              </a:p>
              <a:p>
                <a:pPr>
                  <a:buFont typeface="Arial" pitchFamily="34" charset="0"/>
                  <a:buChar char="•"/>
                </a:pPr>
                <a:endParaRPr lang="en-US" altLang="ja-JP" sz="800" dirty="0">
                  <a:latin typeface="+mn-ea"/>
                </a:endParaRPr>
              </a:p>
              <a:p>
                <a:pPr marL="457200" lvl="1" indent="0">
                  <a:buNone/>
                </a:pPr>
                <a:r>
                  <a:rPr lang="ja-JP" altLang="en-US" dirty="0">
                    <a:latin typeface="+mn-ea"/>
                  </a:rPr>
                  <a:t>　　　　　　　</a:t>
                </a:r>
                <a:r>
                  <a:rPr lang="ja-JP" altLang="en-US" sz="2400" dirty="0">
                    <a:solidFill>
                      <a:srgbClr val="0070C0"/>
                    </a:solidFill>
                    <a:latin typeface="+mn-ea"/>
                  </a:rPr>
                  <a:t>　</a:t>
                </a:r>
                <a:r>
                  <a:rPr lang="en-US" altLang="ja-JP" sz="2400" dirty="0">
                    <a:solidFill>
                      <a:srgbClr val="0070C0"/>
                    </a:solidFill>
                    <a:latin typeface="+mn-ea"/>
                  </a:rPr>
                  <a:t>6 = 2</a:t>
                </a:r>
                <a14:m>
                  <m:oMath xmlns:m="http://schemas.openxmlformats.org/officeDocument/2006/math">
                    <m:sSub>
                      <m:sSubPr>
                        <m:ctrlPr>
                          <a:rPr lang="en-US" altLang="ja-JP" sz="2400" i="1" smtClean="0">
                            <a:solidFill>
                              <a:srgbClr val="0070C0"/>
                            </a:solidFill>
                            <a:latin typeface="Cambria Math" panose="02040503050406030204" pitchFamily="18" charset="0"/>
                          </a:rPr>
                        </m:ctrlPr>
                      </m:sSubPr>
                      <m:e>
                        <m:r>
                          <a:rPr lang="en-US" altLang="ja-JP" sz="2400" b="0" i="1" smtClean="0">
                            <a:solidFill>
                              <a:srgbClr val="0070C0"/>
                            </a:solidFill>
                            <a:latin typeface="Cambria Math"/>
                          </a:rPr>
                          <m:t>𝑥</m:t>
                        </m:r>
                      </m:e>
                      <m:sub>
                        <m:r>
                          <m:rPr>
                            <m:sty m:val="p"/>
                          </m:rPr>
                          <a:rPr lang="en-US" altLang="ja-JP" sz="2400" b="0" i="0" smtClean="0">
                            <a:solidFill>
                              <a:srgbClr val="0070C0"/>
                            </a:solidFill>
                            <a:latin typeface="Cambria Math"/>
                          </a:rPr>
                          <m:t>A</m:t>
                        </m:r>
                      </m:sub>
                    </m:sSub>
                  </m:oMath>
                </a14:m>
                <a:r>
                  <a:rPr lang="en-US" altLang="ja-JP" sz="2400" dirty="0">
                    <a:solidFill>
                      <a:srgbClr val="0070C0"/>
                    </a:solidFill>
                    <a:latin typeface="+mn-ea"/>
                  </a:rPr>
                  <a:t> </a:t>
                </a:r>
                <a:r>
                  <a:rPr lang="ja-JP" altLang="ja-JP" sz="2400" dirty="0">
                    <a:solidFill>
                      <a:srgbClr val="0070C0"/>
                    </a:solidFill>
                    <a:latin typeface="+mn-ea"/>
                  </a:rPr>
                  <a:t>＋</a:t>
                </a:r>
                <a:r>
                  <a:rPr lang="en-US" altLang="ja-JP" sz="2400" dirty="0">
                    <a:solidFill>
                      <a:srgbClr val="0070C0"/>
                    </a:solidFill>
                    <a:latin typeface="+mn-ea"/>
                  </a:rPr>
                  <a:t> 3</a:t>
                </a:r>
                <a14:m>
                  <m:oMath xmlns:m="http://schemas.openxmlformats.org/officeDocument/2006/math">
                    <m:sSub>
                      <m:sSubPr>
                        <m:ctrlPr>
                          <a:rPr lang="en-US" altLang="ja-JP" sz="2400" i="1" smtClean="0">
                            <a:solidFill>
                              <a:srgbClr val="0070C0"/>
                            </a:solidFill>
                            <a:latin typeface="Cambria Math" panose="02040503050406030204" pitchFamily="18" charset="0"/>
                          </a:rPr>
                        </m:ctrlPr>
                      </m:sSubPr>
                      <m:e>
                        <m:r>
                          <a:rPr lang="en-US" altLang="ja-JP" sz="2400" b="0" i="1" smtClean="0">
                            <a:solidFill>
                              <a:srgbClr val="0070C0"/>
                            </a:solidFill>
                            <a:latin typeface="Cambria Math"/>
                          </a:rPr>
                          <m:t>𝑦</m:t>
                        </m:r>
                      </m:e>
                      <m:sub>
                        <m:r>
                          <m:rPr>
                            <m:sty m:val="p"/>
                          </m:rPr>
                          <a:rPr lang="en-US" altLang="ja-JP" sz="2400" b="0" i="0" smtClean="0">
                            <a:solidFill>
                              <a:srgbClr val="0070C0"/>
                            </a:solidFill>
                            <a:latin typeface="Cambria Math"/>
                          </a:rPr>
                          <m:t>A</m:t>
                        </m:r>
                      </m:sub>
                    </m:sSub>
                  </m:oMath>
                </a14:m>
                <a:r>
                  <a:rPr lang="en-US" altLang="ja-JP" sz="2400" dirty="0">
                    <a:latin typeface="+mn-ea"/>
                  </a:rPr>
                  <a:t>                          (2.1)</a:t>
                </a:r>
              </a:p>
              <a:p>
                <a:pPr marL="457200" lvl="1" indent="0">
                  <a:buNone/>
                </a:pPr>
                <a:endParaRPr lang="en-US" altLang="ja-JP" sz="1050" dirty="0">
                  <a:latin typeface="+mn-ea"/>
                </a:endParaRPr>
              </a:p>
              <a:p>
                <a:pPr>
                  <a:buFont typeface="Arial" pitchFamily="34" charset="0"/>
                  <a:buChar char="•"/>
                </a:pPr>
                <a:r>
                  <a:rPr lang="en-US" altLang="ja-JP" sz="2400" dirty="0">
                    <a:latin typeface="+mn-ea"/>
                  </a:rPr>
                  <a:t>(2.1)</a:t>
                </a:r>
                <a:r>
                  <a:rPr lang="ja-JP" altLang="ja-JP" sz="2400" dirty="0">
                    <a:latin typeface="+mn-ea"/>
                  </a:rPr>
                  <a:t>式を書きかえると次のようになる</a:t>
                </a:r>
                <a:r>
                  <a:rPr lang="ja-JP" altLang="en-US" sz="2400" dirty="0">
                    <a:latin typeface="+mn-ea"/>
                  </a:rPr>
                  <a:t>．</a:t>
                </a:r>
                <a:endParaRPr lang="en-US" altLang="ja-JP" sz="2400" dirty="0">
                  <a:latin typeface="+mn-ea"/>
                </a:endParaRPr>
              </a:p>
              <a:p>
                <a:pPr>
                  <a:buFont typeface="Arial" pitchFamily="34" charset="0"/>
                  <a:buChar char="•"/>
                </a:pPr>
                <a:endParaRPr lang="en-US" altLang="ja-JP" sz="800" dirty="0">
                  <a:latin typeface="+mn-ea"/>
                </a:endParaRPr>
              </a:p>
              <a:p>
                <a:pPr marL="457200" lvl="1" indent="0">
                  <a:buNone/>
                </a:pPr>
                <a:r>
                  <a:rPr lang="ja-JP" altLang="en-US" dirty="0">
                    <a:latin typeface="+mn-ea"/>
                  </a:rPr>
                  <a:t>　　　　　　　　</a:t>
                </a: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𝑦</m:t>
                        </m:r>
                      </m:e>
                      <m:sub>
                        <m:r>
                          <m:rPr>
                            <m:sty m:val="p"/>
                          </m:rPr>
                          <a:rPr lang="en-US" altLang="ja-JP" sz="2400" b="0" i="0" smtClean="0">
                            <a:solidFill>
                              <a:srgbClr val="FF0000"/>
                            </a:solidFill>
                            <a:latin typeface="Cambria Math"/>
                          </a:rPr>
                          <m:t>A</m:t>
                        </m:r>
                      </m:sub>
                    </m:sSub>
                  </m:oMath>
                </a14:m>
                <a:r>
                  <a:rPr lang="en-US" altLang="ja-JP" sz="2400" dirty="0">
                    <a:solidFill>
                      <a:srgbClr val="FF0000"/>
                    </a:solidFill>
                    <a:latin typeface="+mn-ea"/>
                  </a:rPr>
                  <a:t> = 2</a:t>
                </a:r>
                <a:r>
                  <a:rPr lang="ja-JP" altLang="ja-JP" sz="2400" dirty="0">
                    <a:solidFill>
                      <a:srgbClr val="FF0000"/>
                    </a:solidFill>
                    <a:latin typeface="+mn-ea"/>
                  </a:rPr>
                  <a:t>－</a:t>
                </a:r>
                <a14:m>
                  <m:oMath xmlns:m="http://schemas.openxmlformats.org/officeDocument/2006/math">
                    <m:f>
                      <m:fPr>
                        <m:ctrlPr>
                          <a:rPr lang="en-US" altLang="ja-JP" sz="240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2</m:t>
                        </m:r>
                      </m:num>
                      <m:den>
                        <m:r>
                          <a:rPr lang="en-US" altLang="ja-JP" sz="2400" b="0" i="1" smtClean="0">
                            <a:solidFill>
                              <a:srgbClr val="FF0000"/>
                            </a:solidFill>
                            <a:latin typeface="Cambria Math"/>
                          </a:rPr>
                          <m:t>3</m:t>
                        </m:r>
                      </m:den>
                    </m:f>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𝑥</m:t>
                        </m:r>
                      </m:e>
                      <m:sub>
                        <m:r>
                          <m:rPr>
                            <m:sty m:val="p"/>
                          </m:rPr>
                          <a:rPr lang="en-US" altLang="ja-JP" sz="2400" b="0" i="0" smtClean="0">
                            <a:solidFill>
                              <a:srgbClr val="FF0000"/>
                            </a:solidFill>
                            <a:latin typeface="Cambria Math"/>
                          </a:rPr>
                          <m:t>A</m:t>
                        </m:r>
                      </m:sub>
                    </m:sSub>
                  </m:oMath>
                </a14:m>
                <a:r>
                  <a:rPr lang="en-US" altLang="ja-JP" sz="2400" dirty="0">
                    <a:latin typeface="+mn-ea"/>
                  </a:rPr>
                  <a:t>                             </a:t>
                </a:r>
                <a:r>
                  <a:rPr lang="ja-JP" altLang="ja-JP" sz="2400" dirty="0">
                    <a:latin typeface="+mn-ea"/>
                  </a:rPr>
                  <a:t>（</a:t>
                </a:r>
                <a:r>
                  <a:rPr lang="en-US" altLang="ja-JP" sz="2400" dirty="0">
                    <a:latin typeface="+mn-ea"/>
                  </a:rPr>
                  <a:t>2.2</a:t>
                </a:r>
                <a:r>
                  <a:rPr lang="ja-JP" altLang="ja-JP" sz="2400" dirty="0">
                    <a:latin typeface="+mn-ea"/>
                  </a:rPr>
                  <a:t>）</a:t>
                </a: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539552" y="1340768"/>
                <a:ext cx="8229600" cy="5184576"/>
              </a:xfrm>
              <a:blipFill rotWithShape="1">
                <a:blip r:embed="rId2"/>
                <a:stretch>
                  <a:fillRect l="-519" t="-941"/>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10B9618E-401B-4831-9CB0-2E12D3BC6FDC}"/>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B1384625-77F1-4994-A782-B81B09B0C0CD}"/>
              </a:ext>
            </a:extLst>
          </p:cNvPr>
          <p:cNvSpPr>
            <a:spLocks noGrp="1"/>
          </p:cNvSpPr>
          <p:nvPr>
            <p:ph type="sldNum" sz="quarter" idx="12"/>
          </p:nvPr>
        </p:nvSpPr>
        <p:spPr/>
        <p:txBody>
          <a:bodyPr/>
          <a:lstStyle/>
          <a:p>
            <a:fld id="{6BAC34B2-ACAB-4D20-A3D4-E7FC5F03345E}" type="slidenum">
              <a:rPr kumimoji="1" lang="ja-JP" altLang="en-US" smtClean="0"/>
              <a:t>15</a:t>
            </a:fld>
            <a:endParaRPr kumimoji="1" lang="ja-JP" altLang="en-US"/>
          </a:p>
        </p:txBody>
      </p:sp>
    </p:spTree>
    <p:extLst>
      <p:ext uri="{BB962C8B-B14F-4D97-AF65-F5344CB8AC3E}">
        <p14:creationId xmlns:p14="http://schemas.microsoft.com/office/powerpoint/2010/main" val="3162431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10" end="10"/>
                                            </p:txEl>
                                          </p:spTgt>
                                        </p:tgtEl>
                                        <p:attrNameLst>
                                          <p:attrName>style.visibility</p:attrName>
                                        </p:attrNameLst>
                                      </p:cBhvr>
                                      <p:to>
                                        <p:strVal val="visible"/>
                                      </p:to>
                                    </p:set>
                                    <p:animEffect transition="in" filter="fade">
                                      <p:cBhvr>
                                        <p:cTn id="30" dur="500"/>
                                        <p:tgtEl>
                                          <p:spTgt spid="3">
                                            <p:txEl>
                                              <p:pRg st="10" end="10"/>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animEffect transition="in" filter="fade">
                                      <p:cBhvr>
                                        <p:cTn id="33"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a:t>
            </a:r>
            <a:r>
              <a:rPr lang="ja-JP" altLang="ja-JP" dirty="0">
                <a:solidFill>
                  <a:srgbClr val="0070C0"/>
                </a:solidFill>
              </a:rPr>
              <a:t>週間当たりの生産可能量</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600200"/>
                <a:ext cx="8229600" cy="5069160"/>
              </a:xfrm>
            </p:spPr>
            <p:txBody>
              <a:bodyPr/>
              <a:lstStyle/>
              <a:p>
                <a:pPr>
                  <a:buFont typeface="Wingdings 3" panose="05040102010807070707" pitchFamily="18" charset="2"/>
                  <a:buChar char="}"/>
                </a:pPr>
                <a:r>
                  <a:rPr lang="en-US" altLang="ja-JP" sz="2400" dirty="0">
                    <a:latin typeface="+mn-ea"/>
                  </a:rPr>
                  <a:t>(2.2)</a:t>
                </a:r>
                <a:r>
                  <a:rPr lang="ja-JP" altLang="ja-JP" sz="2400" dirty="0">
                    <a:latin typeface="+mn-ea"/>
                  </a:rPr>
                  <a:t>式より</a:t>
                </a:r>
                <a:r>
                  <a:rPr lang="ja-JP" altLang="en-US" sz="2400" dirty="0">
                    <a:latin typeface="+mn-ea"/>
                  </a:rPr>
                  <a:t>，</a:t>
                </a: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𝑥</m:t>
                        </m:r>
                      </m:e>
                      <m:sub>
                        <m:r>
                          <m:rPr>
                            <m:sty m:val="p"/>
                          </m:rPr>
                          <a:rPr lang="en-US" altLang="ja-JP" sz="2400" b="0" i="0" smtClean="0">
                            <a:solidFill>
                              <a:srgbClr val="FF0000"/>
                            </a:solidFill>
                            <a:latin typeface="Cambria Math"/>
                          </a:rPr>
                          <m:t>A</m:t>
                        </m:r>
                      </m:sub>
                    </m:sSub>
                  </m:oMath>
                </a14:m>
                <a:r>
                  <a:rPr lang="ja-JP" altLang="ja-JP" sz="2400" dirty="0">
                    <a:solidFill>
                      <a:srgbClr val="FF0000"/>
                    </a:solidFill>
                    <a:latin typeface="+mn-ea"/>
                  </a:rPr>
                  <a:t>（ストーリーの量）を増やすと</a:t>
                </a:r>
                <a14:m>
                  <m:oMath xmlns:m="http://schemas.openxmlformats.org/officeDocument/2006/math">
                    <m:sSub>
                      <m:sSubPr>
                        <m:ctrlPr>
                          <a:rPr lang="en-US" altLang="ja-JP" sz="2400" i="1" smtClean="0">
                            <a:solidFill>
                              <a:srgbClr val="FF0000"/>
                            </a:solidFill>
                            <a:latin typeface="Cambria Math" panose="02040503050406030204" pitchFamily="18" charset="0"/>
                          </a:rPr>
                        </m:ctrlPr>
                      </m:sSubPr>
                      <m:e>
                        <m:r>
                          <a:rPr lang="en-US" altLang="ja-JP" sz="2400" b="0" i="1" smtClean="0">
                            <a:solidFill>
                              <a:srgbClr val="FF0000"/>
                            </a:solidFill>
                            <a:latin typeface="Cambria Math"/>
                          </a:rPr>
                          <m:t>𝑦</m:t>
                        </m:r>
                      </m:e>
                      <m:sub>
                        <m:r>
                          <m:rPr>
                            <m:sty m:val="p"/>
                          </m:rPr>
                          <a:rPr lang="en-US" altLang="ja-JP" sz="2400" b="0" i="0" smtClean="0">
                            <a:solidFill>
                              <a:srgbClr val="FF0000"/>
                            </a:solidFill>
                            <a:latin typeface="Cambria Math"/>
                          </a:rPr>
                          <m:t>A</m:t>
                        </m:r>
                      </m:sub>
                    </m:sSub>
                  </m:oMath>
                </a14:m>
                <a:r>
                  <a:rPr lang="ja-JP" altLang="ja-JP" sz="2400" dirty="0">
                    <a:solidFill>
                      <a:srgbClr val="FF0000"/>
                    </a:solidFill>
                    <a:latin typeface="+mn-ea"/>
                  </a:rPr>
                  <a:t>（作画の量）が減ってしまう</a:t>
                </a:r>
                <a:r>
                  <a:rPr lang="ja-JP" altLang="en-US" sz="2400" dirty="0">
                    <a:latin typeface="+mn-ea"/>
                  </a:rPr>
                  <a:t>ことがわかる．</a:t>
                </a:r>
                <a:endParaRPr lang="en-US" altLang="ja-JP" sz="2400" dirty="0">
                  <a:latin typeface="+mn-ea"/>
                </a:endParaRPr>
              </a:p>
              <a:p>
                <a:pPr>
                  <a:buFont typeface="Arial" pitchFamily="34" charset="0"/>
                  <a:buChar char="•"/>
                </a:pPr>
                <a:endParaRPr lang="en-US" altLang="ja-JP" sz="2400" dirty="0">
                  <a:latin typeface="+mn-ea"/>
                </a:endParaRPr>
              </a:p>
              <a:p>
                <a:pPr lvl="1">
                  <a:buFont typeface="Wingdings 3" panose="05040102010807070707" pitchFamily="18" charset="2"/>
                  <a:buChar char="}"/>
                </a:pPr>
                <a:r>
                  <a:rPr lang="ja-JP" altLang="ja-JP" sz="2400" dirty="0">
                    <a:latin typeface="+mn-ea"/>
                  </a:rPr>
                  <a:t>具体的には</a:t>
                </a:r>
                <a:r>
                  <a:rPr lang="ja-JP" altLang="en-US" sz="2400" dirty="0">
                    <a:latin typeface="+mn-ea"/>
                  </a:rPr>
                  <a:t>，</a:t>
                </a:r>
                <a:r>
                  <a:rPr lang="ja-JP" altLang="ja-JP" sz="2400" dirty="0">
                    <a:latin typeface="+mn-ea"/>
                  </a:rPr>
                  <a:t>もし</a:t>
                </a:r>
                <a14:m>
                  <m:oMath xmlns:m="http://schemas.openxmlformats.org/officeDocument/2006/math">
                    <m:sSub>
                      <m:sSubPr>
                        <m:ctrlPr>
                          <a:rPr lang="en-US" altLang="ja-JP" sz="2400" i="1" smtClean="0">
                            <a:solidFill>
                              <a:srgbClr val="0070C0"/>
                            </a:solidFill>
                            <a:latin typeface="Cambria Math" panose="02040503050406030204" pitchFamily="18" charset="0"/>
                          </a:rPr>
                        </m:ctrlPr>
                      </m:sSubPr>
                      <m:e>
                        <m:r>
                          <a:rPr lang="en-US" altLang="ja-JP" sz="2400" b="0" i="1" smtClean="0">
                            <a:solidFill>
                              <a:srgbClr val="0070C0"/>
                            </a:solidFill>
                            <a:latin typeface="Cambria Math"/>
                          </a:rPr>
                          <m:t>𝑥</m:t>
                        </m:r>
                      </m:e>
                      <m:sub>
                        <m:r>
                          <m:rPr>
                            <m:sty m:val="p"/>
                          </m:rPr>
                          <a:rPr lang="en-US" altLang="ja-JP" sz="2400" i="0">
                            <a:solidFill>
                              <a:srgbClr val="0070C0"/>
                            </a:solidFill>
                            <a:latin typeface="Cambria Math"/>
                          </a:rPr>
                          <m:t>A</m:t>
                        </m:r>
                      </m:sub>
                    </m:sSub>
                    <m:r>
                      <a:rPr lang="en-US" altLang="ja-JP" sz="2400" i="1">
                        <a:solidFill>
                          <a:srgbClr val="0070C0"/>
                        </a:solidFill>
                        <a:latin typeface="Cambria Math"/>
                      </a:rPr>
                      <m:t> </m:t>
                    </m:r>
                  </m:oMath>
                </a14:m>
                <a:r>
                  <a:rPr lang="en-US" altLang="ja-JP" sz="2400" dirty="0">
                    <a:solidFill>
                      <a:srgbClr val="0070C0"/>
                    </a:solidFill>
                    <a:latin typeface="+mn-ea"/>
                  </a:rPr>
                  <a:t>= 0</a:t>
                </a:r>
                <a:r>
                  <a:rPr lang="ja-JP" altLang="en-US" sz="2400" dirty="0" err="1">
                    <a:latin typeface="+mn-ea"/>
                  </a:rPr>
                  <a:t>，</a:t>
                </a:r>
                <a:r>
                  <a:rPr lang="ja-JP" altLang="ja-JP" sz="2400" dirty="0">
                    <a:latin typeface="+mn-ea"/>
                  </a:rPr>
                  <a:t>すなわち</a:t>
                </a:r>
                <a:r>
                  <a:rPr lang="ja-JP" altLang="en-US" sz="2400" dirty="0">
                    <a:latin typeface="+mn-ea"/>
                  </a:rPr>
                  <a:t>１</a:t>
                </a:r>
                <a:r>
                  <a:rPr lang="ja-JP" altLang="ja-JP" sz="2400" dirty="0">
                    <a:latin typeface="+mn-ea"/>
                  </a:rPr>
                  <a:t>週間のうちストーリーを考えずに作画だけをしていたら</a:t>
                </a:r>
                <a:r>
                  <a:rPr lang="ja-JP" altLang="en-US" sz="2400" dirty="0">
                    <a:latin typeface="+mn-ea"/>
                  </a:rPr>
                  <a:t>→２</a:t>
                </a:r>
                <a:r>
                  <a:rPr lang="ja-JP" altLang="ja-JP" sz="2400" dirty="0">
                    <a:latin typeface="+mn-ea"/>
                  </a:rPr>
                  <a:t>話分の作画ができる</a:t>
                </a:r>
                <a:r>
                  <a:rPr lang="ja-JP" altLang="en-US" sz="2400" dirty="0">
                    <a:latin typeface="+mn-ea"/>
                  </a:rPr>
                  <a:t>．</a:t>
                </a:r>
                <a:endParaRPr lang="en-US" altLang="ja-JP" sz="2400" dirty="0">
                  <a:latin typeface="+mn-ea"/>
                </a:endParaRPr>
              </a:p>
              <a:p>
                <a:pPr lvl="1">
                  <a:buFont typeface="Arial" pitchFamily="34" charset="0"/>
                  <a:buChar char="•"/>
                </a:pPr>
                <a:endParaRPr lang="en-US" altLang="ja-JP" sz="2400" dirty="0">
                  <a:latin typeface="+mn-ea"/>
                </a:endParaRPr>
              </a:p>
              <a:p>
                <a:pPr lvl="1">
                  <a:buFont typeface="Wingdings 3" panose="05040102010807070707" pitchFamily="18" charset="2"/>
                  <a:buChar char="}"/>
                </a:pPr>
                <a:r>
                  <a:rPr lang="ja-JP" altLang="ja-JP" sz="2400" dirty="0">
                    <a:latin typeface="+mn-ea"/>
                  </a:rPr>
                  <a:t>ストーリーを考える量を増やしていくと</a:t>
                </a:r>
                <a:r>
                  <a:rPr lang="ja-JP" altLang="en-US" sz="2400" dirty="0">
                    <a:latin typeface="+mn-ea"/>
                  </a:rPr>
                  <a:t>，</a:t>
                </a:r>
                <a:r>
                  <a:rPr lang="ja-JP" altLang="ja-JP" sz="2400" dirty="0">
                    <a:latin typeface="+mn-ea"/>
                  </a:rPr>
                  <a:t>その分</a:t>
                </a:r>
                <a:r>
                  <a:rPr lang="ja-JP" altLang="ja-JP" sz="2400" dirty="0">
                    <a:solidFill>
                      <a:srgbClr val="FF0000"/>
                    </a:solidFill>
                    <a:latin typeface="+mn-ea"/>
                  </a:rPr>
                  <a:t>作画する時間が減る</a:t>
                </a:r>
                <a:r>
                  <a:rPr lang="ja-JP" altLang="en-US" sz="2400" dirty="0">
                    <a:latin typeface="+mn-ea"/>
                  </a:rPr>
                  <a:t>．その結果，</a:t>
                </a:r>
                <a:r>
                  <a:rPr lang="ja-JP" altLang="ja-JP" sz="2400" dirty="0">
                    <a:solidFill>
                      <a:srgbClr val="FF0000"/>
                    </a:solidFill>
                    <a:latin typeface="+mn-ea"/>
                  </a:rPr>
                  <a:t>作画量</a:t>
                </a:r>
                <a:r>
                  <a:rPr lang="ja-JP" altLang="en-US" sz="2400" dirty="0">
                    <a:solidFill>
                      <a:srgbClr val="FF0000"/>
                    </a:solidFill>
                    <a:latin typeface="+mn-ea"/>
                  </a:rPr>
                  <a:t>も</a:t>
                </a:r>
                <a:r>
                  <a:rPr lang="ja-JP" altLang="ja-JP" sz="2400" dirty="0">
                    <a:solidFill>
                      <a:srgbClr val="FF0000"/>
                    </a:solidFill>
                    <a:latin typeface="+mn-ea"/>
                  </a:rPr>
                  <a:t>減少する</a:t>
                </a:r>
                <a:r>
                  <a:rPr lang="ja-JP" altLang="en-US" sz="2400" dirty="0">
                    <a:latin typeface="+mn-ea"/>
                  </a:rPr>
                  <a:t>．</a:t>
                </a:r>
                <a:endParaRPr lang="ja-JP" altLang="ja-JP" sz="2400" dirty="0">
                  <a:latin typeface="+mn-ea"/>
                </a:endParaRPr>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600200"/>
                <a:ext cx="8229600" cy="5069160"/>
              </a:xfrm>
              <a:blipFill rotWithShape="1">
                <a:blip r:embed="rId2"/>
                <a:stretch>
                  <a:fillRect l="-444" t="-1324" r="-593"/>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33066879-8E8B-47AA-9752-1348E8A854AF}"/>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2DB37276-4AB2-44FC-94AE-8CDCF31065BF}"/>
              </a:ext>
            </a:extLst>
          </p:cNvPr>
          <p:cNvSpPr>
            <a:spLocks noGrp="1"/>
          </p:cNvSpPr>
          <p:nvPr>
            <p:ph type="sldNum" sz="quarter" idx="12"/>
          </p:nvPr>
        </p:nvSpPr>
        <p:spPr/>
        <p:txBody>
          <a:bodyPr/>
          <a:lstStyle/>
          <a:p>
            <a:fld id="{6BAC34B2-ACAB-4D20-A3D4-E7FC5F03345E}" type="slidenum">
              <a:rPr kumimoji="1" lang="ja-JP" altLang="en-US" smtClean="0"/>
              <a:t>16</a:t>
            </a:fld>
            <a:endParaRPr kumimoji="1" lang="ja-JP" altLang="en-US"/>
          </a:p>
        </p:txBody>
      </p:sp>
    </p:spTree>
    <p:extLst>
      <p:ext uri="{BB962C8B-B14F-4D97-AF65-F5344CB8AC3E}">
        <p14:creationId xmlns:p14="http://schemas.microsoft.com/office/powerpoint/2010/main" val="422847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a:t>
            </a:r>
            <a:r>
              <a:rPr lang="ja-JP" altLang="ja-JP" dirty="0">
                <a:solidFill>
                  <a:srgbClr val="0070C0"/>
                </a:solidFill>
              </a:rPr>
              <a:t>週間当たりの生産可能量</a:t>
            </a:r>
            <a:endParaRPr kumimoji="1" lang="ja-JP" altLang="en-US" dirty="0"/>
          </a:p>
        </p:txBody>
      </p:sp>
      <p:sp>
        <p:nvSpPr>
          <p:cNvPr id="3" name="コンテンツ プレースホルダー 2"/>
          <p:cNvSpPr>
            <a:spLocks noGrp="1"/>
          </p:cNvSpPr>
          <p:nvPr>
            <p:ph idx="1"/>
          </p:nvPr>
        </p:nvSpPr>
        <p:spPr>
          <a:xfrm>
            <a:off x="179512" y="1556792"/>
            <a:ext cx="5184576" cy="4752528"/>
          </a:xfrm>
        </p:spPr>
        <p:txBody>
          <a:bodyPr>
            <a:normAutofit/>
          </a:bodyPr>
          <a:lstStyle/>
          <a:p>
            <a:pPr>
              <a:buFont typeface="Wingdings 3" panose="05040102010807070707" pitchFamily="18" charset="2"/>
              <a:buChar char="}"/>
            </a:pPr>
            <a:r>
              <a:rPr lang="en-US" altLang="ja-JP" sz="2400" dirty="0">
                <a:latin typeface="+mn-ea"/>
              </a:rPr>
              <a:t>(2.2)</a:t>
            </a:r>
            <a:r>
              <a:rPr lang="ja-JP" altLang="ja-JP" sz="2400" dirty="0">
                <a:latin typeface="+mn-ea"/>
              </a:rPr>
              <a:t>式は</a:t>
            </a:r>
            <a:r>
              <a:rPr lang="ja-JP" altLang="en-US" sz="2400" dirty="0">
                <a:latin typeface="+mn-ea"/>
              </a:rPr>
              <a:t>，</a:t>
            </a:r>
            <a:r>
              <a:rPr lang="ja-JP" altLang="ja-JP" sz="2400" dirty="0">
                <a:latin typeface="+mn-ea"/>
              </a:rPr>
              <a:t>漫画家</a:t>
            </a:r>
            <a:r>
              <a:rPr lang="en-US" altLang="ja-JP" sz="2400" dirty="0">
                <a:latin typeface="+mn-ea"/>
              </a:rPr>
              <a:t>A</a:t>
            </a:r>
            <a:r>
              <a:rPr lang="ja-JP" altLang="ja-JP" sz="2400" dirty="0">
                <a:latin typeface="+mn-ea"/>
              </a:rPr>
              <a:t>が</a:t>
            </a:r>
            <a:r>
              <a:rPr lang="ja-JP" altLang="en-US" sz="2400" dirty="0">
                <a:latin typeface="+mn-ea"/>
              </a:rPr>
              <a:t>作業</a:t>
            </a:r>
            <a:r>
              <a:rPr lang="ja-JP" altLang="ja-JP" sz="2400" dirty="0">
                <a:latin typeface="+mn-ea"/>
              </a:rPr>
              <a:t>時間を</a:t>
            </a:r>
            <a:endParaRPr lang="en-US" altLang="ja-JP" sz="2400" dirty="0">
              <a:latin typeface="+mn-ea"/>
            </a:endParaRPr>
          </a:p>
          <a:p>
            <a:pPr lvl="1">
              <a:buFont typeface="Wingdings 3" panose="05040102010807070707" pitchFamily="18" charset="2"/>
              <a:buChar char="}"/>
            </a:pPr>
            <a:r>
              <a:rPr lang="ja-JP" altLang="ja-JP" sz="2400" dirty="0">
                <a:solidFill>
                  <a:srgbClr val="00B050"/>
                </a:solidFill>
                <a:latin typeface="+mn-ea"/>
              </a:rPr>
              <a:t>ストーリーに配分するか</a:t>
            </a:r>
            <a:endParaRPr lang="en-US" altLang="ja-JP" sz="2400" dirty="0">
              <a:solidFill>
                <a:srgbClr val="00B050"/>
              </a:solidFill>
              <a:latin typeface="+mn-ea"/>
            </a:endParaRPr>
          </a:p>
          <a:p>
            <a:pPr lvl="1">
              <a:buFont typeface="Wingdings 3" panose="05040102010807070707" pitchFamily="18" charset="2"/>
              <a:buChar char="}"/>
            </a:pPr>
            <a:r>
              <a:rPr lang="ja-JP" altLang="ja-JP" sz="2400" dirty="0">
                <a:solidFill>
                  <a:srgbClr val="00B050"/>
                </a:solidFill>
                <a:latin typeface="+mn-ea"/>
              </a:rPr>
              <a:t>作画に配分するか</a:t>
            </a:r>
            <a:endParaRPr lang="en-US" altLang="ja-JP" sz="2400" dirty="0">
              <a:solidFill>
                <a:srgbClr val="00B050"/>
              </a:solidFill>
              <a:latin typeface="+mn-ea"/>
            </a:endParaRPr>
          </a:p>
          <a:p>
            <a:pPr marL="274320" lvl="1" indent="0">
              <a:buNone/>
            </a:pPr>
            <a:r>
              <a:rPr lang="ja-JP" altLang="ja-JP" sz="2400" dirty="0">
                <a:latin typeface="+mn-ea"/>
              </a:rPr>
              <a:t>という選択に伴うトレードオフの関係を表</a:t>
            </a:r>
            <a:r>
              <a:rPr lang="ja-JP" altLang="en-US" sz="2400" dirty="0">
                <a:latin typeface="+mn-ea"/>
              </a:rPr>
              <a:t>す．</a:t>
            </a:r>
            <a:endParaRPr lang="en-US" altLang="ja-JP" sz="2400" dirty="0">
              <a:latin typeface="+mn-ea"/>
            </a:endParaRPr>
          </a:p>
          <a:p>
            <a:pPr>
              <a:buFont typeface="Arial" pitchFamily="34" charset="0"/>
              <a:buChar char="•"/>
            </a:pPr>
            <a:endParaRPr lang="en-US" altLang="ja-JP" sz="2400" dirty="0">
              <a:latin typeface="+mn-ea"/>
            </a:endParaRPr>
          </a:p>
          <a:p>
            <a:pPr>
              <a:buFont typeface="Wingdings 3" panose="05040102010807070707" pitchFamily="18" charset="2"/>
              <a:buChar char="}"/>
            </a:pPr>
            <a:r>
              <a:rPr lang="en-US" altLang="ja-JP" sz="2400" dirty="0">
                <a:latin typeface="+mn-ea"/>
              </a:rPr>
              <a:t>(2.2)</a:t>
            </a:r>
            <a:r>
              <a:rPr lang="ja-JP" altLang="ja-JP" sz="2400" dirty="0">
                <a:latin typeface="+mn-ea"/>
              </a:rPr>
              <a:t>式は</a:t>
            </a:r>
            <a:r>
              <a:rPr lang="ja-JP" altLang="en-US" sz="2400" dirty="0">
                <a:latin typeface="+mn-ea"/>
              </a:rPr>
              <a:t>，</a:t>
            </a:r>
            <a:r>
              <a:rPr lang="ja-JP" altLang="ja-JP" sz="2400" dirty="0">
                <a:latin typeface="+mn-ea"/>
              </a:rPr>
              <a:t>漫画家</a:t>
            </a:r>
            <a:r>
              <a:rPr lang="en-US" altLang="ja-JP" sz="2400" dirty="0">
                <a:latin typeface="+mn-ea"/>
              </a:rPr>
              <a:t>A</a:t>
            </a:r>
            <a:r>
              <a:rPr lang="ja-JP" altLang="ja-JP" sz="2400" dirty="0">
                <a:latin typeface="+mn-ea"/>
              </a:rPr>
              <a:t>の「</a:t>
            </a:r>
            <a:r>
              <a:rPr lang="ja-JP" altLang="ja-JP" sz="2400" dirty="0">
                <a:solidFill>
                  <a:srgbClr val="FF0000"/>
                </a:solidFill>
                <a:latin typeface="+mn-ea"/>
              </a:rPr>
              <a:t>生産可能性フロンティア</a:t>
            </a:r>
            <a:r>
              <a:rPr lang="ja-JP" altLang="ja-JP" sz="2400" dirty="0">
                <a:latin typeface="+mn-ea"/>
              </a:rPr>
              <a:t>」と呼ばれる関係</a:t>
            </a:r>
            <a:r>
              <a:rPr lang="ja-JP" altLang="en-US" sz="2400" dirty="0">
                <a:latin typeface="+mn-ea"/>
              </a:rPr>
              <a:t>．</a:t>
            </a:r>
            <a:endParaRPr lang="en-US" altLang="ja-JP" sz="2400" dirty="0">
              <a:latin typeface="+mn-ea"/>
            </a:endParaRPr>
          </a:p>
          <a:p>
            <a:pPr lvl="1">
              <a:buFont typeface="Wingdings 3" panose="05040102010807070707" pitchFamily="18" charset="2"/>
              <a:buChar char="}"/>
            </a:pPr>
            <a:r>
              <a:rPr lang="ja-JP" altLang="en-US" sz="2100" dirty="0">
                <a:latin typeface="+mn-ea"/>
              </a:rPr>
              <a:t>赤</a:t>
            </a:r>
            <a:r>
              <a:rPr lang="ja-JP" altLang="ja-JP" sz="2100" dirty="0">
                <a:latin typeface="+mn-ea"/>
              </a:rPr>
              <a:t>線はこの生産可能性フロンティアを図示している</a:t>
            </a:r>
            <a:r>
              <a:rPr lang="ja-JP" altLang="en-US" sz="2100" dirty="0">
                <a:latin typeface="+mn-ea"/>
              </a:rPr>
              <a:t>．</a:t>
            </a:r>
            <a:endParaRPr lang="ja-JP" altLang="ja-JP" sz="2100" dirty="0">
              <a:latin typeface="+mn-ea"/>
            </a:endParaRPr>
          </a:p>
        </p:txBody>
      </p:sp>
      <p:grpSp>
        <p:nvGrpSpPr>
          <p:cNvPr id="5" name="Group 1"/>
          <p:cNvGrpSpPr>
            <a:grpSpLocks noChangeAspect="1"/>
          </p:cNvGrpSpPr>
          <p:nvPr/>
        </p:nvGrpSpPr>
        <p:grpSpPr bwMode="auto">
          <a:xfrm>
            <a:off x="4860032" y="1557972"/>
            <a:ext cx="4176464" cy="3815244"/>
            <a:chOff x="1707" y="2034"/>
            <a:chExt cx="8504" cy="6055"/>
          </a:xfrm>
        </p:grpSpPr>
        <p:sp>
          <p:nvSpPr>
            <p:cNvPr id="6" name="AutoShape 29"/>
            <p:cNvSpPr>
              <a:spLocks noChangeAspect="1" noChangeArrowheads="1" noTextEdit="1"/>
            </p:cNvSpPr>
            <p:nvPr/>
          </p:nvSpPr>
          <p:spPr bwMode="auto">
            <a:xfrm>
              <a:off x="1707" y="2034"/>
              <a:ext cx="8504" cy="605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 name="AutoShape 28"/>
            <p:cNvSpPr>
              <a:spLocks noChangeShapeType="1"/>
            </p:cNvSpPr>
            <p:nvPr/>
          </p:nvSpPr>
          <p:spPr bwMode="auto">
            <a:xfrm>
              <a:off x="3187" y="7364"/>
              <a:ext cx="4890" cy="9"/>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8" name="AutoShape 27"/>
            <p:cNvSpPr>
              <a:spLocks noChangeShapeType="1"/>
            </p:cNvSpPr>
            <p:nvPr/>
          </p:nvSpPr>
          <p:spPr bwMode="auto">
            <a:xfrm flipV="1">
              <a:off x="3194" y="2585"/>
              <a:ext cx="8" cy="4784"/>
            </a:xfrm>
            <a:prstGeom prst="straightConnector1">
              <a:avLst/>
            </a:prstGeom>
            <a:noFill/>
            <a:ln w="158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AutoShape 26"/>
            <p:cNvSpPr>
              <a:spLocks noChangeShapeType="1"/>
            </p:cNvSpPr>
            <p:nvPr/>
          </p:nvSpPr>
          <p:spPr bwMode="auto">
            <a:xfrm>
              <a:off x="3203" y="4551"/>
              <a:ext cx="4160" cy="2811"/>
            </a:xfrm>
            <a:prstGeom prst="straightConnector1">
              <a:avLst/>
            </a:prstGeom>
            <a:noFill/>
            <a:ln w="31750">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0" name="AutoShape 25"/>
            <p:cNvSpPr>
              <a:spLocks noChangeShapeType="1"/>
            </p:cNvSpPr>
            <p:nvPr/>
          </p:nvSpPr>
          <p:spPr bwMode="auto">
            <a:xfrm>
              <a:off x="3190" y="6665"/>
              <a:ext cx="1" cy="699"/>
            </a:xfrm>
            <a:prstGeom prst="straightConnector1">
              <a:avLst/>
            </a:prstGeom>
            <a:noFill/>
            <a:ln w="3175">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AutoShape 24"/>
            <p:cNvSpPr>
              <a:spLocks noChangeShapeType="1"/>
            </p:cNvSpPr>
            <p:nvPr/>
          </p:nvSpPr>
          <p:spPr bwMode="auto">
            <a:xfrm>
              <a:off x="3191" y="5949"/>
              <a:ext cx="1" cy="699"/>
            </a:xfrm>
            <a:prstGeom prst="straightConnector1">
              <a:avLst/>
            </a:prstGeom>
            <a:noFill/>
            <a:ln w="3175">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2" name="AutoShape 23"/>
            <p:cNvSpPr>
              <a:spLocks noChangeShapeType="1"/>
            </p:cNvSpPr>
            <p:nvPr/>
          </p:nvSpPr>
          <p:spPr bwMode="auto">
            <a:xfrm>
              <a:off x="3192" y="5250"/>
              <a:ext cx="1" cy="699"/>
            </a:xfrm>
            <a:prstGeom prst="straightConnector1">
              <a:avLst/>
            </a:prstGeom>
            <a:noFill/>
            <a:ln w="3175">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AutoShape 22"/>
            <p:cNvSpPr>
              <a:spLocks noChangeShapeType="1"/>
            </p:cNvSpPr>
            <p:nvPr/>
          </p:nvSpPr>
          <p:spPr bwMode="auto">
            <a:xfrm>
              <a:off x="3193" y="4551"/>
              <a:ext cx="1" cy="699"/>
            </a:xfrm>
            <a:prstGeom prst="straightConnector1">
              <a:avLst/>
            </a:prstGeom>
            <a:noFill/>
            <a:ln w="3175">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AutoShape 21"/>
            <p:cNvSpPr>
              <a:spLocks noChangeShapeType="1"/>
            </p:cNvSpPr>
            <p:nvPr/>
          </p:nvSpPr>
          <p:spPr bwMode="auto">
            <a:xfrm>
              <a:off x="3202" y="3852"/>
              <a:ext cx="1" cy="699"/>
            </a:xfrm>
            <a:prstGeom prst="straightConnector1">
              <a:avLst/>
            </a:prstGeom>
            <a:noFill/>
            <a:ln w="3175">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5" name="AutoShape 20"/>
            <p:cNvSpPr>
              <a:spLocks noChangeShapeType="1"/>
            </p:cNvSpPr>
            <p:nvPr/>
          </p:nvSpPr>
          <p:spPr bwMode="auto">
            <a:xfrm>
              <a:off x="3194" y="3149"/>
              <a:ext cx="1" cy="699"/>
            </a:xfrm>
            <a:prstGeom prst="straightConnector1">
              <a:avLst/>
            </a:prstGeom>
            <a:noFill/>
            <a:ln w="3175">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6" name="AutoShape 19"/>
            <p:cNvSpPr>
              <a:spLocks noChangeShapeType="1"/>
            </p:cNvSpPr>
            <p:nvPr/>
          </p:nvSpPr>
          <p:spPr bwMode="auto">
            <a:xfrm rot="5400000">
              <a:off x="3536" y="7014"/>
              <a:ext cx="1" cy="699"/>
            </a:xfrm>
            <a:prstGeom prst="straightConnector1">
              <a:avLst/>
            </a:prstGeom>
            <a:noFill/>
            <a:ln w="0">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7" name="AutoShape 18"/>
            <p:cNvSpPr>
              <a:spLocks noChangeShapeType="1"/>
            </p:cNvSpPr>
            <p:nvPr/>
          </p:nvSpPr>
          <p:spPr bwMode="auto">
            <a:xfrm rot="5400000">
              <a:off x="4218" y="7020"/>
              <a:ext cx="1" cy="699"/>
            </a:xfrm>
            <a:prstGeom prst="straightConnector1">
              <a:avLst/>
            </a:prstGeom>
            <a:noFill/>
            <a:ln w="0">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AutoShape 17"/>
            <p:cNvSpPr>
              <a:spLocks noChangeShapeType="1"/>
            </p:cNvSpPr>
            <p:nvPr/>
          </p:nvSpPr>
          <p:spPr bwMode="auto">
            <a:xfrm rot="5400000">
              <a:off x="6314" y="7013"/>
              <a:ext cx="1" cy="699"/>
            </a:xfrm>
            <a:prstGeom prst="straightConnector1">
              <a:avLst/>
            </a:prstGeom>
            <a:noFill/>
            <a:ln w="0">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AutoShape 16"/>
            <p:cNvSpPr>
              <a:spLocks noChangeShapeType="1"/>
            </p:cNvSpPr>
            <p:nvPr/>
          </p:nvSpPr>
          <p:spPr bwMode="auto">
            <a:xfrm rot="5400000">
              <a:off x="4917" y="7021"/>
              <a:ext cx="1" cy="699"/>
            </a:xfrm>
            <a:prstGeom prst="straightConnector1">
              <a:avLst/>
            </a:prstGeom>
            <a:noFill/>
            <a:ln w="0">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AutoShape 15"/>
            <p:cNvSpPr>
              <a:spLocks noChangeShapeType="1"/>
            </p:cNvSpPr>
            <p:nvPr/>
          </p:nvSpPr>
          <p:spPr bwMode="auto">
            <a:xfrm rot="5400000">
              <a:off x="5616" y="7022"/>
              <a:ext cx="1" cy="699"/>
            </a:xfrm>
            <a:prstGeom prst="straightConnector1">
              <a:avLst/>
            </a:prstGeom>
            <a:noFill/>
            <a:ln w="0">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AutoShape 14"/>
            <p:cNvSpPr>
              <a:spLocks noChangeShapeType="1"/>
            </p:cNvSpPr>
            <p:nvPr/>
          </p:nvSpPr>
          <p:spPr bwMode="auto">
            <a:xfrm rot="5400000">
              <a:off x="7013" y="7023"/>
              <a:ext cx="1" cy="699"/>
            </a:xfrm>
            <a:prstGeom prst="straightConnector1">
              <a:avLst/>
            </a:prstGeom>
            <a:noFill/>
            <a:ln w="0">
              <a:solidFill>
                <a:srgbClr val="000000"/>
              </a:solidFill>
              <a:round/>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Text Box 13"/>
            <p:cNvSpPr txBox="1">
              <a:spLocks noChangeArrowheads="1"/>
            </p:cNvSpPr>
            <p:nvPr/>
          </p:nvSpPr>
          <p:spPr bwMode="auto">
            <a:xfrm>
              <a:off x="6092" y="4977"/>
              <a:ext cx="4119" cy="1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Century" pitchFamily="18" charset="0"/>
                  <a:ea typeface="ＭＳ 明朝" pitchFamily="17" charset="-128"/>
                  <a:cs typeface="Times New Roman" pitchFamily="18" charset="0"/>
                </a:rPr>
                <a:t>A</a:t>
              </a:r>
              <a:r>
                <a:rPr kumimoji="1" lang="ja-JP" altLang="en-US" sz="1600" b="0" i="0" u="none" strike="noStrike" cap="none" normalizeH="0" baseline="0" dirty="0">
                  <a:ln>
                    <a:noFill/>
                  </a:ln>
                  <a:solidFill>
                    <a:schemeClr val="tx1"/>
                  </a:solidFill>
                  <a:effectLst/>
                  <a:latin typeface="Century" pitchFamily="18" charset="0"/>
                  <a:ea typeface="ＭＳ 明朝" pitchFamily="17" charset="-128"/>
                  <a:cs typeface="Times New Roman" pitchFamily="18" charset="0"/>
                </a:rPr>
                <a:t>の生産可能性フロンティア</a:t>
              </a:r>
              <a:endParaRPr kumimoji="1" lang="ja-JP" altLang="en-US" sz="16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3" name="Text Box 12"/>
            <p:cNvSpPr txBox="1">
              <a:spLocks noChangeArrowheads="1"/>
            </p:cNvSpPr>
            <p:nvPr/>
          </p:nvSpPr>
          <p:spPr bwMode="auto">
            <a:xfrm>
              <a:off x="2688" y="2955"/>
              <a:ext cx="589" cy="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Century" pitchFamily="18" charset="0"/>
                  <a:ea typeface="ＭＳ 明朝" pitchFamily="17" charset="-128"/>
                  <a:cs typeface="Times New Roman" pitchFamily="18" charset="0"/>
                </a:rPr>
                <a:t>3</a:t>
              </a:r>
              <a:endParaRPr kumimoji="1" lang="en-US" altLang="ja-JP" sz="20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 name="Text Box 11"/>
            <p:cNvSpPr txBox="1">
              <a:spLocks noChangeArrowheads="1"/>
            </p:cNvSpPr>
            <p:nvPr/>
          </p:nvSpPr>
          <p:spPr bwMode="auto">
            <a:xfrm>
              <a:off x="2664" y="4339"/>
              <a:ext cx="589"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Century" pitchFamily="18" charset="0"/>
                  <a:ea typeface="ＭＳ 明朝" pitchFamily="17" charset="-128"/>
                  <a:cs typeface="Times New Roman" pitchFamily="18" charset="0"/>
                </a:rPr>
                <a:t>2</a:t>
              </a:r>
              <a:endParaRPr kumimoji="1" lang="en-US" altLang="ja-JP" sz="20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6" name="Text Box 9"/>
            <p:cNvSpPr txBox="1">
              <a:spLocks noChangeArrowheads="1"/>
            </p:cNvSpPr>
            <p:nvPr/>
          </p:nvSpPr>
          <p:spPr bwMode="auto">
            <a:xfrm>
              <a:off x="2585" y="5790"/>
              <a:ext cx="589" cy="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Century" pitchFamily="18" charset="0"/>
                  <a:ea typeface="ＭＳ 明朝" pitchFamily="17" charset="-128"/>
                  <a:cs typeface="Times New Roman" pitchFamily="18" charset="0"/>
                </a:rPr>
                <a:t>1</a:t>
              </a:r>
              <a:endParaRPr kumimoji="1" lang="en-US" altLang="ja-JP" sz="20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 name="Text Box 8"/>
            <p:cNvSpPr txBox="1">
              <a:spLocks noChangeArrowheads="1"/>
            </p:cNvSpPr>
            <p:nvPr/>
          </p:nvSpPr>
          <p:spPr bwMode="auto">
            <a:xfrm>
              <a:off x="2693" y="7258"/>
              <a:ext cx="372" cy="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Century" pitchFamily="18" charset="0"/>
                  <a:ea typeface="ＭＳ 明朝" pitchFamily="17" charset="-128"/>
                  <a:cs typeface="Times New Roman" pitchFamily="18" charset="0"/>
                </a:rPr>
                <a:t>0</a:t>
              </a:r>
              <a:endParaRPr kumimoji="1" lang="en-US" altLang="ja-JP" sz="20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8" name="Text Box 7"/>
            <p:cNvSpPr txBox="1">
              <a:spLocks noChangeArrowheads="1"/>
            </p:cNvSpPr>
            <p:nvPr/>
          </p:nvSpPr>
          <p:spPr bwMode="auto">
            <a:xfrm>
              <a:off x="4382" y="7407"/>
              <a:ext cx="589"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Century" pitchFamily="18" charset="0"/>
                  <a:ea typeface="ＭＳ 明朝" pitchFamily="17" charset="-128"/>
                  <a:cs typeface="Times New Roman" pitchFamily="18" charset="0"/>
                </a:rPr>
                <a:t>1</a:t>
              </a:r>
              <a:endParaRPr kumimoji="1" lang="en-US" altLang="ja-JP" sz="20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9" name="Text Box 6"/>
            <p:cNvSpPr txBox="1">
              <a:spLocks noChangeArrowheads="1"/>
            </p:cNvSpPr>
            <p:nvPr/>
          </p:nvSpPr>
          <p:spPr bwMode="auto">
            <a:xfrm>
              <a:off x="5798" y="7421"/>
              <a:ext cx="589" cy="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Century" pitchFamily="18" charset="0"/>
                  <a:ea typeface="ＭＳ 明朝" pitchFamily="17" charset="-128"/>
                  <a:cs typeface="Times New Roman" pitchFamily="18" charset="0"/>
                </a:rPr>
                <a:t>2</a:t>
              </a:r>
              <a:endParaRPr kumimoji="1" lang="en-US" altLang="ja-JP" sz="20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30" name="Text Box 5"/>
            <p:cNvSpPr txBox="1">
              <a:spLocks noChangeArrowheads="1"/>
            </p:cNvSpPr>
            <p:nvPr/>
          </p:nvSpPr>
          <p:spPr bwMode="auto">
            <a:xfrm>
              <a:off x="7146" y="7458"/>
              <a:ext cx="589" cy="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Century" pitchFamily="18" charset="0"/>
                  <a:ea typeface="ＭＳ 明朝" pitchFamily="17" charset="-128"/>
                  <a:cs typeface="Times New Roman" pitchFamily="18" charset="0"/>
                </a:rPr>
                <a:t>3</a:t>
              </a:r>
              <a:endParaRPr kumimoji="1" lang="en-US" altLang="ja-JP" sz="20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31" name="Text Box 4"/>
            <p:cNvSpPr txBox="1">
              <a:spLocks noChangeArrowheads="1"/>
            </p:cNvSpPr>
            <p:nvPr/>
          </p:nvSpPr>
          <p:spPr bwMode="auto">
            <a:xfrm>
              <a:off x="2450" y="2034"/>
              <a:ext cx="1769" cy="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1" u="none" strike="noStrike" cap="none" normalizeH="0" baseline="0" dirty="0">
                  <a:ln>
                    <a:noFill/>
                  </a:ln>
                  <a:solidFill>
                    <a:schemeClr val="tx1"/>
                  </a:solidFill>
                  <a:effectLst/>
                  <a:latin typeface="Times New Roman" pitchFamily="18" charset="0"/>
                  <a:ea typeface="ＭＳ 明朝" pitchFamily="17" charset="-128"/>
                  <a:cs typeface="Times New Roman" pitchFamily="18" charset="0"/>
                </a:rPr>
                <a:t>y</a:t>
              </a:r>
              <a:r>
                <a:rPr lang="ja-JP" altLang="en-US" sz="1600" i="1" dirty="0">
                  <a:latin typeface="Times New Roman" pitchFamily="18" charset="0"/>
                  <a:ea typeface="ＭＳ 明朝" pitchFamily="17" charset="-128"/>
                  <a:cs typeface="Times New Roman" pitchFamily="18" charset="0"/>
                </a:rPr>
                <a:t> </a:t>
              </a:r>
              <a:r>
                <a:rPr kumimoji="1" lang="ja-JP" altLang="en-US" sz="1600" b="0" i="0" u="none" strike="noStrike" cap="none" normalizeH="0" baseline="0" dirty="0">
                  <a:ln>
                    <a:noFill/>
                  </a:ln>
                  <a:solidFill>
                    <a:schemeClr val="tx1"/>
                  </a:solidFill>
                  <a:effectLst/>
                  <a:latin typeface="Times New Roman" pitchFamily="18" charset="0"/>
                  <a:ea typeface="ＭＳ 明朝" pitchFamily="17" charset="-128"/>
                  <a:cs typeface="Times New Roman" pitchFamily="18" charset="0"/>
                </a:rPr>
                <a:t>作画</a:t>
              </a:r>
              <a:endParaRPr kumimoji="1" lang="ja-JP" altLang="en-US" sz="16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32" name="Text Box 3"/>
            <p:cNvSpPr txBox="1">
              <a:spLocks noChangeArrowheads="1"/>
            </p:cNvSpPr>
            <p:nvPr/>
          </p:nvSpPr>
          <p:spPr bwMode="auto">
            <a:xfrm>
              <a:off x="8151" y="6950"/>
              <a:ext cx="2060" cy="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2000" b="0" i="1" u="none" strike="noStrike" cap="none" normalizeH="0" baseline="0" dirty="0">
                  <a:ln>
                    <a:noFill/>
                  </a:ln>
                  <a:solidFill>
                    <a:schemeClr val="tx1"/>
                  </a:solidFill>
                  <a:effectLst/>
                  <a:latin typeface="Times New Roman" pitchFamily="18" charset="0"/>
                  <a:ea typeface="ＭＳ 明朝" pitchFamily="17" charset="-128"/>
                  <a:cs typeface="Times New Roman" pitchFamily="18" charset="0"/>
                </a:rPr>
                <a:t>x</a:t>
              </a:r>
              <a:endParaRPr kumimoji="1" lang="en-US" altLang="ja-JP" sz="20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en-US" sz="1200" b="0" i="0" u="none" strike="noStrike" cap="none" normalizeH="0" baseline="0" dirty="0">
                  <a:ln>
                    <a:noFill/>
                  </a:ln>
                  <a:solidFill>
                    <a:schemeClr val="tx1"/>
                  </a:solidFill>
                  <a:effectLst/>
                  <a:latin typeface="Times New Roman" pitchFamily="18" charset="0"/>
                  <a:ea typeface="ＭＳ 明朝" pitchFamily="17" charset="-128"/>
                  <a:cs typeface="Times New Roman" pitchFamily="18" charset="0"/>
                </a:rPr>
                <a:t>ストーリー</a:t>
              </a:r>
              <a:endParaRPr kumimoji="1" lang="ja-JP" altLang="en-US" sz="1200" b="0" i="0" u="none" strike="noStrike" cap="none" normalizeH="0" baseline="0" dirty="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33" name="AutoShape 2"/>
            <p:cNvSpPr>
              <a:spLocks noChangeShapeType="1"/>
            </p:cNvSpPr>
            <p:nvPr/>
          </p:nvSpPr>
          <p:spPr bwMode="auto">
            <a:xfrm flipH="1">
              <a:off x="5966" y="5949"/>
              <a:ext cx="495" cy="370"/>
            </a:xfrm>
            <a:prstGeom prst="straightConnector1">
              <a:avLst/>
            </a:prstGeom>
            <a:noFill/>
            <a:ln w="6350">
              <a:solidFill>
                <a:srgbClr val="000000"/>
              </a:solidFill>
              <a:prstDash val="sysDot"/>
              <a:round/>
              <a:headEnd/>
              <a:tailEnd type="arrow"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p>
          </p:txBody>
        </p:sp>
      </p:grpSp>
      <mc:AlternateContent xmlns:mc="http://schemas.openxmlformats.org/markup-compatibility/2006" xmlns:a14="http://schemas.microsoft.com/office/drawing/2010/main">
        <mc:Choice Requires="a14">
          <p:sp>
            <p:nvSpPr>
              <p:cNvPr id="34" name="正方形/長方形 33"/>
              <p:cNvSpPr/>
              <p:nvPr/>
            </p:nvSpPr>
            <p:spPr>
              <a:xfrm>
                <a:off x="7122856" y="3718440"/>
                <a:ext cx="1608004"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ja-JP" altLang="ja-JP" i="1">
                              <a:latin typeface="Cambria Math" panose="02040503050406030204" pitchFamily="18" charset="0"/>
                            </a:rPr>
                          </m:ctrlPr>
                        </m:sSubPr>
                        <m:e>
                          <m:r>
                            <a:rPr lang="en-US" altLang="ja-JP" i="1">
                              <a:latin typeface="Cambria Math"/>
                            </a:rPr>
                            <m:t>𝑦</m:t>
                          </m:r>
                        </m:e>
                        <m:sub>
                          <m:r>
                            <m:rPr>
                              <m:sty m:val="p"/>
                            </m:rPr>
                            <a:rPr lang="en-US" altLang="ja-JP" i="0">
                              <a:latin typeface="Cambria Math"/>
                            </a:rPr>
                            <m:t>A</m:t>
                          </m:r>
                        </m:sub>
                      </m:sSub>
                      <m:r>
                        <a:rPr lang="en-US" altLang="ja-JP" i="1">
                          <a:latin typeface="Cambria Math"/>
                        </a:rPr>
                        <m:t>=2−</m:t>
                      </m:r>
                      <m:f>
                        <m:fPr>
                          <m:ctrlPr>
                            <a:rPr lang="ja-JP" altLang="ja-JP" i="1">
                              <a:latin typeface="Cambria Math" panose="02040503050406030204" pitchFamily="18" charset="0"/>
                            </a:rPr>
                          </m:ctrlPr>
                        </m:fPr>
                        <m:num>
                          <m:r>
                            <a:rPr lang="en-US" altLang="ja-JP" i="1">
                              <a:latin typeface="Cambria Math"/>
                            </a:rPr>
                            <m:t>2</m:t>
                          </m:r>
                        </m:num>
                        <m:den>
                          <m:r>
                            <a:rPr lang="en-US" altLang="ja-JP" i="1">
                              <a:latin typeface="Cambria Math"/>
                            </a:rPr>
                            <m:t>3</m:t>
                          </m:r>
                        </m:den>
                      </m:f>
                      <m:sSub>
                        <m:sSubPr>
                          <m:ctrlPr>
                            <a:rPr lang="ja-JP" altLang="ja-JP" i="1">
                              <a:latin typeface="Cambria Math" panose="02040503050406030204" pitchFamily="18" charset="0"/>
                            </a:rPr>
                          </m:ctrlPr>
                        </m:sSubPr>
                        <m:e>
                          <m:r>
                            <a:rPr lang="en-US" altLang="ja-JP" i="1">
                              <a:latin typeface="Cambria Math"/>
                            </a:rPr>
                            <m:t>𝑥</m:t>
                          </m:r>
                        </m:e>
                        <m:sub>
                          <m:r>
                            <m:rPr>
                              <m:sty m:val="p"/>
                            </m:rPr>
                            <a:rPr lang="en-US" altLang="ja-JP" i="0">
                              <a:latin typeface="Cambria Math"/>
                            </a:rPr>
                            <m:t>A</m:t>
                          </m:r>
                        </m:sub>
                      </m:sSub>
                    </m:oMath>
                  </m:oMathPara>
                </a14:m>
                <a:endParaRPr lang="ja-JP" altLang="ja-JP" dirty="0"/>
              </a:p>
            </p:txBody>
          </p:sp>
        </mc:Choice>
        <mc:Fallback xmlns="">
          <p:sp>
            <p:nvSpPr>
              <p:cNvPr id="34" name="正方形/長方形 33"/>
              <p:cNvSpPr>
                <a:spLocks noRot="1" noChangeAspect="1" noMove="1" noResize="1" noEditPoints="1" noAdjustHandles="1" noChangeArrowheads="1" noChangeShapeType="1" noTextEdit="1"/>
              </p:cNvSpPr>
              <p:nvPr/>
            </p:nvSpPr>
            <p:spPr>
              <a:xfrm>
                <a:off x="7122856" y="3718440"/>
                <a:ext cx="1608004" cy="612732"/>
              </a:xfrm>
              <a:prstGeom prst="rect">
                <a:avLst/>
              </a:prstGeom>
              <a:blipFill rotWithShape="1">
                <a:blip r:embed="rId2"/>
                <a:stretch>
                  <a:fillRect/>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9B0D4984-B439-4F7E-A6AD-6A1FF9BF0778}"/>
              </a:ext>
            </a:extLst>
          </p:cNvPr>
          <p:cNvSpPr>
            <a:spLocks noGrp="1"/>
          </p:cNvSpPr>
          <p:nvPr>
            <p:ph type="dt" sz="half" idx="10"/>
          </p:nvPr>
        </p:nvSpPr>
        <p:spPr/>
        <p:txBody>
          <a:bodyPr/>
          <a:lstStyle/>
          <a:p>
            <a:r>
              <a:rPr kumimoji="1" lang="en-US" altLang="ja-JP"/>
              <a:t>ver. 2</a:t>
            </a:r>
            <a:endParaRPr kumimoji="1" lang="ja-JP" altLang="en-US"/>
          </a:p>
        </p:txBody>
      </p:sp>
      <p:sp>
        <p:nvSpPr>
          <p:cNvPr id="36" name="スライド番号プレースホルダー 35">
            <a:extLst>
              <a:ext uri="{FF2B5EF4-FFF2-40B4-BE49-F238E27FC236}">
                <a16:creationId xmlns:a16="http://schemas.microsoft.com/office/drawing/2014/main" id="{EB35E1B9-2AD6-4734-84FD-45E1EDEF7063}"/>
              </a:ext>
            </a:extLst>
          </p:cNvPr>
          <p:cNvSpPr>
            <a:spLocks noGrp="1"/>
          </p:cNvSpPr>
          <p:nvPr>
            <p:ph type="sldNum" sz="quarter" idx="12"/>
          </p:nvPr>
        </p:nvSpPr>
        <p:spPr/>
        <p:txBody>
          <a:bodyPr/>
          <a:lstStyle/>
          <a:p>
            <a:fld id="{6BAC34B2-ACAB-4D20-A3D4-E7FC5F03345E}" type="slidenum">
              <a:rPr kumimoji="1" lang="ja-JP" altLang="en-US" smtClean="0"/>
              <a:t>17</a:t>
            </a:fld>
            <a:endParaRPr kumimoji="1" lang="ja-JP" altLang="en-US"/>
          </a:p>
        </p:txBody>
      </p:sp>
    </p:spTree>
    <p:extLst>
      <p:ext uri="{BB962C8B-B14F-4D97-AF65-F5344CB8AC3E}">
        <p14:creationId xmlns:p14="http://schemas.microsoft.com/office/powerpoint/2010/main" val="2205173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a:t>
            </a:r>
            <a:r>
              <a:rPr lang="ja-JP" altLang="ja-JP" dirty="0">
                <a:solidFill>
                  <a:srgbClr val="0070C0"/>
                </a:solidFill>
              </a:rPr>
              <a:t>週間当たりの生産可能量</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179512" y="1346547"/>
                <a:ext cx="8784976" cy="5106789"/>
              </a:xfrm>
            </p:spPr>
            <p:txBody>
              <a:bodyPr>
                <a:normAutofit/>
              </a:bodyPr>
              <a:lstStyle/>
              <a:p>
                <a:pPr marL="571500" indent="-457200">
                  <a:buFont typeface="Wingdings 3" panose="05040102010807070707" pitchFamily="18" charset="2"/>
                  <a:buChar char="}"/>
                </a:pPr>
                <a14:m>
                  <m:oMath xmlns:m="http://schemas.openxmlformats.org/officeDocument/2006/math">
                    <m:sSub>
                      <m:sSubPr>
                        <m:ctrlPr>
                          <a:rPr lang="en-US" altLang="ja-JP" sz="2400" i="1" smtClean="0">
                            <a:solidFill>
                              <a:schemeClr val="tx1"/>
                            </a:solidFill>
                            <a:latin typeface="Cambria Math" panose="02040503050406030204" pitchFamily="18" charset="0"/>
                          </a:rPr>
                        </m:ctrlPr>
                      </m:sSubPr>
                      <m:e>
                        <m:r>
                          <a:rPr lang="en-US" altLang="ja-JP" sz="2400" b="0" i="1" smtClean="0">
                            <a:solidFill>
                              <a:schemeClr val="tx1"/>
                            </a:solidFill>
                            <a:latin typeface="Cambria Math"/>
                          </a:rPr>
                          <m:t>𝑥</m:t>
                        </m:r>
                      </m:e>
                      <m:sub>
                        <m:r>
                          <m:rPr>
                            <m:sty m:val="p"/>
                          </m:rPr>
                          <a:rPr lang="en-US" altLang="ja-JP" sz="2400" i="0">
                            <a:solidFill>
                              <a:schemeClr val="tx1"/>
                            </a:solidFill>
                            <a:latin typeface="Cambria Math"/>
                          </a:rPr>
                          <m:t>A</m:t>
                        </m:r>
                      </m:sub>
                    </m:sSub>
                  </m:oMath>
                </a14:m>
                <a:r>
                  <a:rPr lang="ja-JP" altLang="ja-JP" sz="2400" dirty="0">
                    <a:latin typeface="+mn-ea"/>
                  </a:rPr>
                  <a:t>にかかる</a:t>
                </a:r>
                <a:r>
                  <a:rPr lang="ja-JP" altLang="ja-JP" sz="2400" dirty="0">
                    <a:solidFill>
                      <a:srgbClr val="FF0000"/>
                    </a:solidFill>
                    <a:latin typeface="+mn-ea"/>
                  </a:rPr>
                  <a:t>係数</a:t>
                </a:r>
                <a:r>
                  <a:rPr lang="en-US" altLang="ja-JP" sz="2400" dirty="0">
                    <a:solidFill>
                      <a:srgbClr val="FF0000"/>
                    </a:solidFill>
                    <a:latin typeface="+mn-ea"/>
                  </a:rPr>
                  <a:t> </a:t>
                </a:r>
                <a14:m>
                  <m:oMath xmlns:m="http://schemas.openxmlformats.org/officeDocument/2006/math">
                    <m:f>
                      <m:fPr>
                        <m:ctrlPr>
                          <a:rPr lang="en-US" altLang="ja-JP" sz="2000" i="1" smtClean="0">
                            <a:solidFill>
                              <a:srgbClr val="FF0000"/>
                            </a:solidFill>
                            <a:latin typeface="Cambria Math" panose="02040503050406030204" pitchFamily="18" charset="0"/>
                          </a:rPr>
                        </m:ctrlPr>
                      </m:fPr>
                      <m:num>
                        <m:r>
                          <a:rPr lang="ja-JP" altLang="en-US" sz="2000" b="0" i="1" smtClean="0">
                            <a:solidFill>
                              <a:srgbClr val="FF0000"/>
                            </a:solidFill>
                            <a:latin typeface="Cambria Math"/>
                          </a:rPr>
                          <m:t>２</m:t>
                        </m:r>
                      </m:num>
                      <m:den>
                        <m:r>
                          <a:rPr lang="ja-JP" altLang="en-US" sz="2000" b="0" i="1" smtClean="0">
                            <a:solidFill>
                              <a:srgbClr val="FF0000"/>
                            </a:solidFill>
                            <a:latin typeface="Cambria Math"/>
                          </a:rPr>
                          <m:t>３</m:t>
                        </m:r>
                      </m:den>
                    </m:f>
                  </m:oMath>
                </a14:m>
                <a:r>
                  <a:rPr lang="en-US" altLang="ja-JP" sz="2400" dirty="0">
                    <a:solidFill>
                      <a:srgbClr val="FF0000"/>
                    </a:solidFill>
                    <a:latin typeface="+mn-ea"/>
                  </a:rPr>
                  <a:t> </a:t>
                </a:r>
                <a:r>
                  <a:rPr lang="ja-JP" altLang="ja-JP" sz="2400" dirty="0">
                    <a:latin typeface="+mn-ea"/>
                  </a:rPr>
                  <a:t>の意味を考えてみる</a:t>
                </a:r>
                <a:r>
                  <a:rPr lang="ja-JP" altLang="en-US" sz="2400" dirty="0">
                    <a:latin typeface="+mn-ea"/>
                  </a:rPr>
                  <a:t>．</a:t>
                </a:r>
                <a:endParaRPr lang="en-US" altLang="ja-JP" sz="800" dirty="0">
                  <a:latin typeface="+mn-ea"/>
                </a:endParaRPr>
              </a:p>
              <a:p>
                <a:pPr marL="845820" lvl="2" indent="-457200">
                  <a:spcBef>
                    <a:spcPts val="600"/>
                  </a:spcBef>
                  <a:buClr>
                    <a:schemeClr val="accent1"/>
                  </a:buClr>
                  <a:buFont typeface="Wingdings 3" panose="05040102010807070707" pitchFamily="18" charset="2"/>
                  <a:buChar char="}"/>
                </a:pPr>
                <a14:m>
                  <m:oMath xmlns:m="http://schemas.openxmlformats.org/officeDocument/2006/math">
                    <m:sSub>
                      <m:sSubPr>
                        <m:ctrlPr>
                          <a:rPr lang="en-US" altLang="ja-JP" sz="2400" i="1">
                            <a:solidFill>
                              <a:schemeClr val="tx1"/>
                            </a:solidFill>
                            <a:latin typeface="Cambria Math" panose="02040503050406030204" pitchFamily="18" charset="0"/>
                          </a:rPr>
                        </m:ctrlPr>
                      </m:sSubPr>
                      <m:e>
                        <m:r>
                          <a:rPr lang="en-US" altLang="ja-JP" sz="2400" i="1">
                            <a:solidFill>
                              <a:schemeClr val="tx1"/>
                            </a:solidFill>
                            <a:latin typeface="Cambria Math"/>
                          </a:rPr>
                          <m:t>𝑥</m:t>
                        </m:r>
                      </m:e>
                      <m:sub>
                        <m:r>
                          <m:rPr>
                            <m:sty m:val="p"/>
                          </m:rPr>
                          <a:rPr lang="en-US" altLang="ja-JP" sz="2400" i="0">
                            <a:solidFill>
                              <a:schemeClr val="tx1"/>
                            </a:solidFill>
                            <a:latin typeface="Cambria Math"/>
                          </a:rPr>
                          <m:t>A</m:t>
                        </m:r>
                      </m:sub>
                    </m:sSub>
                    <m:r>
                      <a:rPr lang="en-US" altLang="ja-JP" sz="2400" i="1">
                        <a:solidFill>
                          <a:schemeClr val="tx1"/>
                        </a:solidFill>
                        <a:latin typeface="Cambria Math"/>
                      </a:rPr>
                      <m:t> </m:t>
                    </m:r>
                  </m:oMath>
                </a14:m>
                <a:r>
                  <a:rPr lang="ja-JP" altLang="ja-JP" sz="2400" dirty="0">
                    <a:latin typeface="+mn-ea"/>
                  </a:rPr>
                  <a:t>（ストーリー）を</a:t>
                </a:r>
                <a:r>
                  <a:rPr lang="en-US" altLang="ja-JP" sz="2400" dirty="0">
                    <a:solidFill>
                      <a:srgbClr val="0070C0"/>
                    </a:solidFill>
                    <a:latin typeface="+mn-ea"/>
                  </a:rPr>
                  <a:t>1</a:t>
                </a:r>
                <a:r>
                  <a:rPr lang="ja-JP" altLang="en-US" sz="2400" dirty="0">
                    <a:solidFill>
                      <a:srgbClr val="0070C0"/>
                    </a:solidFill>
                    <a:latin typeface="+mn-ea"/>
                  </a:rPr>
                  <a:t>話</a:t>
                </a:r>
                <a:r>
                  <a:rPr lang="ja-JP" altLang="ja-JP" sz="2400" dirty="0">
                    <a:solidFill>
                      <a:srgbClr val="0070C0"/>
                    </a:solidFill>
                    <a:latin typeface="+mn-ea"/>
                  </a:rPr>
                  <a:t>増</a:t>
                </a:r>
                <a:r>
                  <a:rPr lang="ja-JP" altLang="en-US" sz="2400" dirty="0">
                    <a:solidFill>
                      <a:srgbClr val="0070C0"/>
                    </a:solidFill>
                    <a:latin typeface="+mn-ea"/>
                  </a:rPr>
                  <a:t>やす</a:t>
                </a:r>
                <a:r>
                  <a:rPr lang="ja-JP" altLang="ja-JP" sz="2400" dirty="0">
                    <a:latin typeface="+mn-ea"/>
                  </a:rPr>
                  <a:t>と</a:t>
                </a:r>
                <a:r>
                  <a:rPr lang="ja-JP" altLang="en-US" sz="2400" dirty="0">
                    <a:latin typeface="+mn-ea"/>
                  </a:rPr>
                  <a:t>，</a:t>
                </a:r>
                <a:r>
                  <a:rPr lang="en-US" altLang="ja-JP" sz="2400" dirty="0">
                    <a:solidFill>
                      <a:srgbClr val="FF0000"/>
                    </a:solidFill>
                  </a:rPr>
                  <a:t> </a:t>
                </a:r>
                <a14:m>
                  <m:oMath xmlns:m="http://schemas.openxmlformats.org/officeDocument/2006/math">
                    <m:sSub>
                      <m:sSubPr>
                        <m:ctrlPr>
                          <a:rPr lang="en-US" altLang="ja-JP" sz="2400" i="1">
                            <a:solidFill>
                              <a:schemeClr val="tx1"/>
                            </a:solidFill>
                            <a:latin typeface="Cambria Math" panose="02040503050406030204" pitchFamily="18" charset="0"/>
                          </a:rPr>
                        </m:ctrlPr>
                      </m:sSubPr>
                      <m:e>
                        <m:r>
                          <a:rPr lang="en-US" altLang="ja-JP" sz="2400" i="1">
                            <a:solidFill>
                              <a:schemeClr val="tx1"/>
                            </a:solidFill>
                            <a:latin typeface="Cambria Math"/>
                          </a:rPr>
                          <m:t>𝑦</m:t>
                        </m:r>
                      </m:e>
                      <m:sub>
                        <m:r>
                          <m:rPr>
                            <m:sty m:val="p"/>
                          </m:rPr>
                          <a:rPr lang="en-US" altLang="ja-JP" sz="2400" i="0">
                            <a:solidFill>
                              <a:schemeClr val="tx1"/>
                            </a:solidFill>
                            <a:latin typeface="Cambria Math"/>
                          </a:rPr>
                          <m:t>A</m:t>
                        </m:r>
                      </m:sub>
                    </m:sSub>
                    <m:r>
                      <a:rPr lang="en-US" altLang="ja-JP" sz="2400" i="1">
                        <a:solidFill>
                          <a:schemeClr val="tx1"/>
                        </a:solidFill>
                        <a:latin typeface="Cambria Math"/>
                      </a:rPr>
                      <m:t> </m:t>
                    </m:r>
                  </m:oMath>
                </a14:m>
                <a:r>
                  <a:rPr lang="ja-JP" altLang="en-US" sz="2400" dirty="0">
                    <a:latin typeface="+mn-ea"/>
                  </a:rPr>
                  <a:t>（作画）</a:t>
                </a:r>
                <a:r>
                  <a:rPr lang="ja-JP" altLang="ja-JP" sz="2400" dirty="0">
                    <a:latin typeface="+mn-ea"/>
                  </a:rPr>
                  <a:t>が</a:t>
                </a:r>
                <a:r>
                  <a:rPr lang="en-US" altLang="ja-JP" sz="2400" dirty="0">
                    <a:latin typeface="+mn-ea"/>
                  </a:rPr>
                  <a:t> </a:t>
                </a:r>
                <a14:m>
                  <m:oMath xmlns:m="http://schemas.openxmlformats.org/officeDocument/2006/math">
                    <m:r>
                      <a:rPr lang="en-US" altLang="ja-JP">
                        <a:latin typeface="Cambria Math"/>
                      </a:rPr>
                      <m:t> </m:t>
                    </m:r>
                    <m:f>
                      <m:fPr>
                        <m:ctrlPr>
                          <a:rPr lang="en-US" altLang="ja-JP" i="1">
                            <a:solidFill>
                              <a:srgbClr val="0070C0"/>
                            </a:solidFill>
                            <a:latin typeface="Cambria Math" panose="02040503050406030204" pitchFamily="18" charset="0"/>
                          </a:rPr>
                        </m:ctrlPr>
                      </m:fPr>
                      <m:num>
                        <m:r>
                          <a:rPr lang="ja-JP" altLang="en-US" b="0" i="1" smtClean="0">
                            <a:solidFill>
                              <a:srgbClr val="0070C0"/>
                            </a:solidFill>
                            <a:latin typeface="Cambria Math"/>
                          </a:rPr>
                          <m:t>２</m:t>
                        </m:r>
                      </m:num>
                      <m:den>
                        <m:r>
                          <a:rPr lang="ja-JP" altLang="en-US" b="0" i="1" smtClean="0">
                            <a:solidFill>
                              <a:srgbClr val="0070C0"/>
                            </a:solidFill>
                            <a:latin typeface="Cambria Math"/>
                          </a:rPr>
                          <m:t>３</m:t>
                        </m:r>
                      </m:den>
                    </m:f>
                  </m:oMath>
                </a14:m>
                <a:r>
                  <a:rPr lang="en-US" altLang="ja-JP" sz="2400" dirty="0">
                    <a:solidFill>
                      <a:srgbClr val="0070C0"/>
                    </a:solidFill>
                    <a:latin typeface="+mn-ea"/>
                  </a:rPr>
                  <a:t> </a:t>
                </a:r>
                <a:r>
                  <a:rPr lang="ja-JP" altLang="en-US" sz="2400" dirty="0">
                    <a:solidFill>
                      <a:srgbClr val="0070C0"/>
                    </a:solidFill>
                    <a:latin typeface="+mn-ea"/>
                  </a:rPr>
                  <a:t>話</a:t>
                </a:r>
                <a:r>
                  <a:rPr lang="ja-JP" altLang="ja-JP" sz="2400" dirty="0">
                    <a:solidFill>
                      <a:srgbClr val="0070C0"/>
                    </a:solidFill>
                    <a:latin typeface="+mn-ea"/>
                  </a:rPr>
                  <a:t>減</a:t>
                </a:r>
                <a:r>
                  <a:rPr lang="ja-JP" altLang="en-US" sz="2400" dirty="0">
                    <a:solidFill>
                      <a:srgbClr val="0070C0"/>
                    </a:solidFill>
                    <a:latin typeface="+mn-ea"/>
                  </a:rPr>
                  <a:t>る．</a:t>
                </a:r>
                <a:endParaRPr lang="en-US" altLang="ja-JP" sz="2400" dirty="0">
                  <a:solidFill>
                    <a:srgbClr val="0070C0"/>
                  </a:solidFill>
                  <a:latin typeface="+mn-ea"/>
                </a:endParaRPr>
              </a:p>
              <a:p>
                <a:pPr marL="571500" indent="-457200">
                  <a:buFont typeface="Wingdings 3" panose="05040102010807070707" pitchFamily="18" charset="2"/>
                  <a:buChar char="}"/>
                </a:pPr>
                <a:endParaRPr lang="en-US" altLang="ja-JP" sz="800" dirty="0">
                  <a:latin typeface="+mn-ea"/>
                </a:endParaRPr>
              </a:p>
              <a:p>
                <a:pPr marL="1120140" lvl="2" indent="-457200">
                  <a:buFont typeface="Wingdings 3" panose="05040102010807070707" pitchFamily="18" charset="2"/>
                  <a:buChar char="}"/>
                </a:pPr>
                <a:r>
                  <a:rPr lang="ja-JP" altLang="en-US" dirty="0">
                    <a:solidFill>
                      <a:schemeClr val="tx1"/>
                    </a:solidFill>
                    <a:latin typeface="Cambria Math"/>
                  </a:rPr>
                  <a:t>ストーリーを</a:t>
                </a:r>
                <a:r>
                  <a:rPr lang="ja-JP" altLang="en-US" dirty="0">
                    <a:latin typeface="Cambria Math"/>
                  </a:rPr>
                  <a:t>１</a:t>
                </a:r>
                <a:r>
                  <a:rPr lang="ja-JP" altLang="en-US" dirty="0">
                    <a:solidFill>
                      <a:schemeClr val="tx1"/>
                    </a:solidFill>
                    <a:latin typeface="Cambria Math"/>
                  </a:rPr>
                  <a:t>話増やすための追加的費用は</a:t>
                </a:r>
                <a:r>
                  <a:rPr lang="ja-JP" altLang="en-US" dirty="0">
                    <a:latin typeface="Cambria Math"/>
                  </a:rPr>
                  <a:t>２</a:t>
                </a:r>
                <a:r>
                  <a:rPr lang="ja-JP" altLang="en-US" dirty="0">
                    <a:solidFill>
                      <a:schemeClr val="tx1"/>
                    </a:solidFill>
                    <a:latin typeface="Cambria Math"/>
                  </a:rPr>
                  <a:t>日．</a:t>
                </a:r>
                <a:endParaRPr lang="en-US" altLang="ja-JP" i="1" dirty="0">
                  <a:solidFill>
                    <a:schemeClr val="tx1"/>
                  </a:solidFill>
                  <a:latin typeface="Cambria Math"/>
                </a:endParaRPr>
              </a:p>
              <a:p>
                <a:pPr marL="1120140" lvl="2" indent="-457200">
                  <a:buFont typeface="Wingdings 3" panose="05040102010807070707" pitchFamily="18" charset="2"/>
                  <a:buChar char="}"/>
                </a:pPr>
                <a:r>
                  <a:rPr lang="ja-JP" altLang="en-US" dirty="0">
                    <a:solidFill>
                      <a:schemeClr val="tx1"/>
                    </a:solidFill>
                  </a:rPr>
                  <a:t>１日で作画できる量（生産性）は </a:t>
                </a:r>
                <a14:m>
                  <m:oMath xmlns:m="http://schemas.openxmlformats.org/officeDocument/2006/math">
                    <m:f>
                      <m:fPr>
                        <m:ctrlPr>
                          <a:rPr lang="en-US" altLang="ja-JP" i="1">
                            <a:solidFill>
                              <a:srgbClr val="0070C0"/>
                            </a:solidFill>
                            <a:latin typeface="Cambria Math" panose="02040503050406030204" pitchFamily="18" charset="0"/>
                          </a:rPr>
                        </m:ctrlPr>
                      </m:fPr>
                      <m:num>
                        <m:r>
                          <a:rPr lang="ja-JP" altLang="en-US" b="0" i="1" smtClean="0">
                            <a:solidFill>
                              <a:srgbClr val="0070C0"/>
                            </a:solidFill>
                            <a:latin typeface="Cambria Math"/>
                          </a:rPr>
                          <m:t>１</m:t>
                        </m:r>
                      </m:num>
                      <m:den>
                        <m:r>
                          <a:rPr lang="ja-JP" altLang="en-US" b="0" i="1" smtClean="0">
                            <a:solidFill>
                              <a:srgbClr val="0070C0"/>
                            </a:solidFill>
                            <a:latin typeface="Cambria Math"/>
                          </a:rPr>
                          <m:t>３</m:t>
                        </m:r>
                      </m:den>
                    </m:f>
                  </m:oMath>
                </a14:m>
                <a:r>
                  <a:rPr lang="en-US" altLang="ja-JP" dirty="0">
                    <a:solidFill>
                      <a:srgbClr val="0070C0"/>
                    </a:solidFill>
                    <a:latin typeface="+mn-ea"/>
                  </a:rPr>
                  <a:t> </a:t>
                </a:r>
                <a:r>
                  <a:rPr lang="ja-JP" altLang="ja-JP" dirty="0">
                    <a:solidFill>
                      <a:srgbClr val="0070C0"/>
                    </a:solidFill>
                    <a:latin typeface="+mn-ea"/>
                  </a:rPr>
                  <a:t>話分</a:t>
                </a:r>
                <a:r>
                  <a:rPr lang="ja-JP" altLang="en-US" dirty="0">
                    <a:latin typeface="+mn-ea"/>
                  </a:rPr>
                  <a:t>．</a:t>
                </a:r>
                <a:endParaRPr lang="en-US" altLang="ja-JP" dirty="0">
                  <a:latin typeface="+mn-ea"/>
                </a:endParaRPr>
              </a:p>
              <a:p>
                <a:pPr marL="1120140" lvl="2" indent="-457200">
                  <a:buFont typeface="Wingdings 3" panose="05040102010807070707" pitchFamily="18" charset="2"/>
                  <a:buChar char="}"/>
                </a:pPr>
                <a:r>
                  <a:rPr lang="ja-JP" altLang="en-US" dirty="0">
                    <a:latin typeface="+mn-ea"/>
                  </a:rPr>
                  <a:t>ストーリーを増やすための２</a:t>
                </a:r>
                <a:r>
                  <a:rPr lang="ja-JP" altLang="ja-JP" dirty="0">
                    <a:latin typeface="+mn-ea"/>
                  </a:rPr>
                  <a:t>日間を作画に費やしたら</a:t>
                </a:r>
                <a:r>
                  <a:rPr lang="ja-JP" altLang="en-US" dirty="0">
                    <a:latin typeface="+mn-ea"/>
                  </a:rPr>
                  <a:t>，</a:t>
                </a:r>
                <a14:m>
                  <m:oMath xmlns:m="http://schemas.openxmlformats.org/officeDocument/2006/math">
                    <m:r>
                      <a:rPr lang="ja-JP" altLang="en-US" i="1">
                        <a:latin typeface="Cambria Math"/>
                      </a:rPr>
                      <m:t>２</m:t>
                    </m:r>
                    <m:r>
                      <a:rPr lang="en-US" altLang="ja-JP" i="1">
                        <a:latin typeface="Cambria Math"/>
                      </a:rPr>
                      <m:t>×</m:t>
                    </m:r>
                    <m:f>
                      <m:fPr>
                        <m:ctrlPr>
                          <a:rPr lang="en-US" altLang="ja-JP" i="1">
                            <a:latin typeface="Cambria Math" panose="02040503050406030204" pitchFamily="18" charset="0"/>
                          </a:rPr>
                        </m:ctrlPr>
                      </m:fPr>
                      <m:num>
                        <m:r>
                          <a:rPr lang="ja-JP" altLang="en-US" b="0" i="1" smtClean="0">
                            <a:latin typeface="Cambria Math"/>
                          </a:rPr>
                          <m:t>１</m:t>
                        </m:r>
                      </m:num>
                      <m:den>
                        <m:r>
                          <a:rPr lang="ja-JP" altLang="en-US" b="0" i="1" smtClean="0">
                            <a:latin typeface="Cambria Math"/>
                          </a:rPr>
                          <m:t>３</m:t>
                        </m:r>
                      </m:den>
                    </m:f>
                  </m:oMath>
                </a14:m>
                <a:r>
                  <a:rPr lang="en-US" altLang="ja-JP" dirty="0">
                    <a:latin typeface="+mn-ea"/>
                  </a:rPr>
                  <a:t> </a:t>
                </a:r>
                <a:r>
                  <a:rPr lang="ja-JP" altLang="ja-JP" dirty="0">
                    <a:latin typeface="+mn-ea"/>
                  </a:rPr>
                  <a:t>話分</a:t>
                </a:r>
                <a:r>
                  <a:rPr lang="ja-JP" altLang="en-US" dirty="0">
                    <a:latin typeface="+mn-ea"/>
                  </a:rPr>
                  <a:t>を作</a:t>
                </a:r>
                <a:r>
                  <a:rPr lang="ja-JP" altLang="ja-JP" dirty="0">
                    <a:latin typeface="+mn-ea"/>
                  </a:rPr>
                  <a:t>画</a:t>
                </a:r>
                <a:r>
                  <a:rPr lang="ja-JP" altLang="en-US" dirty="0">
                    <a:latin typeface="+mn-ea"/>
                  </a:rPr>
                  <a:t>することができたはず．</a:t>
                </a:r>
                <a:endParaRPr lang="en-US" altLang="ja-JP" sz="800" dirty="0">
                  <a:latin typeface="+mn-ea"/>
                </a:endParaRPr>
              </a:p>
              <a:p>
                <a:pPr marL="1120140" lvl="2" indent="-457200">
                  <a:buFont typeface="Wingdings 3" panose="05040102010807070707" pitchFamily="18" charset="2"/>
                  <a:buChar char="}"/>
                </a:pPr>
                <a:r>
                  <a:rPr lang="ja-JP" altLang="ja-JP" dirty="0">
                    <a:solidFill>
                      <a:srgbClr val="0070C0"/>
                    </a:solidFill>
                    <a:latin typeface="+mn-ea"/>
                  </a:rPr>
                  <a:t>ストーリーを</a:t>
                </a:r>
                <a:r>
                  <a:rPr lang="ja-JP" altLang="en-US" dirty="0">
                    <a:solidFill>
                      <a:srgbClr val="0070C0"/>
                    </a:solidFill>
                    <a:latin typeface="+mn-ea"/>
                  </a:rPr>
                  <a:t>１話</a:t>
                </a:r>
                <a:r>
                  <a:rPr lang="ja-JP" altLang="ja-JP" dirty="0">
                    <a:solidFill>
                      <a:srgbClr val="0070C0"/>
                    </a:solidFill>
                    <a:latin typeface="+mn-ea"/>
                  </a:rPr>
                  <a:t>考えることで</a:t>
                </a:r>
                <a:r>
                  <a:rPr lang="ja-JP" altLang="en-US" dirty="0">
                    <a:solidFill>
                      <a:srgbClr val="0070C0"/>
                    </a:solidFill>
                    <a:latin typeface="+mn-ea"/>
                  </a:rPr>
                  <a:t>描くことが</a:t>
                </a:r>
                <a:r>
                  <a:rPr lang="ja-JP" altLang="ja-JP" dirty="0">
                    <a:solidFill>
                      <a:srgbClr val="0070C0"/>
                    </a:solidFill>
                    <a:latin typeface="+mn-ea"/>
                  </a:rPr>
                  <a:t>できなくなった作画の量</a:t>
                </a:r>
                <a:r>
                  <a:rPr lang="ja-JP" altLang="en-US" dirty="0">
                    <a:solidFill>
                      <a:srgbClr val="0070C0"/>
                    </a:solidFill>
                    <a:latin typeface="+mn-ea"/>
                  </a:rPr>
                  <a:t>は </a:t>
                </a:r>
                <a14:m>
                  <m:oMath xmlns:m="http://schemas.openxmlformats.org/officeDocument/2006/math">
                    <m:f>
                      <m:fPr>
                        <m:ctrlPr>
                          <a:rPr lang="en-US" altLang="ja-JP" i="1">
                            <a:latin typeface="Cambria Math" panose="02040503050406030204" pitchFamily="18" charset="0"/>
                          </a:rPr>
                        </m:ctrlPr>
                      </m:fPr>
                      <m:num>
                        <m:r>
                          <a:rPr lang="ja-JP" altLang="en-US" b="0" i="1" smtClean="0">
                            <a:latin typeface="Cambria Math"/>
                          </a:rPr>
                          <m:t>２</m:t>
                        </m:r>
                      </m:num>
                      <m:den>
                        <m:r>
                          <a:rPr lang="ja-JP" altLang="en-US" b="0" i="1" smtClean="0">
                            <a:latin typeface="Cambria Math"/>
                          </a:rPr>
                          <m:t>３</m:t>
                        </m:r>
                      </m:den>
                    </m:f>
                  </m:oMath>
                </a14:m>
                <a:r>
                  <a:rPr lang="ja-JP" altLang="en-US" dirty="0">
                    <a:latin typeface="+mn-ea"/>
                  </a:rPr>
                  <a:t> 話分．</a:t>
                </a:r>
                <a:endParaRPr lang="en-US" altLang="ja-JP" dirty="0">
                  <a:latin typeface="+mn-ea"/>
                </a:endParaRPr>
              </a:p>
              <a:p>
                <a:pPr marL="845820" lvl="1" indent="-457200">
                  <a:buFont typeface="Wingdings 3" panose="05040102010807070707" pitchFamily="18" charset="2"/>
                  <a:buChar char="}"/>
                </a:pPr>
                <a:endParaRPr lang="en-US" altLang="ja-JP" sz="800" dirty="0">
                  <a:solidFill>
                    <a:srgbClr val="FF0000"/>
                  </a:solidFill>
                  <a:latin typeface="+mn-ea"/>
                </a:endParaRPr>
              </a:p>
              <a:p>
                <a:pPr marL="845820" lvl="1" indent="-457200">
                  <a:buFont typeface="Wingdings 3" panose="05040102010807070707" pitchFamily="18" charset="2"/>
                  <a:buChar char="}"/>
                </a:pPr>
                <a:r>
                  <a:rPr lang="ja-JP" altLang="ja-JP" sz="2400" dirty="0">
                    <a:solidFill>
                      <a:srgbClr val="FF0000"/>
                    </a:solidFill>
                    <a:latin typeface="+mn-ea"/>
                  </a:rPr>
                  <a:t>係数</a:t>
                </a:r>
                <a:r>
                  <a:rPr lang="en-US" altLang="ja-JP" sz="2400" dirty="0">
                    <a:solidFill>
                      <a:srgbClr val="FF0000"/>
                    </a:solidFill>
                    <a:latin typeface="+mn-ea"/>
                  </a:rPr>
                  <a:t> </a:t>
                </a:r>
                <a14:m>
                  <m:oMath xmlns:m="http://schemas.openxmlformats.org/officeDocument/2006/math">
                    <m:f>
                      <m:fPr>
                        <m:ctrlPr>
                          <a:rPr lang="en-US" altLang="ja-JP" sz="2000" i="1">
                            <a:solidFill>
                              <a:srgbClr val="FF0000"/>
                            </a:solidFill>
                            <a:latin typeface="Cambria Math" panose="02040503050406030204" pitchFamily="18" charset="0"/>
                          </a:rPr>
                        </m:ctrlPr>
                      </m:fPr>
                      <m:num>
                        <m:r>
                          <a:rPr lang="ja-JP" altLang="en-US" sz="2000" b="0" i="1" smtClean="0">
                            <a:solidFill>
                              <a:srgbClr val="FF0000"/>
                            </a:solidFill>
                            <a:latin typeface="Cambria Math"/>
                          </a:rPr>
                          <m:t>２</m:t>
                        </m:r>
                      </m:num>
                      <m:den>
                        <m:r>
                          <a:rPr lang="ja-JP" altLang="en-US" sz="2000" b="0" i="1" smtClean="0">
                            <a:solidFill>
                              <a:srgbClr val="FF0000"/>
                            </a:solidFill>
                            <a:latin typeface="Cambria Math"/>
                          </a:rPr>
                          <m:t>３</m:t>
                        </m:r>
                      </m:den>
                    </m:f>
                  </m:oMath>
                </a14:m>
                <a:r>
                  <a:rPr lang="ja-JP" altLang="en-US" sz="2400" dirty="0">
                    <a:solidFill>
                      <a:srgbClr val="FF0000"/>
                    </a:solidFill>
                    <a:latin typeface="+mn-ea"/>
                  </a:rPr>
                  <a:t> は</a:t>
                </a:r>
                <a:r>
                  <a:rPr lang="ja-JP" altLang="ja-JP" sz="2400" dirty="0">
                    <a:solidFill>
                      <a:srgbClr val="FF0000"/>
                    </a:solidFill>
                    <a:latin typeface="+mn-ea"/>
                  </a:rPr>
                  <a:t>作画量で測ったストーリーを考えることの機会費用</a:t>
                </a:r>
                <a:r>
                  <a:rPr lang="ja-JP" altLang="en-US" sz="2400" dirty="0">
                    <a:latin typeface="+mn-ea"/>
                  </a:rPr>
                  <a:t>．</a:t>
                </a:r>
                <a:endParaRPr lang="ja-JP" altLang="ja-JP" sz="2400" dirty="0">
                  <a:latin typeface="+mn-ea"/>
                </a:endParaRPr>
              </a:p>
              <a:p>
                <a:pPr marL="845820" lvl="1" indent="-457200">
                  <a:buFont typeface="Wingdings 3" panose="05040102010807070707" pitchFamily="18" charset="2"/>
                  <a:buChar char="}"/>
                </a:pPr>
                <a:endParaRPr lang="en-US" altLang="ja-JP" sz="2400" dirty="0">
                  <a:latin typeface="+mn-ea"/>
                </a:endParaRPr>
              </a:p>
              <a:p>
                <a:pPr marL="457200" lvl="1" indent="0">
                  <a:buNone/>
                </a:pPr>
                <a:endParaRPr lang="ja-JP" altLang="ja-JP" sz="2400" dirty="0"/>
              </a:p>
              <a:p>
                <a:pPr marL="0" indent="0">
                  <a:buNone/>
                </a:pPr>
                <a:endParaRPr lang="ja-JP" altLang="ja-JP" sz="2400"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179512" y="1346547"/>
                <a:ext cx="8784976" cy="5106789"/>
              </a:xfrm>
              <a:blipFill rotWithShape="1">
                <a:blip r:embed="rId2"/>
                <a:stretch>
                  <a:fillRect t="-119" r="-3329"/>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7FD365E8-F9C5-488A-BC2E-F3EDEEB97470}"/>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2EAE4A27-3D10-4995-8796-6EB24E1AF723}"/>
              </a:ext>
            </a:extLst>
          </p:cNvPr>
          <p:cNvSpPr>
            <a:spLocks noGrp="1"/>
          </p:cNvSpPr>
          <p:nvPr>
            <p:ph type="sldNum" sz="quarter" idx="12"/>
          </p:nvPr>
        </p:nvSpPr>
        <p:spPr/>
        <p:txBody>
          <a:bodyPr/>
          <a:lstStyle/>
          <a:p>
            <a:fld id="{6BAC34B2-ACAB-4D20-A3D4-E7FC5F03345E}" type="slidenum">
              <a:rPr kumimoji="1" lang="ja-JP" altLang="en-US" smtClean="0"/>
              <a:t>18</a:t>
            </a:fld>
            <a:endParaRPr kumimoji="1" lang="ja-JP" altLang="en-US"/>
          </a:p>
        </p:txBody>
      </p:sp>
    </p:spTree>
    <p:extLst>
      <p:ext uri="{BB962C8B-B14F-4D97-AF65-F5344CB8AC3E}">
        <p14:creationId xmlns:p14="http://schemas.microsoft.com/office/powerpoint/2010/main" val="521532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a:t>
            </a:r>
            <a:r>
              <a:rPr lang="ja-JP" altLang="ja-JP" dirty="0">
                <a:solidFill>
                  <a:srgbClr val="0070C0"/>
                </a:solidFill>
              </a:rPr>
              <a:t>週間当たりの生産可能量</a:t>
            </a:r>
            <a:endParaRPr kumimoji="1" lang="ja-JP" altLang="en-US" dirty="0"/>
          </a:p>
        </p:txBody>
      </p:sp>
      <mc:AlternateContent xmlns:mc="http://schemas.openxmlformats.org/markup-compatibility/2006" xmlns:a14="http://schemas.microsoft.com/office/drawing/2010/main">
        <mc:Choice Requires="a14">
          <p:sp>
            <p:nvSpPr>
              <p:cNvPr id="3" name="コンテンツ プレースホルダー 2"/>
              <p:cNvSpPr>
                <a:spLocks noGrp="1"/>
              </p:cNvSpPr>
              <p:nvPr>
                <p:ph idx="1"/>
              </p:nvPr>
            </p:nvSpPr>
            <p:spPr>
              <a:xfrm>
                <a:off x="457200" y="1268760"/>
                <a:ext cx="8229600" cy="4709120"/>
              </a:xfrm>
            </p:spPr>
            <p:txBody>
              <a:bodyPr>
                <a:normAutofit/>
              </a:bodyPr>
              <a:lstStyle/>
              <a:p>
                <a:pPr>
                  <a:buFont typeface="Wingdings 3" panose="05040102010807070707" pitchFamily="18" charset="2"/>
                  <a:buChar char="}"/>
                </a:pPr>
                <a:r>
                  <a:rPr lang="en-US" altLang="ja-JP" sz="2400" dirty="0"/>
                  <a:t>(2.1)</a:t>
                </a:r>
                <a:r>
                  <a:rPr lang="ja-JP" altLang="en-US" sz="2400" dirty="0"/>
                  <a:t>式を以下のように書き換える．</a:t>
                </a:r>
                <a:endParaRPr lang="en-US" altLang="ja-JP" sz="2400" dirty="0"/>
              </a:p>
              <a:p>
                <a:pPr>
                  <a:buFont typeface="Wingdings 3" panose="05040102010807070707" pitchFamily="18" charset="2"/>
                  <a:buChar char="}"/>
                </a:pPr>
                <a:endParaRPr lang="en-US" altLang="ja-JP" sz="900" dirty="0"/>
              </a:p>
              <a:p>
                <a:pPr marL="0" lvl="1" indent="0">
                  <a:spcBef>
                    <a:spcPts val="600"/>
                  </a:spcBef>
                  <a:buClr>
                    <a:schemeClr val="accent1"/>
                  </a:buClr>
                  <a:buNone/>
                </a:pPr>
                <a:r>
                  <a:rPr lang="en-US" altLang="ja-JP" dirty="0"/>
                  <a:t>		</a:t>
                </a:r>
                <a:r>
                  <a:rPr lang="ja-JP" altLang="en-US" sz="2400" dirty="0"/>
                  <a:t>　</a:t>
                </a:r>
                <a14:m>
                  <m:oMath xmlns:m="http://schemas.openxmlformats.org/officeDocument/2006/math">
                    <m:sSub>
                      <m:sSubPr>
                        <m:ctrlPr>
                          <a:rPr lang="en-US" altLang="ja-JP" sz="2400" i="1">
                            <a:latin typeface="Cambria Math" panose="02040503050406030204" pitchFamily="18" charset="0"/>
                          </a:rPr>
                        </m:ctrlPr>
                      </m:sSubPr>
                      <m:e>
                        <m:r>
                          <a:rPr lang="en-US" altLang="ja-JP" sz="2400" i="1">
                            <a:latin typeface="Cambria Math"/>
                          </a:rPr>
                          <m:t>𝑥</m:t>
                        </m:r>
                      </m:e>
                      <m:sub>
                        <m:r>
                          <m:rPr>
                            <m:sty m:val="p"/>
                          </m:rPr>
                          <a:rPr lang="en-US" altLang="ja-JP" sz="2400" i="0">
                            <a:latin typeface="Cambria Math"/>
                          </a:rPr>
                          <m:t>A</m:t>
                        </m:r>
                      </m:sub>
                    </m:sSub>
                  </m:oMath>
                </a14:m>
                <a:r>
                  <a:rPr lang="en-US" altLang="ja-JP" sz="2400" dirty="0"/>
                  <a:t> = </a:t>
                </a:r>
                <a14:m>
                  <m:oMath xmlns:m="http://schemas.openxmlformats.org/officeDocument/2006/math">
                    <m:r>
                      <a:rPr lang="en-US" altLang="ja-JP" sz="2400" b="0" i="0" smtClean="0">
                        <a:latin typeface="Cambria Math"/>
                      </a:rPr>
                      <m:t>3−</m:t>
                    </m:r>
                    <m:f>
                      <m:fPr>
                        <m:ctrlPr>
                          <a:rPr lang="ja-JP" altLang="ja-JP" sz="2400" i="1">
                            <a:latin typeface="Cambria Math" panose="02040503050406030204" pitchFamily="18" charset="0"/>
                          </a:rPr>
                        </m:ctrlPr>
                      </m:fPr>
                      <m:num>
                        <m:r>
                          <a:rPr lang="en-US" altLang="ja-JP" sz="2400" i="1">
                            <a:latin typeface="Cambria Math"/>
                          </a:rPr>
                          <m:t>3</m:t>
                        </m:r>
                      </m:num>
                      <m:den>
                        <m:r>
                          <a:rPr lang="en-US" altLang="ja-JP" sz="2400" i="1">
                            <a:latin typeface="Cambria Math"/>
                          </a:rPr>
                          <m:t>2</m:t>
                        </m:r>
                      </m:den>
                    </m:f>
                    <m:r>
                      <a:rPr lang="en-US" altLang="ja-JP" sz="2400" i="1">
                        <a:latin typeface="Cambria Math"/>
                      </a:rPr>
                      <m:t> </m:t>
                    </m:r>
                    <m:sSub>
                      <m:sSubPr>
                        <m:ctrlPr>
                          <a:rPr lang="en-US" altLang="ja-JP" sz="2400" i="1">
                            <a:latin typeface="Cambria Math" panose="02040503050406030204" pitchFamily="18" charset="0"/>
                          </a:rPr>
                        </m:ctrlPr>
                      </m:sSubPr>
                      <m:e>
                        <m:r>
                          <a:rPr lang="en-US" altLang="ja-JP" sz="2400" i="1">
                            <a:latin typeface="Cambria Math"/>
                          </a:rPr>
                          <m:t>𝑦</m:t>
                        </m:r>
                      </m:e>
                      <m:sub>
                        <m:r>
                          <m:rPr>
                            <m:sty m:val="p"/>
                          </m:rPr>
                          <a:rPr lang="en-US" altLang="ja-JP" sz="2400" i="0">
                            <a:latin typeface="Cambria Math"/>
                          </a:rPr>
                          <m:t>A</m:t>
                        </m:r>
                      </m:sub>
                    </m:sSub>
                  </m:oMath>
                </a14:m>
                <a:r>
                  <a:rPr lang="ja-JP" altLang="en-US" sz="2400" dirty="0"/>
                  <a:t>　</a:t>
                </a:r>
                <a:r>
                  <a:rPr lang="en-US" altLang="ja-JP" sz="2400" dirty="0"/>
                  <a:t>               (2.3)</a:t>
                </a:r>
              </a:p>
              <a:p>
                <a:pPr>
                  <a:buFont typeface="Wingdings 3" panose="05040102010807070707" pitchFamily="18" charset="2"/>
                  <a:buChar char="}"/>
                </a:pPr>
                <a:endParaRPr lang="en-US" altLang="ja-JP" sz="900" dirty="0"/>
              </a:p>
              <a:p>
                <a:pPr lvl="1">
                  <a:buFont typeface="Wingdings 3" panose="05040102010807070707" pitchFamily="18" charset="2"/>
                  <a:buChar char="}"/>
                </a:pPr>
                <a:r>
                  <a:rPr lang="en-US" altLang="ja-JP" sz="2400" i="1" dirty="0">
                    <a:latin typeface="Times New Roman" panose="02020603050405020304" pitchFamily="18" charset="0"/>
                    <a:cs typeface="Times New Roman" panose="02020603050405020304" pitchFamily="18" charset="0"/>
                  </a:rPr>
                  <a:t>y</a:t>
                </a:r>
                <a:r>
                  <a:rPr lang="en-US" altLang="ja-JP" sz="2000" baseline="-25000" dirty="0">
                    <a:latin typeface="Times New Roman" panose="02020603050405020304" pitchFamily="18" charset="0"/>
                    <a:cs typeface="Times New Roman" panose="02020603050405020304" pitchFamily="18" charset="0"/>
                  </a:rPr>
                  <a:t>A</a:t>
                </a:r>
                <a:r>
                  <a:rPr lang="ja-JP" altLang="en-US" sz="2400" dirty="0"/>
                  <a:t>の係数</a:t>
                </a:r>
                <a:r>
                  <a:rPr lang="en-US" altLang="ja-JP" sz="2400" dirty="0"/>
                  <a:t> </a:t>
                </a:r>
                <a14:m>
                  <m:oMath xmlns:m="http://schemas.openxmlformats.org/officeDocument/2006/math">
                    <m:f>
                      <m:fPr>
                        <m:ctrlPr>
                          <a:rPr lang="ja-JP" altLang="ja-JP" sz="2000" i="1">
                            <a:latin typeface="Cambria Math" panose="02040503050406030204" pitchFamily="18" charset="0"/>
                          </a:rPr>
                        </m:ctrlPr>
                      </m:fPr>
                      <m:num>
                        <m:r>
                          <a:rPr lang="ja-JP" altLang="en-US" sz="2000" b="0" i="1" smtClean="0">
                            <a:latin typeface="Cambria Math"/>
                          </a:rPr>
                          <m:t>３</m:t>
                        </m:r>
                      </m:num>
                      <m:den>
                        <m:r>
                          <a:rPr lang="ja-JP" altLang="en-US" sz="2000" b="0" i="1" smtClean="0">
                            <a:latin typeface="Cambria Math"/>
                          </a:rPr>
                          <m:t>２</m:t>
                        </m:r>
                      </m:den>
                    </m:f>
                    <m:r>
                      <a:rPr lang="en-US" altLang="ja-JP" sz="2000" b="0" i="1" smtClean="0">
                        <a:latin typeface="Cambria Math"/>
                      </a:rPr>
                      <m:t> </m:t>
                    </m:r>
                  </m:oMath>
                </a14:m>
                <a:r>
                  <a:rPr lang="en-US" altLang="ja-JP" sz="2400" dirty="0"/>
                  <a:t> </a:t>
                </a:r>
                <a:r>
                  <a:rPr lang="ja-JP" altLang="ja-JP" sz="2400" dirty="0"/>
                  <a:t>は</a:t>
                </a:r>
                <a:r>
                  <a:rPr lang="ja-JP" altLang="en-US" sz="2400" dirty="0"/>
                  <a:t>，</a:t>
                </a:r>
                <a:r>
                  <a:rPr lang="ja-JP" altLang="ja-JP" sz="2400" dirty="0"/>
                  <a:t>ストーリーの量で</a:t>
                </a:r>
                <a:r>
                  <a:rPr lang="ja-JP" altLang="en-US" sz="2400" dirty="0"/>
                  <a:t>測った</a:t>
                </a:r>
                <a:r>
                  <a:rPr lang="ja-JP" altLang="ja-JP" sz="2400" dirty="0">
                    <a:solidFill>
                      <a:srgbClr val="FF0000"/>
                    </a:solidFill>
                  </a:rPr>
                  <a:t>作画の機会費用</a:t>
                </a:r>
                <a:r>
                  <a:rPr lang="ja-JP" altLang="en-US" sz="2400" dirty="0">
                    <a:solidFill>
                      <a:srgbClr val="FF0000"/>
                    </a:solidFill>
                  </a:rPr>
                  <a:t>．</a:t>
                </a:r>
                <a:endParaRPr lang="en-US" altLang="ja-JP" sz="2400" dirty="0">
                  <a:solidFill>
                    <a:srgbClr val="FF0000"/>
                  </a:solidFill>
                </a:endParaRPr>
              </a:p>
              <a:p>
                <a:pPr>
                  <a:buFont typeface="Wingdings 3" panose="05040102010807070707" pitchFamily="18" charset="2"/>
                  <a:buChar char="}"/>
                </a:pPr>
                <a:endParaRPr lang="en-US" altLang="ja-JP" dirty="0">
                  <a:latin typeface="+mn-ea"/>
                </a:endParaRPr>
              </a:p>
              <a:p>
                <a:pPr>
                  <a:buFont typeface="Wingdings 3" panose="05040102010807070707" pitchFamily="18" charset="2"/>
                  <a:buChar char="}"/>
                </a:pPr>
                <a:r>
                  <a:rPr lang="ja-JP" altLang="ja-JP" sz="2400" dirty="0">
                    <a:latin typeface="+mn-ea"/>
                  </a:rPr>
                  <a:t>漫画家</a:t>
                </a:r>
                <a:r>
                  <a:rPr lang="en-US" altLang="ja-JP" sz="2400" dirty="0">
                    <a:latin typeface="+mn-ea"/>
                  </a:rPr>
                  <a:t>A</a:t>
                </a:r>
                <a:r>
                  <a:rPr lang="ja-JP" altLang="ja-JP" sz="2400" dirty="0">
                    <a:latin typeface="+mn-ea"/>
                  </a:rPr>
                  <a:t>は</a:t>
                </a:r>
                <a:r>
                  <a:rPr lang="ja-JP" altLang="en-US" sz="2400" dirty="0">
                    <a:latin typeface="+mn-ea"/>
                  </a:rPr>
                  <a:t>２</a:t>
                </a:r>
                <a:r>
                  <a:rPr lang="ja-JP" altLang="ja-JP" sz="2400" dirty="0">
                    <a:latin typeface="+mn-ea"/>
                  </a:rPr>
                  <a:t>日間でストーリーを考え</a:t>
                </a:r>
                <a:r>
                  <a:rPr lang="ja-JP" altLang="en-US" sz="2400" dirty="0">
                    <a:latin typeface="+mn-ea"/>
                  </a:rPr>
                  <a:t>，３</a:t>
                </a:r>
                <a:r>
                  <a:rPr lang="ja-JP" altLang="ja-JP" sz="2400" dirty="0">
                    <a:latin typeface="+mn-ea"/>
                  </a:rPr>
                  <a:t>日間で作画を行</a:t>
                </a:r>
                <a:r>
                  <a:rPr lang="ja-JP" altLang="en-US" sz="2400" dirty="0">
                    <a:latin typeface="+mn-ea"/>
                  </a:rPr>
                  <a:t>えば，６日間で１</a:t>
                </a:r>
                <a:r>
                  <a:rPr lang="ja-JP" altLang="ja-JP" sz="2400" dirty="0">
                    <a:latin typeface="+mn-ea"/>
                  </a:rPr>
                  <a:t>話分を完成させることができる</a:t>
                </a:r>
                <a:r>
                  <a:rPr lang="ja-JP" altLang="en-US" sz="2400" dirty="0">
                    <a:latin typeface="+mn-ea"/>
                  </a:rPr>
                  <a:t>．</a:t>
                </a:r>
                <a:endParaRPr lang="en-US" altLang="ja-JP" sz="2400" dirty="0">
                  <a:latin typeface="+mn-ea"/>
                </a:endParaRPr>
              </a:p>
              <a:p>
                <a:pPr marL="0" indent="0">
                  <a:buNone/>
                </a:pPr>
                <a:endParaRPr lang="en-US" altLang="ja-JP" sz="800" dirty="0">
                  <a:latin typeface="+mn-ea"/>
                </a:endParaRPr>
              </a:p>
              <a:p>
                <a:pPr>
                  <a:buFont typeface="Wingdings 3" panose="05040102010807070707" pitchFamily="18" charset="2"/>
                  <a:buChar char="}"/>
                </a:pPr>
                <a:r>
                  <a:rPr lang="ja-JP" altLang="en-US" sz="2400" dirty="0">
                    <a:latin typeface="+mn-ea"/>
                  </a:rPr>
                  <a:t>しかし，</a:t>
                </a:r>
                <a:r>
                  <a:rPr lang="ja-JP" altLang="ja-JP" sz="2400" dirty="0">
                    <a:latin typeface="+mn-ea"/>
                  </a:rPr>
                  <a:t>漫画家</a:t>
                </a:r>
                <a:r>
                  <a:rPr lang="en-US" altLang="ja-JP" sz="2400" dirty="0">
                    <a:latin typeface="+mn-ea"/>
                  </a:rPr>
                  <a:t>A</a:t>
                </a:r>
                <a:r>
                  <a:rPr lang="ja-JP" altLang="ja-JP" sz="2400" dirty="0">
                    <a:latin typeface="+mn-ea"/>
                  </a:rPr>
                  <a:t>は</a:t>
                </a:r>
                <a:r>
                  <a:rPr lang="ja-JP" altLang="en-US" sz="2400" dirty="0">
                    <a:latin typeface="+mn-ea"/>
                  </a:rPr>
                  <a:t>，１</a:t>
                </a:r>
                <a:r>
                  <a:rPr lang="ja-JP" altLang="ja-JP" sz="2400" dirty="0">
                    <a:latin typeface="+mn-ea"/>
                  </a:rPr>
                  <a:t>人で</a:t>
                </a:r>
                <a:r>
                  <a:rPr lang="en-US" altLang="ja-JP" sz="2400" dirty="0">
                    <a:latin typeface="+mn-ea"/>
                  </a:rPr>
                  <a:t>1</a:t>
                </a:r>
                <a:r>
                  <a:rPr lang="ja-JP" altLang="ja-JP" sz="2400" dirty="0">
                    <a:latin typeface="+mn-ea"/>
                  </a:rPr>
                  <a:t>週間に</a:t>
                </a:r>
                <a:r>
                  <a:rPr lang="ja-JP" altLang="en-US" sz="2400" dirty="0">
                    <a:latin typeface="+mn-ea"/>
                  </a:rPr>
                  <a:t>１</a:t>
                </a:r>
                <a:r>
                  <a:rPr lang="ja-JP" altLang="ja-JP" sz="2400" dirty="0">
                    <a:latin typeface="+mn-ea"/>
                  </a:rPr>
                  <a:t>話しか完成できない</a:t>
                </a:r>
                <a:r>
                  <a:rPr lang="ja-JP" altLang="en-US" sz="2400" dirty="0">
                    <a:latin typeface="+mn-ea"/>
                  </a:rPr>
                  <a:t>（残りの１日はあまり）．</a:t>
                </a:r>
                <a:endParaRPr lang="ja-JP" altLang="ja-JP" sz="2400" dirty="0">
                  <a:latin typeface="+mn-ea"/>
                </a:endParaRPr>
              </a:p>
              <a:p>
                <a:endParaRPr lang="ja-JP" altLang="ja-JP" dirty="0"/>
              </a:p>
              <a:p>
                <a:endParaRPr kumimoji="1" lang="ja-JP" altLang="en-US" dirty="0"/>
              </a:p>
            </p:txBody>
          </p:sp>
        </mc:Choice>
        <mc:Fallback xmlns="">
          <p:sp>
            <p:nvSpPr>
              <p:cNvPr id="3" name="コンテンツ プレースホルダー 2"/>
              <p:cNvSpPr>
                <a:spLocks noGrp="1" noRot="1" noChangeAspect="1" noMove="1" noResize="1" noEditPoints="1" noAdjustHandles="1" noChangeArrowheads="1" noChangeShapeType="1" noTextEdit="1"/>
              </p:cNvSpPr>
              <p:nvPr>
                <p:ph idx="1"/>
              </p:nvPr>
            </p:nvSpPr>
            <p:spPr>
              <a:xfrm>
                <a:off x="457200" y="1268760"/>
                <a:ext cx="8229600" cy="4709120"/>
              </a:xfrm>
              <a:blipFill rotWithShape="1">
                <a:blip r:embed="rId2"/>
                <a:stretch>
                  <a:fillRect l="-444" t="-1423" r="-2444"/>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338E998A-289C-4771-87E1-58DAEB8B6285}"/>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F8FC3E4F-B9B7-4BCB-AF05-77D3BB5F82CB}"/>
              </a:ext>
            </a:extLst>
          </p:cNvPr>
          <p:cNvSpPr>
            <a:spLocks noGrp="1"/>
          </p:cNvSpPr>
          <p:nvPr>
            <p:ph type="sldNum" sz="quarter" idx="12"/>
          </p:nvPr>
        </p:nvSpPr>
        <p:spPr/>
        <p:txBody>
          <a:bodyPr/>
          <a:lstStyle/>
          <a:p>
            <a:fld id="{6BAC34B2-ACAB-4D20-A3D4-E7FC5F03345E}" type="slidenum">
              <a:rPr kumimoji="1" lang="ja-JP" altLang="en-US" smtClean="0"/>
              <a:t>19</a:t>
            </a:fld>
            <a:endParaRPr kumimoji="1" lang="ja-JP" altLang="en-US"/>
          </a:p>
        </p:txBody>
      </p:sp>
    </p:spTree>
    <p:extLst>
      <p:ext uri="{BB962C8B-B14F-4D97-AF65-F5344CB8AC3E}">
        <p14:creationId xmlns:p14="http://schemas.microsoft.com/office/powerpoint/2010/main" val="3488294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bg1"/>
                </a:solidFill>
              </a:rPr>
              <a:t>2.1</a:t>
            </a:r>
            <a:r>
              <a:rPr lang="ja-JP" altLang="en-US" dirty="0">
                <a:solidFill>
                  <a:schemeClr val="bg1"/>
                </a:solidFill>
              </a:rPr>
              <a:t>　生産活動と資源の</a:t>
            </a:r>
            <a:br>
              <a:rPr lang="en-US" altLang="ja-JP" dirty="0">
                <a:solidFill>
                  <a:schemeClr val="bg1"/>
                </a:solidFill>
              </a:rPr>
            </a:br>
            <a:r>
              <a:rPr lang="ja-JP" altLang="en-US" dirty="0">
                <a:solidFill>
                  <a:schemeClr val="bg1"/>
                </a:solidFill>
              </a:rPr>
              <a:t>効率的な利用</a:t>
            </a:r>
            <a:endParaRPr kumimoji="1" lang="ja-JP" altLang="en-US" dirty="0">
              <a:solidFill>
                <a:schemeClr val="bg1"/>
              </a:solidFill>
            </a:endParaRPr>
          </a:p>
        </p:txBody>
      </p:sp>
      <p:sp>
        <p:nvSpPr>
          <p:cNvPr id="3" name="テキスト プレースホルダー 2"/>
          <p:cNvSpPr>
            <a:spLocks noGrp="1"/>
          </p:cNvSpPr>
          <p:nvPr>
            <p:ph type="body" idx="1"/>
          </p:nvPr>
        </p:nvSpPr>
        <p:spPr/>
        <p:txBody>
          <a:bodyPr/>
          <a:lstStyle/>
          <a:p>
            <a:endParaRPr kumimoji="1" lang="ja-JP" altLang="en-US" dirty="0"/>
          </a:p>
        </p:txBody>
      </p:sp>
      <p:sp>
        <p:nvSpPr>
          <p:cNvPr id="4" name="日付プレースホルダー 3">
            <a:extLst>
              <a:ext uri="{FF2B5EF4-FFF2-40B4-BE49-F238E27FC236}">
                <a16:creationId xmlns:a16="http://schemas.microsoft.com/office/drawing/2014/main" id="{4D48E56E-A170-4B08-B6C4-C593C5069112}"/>
              </a:ext>
            </a:extLst>
          </p:cNvPr>
          <p:cNvSpPr>
            <a:spLocks noGrp="1"/>
          </p:cNvSpPr>
          <p:nvPr>
            <p:ph type="dt" sz="half" idx="10"/>
          </p:nvPr>
        </p:nvSpPr>
        <p:spPr/>
        <p:txBody>
          <a:bodyPr/>
          <a:lstStyle/>
          <a:p>
            <a:r>
              <a:rPr kumimoji="1" lang="en-US" altLang="ja-JP">
                <a:solidFill>
                  <a:schemeClr val="bg2"/>
                </a:solidFill>
              </a:rPr>
              <a:t>ver. 2</a:t>
            </a:r>
            <a:endParaRPr kumimoji="1" lang="ja-JP" altLang="en-US">
              <a:solidFill>
                <a:schemeClr val="bg2"/>
              </a:solidFill>
            </a:endParaRPr>
          </a:p>
        </p:txBody>
      </p:sp>
    </p:spTree>
    <p:extLst>
      <p:ext uri="{BB962C8B-B14F-4D97-AF65-F5344CB8AC3E}">
        <p14:creationId xmlns:p14="http://schemas.microsoft.com/office/powerpoint/2010/main" val="355895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altLang="ja-JP" dirty="0"/>
              <a:t>2.2</a:t>
            </a:r>
            <a:r>
              <a:rPr lang="ja-JP" altLang="en-US" dirty="0"/>
              <a:t>　分業と特化の意義</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Tree>
    <p:extLst>
      <p:ext uri="{BB962C8B-B14F-4D97-AF65-F5344CB8AC3E}">
        <p14:creationId xmlns:p14="http://schemas.microsoft.com/office/powerpoint/2010/main" val="3821219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rPr>
              <a:t>●</a:t>
            </a:r>
            <a:br>
              <a:rPr kumimoji="1" lang="en-US" altLang="ja-JP" sz="2800" dirty="0">
                <a:solidFill>
                  <a:srgbClr val="0070C0"/>
                </a:solidFill>
              </a:rPr>
            </a:br>
            <a:r>
              <a:rPr kumimoji="1" lang="en-US" altLang="ja-JP" sz="2800" dirty="0">
                <a:solidFill>
                  <a:srgbClr val="0070C0"/>
                </a:solidFill>
              </a:rPr>
              <a:t>2.1.1</a:t>
            </a:r>
            <a:r>
              <a:rPr kumimoji="1" lang="ja-JP" altLang="en-US" sz="2800" dirty="0">
                <a:solidFill>
                  <a:srgbClr val="0070C0"/>
                </a:solidFill>
              </a:rPr>
              <a:t>絶対優位と比較優位</a:t>
            </a: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sz="quarter" idx="1"/>
              </p:nvPr>
            </p:nvSpPr>
            <p:spPr>
              <a:xfrm>
                <a:off x="457200" y="1600200"/>
                <a:ext cx="8229600" cy="5069160"/>
              </a:xfrm>
            </p:spPr>
            <p:txBody>
              <a:bodyPr>
                <a:normAutofit/>
              </a:bodyPr>
              <a:lstStyle/>
              <a:p>
                <a:r>
                  <a:rPr kumimoji="1" lang="ja-JP" altLang="en-US" sz="2400" dirty="0">
                    <a:latin typeface="+mn-ea"/>
                  </a:rPr>
                  <a:t>漫画家</a:t>
                </a:r>
                <a:r>
                  <a:rPr kumimoji="1" lang="en-US" altLang="ja-JP" sz="2400" dirty="0">
                    <a:latin typeface="+mn-ea"/>
                  </a:rPr>
                  <a:t>B</a:t>
                </a:r>
                <a:r>
                  <a:rPr kumimoji="1" lang="ja-JP" altLang="en-US" sz="2400" dirty="0">
                    <a:latin typeface="+mn-ea"/>
                  </a:rPr>
                  <a:t>の登場</a:t>
                </a:r>
                <a:endParaRPr kumimoji="1" lang="en-US" altLang="ja-JP" sz="2400" dirty="0">
                  <a:latin typeface="+mn-ea"/>
                </a:endParaRPr>
              </a:p>
              <a:p>
                <a:pPr lvl="1"/>
                <a:r>
                  <a:rPr lang="ja-JP" altLang="en-US" sz="2400" dirty="0">
                    <a:latin typeface="+mn-ea"/>
                  </a:rPr>
                  <a:t>作画は得意だけど，ストーリー作りは苦手．</a:t>
                </a:r>
                <a:endParaRPr lang="en-US" altLang="ja-JP" sz="2400" dirty="0">
                  <a:latin typeface="+mn-ea"/>
                </a:endParaRPr>
              </a:p>
              <a:p>
                <a:pPr lvl="1"/>
                <a:r>
                  <a:rPr lang="ja-JP" altLang="en-US" sz="2400" dirty="0">
                    <a:latin typeface="+mn-ea"/>
                  </a:rPr>
                  <a:t>ストーリー１話の追加的費用</a:t>
                </a:r>
                <a:r>
                  <a:rPr lang="en-US" altLang="ja-JP" sz="2400" dirty="0">
                    <a:latin typeface="+mn-ea"/>
                  </a:rPr>
                  <a:t>	</a:t>
                </a:r>
                <a:r>
                  <a:rPr lang="ja-JP" altLang="en-US" sz="2400" dirty="0">
                    <a:latin typeface="+mn-ea"/>
                  </a:rPr>
                  <a:t>４日</a:t>
                </a:r>
                <a:endParaRPr lang="en-US" altLang="ja-JP" sz="2400" dirty="0">
                  <a:latin typeface="+mn-ea"/>
                </a:endParaRPr>
              </a:p>
              <a:p>
                <a:pPr lvl="1"/>
                <a:r>
                  <a:rPr lang="ja-JP" altLang="en-US" sz="2400" dirty="0">
                    <a:latin typeface="+mn-ea"/>
                  </a:rPr>
                  <a:t>作画１話の追加的費用</a:t>
                </a:r>
                <a:r>
                  <a:rPr lang="en-US" altLang="ja-JP" sz="2400" dirty="0">
                    <a:latin typeface="+mn-ea"/>
                  </a:rPr>
                  <a:t>		</a:t>
                </a:r>
                <a:r>
                  <a:rPr lang="ja-JP" altLang="en-US" sz="2400" dirty="0">
                    <a:latin typeface="+mn-ea"/>
                  </a:rPr>
                  <a:t>２日</a:t>
                </a:r>
                <a:endParaRPr lang="en-US" altLang="ja-JP" sz="2400" dirty="0">
                  <a:latin typeface="+mn-ea"/>
                </a:endParaRPr>
              </a:p>
              <a:p>
                <a:pPr lvl="1"/>
                <a:r>
                  <a:rPr lang="ja-JP" altLang="en-US" sz="2400" dirty="0">
                    <a:latin typeface="+mn-ea"/>
                  </a:rPr>
                  <a:t>漫画家</a:t>
                </a:r>
                <a:r>
                  <a:rPr lang="en-US" altLang="ja-JP" sz="2400" dirty="0">
                    <a:latin typeface="+mn-ea"/>
                  </a:rPr>
                  <a:t>A</a:t>
                </a:r>
                <a:r>
                  <a:rPr lang="ja-JP" altLang="en-US" sz="2400" dirty="0">
                    <a:latin typeface="+mn-ea"/>
                  </a:rPr>
                  <a:t>と同様，週６日働く</a:t>
                </a:r>
                <a:endParaRPr lang="en-US" altLang="ja-JP" sz="2400" dirty="0">
                  <a:latin typeface="+mn-ea"/>
                </a:endParaRPr>
              </a:p>
              <a:p>
                <a:endParaRPr kumimoji="1" lang="en-US" altLang="ja-JP" sz="800" dirty="0">
                  <a:latin typeface="+mn-ea"/>
                </a:endParaRPr>
              </a:p>
              <a:p>
                <a:r>
                  <a:rPr lang="ja-JP" altLang="en-US" sz="2400" dirty="0">
                    <a:latin typeface="+mn-ea"/>
                  </a:rPr>
                  <a:t>漫画家</a:t>
                </a:r>
                <a:r>
                  <a:rPr lang="en-US" altLang="ja-JP" sz="2400" dirty="0">
                    <a:latin typeface="+mn-ea"/>
                  </a:rPr>
                  <a:t>B</a:t>
                </a:r>
                <a:r>
                  <a:rPr lang="ja-JP" altLang="en-US" sz="2400" dirty="0">
                    <a:latin typeface="+mn-ea"/>
                  </a:rPr>
                  <a:t>のトレードオフ</a:t>
                </a:r>
                <a:endParaRPr kumimoji="1" lang="en-US" altLang="ja-JP" sz="2400" dirty="0">
                  <a:latin typeface="+mn-ea"/>
                </a:endParaRPr>
              </a:p>
              <a:p>
                <a:pPr lvl="1"/>
                <a14:m>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a:rPr>
                          <m:t>𝑥</m:t>
                        </m:r>
                      </m:e>
                      <m:sub>
                        <m:r>
                          <m:rPr>
                            <m:sty m:val="p"/>
                          </m:rPr>
                          <a:rPr lang="en-US" altLang="ja-JP" sz="2400" b="0" i="0" smtClean="0">
                            <a:latin typeface="Cambria Math"/>
                          </a:rPr>
                          <m:t>B</m:t>
                        </m:r>
                      </m:sub>
                    </m:sSub>
                  </m:oMath>
                </a14:m>
                <a:r>
                  <a:rPr lang="ja-JP" altLang="en-US" sz="2400" dirty="0">
                    <a:latin typeface="+mn-ea"/>
                  </a:rPr>
                  <a:t>；</a:t>
                </a:r>
                <a:r>
                  <a:rPr lang="en-US" altLang="ja-JP" sz="2400" dirty="0">
                    <a:latin typeface="+mn-ea"/>
                  </a:rPr>
                  <a:t>B</a:t>
                </a:r>
                <a:r>
                  <a:rPr lang="ja-JP" altLang="en-US" sz="2400" dirty="0">
                    <a:latin typeface="+mn-ea"/>
                  </a:rPr>
                  <a:t>が考えるストーリーの量</a:t>
                </a:r>
                <a:endParaRPr lang="en-US" altLang="ja-JP" sz="2400" dirty="0">
                  <a:latin typeface="+mn-ea"/>
                </a:endParaRPr>
              </a:p>
              <a:p>
                <a:pPr lvl="1"/>
                <a14:m>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a:rPr>
                          <m:t>𝑦</m:t>
                        </m:r>
                      </m:e>
                      <m:sub>
                        <m:r>
                          <m:rPr>
                            <m:sty m:val="p"/>
                          </m:rPr>
                          <a:rPr lang="en-US" altLang="ja-JP" sz="2400" b="0" i="0" smtClean="0">
                            <a:latin typeface="Cambria Math"/>
                          </a:rPr>
                          <m:t>B</m:t>
                        </m:r>
                      </m:sub>
                    </m:sSub>
                  </m:oMath>
                </a14:m>
                <a:r>
                  <a:rPr lang="ja-JP" altLang="en-US" sz="2400" dirty="0">
                    <a:latin typeface="+mn-ea"/>
                  </a:rPr>
                  <a:t>；</a:t>
                </a:r>
                <a:r>
                  <a:rPr lang="en-US" altLang="ja-JP" sz="2400" dirty="0">
                    <a:latin typeface="+mn-ea"/>
                  </a:rPr>
                  <a:t>B</a:t>
                </a:r>
                <a:r>
                  <a:rPr lang="ja-JP" altLang="en-US" sz="2400" dirty="0">
                    <a:latin typeface="+mn-ea"/>
                  </a:rPr>
                  <a:t>の作画の量</a:t>
                </a:r>
                <a:endParaRPr lang="en-US" altLang="ja-JP" sz="2400" dirty="0">
                  <a:latin typeface="+mn-ea"/>
                </a:endParaRPr>
              </a:p>
              <a:p>
                <a:pPr lvl="1">
                  <a:buNone/>
                </a:pPr>
                <a:endParaRPr lang="en-US" altLang="ja-JP" sz="1900" dirty="0">
                  <a:latin typeface="+mn-ea"/>
                </a:endParaRPr>
              </a:p>
              <a:p>
                <a:pPr lvl="1">
                  <a:buNone/>
                </a:pPr>
                <a:r>
                  <a:rPr lang="en-US" altLang="ja-JP" sz="1900" dirty="0">
                    <a:latin typeface="+mn-ea"/>
                  </a:rPr>
                  <a:t>		</a:t>
                </a:r>
                <a14:m>
                  <m:oMath xmlns:m="http://schemas.openxmlformats.org/officeDocument/2006/math">
                    <m:r>
                      <a:rPr lang="en-US" altLang="ja-JP" sz="2800">
                        <a:latin typeface="Cambria Math"/>
                      </a:rPr>
                      <m:t>6=4</m:t>
                    </m:r>
                    <m:sSub>
                      <m:sSubPr>
                        <m:ctrlPr>
                          <a:rPr lang="ja-JP" altLang="ja-JP" sz="2800" i="1">
                            <a:latin typeface="Cambria Math" panose="02040503050406030204" pitchFamily="18" charset="0"/>
                          </a:rPr>
                        </m:ctrlPr>
                      </m:sSubPr>
                      <m:e>
                        <m:r>
                          <a:rPr lang="en-US" altLang="ja-JP" sz="2800" i="1">
                            <a:latin typeface="Cambria Math"/>
                          </a:rPr>
                          <m:t>𝑥</m:t>
                        </m:r>
                      </m:e>
                      <m:sub>
                        <m:r>
                          <m:rPr>
                            <m:sty m:val="p"/>
                          </m:rPr>
                          <a:rPr lang="en-US" altLang="ja-JP" sz="2800">
                            <a:latin typeface="Cambria Math"/>
                          </a:rPr>
                          <m:t>B</m:t>
                        </m:r>
                      </m:sub>
                    </m:sSub>
                    <m:r>
                      <a:rPr lang="en-US" altLang="ja-JP" sz="2800" i="1">
                        <a:latin typeface="Cambria Math"/>
                      </a:rPr>
                      <m:t>+2</m:t>
                    </m:r>
                    <m:sSub>
                      <m:sSubPr>
                        <m:ctrlPr>
                          <a:rPr lang="ja-JP" altLang="ja-JP" sz="2800" i="1">
                            <a:latin typeface="Cambria Math" panose="02040503050406030204" pitchFamily="18" charset="0"/>
                          </a:rPr>
                        </m:ctrlPr>
                      </m:sSubPr>
                      <m:e>
                        <m:r>
                          <a:rPr lang="en-US" altLang="ja-JP" sz="2800" i="1">
                            <a:latin typeface="Cambria Math"/>
                          </a:rPr>
                          <m:t>𝑦</m:t>
                        </m:r>
                      </m:e>
                      <m:sub>
                        <m:r>
                          <m:rPr>
                            <m:sty m:val="p"/>
                          </m:rPr>
                          <a:rPr lang="en-US" altLang="ja-JP" sz="2800">
                            <a:latin typeface="Cambria Math"/>
                          </a:rPr>
                          <m:t>B</m:t>
                        </m:r>
                      </m:sub>
                    </m:sSub>
                    <m:r>
                      <a:rPr lang="en-US" altLang="ja-JP" sz="2800" i="1">
                        <a:latin typeface="Cambria Math"/>
                      </a:rPr>
                      <m:t>        ↔      </m:t>
                    </m:r>
                    <m:sSub>
                      <m:sSubPr>
                        <m:ctrlPr>
                          <a:rPr lang="ja-JP" altLang="ja-JP" sz="2800" i="1">
                            <a:latin typeface="Cambria Math" panose="02040503050406030204" pitchFamily="18" charset="0"/>
                          </a:rPr>
                        </m:ctrlPr>
                      </m:sSubPr>
                      <m:e>
                        <m:r>
                          <a:rPr lang="en-US" altLang="ja-JP" sz="2800" i="1">
                            <a:latin typeface="Cambria Math"/>
                          </a:rPr>
                          <m:t>𝑦</m:t>
                        </m:r>
                      </m:e>
                      <m:sub>
                        <m:r>
                          <m:rPr>
                            <m:sty m:val="p"/>
                          </m:rPr>
                          <a:rPr lang="en-US" altLang="ja-JP" sz="2800">
                            <a:latin typeface="Cambria Math"/>
                          </a:rPr>
                          <m:t>B</m:t>
                        </m:r>
                      </m:sub>
                    </m:sSub>
                    <m:r>
                      <a:rPr lang="en-US" altLang="ja-JP" sz="2800" i="1">
                        <a:latin typeface="Cambria Math"/>
                      </a:rPr>
                      <m:t>=3−2</m:t>
                    </m:r>
                    <m:sSub>
                      <m:sSubPr>
                        <m:ctrlPr>
                          <a:rPr lang="ja-JP" altLang="ja-JP" sz="2800" i="1">
                            <a:latin typeface="Cambria Math" panose="02040503050406030204" pitchFamily="18" charset="0"/>
                          </a:rPr>
                        </m:ctrlPr>
                      </m:sSubPr>
                      <m:e>
                        <m:r>
                          <a:rPr lang="en-US" altLang="ja-JP" sz="2800" i="1">
                            <a:latin typeface="Cambria Math"/>
                          </a:rPr>
                          <m:t>𝑥</m:t>
                        </m:r>
                      </m:e>
                      <m:sub>
                        <m:r>
                          <m:rPr>
                            <m:sty m:val="p"/>
                          </m:rPr>
                          <a:rPr lang="en-US" altLang="ja-JP" sz="2800">
                            <a:latin typeface="Cambria Math"/>
                          </a:rPr>
                          <m:t>B</m:t>
                        </m:r>
                      </m:sub>
                    </m:sSub>
                  </m:oMath>
                </a14:m>
                <a:endParaRPr lang="en-US" altLang="ja-JP" sz="2800" dirty="0">
                  <a:latin typeface="+mn-ea"/>
                </a:endParaRPr>
              </a:p>
              <a:p>
                <a:pPr marL="342900" lvl="1" indent="-342900">
                  <a:buNone/>
                </a:pPr>
                <a:r>
                  <a:rPr kumimoji="1" lang="en-US" altLang="ja-JP" sz="2400" dirty="0">
                    <a:latin typeface="+mn-ea"/>
                  </a:rPr>
                  <a:t>		</a:t>
                </a:r>
                <a:r>
                  <a:rPr kumimoji="1" lang="ja-JP" altLang="en-US" sz="2400" dirty="0">
                    <a:latin typeface="+mn-ea"/>
                  </a:rPr>
                  <a:t>　　</a:t>
                </a:r>
                <a:r>
                  <a:rPr kumimoji="1" lang="en-US" altLang="ja-JP" sz="2400" dirty="0">
                    <a:latin typeface="+mn-ea"/>
                  </a:rPr>
                  <a:t>	</a:t>
                </a:r>
                <a:endParaRPr lang="en-US" altLang="ja-JP" sz="1900" dirty="0">
                  <a:latin typeface="+mn-ea"/>
                </a:endParaRPr>
              </a:p>
              <a:p>
                <a:pPr>
                  <a:buNone/>
                </a:pPr>
                <a:endParaRPr kumimoji="1" lang="ja-JP" altLang="en-US" sz="2400" dirty="0"/>
              </a:p>
            </p:txBody>
          </p:sp>
        </mc:Choice>
        <mc:Fallback xmlns="">
          <p:sp>
            <p:nvSpPr>
              <p:cNvPr id="3" name="コンテンツ プレースホルダ 2"/>
              <p:cNvSpPr>
                <a:spLocks noGrp="1" noRot="1" noChangeAspect="1" noMove="1" noResize="1" noEditPoints="1" noAdjustHandles="1" noChangeArrowheads="1" noChangeShapeType="1" noTextEdit="1"/>
              </p:cNvSpPr>
              <p:nvPr>
                <p:ph sz="quarter" idx="1"/>
              </p:nvPr>
            </p:nvSpPr>
            <p:spPr>
              <a:xfrm>
                <a:off x="457200" y="1600200"/>
                <a:ext cx="8229600" cy="5069160"/>
              </a:xfrm>
              <a:blipFill rotWithShape="1">
                <a:blip r:embed="rId2"/>
                <a:stretch>
                  <a:fillRect l="-444" t="-963"/>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620E8463-048C-46A8-A9CF-13091D48764D}"/>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F2365AFF-C077-45D1-862B-96B2C1EEAE0D}"/>
              </a:ext>
            </a:extLst>
          </p:cNvPr>
          <p:cNvSpPr>
            <a:spLocks noGrp="1"/>
          </p:cNvSpPr>
          <p:nvPr>
            <p:ph type="sldNum" sz="quarter" idx="12"/>
          </p:nvPr>
        </p:nvSpPr>
        <p:spPr/>
        <p:txBody>
          <a:bodyPr/>
          <a:lstStyle/>
          <a:p>
            <a:fld id="{6BAC34B2-ACAB-4D20-A3D4-E7FC5F03345E}" type="slidenum">
              <a:rPr kumimoji="1" lang="ja-JP" altLang="en-US" smtClean="0"/>
              <a:t>21</a:t>
            </a:fld>
            <a:endParaRPr kumimoji="1" lang="ja-JP" altLang="en-US"/>
          </a:p>
        </p:txBody>
      </p:sp>
    </p:spTree>
    <p:extLst>
      <p:ext uri="{BB962C8B-B14F-4D97-AF65-F5344CB8AC3E}">
        <p14:creationId xmlns:p14="http://schemas.microsoft.com/office/powerpoint/2010/main" val="4036159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0" end="10"/>
                                            </p:txEl>
                                          </p:spTgt>
                                        </p:tgtEl>
                                        <p:attrNameLst>
                                          <p:attrName>style.visibility</p:attrName>
                                        </p:attrNameLst>
                                      </p:cBhvr>
                                      <p:to>
                                        <p:strVal val="visible"/>
                                      </p:to>
                                    </p:set>
                                    <p:animEffect transition="in" filter="fade">
                                      <p:cBhvr>
                                        <p:cTn id="1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a:t>
            </a:r>
            <a:br>
              <a:rPr lang="en-US" altLang="ja-JP" sz="2800" dirty="0">
                <a:solidFill>
                  <a:srgbClr val="0070C0"/>
                </a:solidFill>
              </a:rPr>
            </a:br>
            <a:r>
              <a:rPr lang="ja-JP" altLang="en-US" sz="2800" dirty="0">
                <a:solidFill>
                  <a:srgbClr val="0070C0"/>
                </a:solidFill>
              </a:rPr>
              <a:t>漫画家</a:t>
            </a:r>
            <a:r>
              <a:rPr lang="en-US" altLang="ja-JP" sz="2800" dirty="0">
                <a:solidFill>
                  <a:srgbClr val="0070C0"/>
                </a:solidFill>
              </a:rPr>
              <a:t>B</a:t>
            </a:r>
            <a:r>
              <a:rPr lang="ja-JP" altLang="en-US" sz="2800" dirty="0">
                <a:solidFill>
                  <a:srgbClr val="0070C0"/>
                </a:solidFill>
              </a:rPr>
              <a:t>の登場</a:t>
            </a:r>
            <a:endParaRPr kumimoji="1" lang="ja-JP" altLang="en-US" sz="2800" dirty="0">
              <a:solidFill>
                <a:srgbClr val="0070C0"/>
              </a:solidFill>
            </a:endParaRPr>
          </a:p>
        </p:txBody>
      </p:sp>
      <p:sp>
        <p:nvSpPr>
          <p:cNvPr id="3" name="コンテンツ プレースホルダ 2"/>
          <p:cNvSpPr>
            <a:spLocks noGrp="1"/>
          </p:cNvSpPr>
          <p:nvPr>
            <p:ph sz="quarter" idx="1"/>
          </p:nvPr>
        </p:nvSpPr>
        <p:spPr/>
        <p:txBody>
          <a:bodyPr/>
          <a:lstStyle/>
          <a:p>
            <a:r>
              <a:rPr kumimoji="1" lang="ja-JP" altLang="en-US" sz="2400" dirty="0"/>
              <a:t>漫画家</a:t>
            </a:r>
            <a:r>
              <a:rPr kumimoji="1" lang="en-US" altLang="ja-JP" sz="2400" dirty="0"/>
              <a:t>A</a:t>
            </a:r>
            <a:r>
              <a:rPr kumimoji="1" lang="ja-JP" altLang="en-US" sz="2400" dirty="0"/>
              <a:t>のトレードオフ</a:t>
            </a:r>
            <a:endParaRPr kumimoji="1" lang="en-US" altLang="ja-JP" sz="2400" dirty="0"/>
          </a:p>
          <a:p>
            <a:endParaRPr lang="en-US" altLang="ja-JP" sz="800" dirty="0"/>
          </a:p>
          <a:p>
            <a:pPr lvl="1"/>
            <a:r>
              <a:rPr kumimoji="1" lang="ja-JP" altLang="en-US" sz="1900" dirty="0"/>
              <a:t>　</a:t>
            </a:r>
            <a:r>
              <a:rPr kumimoji="1" lang="en-US" altLang="ja-JP" sz="1900" dirty="0"/>
              <a:t>						</a:t>
            </a:r>
          </a:p>
          <a:p>
            <a:endParaRPr kumimoji="1" lang="ja-JP" altLang="en-US" sz="2400" dirty="0"/>
          </a:p>
        </p:txBody>
      </p:sp>
      <p:graphicFrame>
        <p:nvGraphicFramePr>
          <p:cNvPr id="1028" name="Object 4"/>
          <p:cNvGraphicFramePr>
            <a:graphicFrameLocks noChangeAspect="1"/>
          </p:cNvGraphicFramePr>
          <p:nvPr>
            <p:extLst>
              <p:ext uri="{D42A27DB-BD31-4B8C-83A1-F6EECF244321}">
                <p14:modId xmlns:p14="http://schemas.microsoft.com/office/powerpoint/2010/main" val="2135766047"/>
              </p:ext>
            </p:extLst>
          </p:nvPr>
        </p:nvGraphicFramePr>
        <p:xfrm>
          <a:off x="596900" y="2052638"/>
          <a:ext cx="7146925" cy="4478337"/>
        </p:xfrm>
        <a:graphic>
          <a:graphicData uri="http://schemas.openxmlformats.org/presentationml/2006/ole">
            <mc:AlternateContent xmlns:mc="http://schemas.openxmlformats.org/markup-compatibility/2006">
              <mc:Choice xmlns:v="urn:schemas-microsoft-com:vml" Requires="v">
                <p:oleObj spid="_x0000_s10246" name="文書" r:id="rId3" imgW="6182984" imgH="3883031" progId="Word.Document.12">
                  <p:embed/>
                </p:oleObj>
              </mc:Choice>
              <mc:Fallback>
                <p:oleObj name="文書" r:id="rId3" imgW="6182984" imgH="3883031" progId="Word.Document.12">
                  <p:embed/>
                  <p:pic>
                    <p:nvPicPr>
                      <p:cNvPr id="0" name=""/>
                      <p:cNvPicPr>
                        <a:picLocks noChangeAspect="1" noChangeArrowheads="1"/>
                      </p:cNvPicPr>
                      <p:nvPr/>
                    </p:nvPicPr>
                    <p:blipFill>
                      <a:blip r:embed="rId4"/>
                      <a:srcRect/>
                      <a:stretch>
                        <a:fillRect/>
                      </a:stretch>
                    </p:blipFill>
                    <p:spPr bwMode="auto">
                      <a:xfrm>
                        <a:off x="596900" y="2052638"/>
                        <a:ext cx="7146925" cy="4478337"/>
                      </a:xfrm>
                      <a:prstGeom prst="rect">
                        <a:avLst/>
                      </a:prstGeom>
                      <a:noFill/>
                      <a:ln>
                        <a:noFill/>
                      </a:ln>
                      <a:effectLst/>
                      <a:extLst/>
                    </p:spPr>
                  </p:pic>
                </p:oleObj>
              </mc:Fallback>
            </mc:AlternateContent>
          </a:graphicData>
        </a:graphic>
      </p:graphicFrame>
      <p:cxnSp>
        <p:nvCxnSpPr>
          <p:cNvPr id="10" name="直線コネクタ 9"/>
          <p:cNvCxnSpPr/>
          <p:nvPr/>
        </p:nvCxnSpPr>
        <p:spPr>
          <a:xfrm>
            <a:off x="1763688" y="4941168"/>
            <a:ext cx="18002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3203848" y="4797152"/>
            <a:ext cx="0" cy="12961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3542984" y="2188694"/>
            <a:ext cx="4917448" cy="830997"/>
          </a:xfrm>
          <a:prstGeom prst="rect">
            <a:avLst/>
          </a:prstGeom>
          <a:noFill/>
        </p:spPr>
        <p:txBody>
          <a:bodyPr wrap="square" rtlCol="0">
            <a:spAutoFit/>
          </a:bodyPr>
          <a:lstStyle/>
          <a:p>
            <a:r>
              <a:rPr kumimoji="1" lang="ja-JP" altLang="en-US" sz="2400" dirty="0">
                <a:solidFill>
                  <a:srgbClr val="FF0000"/>
                </a:solidFill>
                <a:latin typeface="+mn-ea"/>
              </a:rPr>
              <a:t>漫画家</a:t>
            </a:r>
            <a:r>
              <a:rPr kumimoji="1" lang="en-US" altLang="ja-JP" sz="2400" dirty="0">
                <a:solidFill>
                  <a:srgbClr val="FF0000"/>
                </a:solidFill>
                <a:latin typeface="+mn-ea"/>
              </a:rPr>
              <a:t>A</a:t>
            </a:r>
            <a:r>
              <a:rPr kumimoji="1" lang="ja-JP" altLang="en-US" sz="2400" dirty="0">
                <a:solidFill>
                  <a:srgbClr val="FF0000"/>
                </a:solidFill>
                <a:latin typeface="+mn-ea"/>
              </a:rPr>
              <a:t>は</a:t>
            </a:r>
            <a:r>
              <a:rPr lang="ja-JP" altLang="en-US" sz="2400" dirty="0">
                <a:solidFill>
                  <a:srgbClr val="FF0000"/>
                </a:solidFill>
                <a:latin typeface="+mn-ea"/>
              </a:rPr>
              <a:t>１</a:t>
            </a:r>
            <a:r>
              <a:rPr kumimoji="1" lang="ja-JP" altLang="en-US" sz="2400" dirty="0">
                <a:solidFill>
                  <a:srgbClr val="FF0000"/>
                </a:solidFill>
                <a:latin typeface="+mn-ea"/>
              </a:rPr>
              <a:t>週間で</a:t>
            </a:r>
            <a:r>
              <a:rPr lang="ja-JP" altLang="en-US" sz="2400" dirty="0">
                <a:solidFill>
                  <a:srgbClr val="FF0000"/>
                </a:solidFill>
                <a:latin typeface="+mn-ea"/>
              </a:rPr>
              <a:t>１</a:t>
            </a:r>
            <a:r>
              <a:rPr kumimoji="1" lang="ja-JP" altLang="en-US" sz="2400" dirty="0">
                <a:solidFill>
                  <a:srgbClr val="FF0000"/>
                </a:solidFill>
                <a:latin typeface="+mn-ea"/>
              </a:rPr>
              <a:t>話の</a:t>
            </a:r>
            <a:r>
              <a:rPr lang="ja-JP" altLang="en-US" sz="2400" dirty="0">
                <a:solidFill>
                  <a:srgbClr val="FF0000"/>
                </a:solidFill>
                <a:latin typeface="+mn-ea"/>
              </a:rPr>
              <a:t>漫画を完成させる</a:t>
            </a:r>
            <a:r>
              <a:rPr kumimoji="1" lang="ja-JP" altLang="en-US" sz="2400" dirty="0">
                <a:solidFill>
                  <a:srgbClr val="FF0000"/>
                </a:solidFill>
                <a:latin typeface="+mn-ea"/>
              </a:rPr>
              <a:t>のが精いっぱい．</a:t>
            </a:r>
          </a:p>
        </p:txBody>
      </p:sp>
      <p:sp>
        <p:nvSpPr>
          <p:cNvPr id="8" name="円/楕円 7"/>
          <p:cNvSpPr/>
          <p:nvPr/>
        </p:nvSpPr>
        <p:spPr>
          <a:xfrm>
            <a:off x="3131840" y="4869160"/>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日付プレースホルダー 3">
            <a:extLst>
              <a:ext uri="{FF2B5EF4-FFF2-40B4-BE49-F238E27FC236}">
                <a16:creationId xmlns:a16="http://schemas.microsoft.com/office/drawing/2014/main" id="{956AC007-A9D7-43BD-9F2F-95FF4277FE52}"/>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5DF03AA3-E458-438D-90A8-60AFA7549D37}"/>
              </a:ext>
            </a:extLst>
          </p:cNvPr>
          <p:cNvSpPr>
            <a:spLocks noGrp="1"/>
          </p:cNvSpPr>
          <p:nvPr>
            <p:ph type="sldNum" sz="quarter" idx="12"/>
          </p:nvPr>
        </p:nvSpPr>
        <p:spPr/>
        <p:txBody>
          <a:bodyPr/>
          <a:lstStyle/>
          <a:p>
            <a:fld id="{6BAC34B2-ACAB-4D20-A3D4-E7FC5F03345E}" type="slidenum">
              <a:rPr kumimoji="1" lang="ja-JP" altLang="en-US" smtClean="0"/>
              <a:t>22</a:t>
            </a:fld>
            <a:endParaRPr kumimoji="1" lang="ja-JP" altLang="en-US"/>
          </a:p>
        </p:txBody>
      </p:sp>
    </p:spTree>
    <p:extLst>
      <p:ext uri="{BB962C8B-B14F-4D97-AF65-F5344CB8AC3E}">
        <p14:creationId xmlns:p14="http://schemas.microsoft.com/office/powerpoint/2010/main" val="3304288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2" presetClass="entr" presetSubtype="4"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500" fill="hold"/>
                                        <p:tgtEl>
                                          <p:spTgt spid="12"/>
                                        </p:tgtEl>
                                        <p:attrNameLst>
                                          <p:attrName>ppt_x</p:attrName>
                                        </p:attrNameLst>
                                      </p:cBhvr>
                                      <p:tavLst>
                                        <p:tav tm="0">
                                          <p:val>
                                            <p:strVal val="#ppt_x"/>
                                          </p:val>
                                        </p:tav>
                                        <p:tav tm="100000">
                                          <p:val>
                                            <p:strVal val="#ppt_x"/>
                                          </p:val>
                                        </p:tav>
                                      </p:tavLst>
                                    </p:anim>
                                    <p:anim calcmode="lin" valueType="num">
                                      <p:cBhvr additive="base">
                                        <p:cTn id="1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linds(horizontal)">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a:t>
            </a:r>
            <a:br>
              <a:rPr lang="en-US" altLang="ja-JP" sz="2800" dirty="0">
                <a:solidFill>
                  <a:srgbClr val="0070C0"/>
                </a:solidFill>
              </a:rPr>
            </a:br>
            <a:r>
              <a:rPr lang="ja-JP" altLang="en-US" sz="2800" dirty="0">
                <a:solidFill>
                  <a:srgbClr val="0070C0"/>
                </a:solidFill>
              </a:rPr>
              <a:t>漫画家</a:t>
            </a:r>
            <a:r>
              <a:rPr lang="en-US" altLang="ja-JP" sz="2800" dirty="0">
                <a:solidFill>
                  <a:srgbClr val="0070C0"/>
                </a:solidFill>
              </a:rPr>
              <a:t>B</a:t>
            </a:r>
            <a:r>
              <a:rPr lang="ja-JP" altLang="en-US" sz="2800" dirty="0">
                <a:solidFill>
                  <a:srgbClr val="0070C0"/>
                </a:solidFill>
              </a:rPr>
              <a:t>の登場</a:t>
            </a:r>
            <a:endParaRPr kumimoji="1" lang="ja-JP" altLang="en-US" sz="2800" dirty="0"/>
          </a:p>
        </p:txBody>
      </p:sp>
      <p:sp>
        <p:nvSpPr>
          <p:cNvPr id="3" name="コンテンツ プレースホルダ 2"/>
          <p:cNvSpPr>
            <a:spLocks noGrp="1"/>
          </p:cNvSpPr>
          <p:nvPr>
            <p:ph sz="quarter" idx="1"/>
          </p:nvPr>
        </p:nvSpPr>
        <p:spPr/>
        <p:txBody>
          <a:bodyPr/>
          <a:lstStyle/>
          <a:p>
            <a:r>
              <a:rPr kumimoji="1" lang="ja-JP" altLang="en-US" sz="2400" dirty="0"/>
              <a:t>漫画家</a:t>
            </a:r>
            <a:r>
              <a:rPr kumimoji="1" lang="en-US" altLang="ja-JP" sz="2400" dirty="0"/>
              <a:t>B</a:t>
            </a:r>
            <a:r>
              <a:rPr kumimoji="1" lang="ja-JP" altLang="en-US" sz="2400" dirty="0"/>
              <a:t>のトレードオフ</a:t>
            </a:r>
            <a:endParaRPr kumimoji="1" lang="en-US" altLang="ja-JP" sz="2400" dirty="0"/>
          </a:p>
          <a:p>
            <a:endParaRPr lang="en-US" altLang="ja-JP" sz="800" dirty="0"/>
          </a:p>
          <a:p>
            <a:endParaRPr kumimoji="1" lang="en-US" altLang="ja-JP" sz="2400" dirty="0"/>
          </a:p>
          <a:p>
            <a:endParaRPr kumimoji="1" lang="ja-JP" altLang="en-US" sz="2400" dirty="0"/>
          </a:p>
        </p:txBody>
      </p:sp>
      <p:graphicFrame>
        <p:nvGraphicFramePr>
          <p:cNvPr id="3077" name="Object 5"/>
          <p:cNvGraphicFramePr>
            <a:graphicFrameLocks noChangeAspect="1"/>
          </p:cNvGraphicFramePr>
          <p:nvPr>
            <p:extLst>
              <p:ext uri="{D42A27DB-BD31-4B8C-83A1-F6EECF244321}">
                <p14:modId xmlns:p14="http://schemas.microsoft.com/office/powerpoint/2010/main" val="3156323669"/>
              </p:ext>
            </p:extLst>
          </p:nvPr>
        </p:nvGraphicFramePr>
        <p:xfrm>
          <a:off x="630238" y="2130425"/>
          <a:ext cx="7050087" cy="4425950"/>
        </p:xfrm>
        <a:graphic>
          <a:graphicData uri="http://schemas.openxmlformats.org/presentationml/2006/ole">
            <mc:AlternateContent xmlns:mc="http://schemas.openxmlformats.org/markup-compatibility/2006">
              <mc:Choice xmlns:v="urn:schemas-microsoft-com:vml" Requires="v">
                <p:oleObj spid="_x0000_s11270" name="文書" r:id="rId3" imgW="6182984" imgH="3883031" progId="Word.Document.12">
                  <p:embed/>
                </p:oleObj>
              </mc:Choice>
              <mc:Fallback>
                <p:oleObj name="文書" r:id="rId3" imgW="6182984" imgH="3883031" progId="Word.Document.12">
                  <p:embed/>
                  <p:pic>
                    <p:nvPicPr>
                      <p:cNvPr id="0" name=""/>
                      <p:cNvPicPr>
                        <a:picLocks noChangeAspect="1" noChangeArrowheads="1"/>
                      </p:cNvPicPr>
                      <p:nvPr/>
                    </p:nvPicPr>
                    <p:blipFill>
                      <a:blip r:embed="rId4"/>
                      <a:srcRect/>
                      <a:stretch>
                        <a:fillRect/>
                      </a:stretch>
                    </p:blipFill>
                    <p:spPr bwMode="auto">
                      <a:xfrm>
                        <a:off x="630238" y="2130425"/>
                        <a:ext cx="7050087" cy="4425950"/>
                      </a:xfrm>
                      <a:prstGeom prst="rect">
                        <a:avLst/>
                      </a:prstGeom>
                      <a:noFill/>
                      <a:ln>
                        <a:noFill/>
                      </a:ln>
                      <a:effectLst/>
                      <a:extLst/>
                    </p:spPr>
                  </p:pic>
                </p:oleObj>
              </mc:Fallback>
            </mc:AlternateContent>
          </a:graphicData>
        </a:graphic>
      </p:graphicFrame>
      <p:cxnSp>
        <p:nvCxnSpPr>
          <p:cNvPr id="10" name="直線コネクタ 9"/>
          <p:cNvCxnSpPr/>
          <p:nvPr/>
        </p:nvCxnSpPr>
        <p:spPr>
          <a:xfrm>
            <a:off x="1763688" y="5013176"/>
            <a:ext cx="15841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2732634" y="4581128"/>
            <a:ext cx="0" cy="158417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円/楕円 12"/>
          <p:cNvSpPr/>
          <p:nvPr/>
        </p:nvSpPr>
        <p:spPr>
          <a:xfrm>
            <a:off x="2660626" y="4941168"/>
            <a:ext cx="144016" cy="14401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563888" y="3687343"/>
            <a:ext cx="4752528" cy="830997"/>
          </a:xfrm>
          <a:prstGeom prst="rect">
            <a:avLst/>
          </a:prstGeom>
          <a:noFill/>
        </p:spPr>
        <p:txBody>
          <a:bodyPr wrap="square" rtlCol="0">
            <a:spAutoFit/>
          </a:bodyPr>
          <a:lstStyle/>
          <a:p>
            <a:r>
              <a:rPr kumimoji="1" lang="ja-JP" altLang="en-US" sz="2400" dirty="0">
                <a:solidFill>
                  <a:srgbClr val="FF0000"/>
                </a:solidFill>
                <a:latin typeface="+mn-ea"/>
              </a:rPr>
              <a:t>漫画家</a:t>
            </a:r>
            <a:r>
              <a:rPr kumimoji="1" lang="en-US" altLang="ja-JP" sz="2400" dirty="0">
                <a:solidFill>
                  <a:srgbClr val="FF0000"/>
                </a:solidFill>
                <a:latin typeface="+mn-ea"/>
              </a:rPr>
              <a:t>B</a:t>
            </a:r>
            <a:r>
              <a:rPr lang="ja-JP" altLang="en-US" sz="2400" dirty="0">
                <a:solidFill>
                  <a:srgbClr val="FF0000"/>
                </a:solidFill>
                <a:latin typeface="+mn-ea"/>
              </a:rPr>
              <a:t>も</a:t>
            </a:r>
            <a:r>
              <a:rPr kumimoji="1" lang="en-US" altLang="ja-JP" sz="2400" dirty="0">
                <a:solidFill>
                  <a:srgbClr val="FF0000"/>
                </a:solidFill>
                <a:latin typeface="+mn-ea"/>
              </a:rPr>
              <a:t>1</a:t>
            </a:r>
            <a:r>
              <a:rPr kumimoji="1" lang="ja-JP" altLang="en-US" sz="2400" dirty="0">
                <a:solidFill>
                  <a:srgbClr val="FF0000"/>
                </a:solidFill>
                <a:latin typeface="+mn-ea"/>
              </a:rPr>
              <a:t>週間で</a:t>
            </a:r>
            <a:r>
              <a:rPr kumimoji="1" lang="en-US" altLang="ja-JP" sz="2400" dirty="0">
                <a:solidFill>
                  <a:srgbClr val="FF0000"/>
                </a:solidFill>
                <a:latin typeface="+mn-ea"/>
              </a:rPr>
              <a:t>1</a:t>
            </a:r>
            <a:r>
              <a:rPr kumimoji="1" lang="ja-JP" altLang="en-US" sz="2400" dirty="0">
                <a:solidFill>
                  <a:srgbClr val="FF0000"/>
                </a:solidFill>
                <a:latin typeface="+mn-ea"/>
              </a:rPr>
              <a:t>話の</a:t>
            </a:r>
            <a:r>
              <a:rPr lang="ja-JP" altLang="en-US" sz="2400" dirty="0">
                <a:solidFill>
                  <a:srgbClr val="FF0000"/>
                </a:solidFill>
                <a:latin typeface="+mn-ea"/>
              </a:rPr>
              <a:t>漫画を完成させる</a:t>
            </a:r>
            <a:r>
              <a:rPr kumimoji="1" lang="ja-JP" altLang="en-US" sz="2400" dirty="0">
                <a:solidFill>
                  <a:srgbClr val="FF0000"/>
                </a:solidFill>
                <a:latin typeface="+mn-ea"/>
              </a:rPr>
              <a:t>のが精いっぱい．</a:t>
            </a:r>
          </a:p>
        </p:txBody>
      </p:sp>
      <p:sp>
        <p:nvSpPr>
          <p:cNvPr id="4" name="日付プレースホルダー 3">
            <a:extLst>
              <a:ext uri="{FF2B5EF4-FFF2-40B4-BE49-F238E27FC236}">
                <a16:creationId xmlns:a16="http://schemas.microsoft.com/office/drawing/2014/main" id="{9B015BE9-5B78-4DAA-98E5-C29F20CCCE6B}"/>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6DD20F5E-6844-4BD8-B386-AAF7F983948D}"/>
              </a:ext>
            </a:extLst>
          </p:cNvPr>
          <p:cNvSpPr>
            <a:spLocks noGrp="1"/>
          </p:cNvSpPr>
          <p:nvPr>
            <p:ph type="sldNum" sz="quarter" idx="12"/>
          </p:nvPr>
        </p:nvSpPr>
        <p:spPr/>
        <p:txBody>
          <a:bodyPr/>
          <a:lstStyle/>
          <a:p>
            <a:fld id="{6BAC34B2-ACAB-4D20-A3D4-E7FC5F03345E}" type="slidenum">
              <a:rPr kumimoji="1" lang="ja-JP" altLang="en-US" smtClean="0"/>
              <a:t>23</a:t>
            </a:fld>
            <a:endParaRPr kumimoji="1" lang="ja-JP" altLang="en-US"/>
          </a:p>
        </p:txBody>
      </p:sp>
    </p:spTree>
    <p:extLst>
      <p:ext uri="{BB962C8B-B14F-4D97-AF65-F5344CB8AC3E}">
        <p14:creationId xmlns:p14="http://schemas.microsoft.com/office/powerpoint/2010/main" val="197503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linds(horizontal)">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linds(horizontal)">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9" name="Object 3"/>
          <p:cNvGraphicFramePr>
            <a:graphicFrameLocks noChangeAspect="1"/>
          </p:cNvGraphicFramePr>
          <p:nvPr>
            <p:extLst>
              <p:ext uri="{D42A27DB-BD31-4B8C-83A1-F6EECF244321}">
                <p14:modId xmlns:p14="http://schemas.microsoft.com/office/powerpoint/2010/main" val="2846683015"/>
              </p:ext>
            </p:extLst>
          </p:nvPr>
        </p:nvGraphicFramePr>
        <p:xfrm>
          <a:off x="92075" y="1417638"/>
          <a:ext cx="8237538" cy="5175250"/>
        </p:xfrm>
        <a:graphic>
          <a:graphicData uri="http://schemas.openxmlformats.org/presentationml/2006/ole">
            <mc:AlternateContent xmlns:mc="http://schemas.openxmlformats.org/markup-compatibility/2006">
              <mc:Choice xmlns:v="urn:schemas-microsoft-com:vml" Requires="v">
                <p:oleObj spid="_x0000_s12294" name="文書" r:id="rId3" imgW="6182984" imgH="3883031" progId="Word.Document.12">
                  <p:embed/>
                </p:oleObj>
              </mc:Choice>
              <mc:Fallback>
                <p:oleObj name="文書" r:id="rId3" imgW="6182984" imgH="3883031" progId="Word.Document.12">
                  <p:embed/>
                  <p:pic>
                    <p:nvPicPr>
                      <p:cNvPr id="0" name=""/>
                      <p:cNvPicPr>
                        <a:picLocks noChangeAspect="1" noChangeArrowheads="1"/>
                      </p:cNvPicPr>
                      <p:nvPr/>
                    </p:nvPicPr>
                    <p:blipFill>
                      <a:blip r:embed="rId4"/>
                      <a:srcRect/>
                      <a:stretch>
                        <a:fillRect/>
                      </a:stretch>
                    </p:blipFill>
                    <p:spPr bwMode="auto">
                      <a:xfrm>
                        <a:off x="92075" y="1417638"/>
                        <a:ext cx="8237538" cy="517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2" name="直線コネクタ 11"/>
          <p:cNvCxnSpPr/>
          <p:nvPr/>
        </p:nvCxnSpPr>
        <p:spPr>
          <a:xfrm>
            <a:off x="1259632" y="2401414"/>
            <a:ext cx="417646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932040" y="1917310"/>
            <a:ext cx="0" cy="417598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lang="ja-JP" altLang="en-US" sz="2800" dirty="0">
                <a:solidFill>
                  <a:srgbClr val="0070C0"/>
                </a:solidFill>
              </a:rPr>
              <a:t>●〇〇〇</a:t>
            </a:r>
            <a:br>
              <a:rPr lang="en-US" altLang="ja-JP" sz="2800" dirty="0">
                <a:solidFill>
                  <a:srgbClr val="0070C0"/>
                </a:solidFill>
              </a:rPr>
            </a:br>
            <a:r>
              <a:rPr lang="ja-JP" altLang="en-US" sz="2800" dirty="0">
                <a:solidFill>
                  <a:srgbClr val="0070C0"/>
                </a:solidFill>
              </a:rPr>
              <a:t>絶対優位と比較優位</a:t>
            </a:r>
            <a:endParaRPr kumimoji="1" lang="ja-JP" altLang="en-US" sz="2800" dirty="0"/>
          </a:p>
        </p:txBody>
      </p:sp>
      <p:sp>
        <p:nvSpPr>
          <p:cNvPr id="3" name="コンテンツ プレースホルダ 2"/>
          <p:cNvSpPr>
            <a:spLocks noGrp="1"/>
          </p:cNvSpPr>
          <p:nvPr>
            <p:ph sz="quarter" idx="1"/>
          </p:nvPr>
        </p:nvSpPr>
        <p:spPr/>
        <p:txBody>
          <a:bodyPr/>
          <a:lstStyle/>
          <a:p>
            <a:pPr>
              <a:buNone/>
            </a:pPr>
            <a:endParaRPr kumimoji="1" lang="en-US" altLang="ja-JP" sz="2400" dirty="0"/>
          </a:p>
          <a:p>
            <a:endParaRPr lang="en-US" altLang="ja-JP" sz="2400" dirty="0"/>
          </a:p>
          <a:p>
            <a:endParaRPr kumimoji="1" lang="en-US" altLang="ja-JP" sz="2400" dirty="0"/>
          </a:p>
          <a:p>
            <a:endParaRPr kumimoji="1" lang="ja-JP" altLang="en-US" sz="2400" dirty="0"/>
          </a:p>
        </p:txBody>
      </p:sp>
      <p:sp>
        <p:nvSpPr>
          <p:cNvPr id="7" name="円/楕円 6"/>
          <p:cNvSpPr/>
          <p:nvPr/>
        </p:nvSpPr>
        <p:spPr>
          <a:xfrm>
            <a:off x="1259632" y="2290690"/>
            <a:ext cx="216024" cy="216024"/>
          </a:xfrm>
          <a:prstGeom prst="ellipse">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4824028" y="5877272"/>
            <a:ext cx="216024" cy="216024"/>
          </a:xfrm>
          <a:prstGeom prst="ellipse">
            <a:avLst/>
          </a:prstGeom>
          <a:solidFill>
            <a:srgbClr val="0070C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p:nvSpPr>
        <p:spPr>
          <a:xfrm>
            <a:off x="4860032" y="2329406"/>
            <a:ext cx="144016" cy="144016"/>
          </a:xfrm>
          <a:prstGeom prst="ellipse">
            <a:avLst/>
          </a:prstGeom>
          <a:solidFill>
            <a:srgbClr val="0070C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5292080" y="1234495"/>
            <a:ext cx="3779912" cy="2923877"/>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2000" dirty="0"/>
              <a:t>漫画家</a:t>
            </a:r>
            <a:r>
              <a:rPr kumimoji="1" lang="en-US" altLang="ja-JP" sz="2000" dirty="0"/>
              <a:t>A</a:t>
            </a:r>
            <a:r>
              <a:rPr kumimoji="1" lang="ja-JP" altLang="en-US" sz="2000" dirty="0"/>
              <a:t>と</a:t>
            </a:r>
            <a:r>
              <a:rPr kumimoji="1" lang="en-US" altLang="ja-JP" sz="2000" dirty="0"/>
              <a:t>B</a:t>
            </a:r>
            <a:r>
              <a:rPr kumimoji="1" lang="ja-JP" altLang="en-US" sz="2000" dirty="0"/>
              <a:t>が協力し，</a:t>
            </a:r>
            <a:r>
              <a:rPr lang="ja-JP" altLang="en-US" sz="2000" dirty="0"/>
              <a:t>漫画家</a:t>
            </a:r>
            <a:r>
              <a:rPr lang="en-US" altLang="ja-JP" sz="2000" dirty="0"/>
              <a:t>A</a:t>
            </a:r>
            <a:r>
              <a:rPr lang="ja-JP" altLang="en-US" sz="2000" dirty="0"/>
              <a:t>がストーリーに集中すると，</a:t>
            </a:r>
            <a:r>
              <a:rPr lang="ja-JP" altLang="en-US" sz="2000" dirty="0">
                <a:solidFill>
                  <a:srgbClr val="0070C0"/>
                </a:solidFill>
              </a:rPr>
              <a:t>週３話分できる（点</a:t>
            </a:r>
            <a:r>
              <a:rPr lang="en-US" altLang="ja-JP" sz="2000" dirty="0">
                <a:solidFill>
                  <a:srgbClr val="0070C0"/>
                </a:solidFill>
                <a:latin typeface="Century" panose="02040604050505020304" pitchFamily="18" charset="0"/>
              </a:rPr>
              <a:t>e</a:t>
            </a:r>
            <a:r>
              <a:rPr lang="ja-JP" altLang="en-US" sz="2000" dirty="0">
                <a:solidFill>
                  <a:srgbClr val="0070C0"/>
                </a:solidFill>
              </a:rPr>
              <a:t>）</a:t>
            </a:r>
            <a:endParaRPr lang="en-US" altLang="ja-JP" sz="2000" dirty="0">
              <a:solidFill>
                <a:srgbClr val="0070C0"/>
              </a:solidFill>
            </a:endParaRPr>
          </a:p>
          <a:p>
            <a:pPr marL="285750" indent="-285750">
              <a:buFont typeface="Arial" panose="020B0604020202020204" pitchFamily="34" charset="0"/>
              <a:buChar char="•"/>
            </a:pPr>
            <a:endParaRPr lang="en-US" altLang="ja-JP" sz="800" dirty="0"/>
          </a:p>
          <a:p>
            <a:pPr marL="285750" indent="-285750">
              <a:buFont typeface="Arial" panose="020B0604020202020204" pitchFamily="34" charset="0"/>
              <a:buChar char="•"/>
            </a:pPr>
            <a:r>
              <a:rPr kumimoji="1" lang="ja-JP" altLang="en-US" sz="2000" dirty="0"/>
              <a:t>漫画家</a:t>
            </a:r>
            <a:r>
              <a:rPr kumimoji="1" lang="en-US" altLang="ja-JP" sz="2000" dirty="0"/>
              <a:t>B</a:t>
            </a:r>
            <a:r>
              <a:rPr kumimoji="1" lang="ja-JP" altLang="en-US" sz="2000" dirty="0"/>
              <a:t>が作画に集中すると</a:t>
            </a:r>
            <a:r>
              <a:rPr kumimoji="1" lang="ja-JP" altLang="en-US" sz="2000" dirty="0">
                <a:solidFill>
                  <a:srgbClr val="0070C0"/>
                </a:solidFill>
              </a:rPr>
              <a:t>週</a:t>
            </a:r>
            <a:r>
              <a:rPr lang="ja-JP" altLang="en-US" sz="2000" dirty="0">
                <a:solidFill>
                  <a:srgbClr val="0070C0"/>
                </a:solidFill>
              </a:rPr>
              <a:t>３</a:t>
            </a:r>
            <a:r>
              <a:rPr kumimoji="1" lang="ja-JP" altLang="en-US" sz="2000" dirty="0">
                <a:solidFill>
                  <a:srgbClr val="0070C0"/>
                </a:solidFill>
              </a:rPr>
              <a:t>話分</a:t>
            </a:r>
            <a:r>
              <a:rPr lang="ja-JP" altLang="en-US" sz="2000" dirty="0">
                <a:solidFill>
                  <a:srgbClr val="0070C0"/>
                </a:solidFill>
              </a:rPr>
              <a:t>でき</a:t>
            </a:r>
            <a:r>
              <a:rPr kumimoji="1" lang="ja-JP" altLang="en-US" sz="2000" dirty="0">
                <a:solidFill>
                  <a:srgbClr val="0070C0"/>
                </a:solidFill>
              </a:rPr>
              <a:t>る（点</a:t>
            </a:r>
            <a:r>
              <a:rPr kumimoji="1" lang="en-US" altLang="ja-JP" sz="2000" dirty="0">
                <a:solidFill>
                  <a:srgbClr val="0070C0"/>
                </a:solidFill>
                <a:latin typeface="Century" panose="02040604050505020304" pitchFamily="18" charset="0"/>
              </a:rPr>
              <a:t>f</a:t>
            </a:r>
            <a:r>
              <a:rPr kumimoji="1" lang="ja-JP" altLang="en-US" sz="2000" dirty="0">
                <a:solidFill>
                  <a:srgbClr val="0070C0"/>
                </a:solidFill>
              </a:rPr>
              <a:t>）</a:t>
            </a:r>
            <a:endParaRPr kumimoji="1" lang="en-US" altLang="ja-JP" sz="2000" dirty="0">
              <a:solidFill>
                <a:srgbClr val="0070C0"/>
              </a:solidFill>
            </a:endParaRPr>
          </a:p>
          <a:p>
            <a:endParaRPr kumimoji="1" lang="en-US" altLang="ja-JP" sz="800" dirty="0"/>
          </a:p>
          <a:p>
            <a:pPr marL="285750" indent="-285750">
              <a:buFont typeface="Arial" panose="020B0604020202020204" pitchFamily="34" charset="0"/>
              <a:buChar char="•"/>
            </a:pPr>
            <a:r>
              <a:rPr lang="ja-JP" altLang="en-US" sz="2000" dirty="0"/>
              <a:t>２人で</a:t>
            </a:r>
            <a:r>
              <a:rPr lang="ja-JP" altLang="en-US" sz="2000" dirty="0">
                <a:solidFill>
                  <a:srgbClr val="0070C0"/>
                </a:solidFill>
              </a:rPr>
              <a:t>週３話連載が可能</a:t>
            </a:r>
            <a:r>
              <a:rPr lang="ja-JP" altLang="en-US" sz="2000" dirty="0"/>
              <a:t>になる．</a:t>
            </a:r>
            <a:endParaRPr lang="en-US" altLang="ja-JP" sz="2000" dirty="0"/>
          </a:p>
          <a:p>
            <a:pPr marL="285750" indent="-285750">
              <a:buFont typeface="Arial" panose="020B0604020202020204" pitchFamily="34" charset="0"/>
              <a:buChar char="•"/>
            </a:pPr>
            <a:endParaRPr lang="en-US" altLang="ja-JP" sz="800" dirty="0"/>
          </a:p>
          <a:p>
            <a:pPr marL="285750" indent="-285750">
              <a:buFont typeface="Arial" panose="020B0604020202020204" pitchFamily="34" charset="0"/>
              <a:buChar char="•"/>
            </a:pPr>
            <a:r>
              <a:rPr lang="ja-JP" altLang="en-US" sz="2000" dirty="0"/>
              <a:t>１人当たり</a:t>
            </a:r>
            <a:r>
              <a:rPr lang="ja-JP" altLang="en-US" sz="2000" dirty="0">
                <a:solidFill>
                  <a:srgbClr val="0070C0"/>
                </a:solidFill>
              </a:rPr>
              <a:t>１．５話分完成させることができる．（点</a:t>
            </a:r>
            <a:r>
              <a:rPr lang="en-US" altLang="ja-JP" sz="2000" dirty="0">
                <a:solidFill>
                  <a:srgbClr val="0070C0"/>
                </a:solidFill>
                <a:latin typeface="Century" panose="02040604050505020304" pitchFamily="18" charset="0"/>
              </a:rPr>
              <a:t>g</a:t>
            </a:r>
            <a:r>
              <a:rPr lang="ja-JP" altLang="en-US" sz="2000" dirty="0">
                <a:solidFill>
                  <a:srgbClr val="0070C0"/>
                </a:solidFill>
              </a:rPr>
              <a:t>）</a:t>
            </a:r>
            <a:endParaRPr lang="en-US" altLang="ja-JP" sz="2000" dirty="0">
              <a:solidFill>
                <a:srgbClr val="0070C0"/>
              </a:solidFill>
            </a:endParaRPr>
          </a:p>
        </p:txBody>
      </p:sp>
      <p:grpSp>
        <p:nvGrpSpPr>
          <p:cNvPr id="17" name="グループ化 16"/>
          <p:cNvGrpSpPr/>
          <p:nvPr/>
        </p:nvGrpSpPr>
        <p:grpSpPr>
          <a:xfrm>
            <a:off x="1367644" y="3802048"/>
            <a:ext cx="2772308" cy="379785"/>
            <a:chOff x="1367644" y="3841303"/>
            <a:chExt cx="2772308" cy="379785"/>
          </a:xfrm>
        </p:grpSpPr>
        <p:cxnSp>
          <p:nvCxnSpPr>
            <p:cNvPr id="11" name="直線コネクタ 10"/>
            <p:cNvCxnSpPr/>
            <p:nvPr/>
          </p:nvCxnSpPr>
          <p:spPr>
            <a:xfrm>
              <a:off x="1367644" y="4221088"/>
              <a:ext cx="241226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3203848" y="3841303"/>
              <a:ext cx="936104" cy="307777"/>
            </a:xfrm>
            <a:prstGeom prst="rect">
              <a:avLst/>
            </a:prstGeom>
            <a:noFill/>
          </p:spPr>
          <p:txBody>
            <a:bodyPr wrap="square" rtlCol="0">
              <a:spAutoFit/>
            </a:bodyPr>
            <a:lstStyle/>
            <a:p>
              <a:r>
                <a:rPr kumimoji="1" lang="ja-JP" altLang="en-US" sz="1400" dirty="0">
                  <a:latin typeface="ＭＳ 明朝" panose="02020609040205080304" pitchFamily="17" charset="-128"/>
                  <a:ea typeface="ＭＳ 明朝" panose="02020609040205080304" pitchFamily="17" charset="-128"/>
                </a:rPr>
                <a:t>点</a:t>
              </a:r>
              <a:r>
                <a:rPr kumimoji="1" lang="en-US" altLang="ja-JP" sz="1400" dirty="0">
                  <a:latin typeface="Century" panose="02040604050505020304" pitchFamily="18" charset="0"/>
                  <a:ea typeface="ＭＳ 明朝" panose="02020609040205080304" pitchFamily="17" charset="-128"/>
                </a:rPr>
                <a:t>g</a:t>
              </a:r>
              <a:endParaRPr kumimoji="1" lang="ja-JP" altLang="en-US" sz="1400" dirty="0">
                <a:latin typeface="Century" panose="02040604050505020304" pitchFamily="18" charset="0"/>
                <a:ea typeface="ＭＳ 明朝" panose="02020609040205080304" pitchFamily="17" charset="-128"/>
              </a:endParaRPr>
            </a:p>
          </p:txBody>
        </p:sp>
      </p:grpSp>
      <p:sp>
        <p:nvSpPr>
          <p:cNvPr id="16" name="円/楕円 15"/>
          <p:cNvSpPr/>
          <p:nvPr/>
        </p:nvSpPr>
        <p:spPr>
          <a:xfrm>
            <a:off x="3033168" y="4109825"/>
            <a:ext cx="144016" cy="144016"/>
          </a:xfrm>
          <a:prstGeom prst="ellipse">
            <a:avLst/>
          </a:prstGeom>
          <a:solidFill>
            <a:srgbClr val="0070C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日付プレースホルダー 3">
            <a:extLst>
              <a:ext uri="{FF2B5EF4-FFF2-40B4-BE49-F238E27FC236}">
                <a16:creationId xmlns:a16="http://schemas.microsoft.com/office/drawing/2014/main" id="{1780188C-09BA-414A-A8B4-977C00BD8BFD}"/>
              </a:ext>
            </a:extLst>
          </p:cNvPr>
          <p:cNvSpPr>
            <a:spLocks noGrp="1"/>
          </p:cNvSpPr>
          <p:nvPr>
            <p:ph type="dt" sz="half" idx="10"/>
          </p:nvPr>
        </p:nvSpPr>
        <p:spPr/>
        <p:txBody>
          <a:bodyPr/>
          <a:lstStyle/>
          <a:p>
            <a:r>
              <a:rPr kumimoji="1" lang="en-US" altLang="ja-JP"/>
              <a:t>ver. 2</a:t>
            </a:r>
            <a:endParaRPr kumimoji="1" lang="ja-JP" altLang="en-US"/>
          </a:p>
        </p:txBody>
      </p:sp>
      <p:sp>
        <p:nvSpPr>
          <p:cNvPr id="13" name="スライド番号プレースホルダー 12">
            <a:extLst>
              <a:ext uri="{FF2B5EF4-FFF2-40B4-BE49-F238E27FC236}">
                <a16:creationId xmlns:a16="http://schemas.microsoft.com/office/drawing/2014/main" id="{6A0ECAB5-CC93-4956-A577-F0AD71C72C6E}"/>
              </a:ext>
            </a:extLst>
          </p:cNvPr>
          <p:cNvSpPr>
            <a:spLocks noGrp="1"/>
          </p:cNvSpPr>
          <p:nvPr>
            <p:ph type="sldNum" sz="quarter" idx="12"/>
          </p:nvPr>
        </p:nvSpPr>
        <p:spPr/>
        <p:txBody>
          <a:bodyPr/>
          <a:lstStyle/>
          <a:p>
            <a:fld id="{6BAC34B2-ACAB-4D20-A3D4-E7FC5F03345E}" type="slidenum">
              <a:rPr kumimoji="1" lang="ja-JP" altLang="en-US" smtClean="0"/>
              <a:t>24</a:t>
            </a:fld>
            <a:endParaRPr kumimoji="1" lang="ja-JP" altLang="en-US"/>
          </a:p>
        </p:txBody>
      </p:sp>
    </p:spTree>
    <p:extLst>
      <p:ext uri="{BB962C8B-B14F-4D97-AF65-F5344CB8AC3E}">
        <p14:creationId xmlns:p14="http://schemas.microsoft.com/office/powerpoint/2010/main" val="3838420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fade">
                                      <p:cBhvr>
                                        <p:cTn id="18" dur="500"/>
                                        <p:tgtEl>
                                          <p:spTgt spid="5">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linds(horizontal)">
                                      <p:cBhvr>
                                        <p:cTn id="37" dur="500"/>
                                        <p:tgtEl>
                                          <p:spTgt spid="16"/>
                                        </p:tgtEl>
                                      </p:cBhvr>
                                    </p:animEffect>
                                  </p:childTnLst>
                                </p:cTn>
                              </p:par>
                              <p:par>
                                <p:cTn id="38" presetID="10"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nodeType="with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Effect transition="in" filter="fade">
                                      <p:cBhvr>
                                        <p:cTn id="43"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a:t>
            </a:r>
            <a:br>
              <a:rPr lang="en-US" altLang="ja-JP" sz="2800" dirty="0">
                <a:solidFill>
                  <a:srgbClr val="0070C0"/>
                </a:solidFill>
              </a:rPr>
            </a:br>
            <a:r>
              <a:rPr lang="ja-JP" altLang="en-US" sz="2800" dirty="0">
                <a:solidFill>
                  <a:srgbClr val="0070C0"/>
                </a:solidFill>
              </a:rPr>
              <a:t>絶対優位と比較優位</a:t>
            </a:r>
            <a:endParaRPr kumimoji="1" lang="ja-JP" altLang="en-US" sz="2800" dirty="0">
              <a:solidFill>
                <a:srgbClr val="0070C0"/>
              </a:solidFill>
            </a:endParaRPr>
          </a:p>
        </p:txBody>
      </p:sp>
      <p:sp>
        <p:nvSpPr>
          <p:cNvPr id="3" name="コンテンツ プレースホルダ 2"/>
          <p:cNvSpPr>
            <a:spLocks noGrp="1"/>
          </p:cNvSpPr>
          <p:nvPr>
            <p:ph sz="quarter" idx="1"/>
          </p:nvPr>
        </p:nvSpPr>
        <p:spPr/>
        <p:txBody>
          <a:bodyPr/>
          <a:lstStyle/>
          <a:p>
            <a:r>
              <a:rPr lang="ja-JP" altLang="en-US" sz="2400" dirty="0"/>
              <a:t>漫画家</a:t>
            </a:r>
            <a:r>
              <a:rPr lang="en-US" altLang="ja-JP" sz="2400" dirty="0"/>
              <a:t>A</a:t>
            </a:r>
            <a:r>
              <a:rPr lang="ja-JP" altLang="en-US" sz="2400" dirty="0" err="1"/>
              <a:t>と漫</a:t>
            </a:r>
            <a:r>
              <a:rPr lang="ja-JP" altLang="en-US" sz="2400" dirty="0"/>
              <a:t>画家</a:t>
            </a:r>
            <a:r>
              <a:rPr lang="en-US" altLang="ja-JP" sz="2400" dirty="0"/>
              <a:t>B</a:t>
            </a:r>
            <a:r>
              <a:rPr lang="ja-JP" altLang="en-US" sz="2400" dirty="0"/>
              <a:t>がコンビを組む余地</a:t>
            </a:r>
            <a:endParaRPr lang="en-US" altLang="ja-JP" sz="2400" dirty="0"/>
          </a:p>
          <a:p>
            <a:endParaRPr lang="en-US" altLang="ja-JP" sz="2400" dirty="0"/>
          </a:p>
          <a:p>
            <a:r>
              <a:rPr lang="ja-JP" altLang="en-US" sz="2400" dirty="0">
                <a:solidFill>
                  <a:srgbClr val="FF0000"/>
                </a:solidFill>
              </a:rPr>
              <a:t>追加的費用</a:t>
            </a:r>
            <a:r>
              <a:rPr lang="ja-JP" altLang="en-US" sz="2400" dirty="0"/>
              <a:t>でふたりにとって何が得意かを比較</a:t>
            </a:r>
            <a:endParaRPr kumimoji="1" lang="en-US" altLang="ja-JP" sz="2400" dirty="0"/>
          </a:p>
          <a:p>
            <a:pPr lvl="1"/>
            <a:r>
              <a:rPr lang="ja-JP" altLang="en-US" sz="2400" dirty="0">
                <a:latin typeface="+mn-ea"/>
              </a:rPr>
              <a:t>ストーリーの追加的費用　漫画家</a:t>
            </a:r>
            <a:r>
              <a:rPr lang="en-US" altLang="ja-JP" sz="2400" dirty="0">
                <a:latin typeface="+mn-ea"/>
              </a:rPr>
              <a:t>A</a:t>
            </a:r>
            <a:r>
              <a:rPr lang="ja-JP" altLang="en-US" sz="2400" dirty="0">
                <a:latin typeface="+mn-ea"/>
              </a:rPr>
              <a:t>は２日　漫画家</a:t>
            </a:r>
            <a:r>
              <a:rPr lang="en-US" altLang="ja-JP" sz="2400" dirty="0">
                <a:latin typeface="+mn-ea"/>
              </a:rPr>
              <a:t>B</a:t>
            </a:r>
            <a:r>
              <a:rPr lang="ja-JP" altLang="en-US" sz="2400" dirty="0">
                <a:latin typeface="+mn-ea"/>
              </a:rPr>
              <a:t>は４日</a:t>
            </a:r>
            <a:endParaRPr lang="en-US" altLang="ja-JP" sz="2400" dirty="0">
              <a:latin typeface="+mn-ea"/>
            </a:endParaRPr>
          </a:p>
          <a:p>
            <a:pPr lvl="1"/>
            <a:r>
              <a:rPr kumimoji="1" lang="ja-JP" altLang="en-US" sz="2400" dirty="0">
                <a:latin typeface="+mn-ea"/>
              </a:rPr>
              <a:t>作画</a:t>
            </a:r>
            <a:r>
              <a:rPr lang="ja-JP" altLang="en-US" sz="2400" dirty="0">
                <a:latin typeface="+mn-ea"/>
              </a:rPr>
              <a:t>の追加的費用</a:t>
            </a:r>
            <a:r>
              <a:rPr kumimoji="1" lang="en-US" altLang="ja-JP" sz="2400" dirty="0">
                <a:latin typeface="+mn-ea"/>
              </a:rPr>
              <a:t>	</a:t>
            </a:r>
            <a:r>
              <a:rPr kumimoji="1" lang="ja-JP" altLang="en-US" sz="2400" dirty="0">
                <a:latin typeface="+mn-ea"/>
              </a:rPr>
              <a:t>　漫画家</a:t>
            </a:r>
            <a:r>
              <a:rPr kumimoji="1" lang="en-US" altLang="ja-JP" sz="2400" dirty="0">
                <a:latin typeface="+mn-ea"/>
              </a:rPr>
              <a:t>A</a:t>
            </a:r>
            <a:r>
              <a:rPr kumimoji="1" lang="ja-JP" altLang="en-US" sz="2400" dirty="0">
                <a:latin typeface="+mn-ea"/>
              </a:rPr>
              <a:t>は</a:t>
            </a:r>
            <a:r>
              <a:rPr lang="ja-JP" altLang="en-US" sz="2400" dirty="0">
                <a:latin typeface="+mn-ea"/>
              </a:rPr>
              <a:t>３</a:t>
            </a:r>
            <a:r>
              <a:rPr kumimoji="1" lang="ja-JP" altLang="en-US" sz="2400" dirty="0">
                <a:latin typeface="+mn-ea"/>
              </a:rPr>
              <a:t>日　漫画家</a:t>
            </a:r>
            <a:r>
              <a:rPr kumimoji="1" lang="en-US" altLang="ja-JP" sz="2400" dirty="0">
                <a:latin typeface="+mn-ea"/>
              </a:rPr>
              <a:t>B</a:t>
            </a:r>
            <a:r>
              <a:rPr kumimoji="1" lang="ja-JP" altLang="en-US" sz="2400" dirty="0">
                <a:latin typeface="+mn-ea"/>
              </a:rPr>
              <a:t>は</a:t>
            </a:r>
            <a:r>
              <a:rPr lang="ja-JP" altLang="en-US" sz="2400" dirty="0">
                <a:latin typeface="+mn-ea"/>
              </a:rPr>
              <a:t>２</a:t>
            </a:r>
            <a:r>
              <a:rPr kumimoji="1" lang="ja-JP" altLang="en-US" sz="2400" dirty="0">
                <a:latin typeface="+mn-ea"/>
              </a:rPr>
              <a:t>日</a:t>
            </a:r>
            <a:endParaRPr kumimoji="1" lang="en-US" altLang="ja-JP" sz="2400" dirty="0">
              <a:latin typeface="+mn-ea"/>
            </a:endParaRPr>
          </a:p>
          <a:p>
            <a:endParaRPr kumimoji="1" lang="en-US" altLang="ja-JP" sz="2400" dirty="0"/>
          </a:p>
          <a:p>
            <a:pPr lvl="1"/>
            <a:r>
              <a:rPr lang="ja-JP" altLang="en-US" sz="2400" dirty="0"/>
              <a:t>ストーリー作りは</a:t>
            </a:r>
            <a:r>
              <a:rPr lang="en-US" altLang="ja-JP" sz="2400" dirty="0"/>
              <a:t>	</a:t>
            </a:r>
            <a:r>
              <a:rPr lang="ja-JP" altLang="en-US" sz="2400" dirty="0">
                <a:solidFill>
                  <a:srgbClr val="0070C0"/>
                </a:solidFill>
              </a:rPr>
              <a:t>漫画家</a:t>
            </a:r>
            <a:r>
              <a:rPr lang="en-US" altLang="ja-JP" sz="2400" dirty="0">
                <a:solidFill>
                  <a:srgbClr val="0070C0"/>
                </a:solidFill>
              </a:rPr>
              <a:t>A</a:t>
            </a:r>
            <a:r>
              <a:rPr lang="ja-JP" altLang="en-US" sz="2400" dirty="0"/>
              <a:t>の方が得意</a:t>
            </a:r>
            <a:endParaRPr lang="en-US" altLang="ja-JP" sz="2400" dirty="0"/>
          </a:p>
          <a:p>
            <a:pPr lvl="1"/>
            <a:r>
              <a:rPr lang="ja-JP" altLang="en-US" sz="2400" dirty="0"/>
              <a:t>作画は</a:t>
            </a:r>
            <a:r>
              <a:rPr lang="en-US" altLang="ja-JP" sz="2400" dirty="0"/>
              <a:t>		</a:t>
            </a:r>
            <a:r>
              <a:rPr lang="ja-JP" altLang="en-US" sz="2400" dirty="0">
                <a:solidFill>
                  <a:srgbClr val="0070C0"/>
                </a:solidFill>
              </a:rPr>
              <a:t>漫画家</a:t>
            </a:r>
            <a:r>
              <a:rPr lang="en-US" altLang="ja-JP" sz="2400" dirty="0">
                <a:solidFill>
                  <a:srgbClr val="0070C0"/>
                </a:solidFill>
              </a:rPr>
              <a:t>B</a:t>
            </a:r>
            <a:r>
              <a:rPr lang="ja-JP" altLang="en-US" sz="2400" dirty="0"/>
              <a:t>の方が得意</a:t>
            </a:r>
            <a:endParaRPr lang="en-US" altLang="ja-JP" sz="2400" dirty="0"/>
          </a:p>
          <a:p>
            <a:endParaRPr lang="en-US" altLang="ja-JP" sz="2400" dirty="0"/>
          </a:p>
          <a:p>
            <a:r>
              <a:rPr lang="ja-JP" altLang="en-US" sz="2400" dirty="0">
                <a:solidFill>
                  <a:srgbClr val="FF0000"/>
                </a:solidFill>
              </a:rPr>
              <a:t>追加的費用で優れていることを「絶対優位」と呼ぶ．</a:t>
            </a:r>
          </a:p>
          <a:p>
            <a:endParaRPr lang="en-US" altLang="ja-JP" sz="2400" dirty="0"/>
          </a:p>
          <a:p>
            <a:endParaRPr kumimoji="1" lang="ja-JP" altLang="en-US" sz="2400" dirty="0"/>
          </a:p>
        </p:txBody>
      </p:sp>
      <p:sp>
        <p:nvSpPr>
          <p:cNvPr id="5" name="正方形/長方形 4"/>
          <p:cNvSpPr/>
          <p:nvPr/>
        </p:nvSpPr>
        <p:spPr>
          <a:xfrm>
            <a:off x="755576" y="3789319"/>
            <a:ext cx="5256584" cy="93610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日付プレースホルダー 3">
            <a:extLst>
              <a:ext uri="{FF2B5EF4-FFF2-40B4-BE49-F238E27FC236}">
                <a16:creationId xmlns:a16="http://schemas.microsoft.com/office/drawing/2014/main" id="{518E648A-4CD1-413C-B7FF-A7D0D1728E86}"/>
              </a:ext>
            </a:extLst>
          </p:cNvPr>
          <p:cNvSpPr>
            <a:spLocks noGrp="1"/>
          </p:cNvSpPr>
          <p:nvPr>
            <p:ph type="dt" sz="half" idx="10"/>
          </p:nvPr>
        </p:nvSpPr>
        <p:spPr/>
        <p:txBody>
          <a:bodyPr/>
          <a:lstStyle/>
          <a:p>
            <a:r>
              <a:rPr kumimoji="1" lang="en-US" altLang="ja-JP"/>
              <a:t>ver. 2</a:t>
            </a:r>
            <a:endParaRPr kumimoji="1" lang="ja-JP" altLang="en-US"/>
          </a:p>
        </p:txBody>
      </p:sp>
      <p:sp>
        <p:nvSpPr>
          <p:cNvPr id="8" name="スライド番号プレースホルダー 7">
            <a:extLst>
              <a:ext uri="{FF2B5EF4-FFF2-40B4-BE49-F238E27FC236}">
                <a16:creationId xmlns:a16="http://schemas.microsoft.com/office/drawing/2014/main" id="{32FFE5A5-0D72-4963-8AC5-645E686BD93E}"/>
              </a:ext>
            </a:extLst>
          </p:cNvPr>
          <p:cNvSpPr>
            <a:spLocks noGrp="1"/>
          </p:cNvSpPr>
          <p:nvPr>
            <p:ph type="sldNum" sz="quarter" idx="12"/>
          </p:nvPr>
        </p:nvSpPr>
        <p:spPr/>
        <p:txBody>
          <a:bodyPr/>
          <a:lstStyle/>
          <a:p>
            <a:fld id="{6BAC34B2-ACAB-4D20-A3D4-E7FC5F03345E}" type="slidenum">
              <a:rPr kumimoji="1" lang="ja-JP" altLang="en-US" smtClean="0"/>
              <a:t>25</a:t>
            </a:fld>
            <a:endParaRPr kumimoji="1" lang="ja-JP" altLang="en-US"/>
          </a:p>
        </p:txBody>
      </p:sp>
    </p:spTree>
    <p:extLst>
      <p:ext uri="{BB962C8B-B14F-4D97-AF65-F5344CB8AC3E}">
        <p14:creationId xmlns:p14="http://schemas.microsoft.com/office/powerpoint/2010/main" val="965910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a:t>
            </a:r>
            <a:br>
              <a:rPr lang="en-US" altLang="ja-JP" sz="2800" dirty="0">
                <a:solidFill>
                  <a:srgbClr val="0070C0"/>
                </a:solidFill>
              </a:rPr>
            </a:br>
            <a:r>
              <a:rPr lang="ja-JP" altLang="en-US" sz="2800" dirty="0">
                <a:solidFill>
                  <a:srgbClr val="0070C0"/>
                </a:solidFill>
              </a:rPr>
              <a:t>絶対優位と比較優位</a:t>
            </a:r>
            <a:endParaRPr kumimoji="1" lang="ja-JP" altLang="en-US" sz="2800" dirty="0"/>
          </a:p>
        </p:txBody>
      </p:sp>
      <mc:AlternateContent xmlns:mc="http://schemas.openxmlformats.org/markup-compatibility/2006" xmlns:a14="http://schemas.microsoft.com/office/drawing/2010/main">
        <mc:Choice Requires="a14">
          <p:sp>
            <p:nvSpPr>
              <p:cNvPr id="3" name="コンテンツ プレースホルダ 2"/>
              <p:cNvSpPr>
                <a:spLocks noGrp="1"/>
              </p:cNvSpPr>
              <p:nvPr>
                <p:ph sz="quarter" idx="1"/>
              </p:nvPr>
            </p:nvSpPr>
            <p:spPr>
              <a:xfrm>
                <a:off x="457200" y="1219200"/>
                <a:ext cx="8229600" cy="5378152"/>
              </a:xfrm>
            </p:spPr>
            <p:txBody>
              <a:bodyPr>
                <a:noAutofit/>
              </a:bodyPr>
              <a:lstStyle/>
              <a:p>
                <a:r>
                  <a:rPr lang="ja-JP" altLang="en-US" sz="2400" dirty="0"/>
                  <a:t>漫画家</a:t>
                </a:r>
                <a:r>
                  <a:rPr lang="en-US" altLang="ja-JP" sz="2400" dirty="0"/>
                  <a:t>A</a:t>
                </a:r>
                <a:r>
                  <a:rPr lang="ja-JP" altLang="en-US" sz="2400" dirty="0" err="1"/>
                  <a:t>と漫</a:t>
                </a:r>
                <a:r>
                  <a:rPr lang="ja-JP" altLang="en-US" sz="2400" dirty="0"/>
                  <a:t>画家</a:t>
                </a:r>
                <a:r>
                  <a:rPr lang="en-US" altLang="ja-JP" sz="2400" dirty="0"/>
                  <a:t>B</a:t>
                </a:r>
                <a:r>
                  <a:rPr lang="ja-JP" altLang="en-US" sz="2400" dirty="0"/>
                  <a:t>がコンビを組む余地</a:t>
                </a:r>
                <a:endParaRPr lang="en-US" altLang="ja-JP" sz="2400" dirty="0"/>
              </a:p>
              <a:p>
                <a:r>
                  <a:rPr lang="ja-JP" altLang="en-US" sz="2400" dirty="0">
                    <a:solidFill>
                      <a:srgbClr val="FF0000"/>
                    </a:solidFill>
                  </a:rPr>
                  <a:t>機会費用</a:t>
                </a:r>
                <a:r>
                  <a:rPr lang="ja-JP" altLang="en-US" sz="2400" dirty="0"/>
                  <a:t>でふたりにとって何が得意かを比較</a:t>
                </a:r>
                <a:endParaRPr kumimoji="1" lang="en-US" altLang="ja-JP" sz="2400" dirty="0"/>
              </a:p>
              <a:p>
                <a:pPr lvl="1"/>
                <a:endParaRPr lang="en-US" altLang="ja-JP" sz="800" dirty="0"/>
              </a:p>
              <a:p>
                <a:pPr lvl="1"/>
                <a:r>
                  <a:rPr lang="ja-JP" altLang="en-US" sz="2400" dirty="0">
                    <a:latin typeface="+mn-ea"/>
                  </a:rPr>
                  <a:t>ストーリー</a:t>
                </a:r>
                <a:r>
                  <a:rPr lang="en-US" altLang="ja-JP" sz="2400" dirty="0">
                    <a:latin typeface="+mn-ea"/>
                  </a:rPr>
                  <a:t>1</a:t>
                </a:r>
                <a:r>
                  <a:rPr lang="ja-JP" altLang="en-US" sz="2400" dirty="0">
                    <a:latin typeface="+mn-ea"/>
                  </a:rPr>
                  <a:t>話考えることでできなくなる作画量　　</a:t>
                </a:r>
                <a:endParaRPr lang="en-US" altLang="ja-JP" sz="2400" dirty="0">
                  <a:latin typeface="+mn-ea"/>
                </a:endParaRPr>
              </a:p>
              <a:p>
                <a:pPr lvl="1"/>
                <a:endParaRPr lang="en-US" altLang="ja-JP" sz="800" dirty="0">
                  <a:latin typeface="+mn-ea"/>
                </a:endParaRPr>
              </a:p>
              <a:p>
                <a:pPr marL="274320" lvl="1" indent="0">
                  <a:buNone/>
                </a:pPr>
                <a:r>
                  <a:rPr lang="en-US" altLang="ja-JP" sz="2400" dirty="0">
                    <a:latin typeface="+mn-ea"/>
                  </a:rPr>
                  <a:t>		</a:t>
                </a:r>
                <a:r>
                  <a:rPr lang="ja-JP" altLang="en-US" sz="2000" dirty="0">
                    <a:latin typeface="+mn-ea"/>
                  </a:rPr>
                  <a:t>漫画家</a:t>
                </a:r>
                <a:r>
                  <a:rPr lang="en-US" altLang="ja-JP" sz="2000" dirty="0">
                    <a:latin typeface="+mn-ea"/>
                  </a:rPr>
                  <a:t>A</a:t>
                </a:r>
                <a:r>
                  <a:rPr lang="ja-JP" altLang="en-US" sz="2000" dirty="0">
                    <a:latin typeface="+mn-ea"/>
                  </a:rPr>
                  <a:t>は </a:t>
                </a:r>
                <a14:m>
                  <m:oMath xmlns:m="http://schemas.openxmlformats.org/officeDocument/2006/math">
                    <m:f>
                      <m:fPr>
                        <m:ctrlPr>
                          <a:rPr lang="en-US" altLang="ja-JP" sz="2000" i="1" smtClean="0">
                            <a:solidFill>
                              <a:schemeClr val="tx1"/>
                            </a:solidFill>
                            <a:latin typeface="Cambria Math" panose="02040503050406030204" pitchFamily="18" charset="0"/>
                          </a:rPr>
                        </m:ctrlPr>
                      </m:fPr>
                      <m:num>
                        <m:r>
                          <a:rPr lang="ja-JP" altLang="en-US" sz="2000" i="1">
                            <a:solidFill>
                              <a:schemeClr val="tx1"/>
                            </a:solidFill>
                            <a:latin typeface="Cambria Math"/>
                          </a:rPr>
                          <m:t>２</m:t>
                        </m:r>
                      </m:num>
                      <m:den>
                        <m:r>
                          <a:rPr lang="ja-JP" altLang="en-US" sz="2000" i="1">
                            <a:solidFill>
                              <a:schemeClr val="tx1"/>
                            </a:solidFill>
                            <a:latin typeface="Cambria Math"/>
                          </a:rPr>
                          <m:t>３</m:t>
                        </m:r>
                      </m:den>
                    </m:f>
                    <m:r>
                      <a:rPr lang="ja-JP" altLang="en-US" sz="2000" i="1">
                        <a:solidFill>
                          <a:srgbClr val="FF0000"/>
                        </a:solidFill>
                        <a:latin typeface="Cambria Math"/>
                      </a:rPr>
                      <m:t> </m:t>
                    </m:r>
                    <m:r>
                      <a:rPr lang="en-US" altLang="ja-JP" sz="2000" b="0" i="1" smtClean="0">
                        <a:solidFill>
                          <a:srgbClr val="FF0000"/>
                        </a:solidFill>
                        <a:latin typeface="Cambria Math"/>
                      </a:rPr>
                      <m:t> </m:t>
                    </m:r>
                  </m:oMath>
                </a14:m>
                <a:r>
                  <a:rPr lang="ja-JP" altLang="en-US" sz="2000" dirty="0">
                    <a:latin typeface="+mn-ea"/>
                  </a:rPr>
                  <a:t>話　漫画家</a:t>
                </a:r>
                <a:r>
                  <a:rPr lang="en-US" altLang="ja-JP" sz="2000" dirty="0">
                    <a:latin typeface="+mn-ea"/>
                  </a:rPr>
                  <a:t>B</a:t>
                </a:r>
                <a:r>
                  <a:rPr lang="ja-JP" altLang="en-US" sz="2000" dirty="0">
                    <a:latin typeface="+mn-ea"/>
                  </a:rPr>
                  <a:t>は  ２</a:t>
                </a:r>
                <a:r>
                  <a:rPr lang="en-US" altLang="ja-JP" sz="2000" dirty="0">
                    <a:latin typeface="+mn-ea"/>
                  </a:rPr>
                  <a:t> </a:t>
                </a:r>
                <a:r>
                  <a:rPr lang="ja-JP" altLang="en-US" sz="2000" dirty="0">
                    <a:latin typeface="+mn-ea"/>
                  </a:rPr>
                  <a:t>話</a:t>
                </a:r>
                <a:endParaRPr kumimoji="1" lang="en-US" altLang="ja-JP" sz="800" dirty="0">
                  <a:latin typeface="+mn-ea"/>
                </a:endParaRPr>
              </a:p>
              <a:p>
                <a:pPr lvl="1"/>
                <a:r>
                  <a:rPr kumimoji="1" lang="ja-JP" altLang="en-US" sz="2400" dirty="0">
                    <a:latin typeface="+mn-ea"/>
                  </a:rPr>
                  <a:t>作画</a:t>
                </a:r>
                <a:r>
                  <a:rPr kumimoji="1" lang="en-US" altLang="ja-JP" sz="2400" dirty="0">
                    <a:latin typeface="+mn-ea"/>
                  </a:rPr>
                  <a:t>1</a:t>
                </a:r>
                <a:r>
                  <a:rPr kumimoji="1" lang="ja-JP" altLang="en-US" sz="2400" dirty="0">
                    <a:latin typeface="+mn-ea"/>
                  </a:rPr>
                  <a:t>話行うことでできなくなるストーリー量</a:t>
                </a:r>
                <a:endParaRPr lang="en-US" altLang="ja-JP" sz="2400" dirty="0">
                  <a:latin typeface="+mn-ea"/>
                </a:endParaRPr>
              </a:p>
              <a:p>
                <a:pPr marL="274320" lvl="1" indent="0">
                  <a:buNone/>
                </a:pPr>
                <a:endParaRPr lang="en-US" altLang="ja-JP" sz="800" dirty="0">
                  <a:latin typeface="+mn-ea"/>
                </a:endParaRPr>
              </a:p>
              <a:p>
                <a:pPr marL="274320" lvl="1" indent="0">
                  <a:buNone/>
                </a:pPr>
                <a:r>
                  <a:rPr lang="en-US" altLang="ja-JP" sz="2400" dirty="0">
                    <a:latin typeface="+mn-ea"/>
                  </a:rPr>
                  <a:t>		</a:t>
                </a:r>
                <a:r>
                  <a:rPr kumimoji="1" lang="ja-JP" altLang="en-US" sz="2000" dirty="0">
                    <a:latin typeface="+mn-ea"/>
                  </a:rPr>
                  <a:t>漫画家</a:t>
                </a:r>
                <a:r>
                  <a:rPr kumimoji="1" lang="en-US" altLang="ja-JP" sz="2000" dirty="0">
                    <a:latin typeface="+mn-ea"/>
                  </a:rPr>
                  <a:t>A</a:t>
                </a:r>
                <a:r>
                  <a:rPr kumimoji="1" lang="ja-JP" altLang="en-US" sz="2000" dirty="0">
                    <a:latin typeface="+mn-ea"/>
                  </a:rPr>
                  <a:t>は </a:t>
                </a:r>
                <a14:m>
                  <m:oMath xmlns:m="http://schemas.openxmlformats.org/officeDocument/2006/math">
                    <m:f>
                      <m:fPr>
                        <m:ctrlPr>
                          <a:rPr lang="en-US" altLang="ja-JP" sz="2000" i="1">
                            <a:solidFill>
                              <a:schemeClr val="tx1"/>
                            </a:solidFill>
                            <a:latin typeface="Cambria Math" panose="02040503050406030204" pitchFamily="18" charset="0"/>
                          </a:rPr>
                        </m:ctrlPr>
                      </m:fPr>
                      <m:num>
                        <m:r>
                          <a:rPr lang="ja-JP" altLang="en-US" sz="2000" b="0" i="1" smtClean="0">
                            <a:solidFill>
                              <a:schemeClr val="tx1"/>
                            </a:solidFill>
                            <a:latin typeface="Cambria Math"/>
                          </a:rPr>
                          <m:t>３</m:t>
                        </m:r>
                      </m:num>
                      <m:den>
                        <m:r>
                          <a:rPr lang="ja-JP" altLang="en-US" sz="2000" b="0" i="1" smtClean="0">
                            <a:solidFill>
                              <a:schemeClr val="tx1"/>
                            </a:solidFill>
                            <a:latin typeface="Cambria Math"/>
                          </a:rPr>
                          <m:t>２</m:t>
                        </m:r>
                      </m:den>
                    </m:f>
                    <m:r>
                      <a:rPr lang="ja-JP" altLang="en-US" sz="2000" i="1">
                        <a:solidFill>
                          <a:srgbClr val="FF0000"/>
                        </a:solidFill>
                        <a:latin typeface="Cambria Math"/>
                      </a:rPr>
                      <m:t> </m:t>
                    </m:r>
                    <m:r>
                      <a:rPr lang="en-US" altLang="ja-JP" sz="2000" b="0" i="0" smtClean="0">
                        <a:solidFill>
                          <a:srgbClr val="FF0000"/>
                        </a:solidFill>
                        <a:latin typeface="Cambria Math"/>
                      </a:rPr>
                      <m:t> </m:t>
                    </m:r>
                  </m:oMath>
                </a14:m>
                <a:r>
                  <a:rPr lang="ja-JP" altLang="en-US" sz="2000" dirty="0">
                    <a:latin typeface="+mn-ea"/>
                  </a:rPr>
                  <a:t>話</a:t>
                </a:r>
                <a:r>
                  <a:rPr kumimoji="1" lang="ja-JP" altLang="en-US" sz="2000" dirty="0">
                    <a:latin typeface="+mn-ea"/>
                  </a:rPr>
                  <a:t>　漫画家</a:t>
                </a:r>
                <a:r>
                  <a:rPr kumimoji="1" lang="en-US" altLang="ja-JP" sz="2000" dirty="0">
                    <a:latin typeface="+mn-ea"/>
                  </a:rPr>
                  <a:t>B</a:t>
                </a:r>
                <a:r>
                  <a:rPr kumimoji="1" lang="ja-JP" altLang="en-US" sz="2000" dirty="0">
                    <a:latin typeface="+mn-ea"/>
                  </a:rPr>
                  <a:t>は </a:t>
                </a:r>
                <a14:m>
                  <m:oMath xmlns:m="http://schemas.openxmlformats.org/officeDocument/2006/math">
                    <m:f>
                      <m:fPr>
                        <m:ctrlPr>
                          <a:rPr lang="en-US" altLang="ja-JP" sz="2000" i="1">
                            <a:solidFill>
                              <a:schemeClr val="tx1"/>
                            </a:solidFill>
                            <a:latin typeface="Cambria Math" panose="02040503050406030204" pitchFamily="18" charset="0"/>
                          </a:rPr>
                        </m:ctrlPr>
                      </m:fPr>
                      <m:num>
                        <m:r>
                          <a:rPr lang="ja-JP" altLang="en-US" sz="2000" b="0" i="1" smtClean="0">
                            <a:solidFill>
                              <a:schemeClr val="tx1"/>
                            </a:solidFill>
                            <a:latin typeface="Cambria Math"/>
                          </a:rPr>
                          <m:t>１</m:t>
                        </m:r>
                      </m:num>
                      <m:den>
                        <m:r>
                          <a:rPr lang="ja-JP" altLang="en-US" sz="2000" b="0" i="1" smtClean="0">
                            <a:solidFill>
                              <a:schemeClr val="tx1"/>
                            </a:solidFill>
                            <a:latin typeface="Cambria Math"/>
                          </a:rPr>
                          <m:t>２</m:t>
                        </m:r>
                      </m:den>
                    </m:f>
                    <m:r>
                      <a:rPr lang="ja-JP" altLang="en-US" sz="2000" i="1">
                        <a:solidFill>
                          <a:srgbClr val="FF0000"/>
                        </a:solidFill>
                        <a:latin typeface="Cambria Math"/>
                      </a:rPr>
                      <m:t> </m:t>
                    </m:r>
                    <m:r>
                      <a:rPr lang="en-US" altLang="ja-JP" sz="2000" b="0" i="0" smtClean="0">
                        <a:solidFill>
                          <a:srgbClr val="FF0000"/>
                        </a:solidFill>
                        <a:latin typeface="Cambria Math"/>
                      </a:rPr>
                      <m:t> </m:t>
                    </m:r>
                  </m:oMath>
                </a14:m>
                <a:r>
                  <a:rPr lang="ja-JP" altLang="en-US" sz="2000" dirty="0">
                    <a:latin typeface="+mn-ea"/>
                  </a:rPr>
                  <a:t>話</a:t>
                </a:r>
                <a:endParaRPr kumimoji="1" lang="en-US" altLang="ja-JP" sz="2000" dirty="0">
                  <a:latin typeface="+mn-ea"/>
                </a:endParaRPr>
              </a:p>
              <a:p>
                <a:pPr marL="274320" lvl="1" indent="0">
                  <a:buNone/>
                </a:pPr>
                <a:endParaRPr lang="en-US" altLang="ja-JP" sz="800" dirty="0">
                  <a:latin typeface="+mn-ea"/>
                </a:endParaRPr>
              </a:p>
              <a:p>
                <a:pPr lvl="1"/>
                <a:r>
                  <a:rPr lang="en-US" altLang="ja-JP" sz="2400" dirty="0">
                    <a:solidFill>
                      <a:srgbClr val="0070C0"/>
                    </a:solidFill>
                    <a:latin typeface="+mn-ea"/>
                  </a:rPr>
                  <a:t>A</a:t>
                </a:r>
                <a:r>
                  <a:rPr lang="ja-JP" altLang="en-US" sz="2400" dirty="0">
                    <a:solidFill>
                      <a:srgbClr val="0070C0"/>
                    </a:solidFill>
                    <a:latin typeface="+mn-ea"/>
                  </a:rPr>
                  <a:t>の方がストーリーを考えることで失う作画量が少ない</a:t>
                </a:r>
                <a:r>
                  <a:rPr lang="ja-JP" altLang="en-US" sz="2400" dirty="0">
                    <a:latin typeface="+mn-ea"/>
                  </a:rPr>
                  <a:t>．</a:t>
                </a:r>
                <a:endParaRPr lang="en-US" altLang="ja-JP" sz="2400" dirty="0">
                  <a:latin typeface="+mn-ea"/>
                </a:endParaRPr>
              </a:p>
              <a:p>
                <a:pPr lvl="1"/>
                <a:r>
                  <a:rPr lang="en-US" altLang="ja-JP" sz="2400" dirty="0">
                    <a:solidFill>
                      <a:srgbClr val="0070C0"/>
                    </a:solidFill>
                    <a:latin typeface="+mn-ea"/>
                  </a:rPr>
                  <a:t>B</a:t>
                </a:r>
                <a:r>
                  <a:rPr lang="ja-JP" altLang="en-US" sz="2400" dirty="0">
                    <a:solidFill>
                      <a:srgbClr val="0070C0"/>
                    </a:solidFill>
                    <a:latin typeface="+mn-ea"/>
                  </a:rPr>
                  <a:t>の方が作画することで失うストーリー量が少ない</a:t>
                </a:r>
                <a:r>
                  <a:rPr lang="ja-JP" altLang="en-US" sz="2400" dirty="0">
                    <a:latin typeface="+mn-ea"/>
                  </a:rPr>
                  <a:t>．</a:t>
                </a:r>
                <a:endParaRPr lang="en-US" altLang="ja-JP" sz="2400" dirty="0">
                  <a:latin typeface="+mn-ea"/>
                </a:endParaRPr>
              </a:p>
              <a:p>
                <a:pPr marL="0" indent="0">
                  <a:buNone/>
                </a:pPr>
                <a:endParaRPr lang="en-US" altLang="ja-JP" sz="800" dirty="0"/>
              </a:p>
              <a:p>
                <a:r>
                  <a:rPr lang="ja-JP" altLang="en-US" sz="2400" dirty="0">
                    <a:solidFill>
                      <a:srgbClr val="FF0000"/>
                    </a:solidFill>
                  </a:rPr>
                  <a:t>機会費用で優れていることを「比較優位」と呼ぶ．</a:t>
                </a:r>
                <a:endParaRPr lang="en-US" altLang="ja-JP" sz="2400" dirty="0"/>
              </a:p>
              <a:p>
                <a:endParaRPr kumimoji="1" lang="ja-JP" altLang="en-US" sz="2400" dirty="0"/>
              </a:p>
            </p:txBody>
          </p:sp>
        </mc:Choice>
        <mc:Fallback xmlns="">
          <p:sp>
            <p:nvSpPr>
              <p:cNvPr id="3" name="コンテンツ プレースホルダ 2"/>
              <p:cNvSpPr>
                <a:spLocks noGrp="1" noRot="1" noChangeAspect="1" noMove="1" noResize="1" noEditPoints="1" noAdjustHandles="1" noChangeArrowheads="1" noChangeShapeType="1" noTextEdit="1"/>
              </p:cNvSpPr>
              <p:nvPr>
                <p:ph sz="quarter" idx="1"/>
              </p:nvPr>
            </p:nvSpPr>
            <p:spPr>
              <a:xfrm>
                <a:off x="457200" y="1219200"/>
                <a:ext cx="8229600" cy="5378152"/>
              </a:xfrm>
              <a:blipFill rotWithShape="1">
                <a:blip r:embed="rId2"/>
                <a:stretch>
                  <a:fillRect l="-444" t="-1247"/>
                </a:stretch>
              </a:blipFill>
            </p:spPr>
            <p:txBody>
              <a:bodyPr/>
              <a:lstStyle/>
              <a:p>
                <a:r>
                  <a:rPr lang="ja-JP" altLang="en-US">
                    <a:noFill/>
                  </a:rPr>
                  <a:t> </a:t>
                </a:r>
              </a:p>
            </p:txBody>
          </p:sp>
        </mc:Fallback>
      </mc:AlternateContent>
      <p:sp>
        <p:nvSpPr>
          <p:cNvPr id="11" name="正方形/長方形 10"/>
          <p:cNvSpPr/>
          <p:nvPr/>
        </p:nvSpPr>
        <p:spPr>
          <a:xfrm>
            <a:off x="539552" y="4725144"/>
            <a:ext cx="7704856"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日付プレースホルダー 3">
            <a:extLst>
              <a:ext uri="{FF2B5EF4-FFF2-40B4-BE49-F238E27FC236}">
                <a16:creationId xmlns:a16="http://schemas.microsoft.com/office/drawing/2014/main" id="{EBDB0F67-4795-49C4-9A96-8F579AEFF867}"/>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344E581E-8C07-4235-9ECF-792D29AB65A3}"/>
              </a:ext>
            </a:extLst>
          </p:cNvPr>
          <p:cNvSpPr>
            <a:spLocks noGrp="1"/>
          </p:cNvSpPr>
          <p:nvPr>
            <p:ph type="sldNum" sz="quarter" idx="12"/>
          </p:nvPr>
        </p:nvSpPr>
        <p:spPr/>
        <p:txBody>
          <a:bodyPr/>
          <a:lstStyle/>
          <a:p>
            <a:fld id="{6BAC34B2-ACAB-4D20-A3D4-E7FC5F03345E}" type="slidenum">
              <a:rPr kumimoji="1" lang="ja-JP" altLang="en-US" smtClean="0"/>
              <a:t>26</a:t>
            </a:fld>
            <a:endParaRPr kumimoji="1" lang="ja-JP" altLang="en-US"/>
          </a:p>
        </p:txBody>
      </p:sp>
    </p:spTree>
    <p:extLst>
      <p:ext uri="{BB962C8B-B14F-4D97-AF65-F5344CB8AC3E}">
        <p14:creationId xmlns:p14="http://schemas.microsoft.com/office/powerpoint/2010/main" val="2408154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Effect transition="in" filter="fade">
                                      <p:cBhvr>
                                        <p:cTn id="23" dur="500"/>
                                        <p:tgtEl>
                                          <p:spTgt spid="3">
                                            <p:txEl>
                                              <p:pRg st="8" end="8"/>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10" end="10"/>
                                            </p:txEl>
                                          </p:spTgt>
                                        </p:tgtEl>
                                        <p:attrNameLst>
                                          <p:attrName>style.visibility</p:attrName>
                                        </p:attrNameLst>
                                      </p:cBhvr>
                                      <p:to>
                                        <p:strVal val="visible"/>
                                      </p:to>
                                    </p:set>
                                    <p:animEffect transition="in" filter="fade">
                                      <p:cBhvr>
                                        <p:cTn id="28" dur="500"/>
                                        <p:tgtEl>
                                          <p:spTgt spid="3">
                                            <p:txEl>
                                              <p:pRg st="10" end="1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animEffect transition="in" filter="fade">
                                      <p:cBhvr>
                                        <p:cTn id="31" dur="500"/>
                                        <p:tgtEl>
                                          <p:spTgt spid="3">
                                            <p:txEl>
                                              <p:pRg st="11" end="11"/>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animEffect transition="in" filter="fade">
                                      <p:cBhvr>
                                        <p:cTn id="39"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a:t>
            </a:r>
            <a:br>
              <a:rPr lang="en-US" altLang="ja-JP" sz="2800" dirty="0">
                <a:solidFill>
                  <a:srgbClr val="0070C0"/>
                </a:solidFill>
              </a:rPr>
            </a:br>
            <a:r>
              <a:rPr lang="ja-JP" altLang="en-US" sz="2800" dirty="0">
                <a:solidFill>
                  <a:srgbClr val="0070C0"/>
                </a:solidFill>
              </a:rPr>
              <a:t>絶対優位と比較優位</a:t>
            </a:r>
            <a:endParaRPr kumimoji="1" lang="ja-JP" altLang="en-US" sz="2800" dirty="0"/>
          </a:p>
        </p:txBody>
      </p:sp>
      <p:sp>
        <p:nvSpPr>
          <p:cNvPr id="3" name="コンテンツ プレースホルダ 2"/>
          <p:cNvSpPr>
            <a:spLocks noGrp="1"/>
          </p:cNvSpPr>
          <p:nvPr>
            <p:ph sz="quarter" idx="1"/>
          </p:nvPr>
        </p:nvSpPr>
        <p:spPr/>
        <p:txBody>
          <a:bodyPr>
            <a:noAutofit/>
          </a:bodyPr>
          <a:lstStyle/>
          <a:p>
            <a:r>
              <a:rPr kumimoji="1" lang="ja-JP" altLang="en-US" sz="2400" dirty="0">
                <a:latin typeface="+mn-ea"/>
              </a:rPr>
              <a:t>漫画家</a:t>
            </a:r>
            <a:r>
              <a:rPr kumimoji="1" lang="en-US" altLang="ja-JP" sz="2400" dirty="0">
                <a:latin typeface="+mn-ea"/>
              </a:rPr>
              <a:t>A</a:t>
            </a:r>
            <a:r>
              <a:rPr kumimoji="1" lang="ja-JP" altLang="en-US" sz="2400" dirty="0">
                <a:latin typeface="+mn-ea"/>
              </a:rPr>
              <a:t>は相対的にストーリー作りが得意．</a:t>
            </a:r>
            <a:endParaRPr kumimoji="1" lang="en-US" altLang="ja-JP" sz="2400" dirty="0">
              <a:latin typeface="+mn-ea"/>
            </a:endParaRPr>
          </a:p>
          <a:p>
            <a:r>
              <a:rPr lang="ja-JP" altLang="en-US" sz="2400" dirty="0">
                <a:latin typeface="+mn-ea"/>
              </a:rPr>
              <a:t>漫画家</a:t>
            </a:r>
            <a:r>
              <a:rPr lang="en-US" altLang="ja-JP" sz="2400" dirty="0">
                <a:latin typeface="+mn-ea"/>
              </a:rPr>
              <a:t>B</a:t>
            </a:r>
            <a:r>
              <a:rPr lang="ja-JP" altLang="en-US" sz="2400" dirty="0">
                <a:latin typeface="+mn-ea"/>
              </a:rPr>
              <a:t>は相対的に作画が得意．</a:t>
            </a:r>
            <a:endParaRPr lang="en-US" altLang="ja-JP" sz="2400" dirty="0">
              <a:latin typeface="+mn-ea"/>
            </a:endParaRPr>
          </a:p>
          <a:p>
            <a:pPr>
              <a:buNone/>
            </a:pPr>
            <a:r>
              <a:rPr lang="en-US" altLang="ja-JP" sz="2400" dirty="0">
                <a:latin typeface="+mn-ea"/>
              </a:rPr>
              <a:t>	</a:t>
            </a:r>
            <a:r>
              <a:rPr lang="ja-JP" altLang="en-US" sz="2400" dirty="0">
                <a:latin typeface="+mn-ea"/>
              </a:rPr>
              <a:t>⇒漫画家</a:t>
            </a:r>
            <a:r>
              <a:rPr lang="en-US" altLang="ja-JP" sz="2400" dirty="0">
                <a:latin typeface="+mn-ea"/>
              </a:rPr>
              <a:t>A</a:t>
            </a:r>
            <a:r>
              <a:rPr lang="ja-JP" altLang="en-US" sz="2400" dirty="0">
                <a:latin typeface="+mn-ea"/>
              </a:rPr>
              <a:t>がストーリー，漫画家</a:t>
            </a:r>
            <a:r>
              <a:rPr lang="en-US" altLang="ja-JP" sz="2400" dirty="0">
                <a:latin typeface="+mn-ea"/>
              </a:rPr>
              <a:t>B</a:t>
            </a:r>
            <a:r>
              <a:rPr lang="ja-JP" altLang="en-US" sz="2400" dirty="0">
                <a:latin typeface="+mn-ea"/>
              </a:rPr>
              <a:t>が作画をするのがよさそう．</a:t>
            </a:r>
            <a:endParaRPr kumimoji="1" lang="en-US" altLang="ja-JP" sz="2400" dirty="0">
              <a:latin typeface="+mn-ea"/>
            </a:endParaRPr>
          </a:p>
          <a:p>
            <a:pPr lvl="1"/>
            <a:endParaRPr kumimoji="1" lang="en-US" altLang="ja-JP" sz="800" dirty="0">
              <a:latin typeface="+mn-ea"/>
            </a:endParaRPr>
          </a:p>
          <a:p>
            <a:pPr lvl="1"/>
            <a:endParaRPr kumimoji="1" lang="en-US" altLang="ja-JP" sz="800" dirty="0">
              <a:latin typeface="+mn-ea"/>
            </a:endParaRPr>
          </a:p>
          <a:p>
            <a:pPr lvl="1"/>
            <a:r>
              <a:rPr lang="ja-JP" altLang="en-US" sz="2400" dirty="0">
                <a:latin typeface="+mn-ea"/>
              </a:rPr>
              <a:t>漫画家</a:t>
            </a:r>
            <a:r>
              <a:rPr lang="en-US" altLang="ja-JP" sz="2400" dirty="0">
                <a:latin typeface="+mn-ea"/>
              </a:rPr>
              <a:t>A</a:t>
            </a:r>
            <a:r>
              <a:rPr lang="ja-JP" altLang="en-US" sz="2400" dirty="0">
                <a:latin typeface="+mn-ea"/>
              </a:rPr>
              <a:t>が６日間毎日ストーリーを考え３話分作る．</a:t>
            </a:r>
            <a:endParaRPr lang="en-US" altLang="ja-JP" sz="2400" dirty="0">
              <a:latin typeface="+mn-ea"/>
            </a:endParaRPr>
          </a:p>
          <a:p>
            <a:pPr lvl="1"/>
            <a:r>
              <a:rPr kumimoji="1" lang="ja-JP" altLang="en-US" sz="2400" dirty="0">
                <a:latin typeface="+mn-ea"/>
              </a:rPr>
              <a:t>漫画家</a:t>
            </a:r>
            <a:r>
              <a:rPr kumimoji="1" lang="en-US" altLang="ja-JP" sz="2400" dirty="0">
                <a:latin typeface="+mn-ea"/>
              </a:rPr>
              <a:t>B</a:t>
            </a:r>
            <a:r>
              <a:rPr kumimoji="1" lang="ja-JP" altLang="en-US" sz="2400" dirty="0">
                <a:latin typeface="+mn-ea"/>
              </a:rPr>
              <a:t>が</a:t>
            </a:r>
            <a:r>
              <a:rPr lang="ja-JP" altLang="en-US" sz="2400" dirty="0">
                <a:latin typeface="+mn-ea"/>
              </a:rPr>
              <a:t>６</a:t>
            </a:r>
            <a:r>
              <a:rPr kumimoji="1" lang="ja-JP" altLang="en-US" sz="2400" dirty="0">
                <a:latin typeface="+mn-ea"/>
              </a:rPr>
              <a:t>日間毎日</a:t>
            </a:r>
            <a:r>
              <a:rPr lang="ja-JP" altLang="en-US" sz="2400" dirty="0">
                <a:latin typeface="+mn-ea"/>
              </a:rPr>
              <a:t>作画を３話</a:t>
            </a:r>
            <a:r>
              <a:rPr kumimoji="1" lang="ja-JP" altLang="en-US" sz="2400" dirty="0">
                <a:latin typeface="+mn-ea"/>
              </a:rPr>
              <a:t>分行う．</a:t>
            </a:r>
            <a:endParaRPr lang="en-US" altLang="ja-JP" sz="2400" dirty="0">
              <a:latin typeface="+mn-ea"/>
            </a:endParaRPr>
          </a:p>
          <a:p>
            <a:pPr>
              <a:buNone/>
            </a:pPr>
            <a:endParaRPr kumimoji="1" lang="en-US" altLang="ja-JP" sz="800" dirty="0">
              <a:latin typeface="+mn-ea"/>
            </a:endParaRPr>
          </a:p>
          <a:p>
            <a:pPr>
              <a:buNone/>
            </a:pPr>
            <a:r>
              <a:rPr lang="en-US" altLang="ja-JP" sz="2400" dirty="0">
                <a:latin typeface="+mn-ea"/>
              </a:rPr>
              <a:t>	</a:t>
            </a:r>
            <a:r>
              <a:rPr kumimoji="1" lang="ja-JP" altLang="en-US" sz="2400" dirty="0">
                <a:latin typeface="+mn-ea"/>
              </a:rPr>
              <a:t>⇒</a:t>
            </a:r>
            <a:r>
              <a:rPr lang="ja-JP" altLang="en-US" sz="2400" dirty="0">
                <a:latin typeface="+mn-ea"/>
              </a:rPr>
              <a:t>２</a:t>
            </a:r>
            <a:r>
              <a:rPr kumimoji="1" lang="ja-JP" altLang="en-US" sz="2400" dirty="0">
                <a:latin typeface="+mn-ea"/>
              </a:rPr>
              <a:t>人で協力すれば一週間で</a:t>
            </a:r>
            <a:r>
              <a:rPr lang="ja-JP" altLang="en-US" sz="2400" dirty="0">
                <a:latin typeface="+mn-ea"/>
              </a:rPr>
              <a:t>３話の漫画が完成する．</a:t>
            </a:r>
            <a:endParaRPr kumimoji="1" lang="en-US" altLang="ja-JP" sz="2400" dirty="0">
              <a:latin typeface="+mn-ea"/>
            </a:endParaRPr>
          </a:p>
          <a:p>
            <a:pPr lvl="1"/>
            <a:endParaRPr kumimoji="1" lang="en-US" altLang="ja-JP" sz="800" dirty="0">
              <a:latin typeface="+mn-ea"/>
            </a:endParaRPr>
          </a:p>
          <a:p>
            <a:r>
              <a:rPr lang="ja-JP" altLang="en-US" sz="2400" dirty="0">
                <a:latin typeface="+mn-ea"/>
              </a:rPr>
              <a:t>２人で協力して３話の漫画を描き，その報酬を半分ずつすれば，一週当たり</a:t>
            </a:r>
            <a:r>
              <a:rPr lang="ja-JP" altLang="en-US" sz="2400" dirty="0">
                <a:solidFill>
                  <a:srgbClr val="FF0000"/>
                </a:solidFill>
                <a:latin typeface="+mn-ea"/>
              </a:rPr>
              <a:t>１</a:t>
            </a:r>
            <a:r>
              <a:rPr lang="en-US" altLang="ja-JP" sz="2400" dirty="0">
                <a:solidFill>
                  <a:srgbClr val="FF0000"/>
                </a:solidFill>
                <a:latin typeface="+mn-ea"/>
              </a:rPr>
              <a:t>.</a:t>
            </a:r>
            <a:r>
              <a:rPr lang="ja-JP" altLang="en-US" sz="2400" dirty="0">
                <a:solidFill>
                  <a:srgbClr val="FF0000"/>
                </a:solidFill>
                <a:latin typeface="+mn-ea"/>
              </a:rPr>
              <a:t>５話</a:t>
            </a:r>
            <a:r>
              <a:rPr lang="ja-JP" altLang="en-US" sz="2400" dirty="0">
                <a:latin typeface="+mn-ea"/>
              </a:rPr>
              <a:t>分の報酬を得ることができる．</a:t>
            </a:r>
            <a:endParaRPr kumimoji="1" lang="ja-JP" altLang="en-US" sz="2400" dirty="0">
              <a:latin typeface="+mn-ea"/>
            </a:endParaRPr>
          </a:p>
        </p:txBody>
      </p:sp>
      <p:sp>
        <p:nvSpPr>
          <p:cNvPr id="4" name="日付プレースホルダー 3">
            <a:extLst>
              <a:ext uri="{FF2B5EF4-FFF2-40B4-BE49-F238E27FC236}">
                <a16:creationId xmlns:a16="http://schemas.microsoft.com/office/drawing/2014/main" id="{F915D3F1-62C5-4823-9BD0-089FF87DEE55}"/>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8B12CB0C-A1E5-43D7-9CEF-41D289F1768B}"/>
              </a:ext>
            </a:extLst>
          </p:cNvPr>
          <p:cNvSpPr>
            <a:spLocks noGrp="1"/>
          </p:cNvSpPr>
          <p:nvPr>
            <p:ph type="sldNum" sz="quarter" idx="12"/>
          </p:nvPr>
        </p:nvSpPr>
        <p:spPr/>
        <p:txBody>
          <a:bodyPr/>
          <a:lstStyle/>
          <a:p>
            <a:fld id="{6BAC34B2-ACAB-4D20-A3D4-E7FC5F03345E}" type="slidenum">
              <a:rPr kumimoji="1" lang="ja-JP" altLang="en-US" smtClean="0"/>
              <a:t>27</a:t>
            </a:fld>
            <a:endParaRPr kumimoji="1" lang="ja-JP" altLang="en-US"/>
          </a:p>
        </p:txBody>
      </p:sp>
    </p:spTree>
    <p:extLst>
      <p:ext uri="{BB962C8B-B14F-4D97-AF65-F5344CB8AC3E}">
        <p14:creationId xmlns:p14="http://schemas.microsoft.com/office/powerpoint/2010/main" val="4653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animEffect transition="in" filter="fade">
                                      <p:cBhvr>
                                        <p:cTn id="33"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a:t>
            </a:r>
            <a:br>
              <a:rPr lang="en-US" altLang="ja-JP" sz="2800" dirty="0">
                <a:solidFill>
                  <a:srgbClr val="0070C0"/>
                </a:solidFill>
              </a:rPr>
            </a:br>
            <a:r>
              <a:rPr lang="ja-JP" altLang="en-US" sz="2800" dirty="0">
                <a:solidFill>
                  <a:srgbClr val="0070C0"/>
                </a:solidFill>
              </a:rPr>
              <a:t>比較優位と特化</a:t>
            </a:r>
            <a:endParaRPr kumimoji="1" lang="ja-JP" altLang="en-US" sz="2800" dirty="0">
              <a:solidFill>
                <a:srgbClr val="0070C0"/>
              </a:solidFill>
            </a:endParaRPr>
          </a:p>
        </p:txBody>
      </p:sp>
      <p:sp>
        <p:nvSpPr>
          <p:cNvPr id="3" name="コンテンツ プレースホルダ 2"/>
          <p:cNvSpPr>
            <a:spLocks noGrp="1"/>
          </p:cNvSpPr>
          <p:nvPr>
            <p:ph sz="quarter" idx="1"/>
          </p:nvPr>
        </p:nvSpPr>
        <p:spPr>
          <a:xfrm>
            <a:off x="457200" y="1219200"/>
            <a:ext cx="8363272" cy="4937760"/>
          </a:xfrm>
        </p:spPr>
        <p:txBody>
          <a:bodyPr>
            <a:normAutofit/>
          </a:bodyPr>
          <a:lstStyle/>
          <a:p>
            <a:r>
              <a:rPr lang="ja-JP" altLang="en-US" sz="2400" dirty="0">
                <a:latin typeface="+mn-ea"/>
              </a:rPr>
              <a:t>チームを作り，分業を行うことにより１人では達成できない量の生産を行うことができる．</a:t>
            </a:r>
            <a:endParaRPr lang="en-US" altLang="ja-JP" sz="2400" dirty="0">
              <a:latin typeface="+mn-ea"/>
            </a:endParaRPr>
          </a:p>
          <a:p>
            <a:endParaRPr lang="en-US" altLang="ja-JP" sz="800" dirty="0">
              <a:latin typeface="+mn-ea"/>
            </a:endParaRPr>
          </a:p>
          <a:p>
            <a:pPr lvl="1"/>
            <a:r>
              <a:rPr lang="ja-JP" altLang="en-US" sz="2400" dirty="0">
                <a:latin typeface="+mn-ea"/>
              </a:rPr>
              <a:t>この場合，</a:t>
            </a:r>
            <a:r>
              <a:rPr lang="ja-JP" altLang="en-US" sz="2400" dirty="0">
                <a:solidFill>
                  <a:srgbClr val="0070C0"/>
                </a:solidFill>
                <a:latin typeface="+mn-ea"/>
              </a:rPr>
              <a:t>その生産を行うことで他の生産物の生産量をどれだけ減らさなければならないかという機会費用</a:t>
            </a:r>
            <a:r>
              <a:rPr lang="ja-JP" altLang="en-US" sz="2400" dirty="0">
                <a:latin typeface="+mn-ea"/>
              </a:rPr>
              <a:t>が重要であることが知られている．</a:t>
            </a:r>
            <a:endParaRPr lang="en-US" altLang="ja-JP" sz="2400" dirty="0">
              <a:latin typeface="+mn-ea"/>
            </a:endParaRPr>
          </a:p>
          <a:p>
            <a:endParaRPr kumimoji="1" lang="en-US" altLang="ja-JP" sz="800" dirty="0">
              <a:latin typeface="+mn-ea"/>
            </a:endParaRPr>
          </a:p>
          <a:p>
            <a:pPr lvl="1"/>
            <a:r>
              <a:rPr kumimoji="1" lang="ja-JP" altLang="en-US" sz="2400" dirty="0">
                <a:latin typeface="+mn-ea"/>
              </a:rPr>
              <a:t>ただし，</a:t>
            </a:r>
            <a:r>
              <a:rPr lang="ja-JP" altLang="en-US" sz="2400" dirty="0">
                <a:latin typeface="+mn-ea"/>
              </a:rPr>
              <a:t>漫画家</a:t>
            </a:r>
            <a:r>
              <a:rPr lang="en-US" altLang="ja-JP" sz="2400" dirty="0">
                <a:latin typeface="+mn-ea"/>
              </a:rPr>
              <a:t>A</a:t>
            </a:r>
            <a:r>
              <a:rPr lang="ja-JP" altLang="en-US" sz="2400" dirty="0" err="1">
                <a:latin typeface="+mn-ea"/>
              </a:rPr>
              <a:t>は漫</a:t>
            </a:r>
            <a:r>
              <a:rPr lang="ja-JP" altLang="en-US" sz="2400" dirty="0">
                <a:latin typeface="+mn-ea"/>
              </a:rPr>
              <a:t>画家</a:t>
            </a:r>
            <a:r>
              <a:rPr lang="en-US" altLang="ja-JP" sz="2400" dirty="0">
                <a:latin typeface="+mn-ea"/>
              </a:rPr>
              <a:t>B</a:t>
            </a:r>
            <a:r>
              <a:rPr lang="ja-JP" altLang="en-US" sz="2400" dirty="0">
                <a:latin typeface="+mn-ea"/>
              </a:rPr>
              <a:t>よりストーリー作りがうまく（絶対優位），漫画家</a:t>
            </a:r>
            <a:r>
              <a:rPr lang="en-US" altLang="ja-JP" sz="2400" dirty="0">
                <a:latin typeface="+mn-ea"/>
              </a:rPr>
              <a:t>B</a:t>
            </a:r>
            <a:r>
              <a:rPr lang="ja-JP" altLang="en-US" sz="2400" dirty="0" err="1">
                <a:latin typeface="+mn-ea"/>
              </a:rPr>
              <a:t>は漫</a:t>
            </a:r>
            <a:r>
              <a:rPr lang="ja-JP" altLang="en-US" sz="2400" dirty="0">
                <a:latin typeface="+mn-ea"/>
              </a:rPr>
              <a:t>画家</a:t>
            </a:r>
            <a:r>
              <a:rPr lang="en-US" altLang="ja-JP" sz="2400" dirty="0">
                <a:latin typeface="+mn-ea"/>
              </a:rPr>
              <a:t>A</a:t>
            </a:r>
            <a:r>
              <a:rPr lang="ja-JP" altLang="en-US" sz="2400" dirty="0">
                <a:latin typeface="+mn-ea"/>
              </a:rPr>
              <a:t>よりも作画がうまい（絶対優位）のでコンビを結成して分業するのが望ましいのは明らか．</a:t>
            </a:r>
            <a:endParaRPr lang="en-US" altLang="ja-JP" sz="2400" dirty="0">
              <a:latin typeface="+mn-ea"/>
            </a:endParaRPr>
          </a:p>
          <a:p>
            <a:pPr marL="274320" lvl="1" indent="0">
              <a:buNone/>
            </a:pPr>
            <a:endParaRPr kumimoji="1" lang="en-US" altLang="ja-JP" sz="800" dirty="0">
              <a:latin typeface="+mn-ea"/>
            </a:endParaRPr>
          </a:p>
          <a:p>
            <a:r>
              <a:rPr lang="ja-JP" altLang="en-US" sz="2400" dirty="0">
                <a:latin typeface="+mn-ea"/>
              </a:rPr>
              <a:t>もし，２人のうち一方が</a:t>
            </a:r>
            <a:r>
              <a:rPr lang="ja-JP" altLang="en-US" sz="2400" dirty="0">
                <a:solidFill>
                  <a:srgbClr val="FF0000"/>
                </a:solidFill>
                <a:latin typeface="+mn-ea"/>
              </a:rPr>
              <a:t>ストーリーでも作画でも絶対優位をもっている場合</a:t>
            </a:r>
            <a:r>
              <a:rPr lang="ja-JP" altLang="en-US" sz="2400" dirty="0">
                <a:latin typeface="+mn-ea"/>
              </a:rPr>
              <a:t>，分業は望ましくないのだろうか？</a:t>
            </a:r>
            <a:endParaRPr kumimoji="1" lang="ja-JP" altLang="en-US" sz="2400" dirty="0">
              <a:latin typeface="+mn-ea"/>
            </a:endParaRPr>
          </a:p>
        </p:txBody>
      </p:sp>
      <p:sp>
        <p:nvSpPr>
          <p:cNvPr id="4" name="日付プレースホルダー 3">
            <a:extLst>
              <a:ext uri="{FF2B5EF4-FFF2-40B4-BE49-F238E27FC236}">
                <a16:creationId xmlns:a16="http://schemas.microsoft.com/office/drawing/2014/main" id="{E6A7ECBE-F015-456D-B447-9A41B9376548}"/>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1CBA07BD-FE77-4345-9B65-FB28DB11D760}"/>
              </a:ext>
            </a:extLst>
          </p:cNvPr>
          <p:cNvSpPr>
            <a:spLocks noGrp="1"/>
          </p:cNvSpPr>
          <p:nvPr>
            <p:ph type="sldNum" sz="quarter" idx="12"/>
          </p:nvPr>
        </p:nvSpPr>
        <p:spPr/>
        <p:txBody>
          <a:bodyPr/>
          <a:lstStyle/>
          <a:p>
            <a:fld id="{6BAC34B2-ACAB-4D20-A3D4-E7FC5F03345E}" type="slidenum">
              <a:rPr kumimoji="1" lang="ja-JP" altLang="en-US" smtClean="0"/>
              <a:t>28</a:t>
            </a:fld>
            <a:endParaRPr kumimoji="1" lang="ja-JP" altLang="en-US"/>
          </a:p>
        </p:txBody>
      </p:sp>
    </p:spTree>
    <p:extLst>
      <p:ext uri="{BB962C8B-B14F-4D97-AF65-F5344CB8AC3E}">
        <p14:creationId xmlns:p14="http://schemas.microsoft.com/office/powerpoint/2010/main" val="255159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a:t>
            </a:r>
            <a:br>
              <a:rPr lang="en-US" altLang="ja-JP" sz="2800" dirty="0">
                <a:solidFill>
                  <a:srgbClr val="0070C0"/>
                </a:solidFill>
              </a:rPr>
            </a:br>
            <a:r>
              <a:rPr lang="en-US" altLang="ja-JP" sz="2800" dirty="0">
                <a:solidFill>
                  <a:srgbClr val="0070C0"/>
                </a:solidFill>
              </a:rPr>
              <a:t>2.2.2</a:t>
            </a:r>
            <a:r>
              <a:rPr lang="ja-JP" altLang="en-US" sz="2800" dirty="0">
                <a:solidFill>
                  <a:srgbClr val="0070C0"/>
                </a:solidFill>
              </a:rPr>
              <a:t> 絶対優位と比較優位の違い</a:t>
            </a:r>
            <a:endParaRPr kumimoji="1" lang="ja-JP" altLang="en-US" sz="2800" dirty="0">
              <a:solidFill>
                <a:srgbClr val="0070C0"/>
              </a:solidFill>
            </a:endParaRP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sz="quarter" idx="1"/>
              </p:nvPr>
            </p:nvSpPr>
            <p:spPr>
              <a:xfrm>
                <a:off x="457200" y="1219200"/>
                <a:ext cx="8229600" cy="5378152"/>
              </a:xfrm>
            </p:spPr>
            <p:txBody>
              <a:bodyPr>
                <a:normAutofit/>
              </a:bodyPr>
              <a:lstStyle/>
              <a:p>
                <a:r>
                  <a:rPr lang="ja-JP" altLang="en-US" sz="2400" dirty="0">
                    <a:latin typeface="+mn-ea"/>
                  </a:rPr>
                  <a:t>アシスタント</a:t>
                </a:r>
                <a:r>
                  <a:rPr lang="en-US" altLang="ja-JP" sz="2400" dirty="0">
                    <a:latin typeface="+mn-ea"/>
                  </a:rPr>
                  <a:t>C</a:t>
                </a:r>
                <a:r>
                  <a:rPr lang="ja-JP" altLang="en-US" sz="2400" dirty="0">
                    <a:latin typeface="+mn-ea"/>
                  </a:rPr>
                  <a:t>の登場</a:t>
                </a:r>
                <a:endParaRPr lang="en-US" altLang="ja-JP" sz="2400" dirty="0">
                  <a:latin typeface="+mn-ea"/>
                </a:endParaRPr>
              </a:p>
              <a:p>
                <a:pPr lvl="1"/>
                <a:r>
                  <a:rPr lang="ja-JP" altLang="en-US" sz="2400" dirty="0">
                    <a:latin typeface="+mn-ea"/>
                  </a:rPr>
                  <a:t>漫画家</a:t>
                </a:r>
                <a:r>
                  <a:rPr lang="en-US" altLang="ja-JP" sz="2400" dirty="0">
                    <a:latin typeface="+mn-ea"/>
                  </a:rPr>
                  <a:t>B</a:t>
                </a:r>
                <a:r>
                  <a:rPr lang="ja-JP" altLang="en-US" sz="2400" dirty="0">
                    <a:latin typeface="+mn-ea"/>
                  </a:rPr>
                  <a:t>が独立したので，アシスタント</a:t>
                </a:r>
                <a:r>
                  <a:rPr lang="en-US" altLang="ja-JP" sz="2400" dirty="0">
                    <a:latin typeface="+mn-ea"/>
                  </a:rPr>
                  <a:t>C</a:t>
                </a:r>
                <a:r>
                  <a:rPr lang="ja-JP" altLang="en-US" sz="2400" dirty="0">
                    <a:latin typeface="+mn-ea"/>
                  </a:rPr>
                  <a:t>を雇うことに．</a:t>
                </a:r>
                <a:endParaRPr lang="en-US" altLang="ja-JP" sz="2400" dirty="0">
                  <a:latin typeface="+mn-ea"/>
                </a:endParaRPr>
              </a:p>
              <a:p>
                <a:endParaRPr lang="en-US" altLang="ja-JP" sz="800" dirty="0">
                  <a:latin typeface="+mn-ea"/>
                </a:endParaRPr>
              </a:p>
              <a:p>
                <a:pPr lvl="1"/>
                <a:r>
                  <a:rPr lang="ja-JP" altLang="en-US" sz="2400" dirty="0">
                    <a:latin typeface="+mn-ea"/>
                  </a:rPr>
                  <a:t>アシスタント</a:t>
                </a:r>
                <a:r>
                  <a:rPr lang="en-US" altLang="ja-JP" sz="2400" dirty="0">
                    <a:latin typeface="+mn-ea"/>
                  </a:rPr>
                  <a:t>C</a:t>
                </a:r>
                <a:r>
                  <a:rPr lang="ja-JP" altLang="en-US" sz="2400" dirty="0">
                    <a:latin typeface="+mn-ea"/>
                  </a:rPr>
                  <a:t>は作画もストーリー作りも苦手</a:t>
                </a:r>
                <a:endParaRPr lang="en-US" altLang="ja-JP" sz="2400" dirty="0">
                  <a:latin typeface="+mn-ea"/>
                </a:endParaRPr>
              </a:p>
              <a:p>
                <a:pPr lvl="1"/>
                <a:r>
                  <a:rPr lang="ja-JP" altLang="en-US" sz="2400" dirty="0">
                    <a:latin typeface="+mn-ea"/>
                  </a:rPr>
                  <a:t>ストーリーの追加的費用　</a:t>
                </a:r>
                <a:r>
                  <a:rPr lang="en-US" altLang="ja-JP" sz="2400" dirty="0">
                    <a:latin typeface="+mn-ea"/>
                  </a:rPr>
                  <a:t>	</a:t>
                </a:r>
                <a:r>
                  <a:rPr lang="ja-JP" altLang="en-US" sz="2400" dirty="0">
                    <a:latin typeface="+mn-ea"/>
                  </a:rPr>
                  <a:t>２４日</a:t>
                </a:r>
                <a:endParaRPr lang="en-US" altLang="ja-JP" sz="2400" dirty="0">
                  <a:latin typeface="+mn-ea"/>
                </a:endParaRPr>
              </a:p>
              <a:p>
                <a:pPr lvl="1"/>
                <a:r>
                  <a:rPr lang="ja-JP" altLang="en-US" sz="2400" dirty="0">
                    <a:latin typeface="+mn-ea"/>
                  </a:rPr>
                  <a:t>作画の追加的費用</a:t>
                </a:r>
                <a:r>
                  <a:rPr lang="en-US" altLang="ja-JP" sz="2400" dirty="0">
                    <a:latin typeface="+mn-ea"/>
                  </a:rPr>
                  <a:t>		</a:t>
                </a:r>
                <a:r>
                  <a:rPr lang="ja-JP" altLang="en-US" sz="2400" dirty="0">
                    <a:latin typeface="+mn-ea"/>
                  </a:rPr>
                  <a:t>　４日</a:t>
                </a:r>
                <a:endParaRPr lang="en-US" altLang="ja-JP" sz="2400" dirty="0">
                  <a:latin typeface="+mn-ea"/>
                </a:endParaRPr>
              </a:p>
              <a:p>
                <a:pPr lvl="1"/>
                <a:r>
                  <a:rPr kumimoji="1" lang="ja-JP" altLang="en-US" sz="2400" dirty="0">
                    <a:latin typeface="+mn-ea"/>
                  </a:rPr>
                  <a:t>漫画家</a:t>
                </a:r>
                <a:r>
                  <a:rPr kumimoji="1" lang="en-US" altLang="ja-JP" sz="2400" dirty="0">
                    <a:latin typeface="+mn-ea"/>
                  </a:rPr>
                  <a:t>A</a:t>
                </a:r>
                <a:r>
                  <a:rPr kumimoji="1" lang="ja-JP" altLang="en-US" sz="2400" dirty="0">
                    <a:latin typeface="+mn-ea"/>
                  </a:rPr>
                  <a:t>と同様週</a:t>
                </a:r>
                <a:r>
                  <a:rPr lang="ja-JP" altLang="en-US" sz="2400" dirty="0">
                    <a:latin typeface="+mn-ea"/>
                  </a:rPr>
                  <a:t>６</a:t>
                </a:r>
                <a:r>
                  <a:rPr kumimoji="1" lang="ja-JP" altLang="en-US" sz="2400" dirty="0">
                    <a:latin typeface="+mn-ea"/>
                  </a:rPr>
                  <a:t>日働く．</a:t>
                </a:r>
                <a:endParaRPr kumimoji="1" lang="en-US" altLang="ja-JP" sz="2400" dirty="0">
                  <a:latin typeface="+mn-ea"/>
                </a:endParaRPr>
              </a:p>
              <a:p>
                <a:endParaRPr kumimoji="1" lang="en-US" altLang="ja-JP" sz="800" dirty="0">
                  <a:latin typeface="+mn-ea"/>
                </a:endParaRPr>
              </a:p>
              <a:p>
                <a:r>
                  <a:rPr lang="ja-JP" altLang="en-US" sz="2400" dirty="0">
                    <a:latin typeface="+mn-ea"/>
                  </a:rPr>
                  <a:t>アシスタント</a:t>
                </a:r>
                <a:r>
                  <a:rPr kumimoji="1" lang="en-US" altLang="ja-JP" sz="2400" dirty="0">
                    <a:latin typeface="+mn-ea"/>
                  </a:rPr>
                  <a:t>C</a:t>
                </a:r>
                <a:r>
                  <a:rPr kumimoji="1" lang="ja-JP" altLang="en-US" sz="2400" dirty="0">
                    <a:latin typeface="+mn-ea"/>
                  </a:rPr>
                  <a:t>のトレードオフ</a:t>
                </a:r>
                <a:endParaRPr kumimoji="1" lang="en-US" altLang="ja-JP" sz="2400" dirty="0">
                  <a:latin typeface="+mn-ea"/>
                </a:endParaRPr>
              </a:p>
              <a:p>
                <a:pPr lvl="1"/>
                <a14:m>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a:rPr>
                          <m:t>𝑥</m:t>
                        </m:r>
                      </m:e>
                      <m:sub>
                        <m:r>
                          <m:rPr>
                            <m:sty m:val="p"/>
                          </m:rPr>
                          <a:rPr lang="en-US" altLang="ja-JP" sz="2400" b="0" i="0" smtClean="0">
                            <a:latin typeface="Cambria Math"/>
                          </a:rPr>
                          <m:t>C</m:t>
                        </m:r>
                      </m:sub>
                    </m:sSub>
                  </m:oMath>
                </a14:m>
                <a:r>
                  <a:rPr lang="ja-JP" altLang="en-US" sz="2400" dirty="0">
                    <a:latin typeface="+mn-ea"/>
                  </a:rPr>
                  <a:t>；</a:t>
                </a:r>
                <a:r>
                  <a:rPr lang="en-US" altLang="ja-JP" sz="2400" dirty="0">
                    <a:latin typeface="+mn-ea"/>
                  </a:rPr>
                  <a:t>C</a:t>
                </a:r>
                <a:r>
                  <a:rPr lang="ja-JP" altLang="en-US" sz="2400" dirty="0">
                    <a:latin typeface="+mn-ea"/>
                  </a:rPr>
                  <a:t>の行うストーリーの量</a:t>
                </a:r>
                <a:endParaRPr lang="en-US" altLang="ja-JP" sz="2400" dirty="0">
                  <a:latin typeface="+mn-ea"/>
                </a:endParaRPr>
              </a:p>
              <a:p>
                <a:pPr lvl="1"/>
                <a14:m>
                  <m:oMath xmlns:m="http://schemas.openxmlformats.org/officeDocument/2006/math">
                    <m:sSub>
                      <m:sSubPr>
                        <m:ctrlPr>
                          <a:rPr lang="en-US" altLang="ja-JP" sz="2400" i="1" smtClean="0">
                            <a:latin typeface="Cambria Math" panose="02040503050406030204" pitchFamily="18" charset="0"/>
                          </a:rPr>
                        </m:ctrlPr>
                      </m:sSubPr>
                      <m:e>
                        <m:r>
                          <a:rPr lang="en-US" altLang="ja-JP" sz="2400" b="0" i="1" smtClean="0">
                            <a:latin typeface="Cambria Math"/>
                          </a:rPr>
                          <m:t>𝑦</m:t>
                        </m:r>
                      </m:e>
                      <m:sub>
                        <m:r>
                          <m:rPr>
                            <m:sty m:val="p"/>
                          </m:rPr>
                          <a:rPr lang="en-US" altLang="ja-JP" sz="2400" b="0" i="0" smtClean="0">
                            <a:latin typeface="Cambria Math"/>
                          </a:rPr>
                          <m:t>C</m:t>
                        </m:r>
                      </m:sub>
                    </m:sSub>
                  </m:oMath>
                </a14:m>
                <a:r>
                  <a:rPr lang="ja-JP" altLang="en-US" sz="2400" dirty="0">
                    <a:latin typeface="+mn-ea"/>
                  </a:rPr>
                  <a:t>；</a:t>
                </a:r>
                <a:r>
                  <a:rPr lang="en-US" altLang="ja-JP" sz="2400" dirty="0">
                    <a:latin typeface="+mn-ea"/>
                  </a:rPr>
                  <a:t>C</a:t>
                </a:r>
                <a:r>
                  <a:rPr lang="ja-JP" altLang="en-US" sz="2400" dirty="0">
                    <a:latin typeface="+mn-ea"/>
                  </a:rPr>
                  <a:t>の行う作画の量</a:t>
                </a:r>
                <a:r>
                  <a:rPr kumimoji="1" lang="en-US" altLang="ja-JP" sz="2400" dirty="0">
                    <a:latin typeface="+mn-ea"/>
                  </a:rPr>
                  <a:t>                         </a:t>
                </a:r>
              </a:p>
              <a:p>
                <a:pPr>
                  <a:buNone/>
                </a:pPr>
                <a:r>
                  <a:rPr lang="en-US" altLang="ja-JP" sz="1900" dirty="0">
                    <a:latin typeface="+mn-ea"/>
                  </a:rPr>
                  <a:t>            </a:t>
                </a:r>
                <a14:m>
                  <m:oMath xmlns:m="http://schemas.openxmlformats.org/officeDocument/2006/math">
                    <m:r>
                      <a:rPr lang="en-US" altLang="ja-JP" sz="2800">
                        <a:latin typeface="Cambria Math"/>
                      </a:rPr>
                      <m:t>6=</m:t>
                    </m:r>
                    <m:r>
                      <a:rPr lang="en-US" altLang="ja-JP" sz="2800" b="0" i="0" smtClean="0">
                        <a:latin typeface="Cambria Math"/>
                      </a:rPr>
                      <m:t>2</m:t>
                    </m:r>
                    <m:r>
                      <a:rPr lang="en-US" altLang="ja-JP" sz="2800">
                        <a:latin typeface="Cambria Math"/>
                      </a:rPr>
                      <m:t>4</m:t>
                    </m:r>
                    <m:sSub>
                      <m:sSubPr>
                        <m:ctrlPr>
                          <a:rPr lang="ja-JP" altLang="ja-JP" sz="2800" i="1">
                            <a:latin typeface="Cambria Math" panose="02040503050406030204" pitchFamily="18" charset="0"/>
                          </a:rPr>
                        </m:ctrlPr>
                      </m:sSubPr>
                      <m:e>
                        <m:r>
                          <a:rPr lang="en-US" altLang="ja-JP" sz="2800" i="1">
                            <a:latin typeface="Cambria Math"/>
                          </a:rPr>
                          <m:t>𝑥</m:t>
                        </m:r>
                      </m:e>
                      <m:sub>
                        <m:r>
                          <m:rPr>
                            <m:sty m:val="p"/>
                          </m:rPr>
                          <a:rPr lang="en-US" altLang="ja-JP" sz="2800" b="0" i="0" smtClean="0">
                            <a:latin typeface="Cambria Math"/>
                          </a:rPr>
                          <m:t>C</m:t>
                        </m:r>
                      </m:sub>
                    </m:sSub>
                    <m:r>
                      <a:rPr lang="en-US" altLang="ja-JP" sz="2800" i="1">
                        <a:latin typeface="Cambria Math"/>
                      </a:rPr>
                      <m:t>+</m:t>
                    </m:r>
                    <m:r>
                      <a:rPr lang="en-US" altLang="ja-JP" sz="2800" b="0" i="1" smtClean="0">
                        <a:latin typeface="Cambria Math"/>
                      </a:rPr>
                      <m:t>4</m:t>
                    </m:r>
                    <m:sSub>
                      <m:sSubPr>
                        <m:ctrlPr>
                          <a:rPr lang="ja-JP" altLang="ja-JP" sz="2800" i="1">
                            <a:latin typeface="Cambria Math" panose="02040503050406030204" pitchFamily="18" charset="0"/>
                          </a:rPr>
                        </m:ctrlPr>
                      </m:sSubPr>
                      <m:e>
                        <m:r>
                          <a:rPr lang="en-US" altLang="ja-JP" sz="2800" i="1">
                            <a:latin typeface="Cambria Math"/>
                          </a:rPr>
                          <m:t>𝑦</m:t>
                        </m:r>
                      </m:e>
                      <m:sub>
                        <m:r>
                          <m:rPr>
                            <m:sty m:val="p"/>
                          </m:rPr>
                          <a:rPr lang="en-US" altLang="ja-JP" sz="2800" b="0" i="0" smtClean="0">
                            <a:latin typeface="Cambria Math"/>
                          </a:rPr>
                          <m:t>C</m:t>
                        </m:r>
                      </m:sub>
                    </m:sSub>
                    <m:r>
                      <a:rPr lang="en-US" altLang="ja-JP" sz="2800" i="1">
                        <a:latin typeface="Cambria Math"/>
                      </a:rPr>
                      <m:t>        ↔      </m:t>
                    </m:r>
                    <m:sSub>
                      <m:sSubPr>
                        <m:ctrlPr>
                          <a:rPr lang="ja-JP" altLang="ja-JP" sz="2800" i="1">
                            <a:latin typeface="Cambria Math" panose="02040503050406030204" pitchFamily="18" charset="0"/>
                          </a:rPr>
                        </m:ctrlPr>
                      </m:sSubPr>
                      <m:e>
                        <m:r>
                          <a:rPr lang="en-US" altLang="ja-JP" sz="2800" i="1">
                            <a:latin typeface="Cambria Math"/>
                          </a:rPr>
                          <m:t>𝑦</m:t>
                        </m:r>
                      </m:e>
                      <m:sub>
                        <m:r>
                          <m:rPr>
                            <m:sty m:val="p"/>
                          </m:rPr>
                          <a:rPr lang="en-US" altLang="ja-JP" sz="2800" b="0" i="0" smtClean="0">
                            <a:latin typeface="Cambria Math"/>
                          </a:rPr>
                          <m:t>C</m:t>
                        </m:r>
                      </m:sub>
                    </m:sSub>
                    <m:r>
                      <a:rPr lang="en-US" altLang="ja-JP" sz="2800" i="1">
                        <a:latin typeface="Cambria Math"/>
                      </a:rPr>
                      <m:t>=</m:t>
                    </m:r>
                    <m:f>
                      <m:fPr>
                        <m:ctrlPr>
                          <a:rPr lang="en-US" altLang="ja-JP" sz="2800" i="1" smtClean="0">
                            <a:latin typeface="Cambria Math" panose="02040503050406030204" pitchFamily="18" charset="0"/>
                          </a:rPr>
                        </m:ctrlPr>
                      </m:fPr>
                      <m:num>
                        <m:r>
                          <a:rPr lang="en-US" altLang="ja-JP" sz="2800" b="0" i="1" smtClean="0">
                            <a:latin typeface="Cambria Math"/>
                          </a:rPr>
                          <m:t>3</m:t>
                        </m:r>
                      </m:num>
                      <m:den>
                        <m:r>
                          <a:rPr lang="en-US" altLang="ja-JP" sz="2800" b="0" i="1" smtClean="0">
                            <a:latin typeface="Cambria Math"/>
                          </a:rPr>
                          <m:t>2</m:t>
                        </m:r>
                      </m:den>
                    </m:f>
                    <m:r>
                      <a:rPr lang="en-US" altLang="ja-JP" sz="2800" i="1">
                        <a:latin typeface="Cambria Math"/>
                      </a:rPr>
                      <m:t>−</m:t>
                    </m:r>
                    <m:r>
                      <a:rPr lang="en-US" altLang="ja-JP" sz="2800" b="0" i="1" smtClean="0">
                        <a:latin typeface="Cambria Math"/>
                      </a:rPr>
                      <m:t>6</m:t>
                    </m:r>
                    <m:sSub>
                      <m:sSubPr>
                        <m:ctrlPr>
                          <a:rPr lang="ja-JP" altLang="ja-JP" sz="2800" i="1">
                            <a:latin typeface="Cambria Math" panose="02040503050406030204" pitchFamily="18" charset="0"/>
                          </a:rPr>
                        </m:ctrlPr>
                      </m:sSubPr>
                      <m:e>
                        <m:r>
                          <a:rPr lang="en-US" altLang="ja-JP" sz="2800" i="1">
                            <a:latin typeface="Cambria Math"/>
                          </a:rPr>
                          <m:t>𝑥</m:t>
                        </m:r>
                      </m:e>
                      <m:sub>
                        <m:r>
                          <m:rPr>
                            <m:sty m:val="p"/>
                          </m:rPr>
                          <a:rPr lang="en-US" altLang="ja-JP" sz="2800" b="0" i="0" smtClean="0">
                            <a:latin typeface="Cambria Math"/>
                          </a:rPr>
                          <m:t>C</m:t>
                        </m:r>
                      </m:sub>
                    </m:sSub>
                  </m:oMath>
                </a14:m>
                <a:endParaRPr kumimoji="1" lang="en-US" altLang="ja-JP" sz="2800" dirty="0">
                  <a:latin typeface="+mn-ea"/>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sz="quarter" idx="1"/>
              </p:nvPr>
            </p:nvSpPr>
            <p:spPr>
              <a:xfrm>
                <a:off x="457200" y="1219200"/>
                <a:ext cx="8229600" cy="5378152"/>
              </a:xfrm>
              <a:blipFill rotWithShape="1">
                <a:blip r:embed="rId2"/>
                <a:stretch>
                  <a:fillRect l="-444" t="-907"/>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3736BF19-A540-4E2E-8351-7AE9ED85B25B}"/>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D72E1E8D-E5A8-4977-8233-E44561AD5277}"/>
              </a:ext>
            </a:extLst>
          </p:cNvPr>
          <p:cNvSpPr>
            <a:spLocks noGrp="1"/>
          </p:cNvSpPr>
          <p:nvPr>
            <p:ph type="sldNum" sz="quarter" idx="12"/>
          </p:nvPr>
        </p:nvSpPr>
        <p:spPr/>
        <p:txBody>
          <a:bodyPr/>
          <a:lstStyle/>
          <a:p>
            <a:fld id="{6BAC34B2-ACAB-4D20-A3D4-E7FC5F03345E}" type="slidenum">
              <a:rPr kumimoji="1" lang="ja-JP" altLang="en-US" smtClean="0"/>
              <a:t>29</a:t>
            </a:fld>
            <a:endParaRPr kumimoji="1" lang="ja-JP" altLang="en-US"/>
          </a:p>
        </p:txBody>
      </p:sp>
    </p:spTree>
    <p:extLst>
      <p:ext uri="{BB962C8B-B14F-4D97-AF65-F5344CB8AC3E}">
        <p14:creationId xmlns:p14="http://schemas.microsoft.com/office/powerpoint/2010/main" val="309370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fade">
                                      <p:cBhvr>
                                        <p:cTn id="7" dur="500"/>
                                        <p:tgtEl>
                                          <p:spTgt spid="3">
                                            <p:txEl>
                                              <p:pRg st="8" end="8"/>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9" end="9"/>
                                            </p:txEl>
                                          </p:spTgt>
                                        </p:tgtEl>
                                        <p:attrNameLst>
                                          <p:attrName>style.visibility</p:attrName>
                                        </p:attrNameLst>
                                      </p:cBhvr>
                                      <p:to>
                                        <p:strVal val="visible"/>
                                      </p:to>
                                    </p:set>
                                    <p:animEffect transition="in" filter="fade">
                                      <p:cBhvr>
                                        <p:cTn id="10" dur="500"/>
                                        <p:tgtEl>
                                          <p:spTgt spid="3">
                                            <p:txEl>
                                              <p:pRg st="9" end="9"/>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animEffect transition="in" filter="fade">
                                      <p:cBhvr>
                                        <p:cTn id="13" dur="500"/>
                                        <p:tgtEl>
                                          <p:spTgt spid="3">
                                            <p:txEl>
                                              <p:pRg st="10" end="1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1" end="11"/>
                                            </p:txEl>
                                          </p:spTgt>
                                        </p:tgtEl>
                                        <p:attrNameLst>
                                          <p:attrName>style.visibility</p:attrName>
                                        </p:attrNameLst>
                                      </p:cBhvr>
                                      <p:to>
                                        <p:strVal val="visible"/>
                                      </p:to>
                                    </p:set>
                                    <p:animEffect transition="in" filter="fade">
                                      <p:cBhvr>
                                        <p:cTn id="16"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pPr lvl="0"/>
            <a:r>
              <a:rPr lang="ja-JP" altLang="en-US" dirty="0">
                <a:solidFill>
                  <a:srgbClr val="0070C0"/>
                </a:solidFill>
              </a:rPr>
              <a:t>●〇</a:t>
            </a:r>
            <a:br>
              <a:rPr lang="en-US" altLang="ja-JP" dirty="0">
                <a:solidFill>
                  <a:srgbClr val="0070C0"/>
                </a:solidFill>
              </a:rPr>
            </a:br>
            <a:r>
              <a:rPr lang="en-US" altLang="ja-JP" sz="3100" dirty="0">
                <a:solidFill>
                  <a:srgbClr val="0070C0"/>
                </a:solidFill>
              </a:rPr>
              <a:t>2.1.1</a:t>
            </a:r>
            <a:r>
              <a:rPr lang="ja-JP" altLang="en-US" sz="3100" dirty="0">
                <a:solidFill>
                  <a:srgbClr val="0070C0"/>
                </a:solidFill>
              </a:rPr>
              <a:t>　役割分担と職能</a:t>
            </a:r>
            <a:endParaRPr lang="en-US" altLang="en-US" sz="3100" dirty="0">
              <a:solidFill>
                <a:srgbClr val="0070C0"/>
              </a:solidFill>
            </a:endParaRPr>
          </a:p>
        </p:txBody>
      </p:sp>
      <p:sp>
        <p:nvSpPr>
          <p:cNvPr id="166917" name="Rectangle 5"/>
          <p:cNvSpPr>
            <a:spLocks noGrp="1" noChangeArrowheads="1"/>
          </p:cNvSpPr>
          <p:nvPr>
            <p:ph idx="1"/>
          </p:nvPr>
        </p:nvSpPr>
        <p:spPr>
          <a:xfrm>
            <a:off x="539552" y="1124744"/>
            <a:ext cx="8291264" cy="5040560"/>
          </a:xfrm>
        </p:spPr>
        <p:txBody>
          <a:bodyPr>
            <a:normAutofit lnSpcReduction="10000"/>
          </a:bodyPr>
          <a:lstStyle/>
          <a:p>
            <a:pPr marL="0" lvl="0" indent="0" algn="just">
              <a:buNone/>
            </a:pPr>
            <a:endParaRPr lang="en-US" altLang="ja-JP" sz="1200" dirty="0"/>
          </a:p>
          <a:p>
            <a:pPr lvl="0">
              <a:buFont typeface="Wingdings 3" panose="05040102010807070707" pitchFamily="18" charset="2"/>
              <a:buChar char=""/>
            </a:pPr>
            <a:r>
              <a:rPr lang="ja-JP" altLang="en-US" sz="2400" dirty="0"/>
              <a:t>いろいろな資源</a:t>
            </a:r>
            <a:endParaRPr lang="en-US" altLang="ja-JP" sz="2400" dirty="0"/>
          </a:p>
          <a:p>
            <a:pPr marL="457200" lvl="0" indent="-457200">
              <a:buFont typeface="Arial" pitchFamily="34" charset="0"/>
              <a:buChar char="•"/>
            </a:pPr>
            <a:endParaRPr lang="en-US" altLang="ja-JP" sz="800" dirty="0"/>
          </a:p>
          <a:p>
            <a:pPr lvl="1" algn="just">
              <a:buFont typeface="Wingdings 3" panose="05040102010807070707" pitchFamily="18" charset="2"/>
              <a:buChar char=""/>
            </a:pPr>
            <a:r>
              <a:rPr lang="ja-JP" altLang="en-US" sz="2400" dirty="0"/>
              <a:t>「天然資源」・・・土地，石油，森林，水，鉱物など</a:t>
            </a:r>
            <a:endParaRPr lang="en-US" altLang="ja-JP" sz="2400" dirty="0"/>
          </a:p>
          <a:p>
            <a:pPr lvl="1" algn="just">
              <a:buFont typeface="Wingdings 3" panose="05040102010807070707" pitchFamily="18" charset="2"/>
              <a:buChar char=""/>
            </a:pPr>
            <a:r>
              <a:rPr lang="ja-JP" altLang="en-US" sz="2400" dirty="0"/>
              <a:t>「物的資源」・・・人間の活動によって生み出される</a:t>
            </a:r>
            <a:endParaRPr lang="en-US" altLang="ja-JP" sz="2400" dirty="0"/>
          </a:p>
          <a:p>
            <a:pPr lvl="1" algn="just">
              <a:buFont typeface="Wingdings 3" panose="05040102010807070707" pitchFamily="18" charset="2"/>
              <a:buChar char=""/>
            </a:pPr>
            <a:r>
              <a:rPr lang="ja-JP" altLang="en-US" sz="2400" dirty="0"/>
              <a:t>「人的資源」・・・物的資源を作り出す人間自身</a:t>
            </a:r>
            <a:endParaRPr lang="en-US" altLang="ja-JP" sz="2400" dirty="0"/>
          </a:p>
          <a:p>
            <a:pPr lvl="1" algn="just">
              <a:buFont typeface="Arial" pitchFamily="34" charset="0"/>
              <a:buChar char="•"/>
            </a:pPr>
            <a:endParaRPr lang="en-US" altLang="ja-JP" sz="800" dirty="0"/>
          </a:p>
          <a:p>
            <a:pPr algn="just">
              <a:buFont typeface="Wingdings 3" panose="05040102010807070707" pitchFamily="18" charset="2"/>
              <a:buChar char="}"/>
            </a:pPr>
            <a:r>
              <a:rPr lang="ja-JP" altLang="en-US" sz="2400" dirty="0"/>
              <a:t>人間の経済活動とは，</a:t>
            </a:r>
            <a:endParaRPr lang="en-US" altLang="ja-JP" sz="2400" dirty="0"/>
          </a:p>
          <a:p>
            <a:pPr algn="just">
              <a:buFont typeface="Arial" pitchFamily="34" charset="0"/>
              <a:buChar char="•"/>
            </a:pPr>
            <a:endParaRPr lang="en-US" altLang="ja-JP" sz="800" dirty="0">
              <a:solidFill>
                <a:srgbClr val="0070C0"/>
              </a:solidFill>
            </a:endParaRPr>
          </a:p>
          <a:p>
            <a:pPr lvl="1" algn="just">
              <a:buFont typeface="Wingdings 3" panose="05040102010807070707" pitchFamily="18" charset="2"/>
              <a:buChar char="}"/>
            </a:pPr>
            <a:r>
              <a:rPr lang="ja-JP" altLang="en-US" sz="2400" dirty="0">
                <a:solidFill>
                  <a:schemeClr val="tx1"/>
                </a:solidFill>
              </a:rPr>
              <a:t>資源を利用して新たな（非）物的資源を「</a:t>
            </a:r>
            <a:r>
              <a:rPr lang="ja-JP" altLang="en-US" sz="2400" dirty="0">
                <a:solidFill>
                  <a:srgbClr val="0070C0"/>
                </a:solidFill>
              </a:rPr>
              <a:t>生産</a:t>
            </a:r>
            <a:r>
              <a:rPr lang="ja-JP" altLang="en-US" sz="2400" dirty="0">
                <a:solidFill>
                  <a:schemeClr val="tx1"/>
                </a:solidFill>
              </a:rPr>
              <a:t>」し，</a:t>
            </a:r>
            <a:endParaRPr lang="en-US" altLang="ja-JP" sz="2400" dirty="0">
              <a:solidFill>
                <a:schemeClr val="tx1"/>
              </a:solidFill>
            </a:endParaRPr>
          </a:p>
          <a:p>
            <a:pPr lvl="1" algn="just">
              <a:buFont typeface="Wingdings 3" panose="05040102010807070707" pitchFamily="18" charset="2"/>
              <a:buChar char="}"/>
            </a:pPr>
            <a:r>
              <a:rPr lang="ja-JP" altLang="en-US" sz="2400" dirty="0">
                <a:solidFill>
                  <a:schemeClr val="tx1"/>
                </a:solidFill>
              </a:rPr>
              <a:t>生産された（非）物的資源を人々に「</a:t>
            </a:r>
            <a:r>
              <a:rPr lang="ja-JP" altLang="en-US" sz="2400" dirty="0">
                <a:solidFill>
                  <a:srgbClr val="0070C0"/>
                </a:solidFill>
              </a:rPr>
              <a:t>流通</a:t>
            </a:r>
            <a:r>
              <a:rPr lang="ja-JP" altLang="en-US" sz="2400" dirty="0">
                <a:solidFill>
                  <a:schemeClr val="tx1"/>
                </a:solidFill>
              </a:rPr>
              <a:t>」させ，</a:t>
            </a:r>
            <a:endParaRPr lang="en-US" altLang="ja-JP" sz="2400" dirty="0">
              <a:solidFill>
                <a:schemeClr val="tx1"/>
              </a:solidFill>
            </a:endParaRPr>
          </a:p>
          <a:p>
            <a:pPr lvl="1" algn="just">
              <a:buFont typeface="Wingdings 3" panose="05040102010807070707" pitchFamily="18" charset="2"/>
              <a:buChar char="}"/>
            </a:pPr>
            <a:r>
              <a:rPr lang="ja-JP" altLang="en-US" sz="2400" dirty="0">
                <a:solidFill>
                  <a:schemeClr val="tx1"/>
                </a:solidFill>
              </a:rPr>
              <a:t>（非）物的資源の生産によって生み出された付加価値を人々に「</a:t>
            </a:r>
            <a:r>
              <a:rPr lang="ja-JP" altLang="en-US" sz="2400" dirty="0">
                <a:solidFill>
                  <a:srgbClr val="0070C0"/>
                </a:solidFill>
              </a:rPr>
              <a:t>分配</a:t>
            </a:r>
            <a:r>
              <a:rPr lang="ja-JP" altLang="en-US" sz="2400" dirty="0">
                <a:solidFill>
                  <a:schemeClr val="tx1"/>
                </a:solidFill>
              </a:rPr>
              <a:t>」すること．</a:t>
            </a:r>
            <a:endParaRPr lang="en-US" altLang="ja-JP" sz="2400" dirty="0">
              <a:solidFill>
                <a:schemeClr val="tx1"/>
              </a:solidFill>
            </a:endParaRPr>
          </a:p>
          <a:p>
            <a:pPr lvl="1" algn="just">
              <a:buFont typeface="Arial" pitchFamily="34" charset="0"/>
              <a:buChar char="•"/>
            </a:pPr>
            <a:endParaRPr lang="en-US" altLang="ja-JP" sz="800" dirty="0"/>
          </a:p>
          <a:p>
            <a:pPr algn="just">
              <a:buFont typeface="Wingdings 3" panose="05040102010807070707" pitchFamily="18" charset="2"/>
              <a:buChar char=""/>
            </a:pPr>
            <a:r>
              <a:rPr lang="ja-JP" altLang="en-US" sz="2400" dirty="0"/>
              <a:t>まずは</a:t>
            </a:r>
            <a:r>
              <a:rPr lang="ja-JP" altLang="en-US" sz="2400" dirty="0">
                <a:solidFill>
                  <a:srgbClr val="FF0000"/>
                </a:solidFill>
              </a:rPr>
              <a:t>生産に関する資源配分</a:t>
            </a:r>
            <a:r>
              <a:rPr lang="ja-JP" altLang="en-US" sz="2400" dirty="0"/>
              <a:t>の問題を考える．</a:t>
            </a:r>
            <a:endParaRPr lang="ja-JP" altLang="ja-JP" sz="2400" dirty="0"/>
          </a:p>
        </p:txBody>
      </p:sp>
      <p:sp>
        <p:nvSpPr>
          <p:cNvPr id="7" name="正方形/長方形 6"/>
          <p:cNvSpPr/>
          <p:nvPr/>
        </p:nvSpPr>
        <p:spPr>
          <a:xfrm>
            <a:off x="755576" y="2636912"/>
            <a:ext cx="7488832" cy="523220"/>
          </a:xfrm>
          <a:prstGeom prst="rect">
            <a:avLst/>
          </a:prstGeom>
        </p:spPr>
        <p:txBody>
          <a:bodyPr wrap="square">
            <a:spAutoFit/>
          </a:bodyPr>
          <a:lstStyle/>
          <a:p>
            <a:pPr marL="457200" lvl="0" indent="-457200">
              <a:buFont typeface="Arial" pitchFamily="34" charset="0"/>
              <a:buChar char="•"/>
            </a:pPr>
            <a:endParaRPr lang="ja-JP" altLang="en-US" sz="2800" dirty="0"/>
          </a:p>
        </p:txBody>
      </p:sp>
      <p:sp>
        <p:nvSpPr>
          <p:cNvPr id="2" name="日付プレースホルダー 1">
            <a:extLst>
              <a:ext uri="{FF2B5EF4-FFF2-40B4-BE49-F238E27FC236}">
                <a16:creationId xmlns:a16="http://schemas.microsoft.com/office/drawing/2014/main" id="{BD17396D-D478-4B41-80D3-8D5713A41AB8}"/>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670ADF15-594F-4A18-BB74-83FBA55D02A7}"/>
              </a:ext>
            </a:extLst>
          </p:cNvPr>
          <p:cNvSpPr>
            <a:spLocks noGrp="1"/>
          </p:cNvSpPr>
          <p:nvPr>
            <p:ph type="sldNum" sz="quarter" idx="12"/>
          </p:nvPr>
        </p:nvSpPr>
        <p:spPr/>
        <p:txBody>
          <a:bodyPr/>
          <a:lstStyle/>
          <a:p>
            <a:fld id="{6BAC34B2-ACAB-4D20-A3D4-E7FC5F03345E}" type="slidenum">
              <a:rPr kumimoji="1" lang="ja-JP" altLang="en-US" smtClean="0"/>
              <a:t>3</a:t>
            </a:fld>
            <a:endParaRPr kumimoji="1" lang="ja-JP" altLang="en-US"/>
          </a:p>
        </p:txBody>
      </p:sp>
    </p:spTree>
    <p:extLst>
      <p:ext uri="{BB962C8B-B14F-4D97-AF65-F5344CB8AC3E}">
        <p14:creationId xmlns:p14="http://schemas.microsoft.com/office/powerpoint/2010/main" val="59790541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3" end="3"/>
                                            </p:txEl>
                                          </p:spTgt>
                                        </p:tgtEl>
                                        <p:attrNameLst>
                                          <p:attrName>style.visibility</p:attrName>
                                        </p:attrNameLst>
                                      </p:cBhvr>
                                      <p:to>
                                        <p:strVal val="visible"/>
                                      </p:to>
                                    </p:set>
                                    <p:animEffect transition="in" filter="fade">
                                      <p:cBhvr>
                                        <p:cTn id="7" dur="500"/>
                                        <p:tgtEl>
                                          <p:spTgt spid="16691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7" end="7"/>
                                            </p:txEl>
                                          </p:spTgt>
                                        </p:tgtEl>
                                        <p:attrNameLst>
                                          <p:attrName>style.visibility</p:attrName>
                                        </p:attrNameLst>
                                      </p:cBhvr>
                                      <p:to>
                                        <p:strVal val="visible"/>
                                      </p:to>
                                    </p:set>
                                    <p:animEffect transition="in" filter="fade">
                                      <p:cBhvr>
                                        <p:cTn id="22" dur="500"/>
                                        <p:tgtEl>
                                          <p:spTgt spid="166917">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917">
                                            <p:txEl>
                                              <p:pRg st="9" end="9"/>
                                            </p:txEl>
                                          </p:spTgt>
                                        </p:tgtEl>
                                        <p:attrNameLst>
                                          <p:attrName>style.visibility</p:attrName>
                                        </p:attrNameLst>
                                      </p:cBhvr>
                                      <p:to>
                                        <p:strVal val="visible"/>
                                      </p:to>
                                    </p:set>
                                    <p:animEffect transition="in" filter="fade">
                                      <p:cBhvr>
                                        <p:cTn id="27" dur="500"/>
                                        <p:tgtEl>
                                          <p:spTgt spid="166917">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6917">
                                            <p:txEl>
                                              <p:pRg st="10" end="10"/>
                                            </p:txEl>
                                          </p:spTgt>
                                        </p:tgtEl>
                                        <p:attrNameLst>
                                          <p:attrName>style.visibility</p:attrName>
                                        </p:attrNameLst>
                                      </p:cBhvr>
                                      <p:to>
                                        <p:strVal val="visible"/>
                                      </p:to>
                                    </p:set>
                                    <p:animEffect transition="in" filter="fade">
                                      <p:cBhvr>
                                        <p:cTn id="32" dur="500"/>
                                        <p:tgtEl>
                                          <p:spTgt spid="166917">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66917">
                                            <p:txEl>
                                              <p:pRg st="11" end="11"/>
                                            </p:txEl>
                                          </p:spTgt>
                                        </p:tgtEl>
                                        <p:attrNameLst>
                                          <p:attrName>style.visibility</p:attrName>
                                        </p:attrNameLst>
                                      </p:cBhvr>
                                      <p:to>
                                        <p:strVal val="visible"/>
                                      </p:to>
                                    </p:set>
                                    <p:animEffect transition="in" filter="fade">
                                      <p:cBhvr>
                                        <p:cTn id="37" dur="500"/>
                                        <p:tgtEl>
                                          <p:spTgt spid="166917">
                                            <p:txEl>
                                              <p:pRg st="11" end="1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66917">
                                            <p:txEl>
                                              <p:pRg st="13" end="13"/>
                                            </p:txEl>
                                          </p:spTgt>
                                        </p:tgtEl>
                                        <p:attrNameLst>
                                          <p:attrName>style.visibility</p:attrName>
                                        </p:attrNameLst>
                                      </p:cBhvr>
                                      <p:to>
                                        <p:strVal val="visible"/>
                                      </p:to>
                                    </p:set>
                                    <p:animEffect transition="in" filter="fade">
                                      <p:cBhvr>
                                        <p:cTn id="42" dur="500"/>
                                        <p:tgtEl>
                                          <p:spTgt spid="16691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2800" dirty="0">
                <a:solidFill>
                  <a:srgbClr val="0070C0"/>
                </a:solidFill>
              </a:rPr>
              <a:t>●</a:t>
            </a:r>
            <a:r>
              <a:rPr lang="ja-JP" altLang="en-US" sz="2800" dirty="0">
                <a:solidFill>
                  <a:srgbClr val="0070C0"/>
                </a:solidFill>
              </a:rPr>
              <a:t>〇〇〇〇</a:t>
            </a:r>
            <a:br>
              <a:rPr kumimoji="1" lang="en-US" altLang="ja-JP" sz="2800" dirty="0">
                <a:solidFill>
                  <a:srgbClr val="0070C0"/>
                </a:solidFill>
              </a:rPr>
            </a:br>
            <a:r>
              <a:rPr kumimoji="1" lang="ja-JP" altLang="en-US" sz="2800" dirty="0">
                <a:solidFill>
                  <a:srgbClr val="0070C0"/>
                </a:solidFill>
              </a:rPr>
              <a:t>比較優位に基づく分業</a:t>
            </a:r>
          </a:p>
        </p:txBody>
      </p:sp>
      <p:sp>
        <p:nvSpPr>
          <p:cNvPr id="3" name="コンテンツ プレースホルダ 2"/>
          <p:cNvSpPr>
            <a:spLocks noGrp="1"/>
          </p:cNvSpPr>
          <p:nvPr>
            <p:ph sz="quarter" idx="1"/>
          </p:nvPr>
        </p:nvSpPr>
        <p:spPr/>
        <p:txBody>
          <a:bodyPr/>
          <a:lstStyle/>
          <a:p>
            <a:endParaRPr kumimoji="1" lang="en-US" altLang="ja-JP" sz="2400" dirty="0"/>
          </a:p>
          <a:p>
            <a:endParaRPr lang="en-US" altLang="ja-JP" sz="2400" dirty="0"/>
          </a:p>
          <a:p>
            <a:endParaRPr kumimoji="1" lang="en-US" altLang="ja-JP" sz="2400" dirty="0"/>
          </a:p>
          <a:p>
            <a:endParaRPr kumimoji="1" lang="ja-JP" altLang="en-US" sz="2400" dirty="0"/>
          </a:p>
        </p:txBody>
      </p:sp>
      <p:graphicFrame>
        <p:nvGraphicFramePr>
          <p:cNvPr id="7170" name="Object 2"/>
          <p:cNvGraphicFramePr>
            <a:graphicFrameLocks noChangeAspect="1"/>
          </p:cNvGraphicFramePr>
          <p:nvPr>
            <p:extLst>
              <p:ext uri="{D42A27DB-BD31-4B8C-83A1-F6EECF244321}">
                <p14:modId xmlns:p14="http://schemas.microsoft.com/office/powerpoint/2010/main" val="2402815688"/>
              </p:ext>
            </p:extLst>
          </p:nvPr>
        </p:nvGraphicFramePr>
        <p:xfrm>
          <a:off x="466725" y="1474788"/>
          <a:ext cx="7632700" cy="4795837"/>
        </p:xfrm>
        <a:graphic>
          <a:graphicData uri="http://schemas.openxmlformats.org/presentationml/2006/ole">
            <mc:AlternateContent xmlns:mc="http://schemas.openxmlformats.org/markup-compatibility/2006">
              <mc:Choice xmlns:v="urn:schemas-microsoft-com:vml" Requires="v">
                <p:oleObj spid="_x0000_s13318" name="文書" r:id="rId3" imgW="6194857" imgH="3885761" progId="Word.Document.12">
                  <p:embed/>
                </p:oleObj>
              </mc:Choice>
              <mc:Fallback>
                <p:oleObj name="文書" r:id="rId3" imgW="6194857" imgH="3885761" progId="Word.Document.12">
                  <p:embed/>
                  <p:pic>
                    <p:nvPicPr>
                      <p:cNvPr id="0" name=""/>
                      <p:cNvPicPr>
                        <a:picLocks noChangeAspect="1" noChangeArrowheads="1"/>
                      </p:cNvPicPr>
                      <p:nvPr/>
                    </p:nvPicPr>
                    <p:blipFill>
                      <a:blip r:embed="rId4"/>
                      <a:srcRect/>
                      <a:stretch>
                        <a:fillRect/>
                      </a:stretch>
                    </p:blipFill>
                    <p:spPr bwMode="auto">
                      <a:xfrm>
                        <a:off x="466725" y="1474788"/>
                        <a:ext cx="7632700" cy="479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テキスト ボックス 5"/>
          <p:cNvSpPr txBox="1"/>
          <p:nvPr/>
        </p:nvSpPr>
        <p:spPr>
          <a:xfrm>
            <a:off x="3059832" y="1484784"/>
            <a:ext cx="4464496" cy="830997"/>
          </a:xfrm>
          <a:prstGeom prst="rect">
            <a:avLst/>
          </a:prstGeom>
          <a:noFill/>
        </p:spPr>
        <p:txBody>
          <a:bodyPr wrap="square" rtlCol="0">
            <a:spAutoFit/>
          </a:bodyPr>
          <a:lstStyle/>
          <a:p>
            <a:r>
              <a:rPr kumimoji="1" lang="ja-JP" altLang="en-US" sz="2400" dirty="0">
                <a:solidFill>
                  <a:srgbClr val="FF0000"/>
                </a:solidFill>
                <a:latin typeface="+mn-ea"/>
              </a:rPr>
              <a:t>このような</a:t>
            </a:r>
            <a:r>
              <a:rPr lang="ja-JP" altLang="en-US" sz="2400" dirty="0">
                <a:solidFill>
                  <a:srgbClr val="FF0000"/>
                </a:solidFill>
                <a:latin typeface="+mn-ea"/>
              </a:rPr>
              <a:t>アシスタント</a:t>
            </a:r>
            <a:r>
              <a:rPr kumimoji="1" lang="en-US" altLang="ja-JP" sz="2400" dirty="0">
                <a:solidFill>
                  <a:srgbClr val="FF0000"/>
                </a:solidFill>
                <a:latin typeface="+mn-ea"/>
              </a:rPr>
              <a:t>C</a:t>
            </a:r>
            <a:r>
              <a:rPr kumimoji="1" lang="ja-JP" altLang="en-US" sz="2400" dirty="0">
                <a:solidFill>
                  <a:srgbClr val="FF0000"/>
                </a:solidFill>
                <a:latin typeface="+mn-ea"/>
              </a:rPr>
              <a:t>は何らかの役割を果たすことができるか？</a:t>
            </a:r>
          </a:p>
        </p:txBody>
      </p:sp>
      <mc:AlternateContent xmlns:mc="http://schemas.openxmlformats.org/markup-compatibility/2006" xmlns:a14="http://schemas.microsoft.com/office/drawing/2010/main">
        <mc:Choice Requires="a14">
          <p:sp>
            <p:nvSpPr>
              <p:cNvPr id="7" name="テキスト ボックス 6"/>
              <p:cNvSpPr txBox="1"/>
              <p:nvPr/>
            </p:nvSpPr>
            <p:spPr>
              <a:xfrm>
                <a:off x="1691680" y="5661247"/>
                <a:ext cx="361656" cy="3804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sz="1000" i="1" smtClean="0">
                              <a:latin typeface="Cambria Math" panose="02040503050406030204" pitchFamily="18" charset="0"/>
                            </a:rPr>
                          </m:ctrlPr>
                        </m:fPr>
                        <m:num>
                          <m:r>
                            <a:rPr kumimoji="1" lang="en-US" altLang="ja-JP" sz="1000" b="0" i="1" smtClean="0">
                              <a:latin typeface="Cambria Math"/>
                            </a:rPr>
                            <m:t>1</m:t>
                          </m:r>
                        </m:num>
                        <m:den>
                          <m:r>
                            <a:rPr kumimoji="1" lang="en-US" altLang="ja-JP" sz="1000" b="0" i="1" smtClean="0">
                              <a:latin typeface="Cambria Math"/>
                            </a:rPr>
                            <m:t>4</m:t>
                          </m:r>
                        </m:den>
                      </m:f>
                    </m:oMath>
                  </m:oMathPara>
                </a14:m>
                <a:endParaRPr kumimoji="1" lang="ja-JP" altLang="en-US" sz="1000" dirty="0"/>
              </a:p>
            </p:txBody>
          </p:sp>
        </mc:Choice>
        <mc:Fallback xmlns="">
          <p:sp>
            <p:nvSpPr>
              <p:cNvPr id="7" name="テキスト ボックス 6"/>
              <p:cNvSpPr txBox="1">
                <a:spLocks noRot="1" noChangeAspect="1" noMove="1" noResize="1" noEditPoints="1" noAdjustHandles="1" noChangeArrowheads="1" noChangeShapeType="1" noTextEdit="1"/>
              </p:cNvSpPr>
              <p:nvPr/>
            </p:nvSpPr>
            <p:spPr>
              <a:xfrm>
                <a:off x="1691680" y="5661247"/>
                <a:ext cx="361656" cy="380489"/>
              </a:xfrm>
              <a:prstGeom prst="rect">
                <a:avLst/>
              </a:prstGeom>
              <a:blipFill rotWithShape="1">
                <a:blip r:embed="rId6"/>
                <a:stretch>
                  <a:fillRect/>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1C1ADC76-63F8-4FB5-8DD3-16BB4EE08E7A}"/>
              </a:ext>
            </a:extLst>
          </p:cNvPr>
          <p:cNvSpPr>
            <a:spLocks noGrp="1"/>
          </p:cNvSpPr>
          <p:nvPr>
            <p:ph type="dt" sz="half" idx="10"/>
          </p:nvPr>
        </p:nvSpPr>
        <p:spPr/>
        <p:txBody>
          <a:bodyPr/>
          <a:lstStyle/>
          <a:p>
            <a:r>
              <a:rPr kumimoji="1" lang="en-US" altLang="ja-JP"/>
              <a:t>ver. 2</a:t>
            </a:r>
            <a:endParaRPr kumimoji="1" lang="ja-JP" altLang="en-US"/>
          </a:p>
        </p:txBody>
      </p:sp>
      <p:sp>
        <p:nvSpPr>
          <p:cNvPr id="9" name="スライド番号プレースホルダー 8">
            <a:extLst>
              <a:ext uri="{FF2B5EF4-FFF2-40B4-BE49-F238E27FC236}">
                <a16:creationId xmlns:a16="http://schemas.microsoft.com/office/drawing/2014/main" id="{60A114B9-7531-4CBE-9BDA-76604AB3E9B7}"/>
              </a:ext>
            </a:extLst>
          </p:cNvPr>
          <p:cNvSpPr>
            <a:spLocks noGrp="1"/>
          </p:cNvSpPr>
          <p:nvPr>
            <p:ph type="sldNum" sz="quarter" idx="12"/>
          </p:nvPr>
        </p:nvSpPr>
        <p:spPr/>
        <p:txBody>
          <a:bodyPr/>
          <a:lstStyle/>
          <a:p>
            <a:fld id="{6BAC34B2-ACAB-4D20-A3D4-E7FC5F03345E}" type="slidenum">
              <a:rPr kumimoji="1" lang="ja-JP" altLang="en-US" smtClean="0"/>
              <a:t>30</a:t>
            </a:fld>
            <a:endParaRPr kumimoji="1" lang="ja-JP" altLang="en-US"/>
          </a:p>
        </p:txBody>
      </p:sp>
    </p:spTree>
    <p:extLst>
      <p:ext uri="{BB962C8B-B14F-4D97-AF65-F5344CB8AC3E}">
        <p14:creationId xmlns:p14="http://schemas.microsoft.com/office/powerpoint/2010/main" val="603943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rPr>
              <a:t>〇●〇〇〇</a:t>
            </a:r>
            <a:br>
              <a:rPr lang="en-US" altLang="ja-JP" sz="2800" dirty="0">
                <a:solidFill>
                  <a:srgbClr val="0070C0"/>
                </a:solidFill>
              </a:rPr>
            </a:br>
            <a:r>
              <a:rPr lang="ja-JP" altLang="en-US" sz="2800" dirty="0">
                <a:solidFill>
                  <a:srgbClr val="0070C0"/>
                </a:solidFill>
              </a:rPr>
              <a:t>比較優位に基づく分業</a:t>
            </a:r>
            <a:endParaRPr kumimoji="1" lang="ja-JP" altLang="en-US" sz="2800" dirty="0"/>
          </a:p>
        </p:txBody>
      </p:sp>
      <p:sp>
        <p:nvSpPr>
          <p:cNvPr id="3" name="コンテンツ プレースホルダ 2"/>
          <p:cNvSpPr>
            <a:spLocks noGrp="1"/>
          </p:cNvSpPr>
          <p:nvPr>
            <p:ph sz="quarter" idx="1"/>
          </p:nvPr>
        </p:nvSpPr>
        <p:spPr>
          <a:xfrm>
            <a:off x="251520" y="1219200"/>
            <a:ext cx="8640960" cy="4937760"/>
          </a:xfrm>
        </p:spPr>
        <p:txBody>
          <a:bodyPr>
            <a:normAutofit/>
          </a:bodyPr>
          <a:lstStyle/>
          <a:p>
            <a:r>
              <a:rPr lang="ja-JP" altLang="en-US" sz="2400" dirty="0">
                <a:latin typeface="+mn-ea"/>
              </a:rPr>
              <a:t>漫画家</a:t>
            </a:r>
            <a:r>
              <a:rPr lang="en-US" altLang="ja-JP" sz="2400" dirty="0">
                <a:latin typeface="+mn-ea"/>
              </a:rPr>
              <a:t>A</a:t>
            </a:r>
            <a:r>
              <a:rPr lang="ja-JP" altLang="en-US" sz="2400" dirty="0">
                <a:latin typeface="+mn-ea"/>
              </a:rPr>
              <a:t>とアシスタント</a:t>
            </a:r>
            <a:r>
              <a:rPr lang="en-US" altLang="ja-JP" sz="2400" dirty="0">
                <a:latin typeface="+mn-ea"/>
              </a:rPr>
              <a:t>C</a:t>
            </a:r>
            <a:r>
              <a:rPr lang="ja-JP" altLang="en-US" sz="2400" dirty="0">
                <a:latin typeface="+mn-ea"/>
              </a:rPr>
              <a:t>の</a:t>
            </a:r>
            <a:r>
              <a:rPr lang="ja-JP" altLang="en-US" sz="2400" dirty="0">
                <a:solidFill>
                  <a:srgbClr val="FF0000"/>
                </a:solidFill>
                <a:latin typeface="+mn-ea"/>
              </a:rPr>
              <a:t>追加的費用</a:t>
            </a:r>
            <a:r>
              <a:rPr lang="ja-JP" altLang="en-US" sz="2400" dirty="0">
                <a:latin typeface="+mn-ea"/>
              </a:rPr>
              <a:t>の比較</a:t>
            </a:r>
            <a:endParaRPr kumimoji="1" lang="en-US" altLang="ja-JP" sz="2400" dirty="0">
              <a:latin typeface="+mn-ea"/>
            </a:endParaRPr>
          </a:p>
          <a:p>
            <a:pPr lvl="1"/>
            <a:r>
              <a:rPr lang="ja-JP" altLang="en-US" sz="2400" dirty="0">
                <a:latin typeface="+mn-ea"/>
              </a:rPr>
              <a:t>ストーリーの追加的費用　漫画家</a:t>
            </a:r>
            <a:r>
              <a:rPr lang="en-US" altLang="ja-JP" sz="2400" dirty="0">
                <a:latin typeface="+mn-ea"/>
              </a:rPr>
              <a:t>A</a:t>
            </a:r>
            <a:r>
              <a:rPr lang="ja-JP" altLang="en-US" sz="2400" dirty="0">
                <a:latin typeface="+mn-ea"/>
              </a:rPr>
              <a:t> ２日，アシスタント</a:t>
            </a:r>
            <a:r>
              <a:rPr lang="en-US" altLang="ja-JP" sz="2400" dirty="0">
                <a:latin typeface="+mn-ea"/>
              </a:rPr>
              <a:t>C</a:t>
            </a:r>
            <a:r>
              <a:rPr lang="ja-JP" altLang="en-US" sz="2400" dirty="0">
                <a:latin typeface="+mn-ea"/>
              </a:rPr>
              <a:t> ２４日</a:t>
            </a:r>
            <a:endParaRPr lang="en-US" altLang="ja-JP" sz="2400" dirty="0">
              <a:latin typeface="+mn-ea"/>
            </a:endParaRPr>
          </a:p>
          <a:p>
            <a:pPr lvl="1"/>
            <a:r>
              <a:rPr kumimoji="1" lang="ja-JP" altLang="en-US" sz="2400" dirty="0">
                <a:latin typeface="+mn-ea"/>
              </a:rPr>
              <a:t>作画</a:t>
            </a:r>
            <a:r>
              <a:rPr lang="ja-JP" altLang="en-US" sz="2400" dirty="0">
                <a:latin typeface="+mn-ea"/>
              </a:rPr>
              <a:t>の追加的費用</a:t>
            </a:r>
            <a:r>
              <a:rPr lang="en-US" altLang="ja-JP" sz="2400" dirty="0">
                <a:latin typeface="+mn-ea"/>
              </a:rPr>
              <a:t>	</a:t>
            </a:r>
            <a:r>
              <a:rPr lang="ja-JP" altLang="en-US" sz="2400" dirty="0">
                <a:latin typeface="+mn-ea"/>
              </a:rPr>
              <a:t>　</a:t>
            </a:r>
            <a:r>
              <a:rPr kumimoji="1" lang="ja-JP" altLang="en-US" sz="2400" dirty="0">
                <a:latin typeface="+mn-ea"/>
              </a:rPr>
              <a:t>漫画家</a:t>
            </a:r>
            <a:r>
              <a:rPr kumimoji="1" lang="en-US" altLang="ja-JP" sz="2400" dirty="0">
                <a:latin typeface="+mn-ea"/>
              </a:rPr>
              <a:t>A</a:t>
            </a:r>
            <a:r>
              <a:rPr lang="ja-JP" altLang="en-US" sz="2400" dirty="0">
                <a:latin typeface="+mn-ea"/>
              </a:rPr>
              <a:t> ３</a:t>
            </a:r>
            <a:r>
              <a:rPr kumimoji="1" lang="ja-JP" altLang="en-US" sz="2400" dirty="0">
                <a:latin typeface="+mn-ea"/>
              </a:rPr>
              <a:t>日，</a:t>
            </a:r>
            <a:r>
              <a:rPr lang="ja-JP" altLang="en-US" sz="2400" dirty="0">
                <a:latin typeface="+mn-ea"/>
              </a:rPr>
              <a:t>アシスタント</a:t>
            </a:r>
            <a:r>
              <a:rPr kumimoji="1" lang="en-US" altLang="ja-JP" sz="2400" dirty="0">
                <a:latin typeface="+mn-ea"/>
              </a:rPr>
              <a:t>C</a:t>
            </a:r>
            <a:r>
              <a:rPr lang="ja-JP" altLang="en-US" sz="2400" dirty="0">
                <a:latin typeface="+mn-ea"/>
              </a:rPr>
              <a:t> 　４</a:t>
            </a:r>
            <a:r>
              <a:rPr kumimoji="1" lang="ja-JP" altLang="en-US" sz="2400" dirty="0">
                <a:latin typeface="+mn-ea"/>
              </a:rPr>
              <a:t>日</a:t>
            </a:r>
            <a:endParaRPr kumimoji="1" lang="en-US" altLang="ja-JP" sz="2400" dirty="0">
              <a:latin typeface="+mn-ea"/>
            </a:endParaRPr>
          </a:p>
          <a:p>
            <a:endParaRPr kumimoji="1" lang="en-US" altLang="ja-JP" sz="2400" dirty="0">
              <a:latin typeface="+mn-ea"/>
            </a:endParaRPr>
          </a:p>
          <a:p>
            <a:pPr lvl="1"/>
            <a:r>
              <a:rPr lang="ja-JP" altLang="en-US" sz="2400" dirty="0">
                <a:latin typeface="+mn-ea"/>
              </a:rPr>
              <a:t>ストーリー作りは</a:t>
            </a:r>
            <a:r>
              <a:rPr lang="en-US" altLang="ja-JP" sz="2400" dirty="0">
                <a:latin typeface="+mn-ea"/>
              </a:rPr>
              <a:t>	</a:t>
            </a:r>
            <a:r>
              <a:rPr lang="ja-JP" altLang="en-US" sz="2400" dirty="0">
                <a:solidFill>
                  <a:srgbClr val="0070C0"/>
                </a:solidFill>
                <a:latin typeface="+mn-ea"/>
              </a:rPr>
              <a:t>漫画家</a:t>
            </a:r>
            <a:r>
              <a:rPr lang="en-US" altLang="ja-JP" sz="2400" dirty="0">
                <a:solidFill>
                  <a:srgbClr val="0070C0"/>
                </a:solidFill>
                <a:latin typeface="+mn-ea"/>
              </a:rPr>
              <a:t>A</a:t>
            </a:r>
            <a:r>
              <a:rPr lang="ja-JP" altLang="en-US" sz="2400" dirty="0">
                <a:solidFill>
                  <a:srgbClr val="0070C0"/>
                </a:solidFill>
                <a:latin typeface="+mn-ea"/>
              </a:rPr>
              <a:t>の方が得意</a:t>
            </a:r>
            <a:endParaRPr lang="en-US" altLang="ja-JP" sz="2400" dirty="0">
              <a:solidFill>
                <a:srgbClr val="0070C0"/>
              </a:solidFill>
              <a:latin typeface="+mn-ea"/>
            </a:endParaRPr>
          </a:p>
          <a:p>
            <a:pPr lvl="1"/>
            <a:r>
              <a:rPr lang="ja-JP" altLang="en-US" sz="2400" dirty="0">
                <a:latin typeface="+mn-ea"/>
              </a:rPr>
              <a:t>作画も</a:t>
            </a:r>
            <a:r>
              <a:rPr lang="en-US" altLang="ja-JP" sz="2400" dirty="0">
                <a:latin typeface="+mn-ea"/>
              </a:rPr>
              <a:t>		</a:t>
            </a:r>
            <a:r>
              <a:rPr lang="ja-JP" altLang="en-US" sz="2400" dirty="0">
                <a:solidFill>
                  <a:srgbClr val="0070C0"/>
                </a:solidFill>
                <a:latin typeface="+mn-ea"/>
              </a:rPr>
              <a:t>漫画家</a:t>
            </a:r>
            <a:r>
              <a:rPr lang="en-US" altLang="ja-JP" sz="2400" dirty="0">
                <a:solidFill>
                  <a:srgbClr val="0070C0"/>
                </a:solidFill>
                <a:latin typeface="+mn-ea"/>
              </a:rPr>
              <a:t>A</a:t>
            </a:r>
            <a:r>
              <a:rPr lang="ja-JP" altLang="en-US" sz="2400" dirty="0">
                <a:solidFill>
                  <a:srgbClr val="0070C0"/>
                </a:solidFill>
                <a:latin typeface="+mn-ea"/>
              </a:rPr>
              <a:t>の方が得意</a:t>
            </a:r>
            <a:endParaRPr lang="en-US" altLang="ja-JP" sz="2400" dirty="0">
              <a:solidFill>
                <a:srgbClr val="0070C0"/>
              </a:solidFill>
              <a:latin typeface="+mn-ea"/>
            </a:endParaRPr>
          </a:p>
          <a:p>
            <a:endParaRPr lang="en-US" altLang="ja-JP" sz="2400" dirty="0">
              <a:latin typeface="+mn-ea"/>
            </a:endParaRPr>
          </a:p>
          <a:p>
            <a:r>
              <a:rPr lang="ja-JP" altLang="en-US" sz="2400" dirty="0">
                <a:solidFill>
                  <a:srgbClr val="0070C0"/>
                </a:solidFill>
                <a:latin typeface="+mn-ea"/>
              </a:rPr>
              <a:t>ストーリー，作画ともに漫画家</a:t>
            </a:r>
            <a:r>
              <a:rPr lang="en-US" altLang="ja-JP" sz="2400" dirty="0">
                <a:solidFill>
                  <a:srgbClr val="0070C0"/>
                </a:solidFill>
                <a:latin typeface="+mn-ea"/>
              </a:rPr>
              <a:t>A</a:t>
            </a:r>
            <a:r>
              <a:rPr lang="ja-JP" altLang="en-US" sz="2400" dirty="0">
                <a:solidFill>
                  <a:srgbClr val="0070C0"/>
                </a:solidFill>
                <a:latin typeface="+mn-ea"/>
              </a:rPr>
              <a:t>に「絶対優位」がある．</a:t>
            </a:r>
            <a:endParaRPr lang="en-US" altLang="ja-JP" sz="2400" dirty="0">
              <a:solidFill>
                <a:srgbClr val="0070C0"/>
              </a:solidFill>
              <a:latin typeface="+mn-ea"/>
            </a:endParaRPr>
          </a:p>
          <a:p>
            <a:endParaRPr lang="en-US" altLang="ja-JP" sz="2400" dirty="0">
              <a:solidFill>
                <a:srgbClr val="FF0000"/>
              </a:solidFill>
              <a:latin typeface="+mn-ea"/>
            </a:endParaRPr>
          </a:p>
          <a:p>
            <a:r>
              <a:rPr lang="ja-JP" altLang="en-US" sz="2400" dirty="0">
                <a:solidFill>
                  <a:srgbClr val="FF0000"/>
                </a:solidFill>
                <a:latin typeface="+mn-ea"/>
              </a:rPr>
              <a:t>漫画家</a:t>
            </a:r>
            <a:r>
              <a:rPr lang="en-US" altLang="ja-JP" sz="2400" dirty="0">
                <a:solidFill>
                  <a:srgbClr val="FF0000"/>
                </a:solidFill>
                <a:latin typeface="+mn-ea"/>
              </a:rPr>
              <a:t>A</a:t>
            </a:r>
            <a:r>
              <a:rPr lang="ja-JP" altLang="en-US" sz="2400" dirty="0">
                <a:solidFill>
                  <a:srgbClr val="FF0000"/>
                </a:solidFill>
                <a:latin typeface="+mn-ea"/>
              </a:rPr>
              <a:t>とアシスタント</a:t>
            </a:r>
            <a:r>
              <a:rPr lang="en-US" altLang="ja-JP" sz="2400" dirty="0">
                <a:solidFill>
                  <a:srgbClr val="FF0000"/>
                </a:solidFill>
                <a:latin typeface="+mn-ea"/>
              </a:rPr>
              <a:t>C</a:t>
            </a:r>
            <a:r>
              <a:rPr lang="ja-JP" altLang="en-US" sz="2400" dirty="0">
                <a:solidFill>
                  <a:srgbClr val="FF0000"/>
                </a:solidFill>
                <a:latin typeface="+mn-ea"/>
              </a:rPr>
              <a:t>が組むことに意味があるのか？</a:t>
            </a:r>
          </a:p>
          <a:p>
            <a:endParaRPr lang="en-US" altLang="ja-JP" sz="2400" dirty="0"/>
          </a:p>
          <a:p>
            <a:endParaRPr kumimoji="1" lang="ja-JP" altLang="en-US" sz="2400" dirty="0"/>
          </a:p>
        </p:txBody>
      </p:sp>
      <p:sp>
        <p:nvSpPr>
          <p:cNvPr id="5" name="正方形/長方形 4"/>
          <p:cNvSpPr/>
          <p:nvPr/>
        </p:nvSpPr>
        <p:spPr>
          <a:xfrm>
            <a:off x="467544" y="2924944"/>
            <a:ext cx="5544616" cy="9721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日付プレースホルダー 3">
            <a:extLst>
              <a:ext uri="{FF2B5EF4-FFF2-40B4-BE49-F238E27FC236}">
                <a16:creationId xmlns:a16="http://schemas.microsoft.com/office/drawing/2014/main" id="{B4FE7603-6AEA-47D3-B464-6FF61193AE8D}"/>
              </a:ext>
            </a:extLst>
          </p:cNvPr>
          <p:cNvSpPr>
            <a:spLocks noGrp="1"/>
          </p:cNvSpPr>
          <p:nvPr>
            <p:ph type="dt" sz="half" idx="10"/>
          </p:nvPr>
        </p:nvSpPr>
        <p:spPr/>
        <p:txBody>
          <a:bodyPr/>
          <a:lstStyle/>
          <a:p>
            <a:r>
              <a:rPr kumimoji="1" lang="en-US" altLang="ja-JP"/>
              <a:t>ver. 2</a:t>
            </a:r>
            <a:endParaRPr kumimoji="1" lang="ja-JP" altLang="en-US"/>
          </a:p>
        </p:txBody>
      </p:sp>
      <p:sp>
        <p:nvSpPr>
          <p:cNvPr id="8" name="スライド番号プレースホルダー 7">
            <a:extLst>
              <a:ext uri="{FF2B5EF4-FFF2-40B4-BE49-F238E27FC236}">
                <a16:creationId xmlns:a16="http://schemas.microsoft.com/office/drawing/2014/main" id="{59C3A1D2-805A-4F1B-A4CE-0065EC0118FF}"/>
              </a:ext>
            </a:extLst>
          </p:cNvPr>
          <p:cNvSpPr>
            <a:spLocks noGrp="1"/>
          </p:cNvSpPr>
          <p:nvPr>
            <p:ph type="sldNum" sz="quarter" idx="12"/>
          </p:nvPr>
        </p:nvSpPr>
        <p:spPr/>
        <p:txBody>
          <a:bodyPr/>
          <a:lstStyle/>
          <a:p>
            <a:fld id="{6BAC34B2-ACAB-4D20-A3D4-E7FC5F03345E}" type="slidenum">
              <a:rPr kumimoji="1" lang="ja-JP" altLang="en-US" smtClean="0"/>
              <a:t>31</a:t>
            </a:fld>
            <a:endParaRPr kumimoji="1" lang="ja-JP" altLang="en-US"/>
          </a:p>
        </p:txBody>
      </p:sp>
    </p:spTree>
    <p:extLst>
      <p:ext uri="{BB962C8B-B14F-4D97-AF65-F5344CB8AC3E}">
        <p14:creationId xmlns:p14="http://schemas.microsoft.com/office/powerpoint/2010/main" val="367185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Effect transition="in" filter="fade">
                                      <p:cBhvr>
                                        <p:cTn id="2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rPr>
              <a:t>〇〇●〇〇</a:t>
            </a:r>
            <a:br>
              <a:rPr lang="en-US" altLang="ja-JP" sz="2800" dirty="0">
                <a:solidFill>
                  <a:srgbClr val="0070C0"/>
                </a:solidFill>
              </a:rPr>
            </a:br>
            <a:r>
              <a:rPr lang="ja-JP" altLang="en-US" sz="2800" dirty="0">
                <a:solidFill>
                  <a:srgbClr val="0070C0"/>
                </a:solidFill>
              </a:rPr>
              <a:t>比較優位に基づく分業</a:t>
            </a:r>
            <a:endParaRPr kumimoji="1" lang="ja-JP" altLang="en-US" sz="2800" dirty="0"/>
          </a:p>
        </p:txBody>
      </p:sp>
      <mc:AlternateContent xmlns:mc="http://schemas.openxmlformats.org/markup-compatibility/2006">
        <mc:Choice xmlns:a14="http://schemas.microsoft.com/office/drawing/2010/main" Requires="a14">
          <p:sp>
            <p:nvSpPr>
              <p:cNvPr id="3" name="コンテンツ プレースホルダ 2"/>
              <p:cNvSpPr>
                <a:spLocks noGrp="1"/>
              </p:cNvSpPr>
              <p:nvPr>
                <p:ph sz="quarter" idx="1"/>
              </p:nvPr>
            </p:nvSpPr>
            <p:spPr/>
            <p:txBody>
              <a:bodyPr>
                <a:normAutofit fontScale="92500" lnSpcReduction="20000"/>
              </a:bodyPr>
              <a:lstStyle/>
              <a:p>
                <a:r>
                  <a:rPr lang="ja-JP" altLang="en-US" dirty="0"/>
                  <a:t>漫画家</a:t>
                </a:r>
                <a:r>
                  <a:rPr lang="en-US" altLang="ja-JP" dirty="0"/>
                  <a:t>A</a:t>
                </a:r>
                <a:r>
                  <a:rPr lang="ja-JP" altLang="en-US" dirty="0"/>
                  <a:t>とアシスタント</a:t>
                </a:r>
                <a:r>
                  <a:rPr lang="en-US" altLang="ja-JP" dirty="0"/>
                  <a:t>C</a:t>
                </a:r>
                <a:r>
                  <a:rPr lang="ja-JP" altLang="en-US" dirty="0"/>
                  <a:t>の</a:t>
                </a:r>
                <a:r>
                  <a:rPr lang="ja-JP" altLang="en-US" dirty="0">
                    <a:solidFill>
                      <a:srgbClr val="FF0000"/>
                    </a:solidFill>
                  </a:rPr>
                  <a:t>機会費用</a:t>
                </a:r>
                <a:r>
                  <a:rPr lang="ja-JP" altLang="en-US" dirty="0"/>
                  <a:t>の比較</a:t>
                </a:r>
                <a:endParaRPr kumimoji="1" lang="en-US" altLang="ja-JP" dirty="0"/>
              </a:p>
              <a:p>
                <a:pPr lvl="1"/>
                <a:endParaRPr lang="en-US" altLang="ja-JP" sz="800" dirty="0"/>
              </a:p>
              <a:p>
                <a:pPr lvl="1"/>
                <a:r>
                  <a:rPr lang="ja-JP" altLang="en-US" sz="2600" dirty="0">
                    <a:latin typeface="+mn-ea"/>
                  </a:rPr>
                  <a:t>ストーリーを１話作成することでできなくなる作画量　</a:t>
                </a:r>
                <a:r>
                  <a:rPr lang="ja-JP" altLang="en-US" sz="2000" dirty="0">
                    <a:latin typeface="+mn-ea"/>
                  </a:rPr>
                  <a:t>　</a:t>
                </a:r>
                <a:endParaRPr lang="en-US" altLang="ja-JP" sz="2000" dirty="0">
                  <a:latin typeface="+mn-ea"/>
                </a:endParaRPr>
              </a:p>
              <a:p>
                <a:pPr lvl="1"/>
                <a:endParaRPr lang="en-US" altLang="ja-JP" sz="900" dirty="0">
                  <a:latin typeface="+mn-ea"/>
                </a:endParaRPr>
              </a:p>
              <a:p>
                <a:pPr lvl="1">
                  <a:buNone/>
                </a:pPr>
                <a:r>
                  <a:rPr lang="en-US" altLang="ja-JP" sz="2000" dirty="0">
                    <a:latin typeface="+mn-ea"/>
                  </a:rPr>
                  <a:t>			</a:t>
                </a:r>
                <a:r>
                  <a:rPr lang="ja-JP" altLang="en-US" sz="2600" dirty="0">
                    <a:latin typeface="+mn-ea"/>
                  </a:rPr>
                  <a:t>漫画家</a:t>
                </a:r>
                <a:r>
                  <a:rPr lang="en-US" altLang="ja-JP" sz="2600" dirty="0">
                    <a:latin typeface="+mn-ea"/>
                  </a:rPr>
                  <a:t>A</a:t>
                </a:r>
                <a:r>
                  <a:rPr lang="ja-JP" altLang="en-US" sz="2600" dirty="0">
                    <a:latin typeface="+mn-ea"/>
                  </a:rPr>
                  <a:t>は </a:t>
                </a:r>
                <a14:m>
                  <m:oMath xmlns:m="http://schemas.openxmlformats.org/officeDocument/2006/math">
                    <m:f>
                      <m:fPr>
                        <m:ctrlPr>
                          <a:rPr lang="en-US" altLang="ja-JP" sz="2600" i="1">
                            <a:solidFill>
                              <a:schemeClr val="tx1"/>
                            </a:solidFill>
                            <a:latin typeface="Cambria Math" panose="02040503050406030204" pitchFamily="18" charset="0"/>
                          </a:rPr>
                        </m:ctrlPr>
                      </m:fPr>
                      <m:num>
                        <m:r>
                          <a:rPr lang="ja-JP" altLang="en-US" sz="2600" i="1">
                            <a:solidFill>
                              <a:schemeClr val="tx1"/>
                            </a:solidFill>
                            <a:latin typeface="Cambria Math"/>
                          </a:rPr>
                          <m:t>２</m:t>
                        </m:r>
                      </m:num>
                      <m:den>
                        <m:r>
                          <a:rPr lang="ja-JP" altLang="en-US" sz="2600" i="1">
                            <a:solidFill>
                              <a:schemeClr val="tx1"/>
                            </a:solidFill>
                            <a:latin typeface="Cambria Math"/>
                          </a:rPr>
                          <m:t>３</m:t>
                        </m:r>
                      </m:den>
                    </m:f>
                    <m:r>
                      <a:rPr lang="ja-JP" altLang="en-US" sz="2600" i="1">
                        <a:solidFill>
                          <a:srgbClr val="FF0000"/>
                        </a:solidFill>
                        <a:latin typeface="Cambria Math"/>
                      </a:rPr>
                      <m:t> </m:t>
                    </m:r>
                    <m:r>
                      <a:rPr lang="en-US" altLang="ja-JP" sz="2600" b="0" i="1" smtClean="0">
                        <a:solidFill>
                          <a:srgbClr val="FF0000"/>
                        </a:solidFill>
                        <a:latin typeface="Cambria Math"/>
                      </a:rPr>
                      <m:t> </m:t>
                    </m:r>
                  </m:oMath>
                </a14:m>
                <a:r>
                  <a:rPr lang="ja-JP" altLang="en-US" sz="2600" dirty="0">
                    <a:latin typeface="+mn-ea"/>
                  </a:rPr>
                  <a:t>話　アシスタント</a:t>
                </a:r>
                <a:r>
                  <a:rPr lang="en-US" altLang="ja-JP" sz="2600" dirty="0">
                    <a:latin typeface="+mn-ea"/>
                  </a:rPr>
                  <a:t>C</a:t>
                </a:r>
                <a:r>
                  <a:rPr lang="ja-JP" altLang="en-US" sz="2600" dirty="0">
                    <a:latin typeface="+mn-ea"/>
                  </a:rPr>
                  <a:t>は </a:t>
                </a:r>
                <a:r>
                  <a:rPr lang="ja-JP" altLang="en-US" sz="2600" dirty="0">
                    <a:solidFill>
                      <a:schemeClr val="tx1"/>
                    </a:solidFill>
                    <a:latin typeface="+mn-ea"/>
                  </a:rPr>
                  <a:t>６</a:t>
                </a:r>
                <a:r>
                  <a:rPr lang="en-US" altLang="ja-JP" sz="2600" dirty="0">
                    <a:latin typeface="+mn-ea"/>
                  </a:rPr>
                  <a:t> </a:t>
                </a:r>
                <a:r>
                  <a:rPr lang="ja-JP" altLang="en-US" sz="2600" dirty="0">
                    <a:latin typeface="+mn-ea"/>
                  </a:rPr>
                  <a:t>話</a:t>
                </a:r>
                <a:endParaRPr lang="en-US" altLang="ja-JP" sz="2600" dirty="0">
                  <a:latin typeface="+mn-ea"/>
                </a:endParaRPr>
              </a:p>
              <a:p>
                <a:pPr marL="274320" lvl="1" indent="0">
                  <a:buNone/>
                </a:pPr>
                <a:endParaRPr kumimoji="1" lang="en-US" altLang="ja-JP" sz="900" dirty="0">
                  <a:latin typeface="+mn-ea"/>
                </a:endParaRPr>
              </a:p>
              <a:p>
                <a:pPr lvl="1"/>
                <a:r>
                  <a:rPr kumimoji="1" lang="ja-JP" altLang="en-US" sz="2600" dirty="0">
                    <a:latin typeface="+mn-ea"/>
                  </a:rPr>
                  <a:t>作画を</a:t>
                </a:r>
                <a:r>
                  <a:rPr lang="ja-JP" altLang="en-US" sz="2600" dirty="0">
                    <a:latin typeface="+mn-ea"/>
                  </a:rPr>
                  <a:t>１</a:t>
                </a:r>
                <a:r>
                  <a:rPr kumimoji="1" lang="ja-JP" altLang="en-US" sz="2600" dirty="0">
                    <a:latin typeface="+mn-ea"/>
                  </a:rPr>
                  <a:t>話作ることでできなくなるストーリー量</a:t>
                </a:r>
                <a:endParaRPr kumimoji="1" lang="en-US" altLang="ja-JP" sz="2600" dirty="0">
                  <a:latin typeface="+mn-ea"/>
                </a:endParaRPr>
              </a:p>
              <a:p>
                <a:pPr lvl="1"/>
                <a:endParaRPr kumimoji="1" lang="en-US" altLang="ja-JP" sz="900" dirty="0">
                  <a:latin typeface="+mn-ea"/>
                </a:endParaRPr>
              </a:p>
              <a:p>
                <a:pPr lvl="1">
                  <a:buNone/>
                </a:pPr>
                <a:r>
                  <a:rPr kumimoji="1" lang="en-US" altLang="ja-JP" sz="2600" dirty="0">
                    <a:latin typeface="+mn-ea"/>
                  </a:rPr>
                  <a:t>			</a:t>
                </a:r>
                <a:r>
                  <a:rPr kumimoji="1" lang="ja-JP" altLang="en-US" sz="2600" dirty="0">
                    <a:latin typeface="+mn-ea"/>
                  </a:rPr>
                  <a:t>漫画家</a:t>
                </a:r>
                <a:r>
                  <a:rPr kumimoji="1" lang="en-US" altLang="ja-JP" sz="2600" dirty="0">
                    <a:latin typeface="+mn-ea"/>
                  </a:rPr>
                  <a:t>A</a:t>
                </a:r>
                <a:r>
                  <a:rPr lang="ja-JP" altLang="en-US" sz="2600" dirty="0">
                    <a:latin typeface="+mn-ea"/>
                  </a:rPr>
                  <a:t>は </a:t>
                </a:r>
                <a14:m>
                  <m:oMath xmlns:m="http://schemas.openxmlformats.org/officeDocument/2006/math">
                    <m:f>
                      <m:fPr>
                        <m:ctrlPr>
                          <a:rPr lang="en-US" altLang="ja-JP" sz="2600" i="1">
                            <a:solidFill>
                              <a:schemeClr val="tx1"/>
                            </a:solidFill>
                            <a:latin typeface="Cambria Math" panose="02040503050406030204" pitchFamily="18" charset="0"/>
                          </a:rPr>
                        </m:ctrlPr>
                      </m:fPr>
                      <m:num>
                        <m:r>
                          <a:rPr lang="ja-JP" altLang="en-US" sz="2600" b="0" i="1" smtClean="0">
                            <a:solidFill>
                              <a:schemeClr val="tx1"/>
                            </a:solidFill>
                            <a:latin typeface="Cambria Math"/>
                          </a:rPr>
                          <m:t>３</m:t>
                        </m:r>
                      </m:num>
                      <m:den>
                        <m:r>
                          <a:rPr lang="ja-JP" altLang="en-US" sz="2600" b="0" i="1" smtClean="0">
                            <a:solidFill>
                              <a:schemeClr val="tx1"/>
                            </a:solidFill>
                            <a:latin typeface="Cambria Math"/>
                          </a:rPr>
                          <m:t>２</m:t>
                        </m:r>
                      </m:den>
                    </m:f>
                    <m:r>
                      <a:rPr lang="ja-JP" altLang="en-US" sz="2600" i="1">
                        <a:solidFill>
                          <a:srgbClr val="FF0000"/>
                        </a:solidFill>
                        <a:latin typeface="Cambria Math"/>
                      </a:rPr>
                      <m:t> </m:t>
                    </m:r>
                    <m:r>
                      <a:rPr lang="en-US" altLang="ja-JP" sz="2600" b="0" i="0" smtClean="0">
                        <a:solidFill>
                          <a:srgbClr val="FF0000"/>
                        </a:solidFill>
                        <a:latin typeface="Cambria Math"/>
                      </a:rPr>
                      <m:t> </m:t>
                    </m:r>
                  </m:oMath>
                </a14:m>
                <a:r>
                  <a:rPr lang="ja-JP" altLang="en-US" sz="2600" dirty="0">
                    <a:latin typeface="+mn-ea"/>
                  </a:rPr>
                  <a:t>話</a:t>
                </a:r>
                <a:r>
                  <a:rPr kumimoji="1" lang="ja-JP" altLang="en-US" sz="2600" dirty="0">
                    <a:latin typeface="+mn-ea"/>
                  </a:rPr>
                  <a:t>　</a:t>
                </a:r>
                <a:r>
                  <a:rPr lang="ja-JP" altLang="en-US" sz="2600" dirty="0">
                    <a:latin typeface="+mn-ea"/>
                  </a:rPr>
                  <a:t>アシスタント</a:t>
                </a:r>
                <a:r>
                  <a:rPr lang="en-US" altLang="ja-JP" sz="2600" dirty="0">
                    <a:latin typeface="+mn-ea"/>
                  </a:rPr>
                  <a:t>C</a:t>
                </a:r>
                <a:r>
                  <a:rPr kumimoji="1" lang="ja-JP" altLang="en-US" sz="2600" dirty="0">
                    <a:latin typeface="+mn-ea"/>
                  </a:rPr>
                  <a:t>は</a:t>
                </a:r>
                <a:r>
                  <a:rPr lang="ja-JP" altLang="en-US" sz="2600" dirty="0">
                    <a:latin typeface="+mn-ea"/>
                  </a:rPr>
                  <a:t> </a:t>
                </a:r>
                <a14:m>
                  <m:oMath xmlns:m="http://schemas.openxmlformats.org/officeDocument/2006/math">
                    <m:f>
                      <m:fPr>
                        <m:ctrlPr>
                          <a:rPr lang="en-US" altLang="ja-JP" sz="2600" i="1">
                            <a:solidFill>
                              <a:schemeClr val="tx1"/>
                            </a:solidFill>
                            <a:latin typeface="Cambria Math" panose="02040503050406030204" pitchFamily="18" charset="0"/>
                          </a:rPr>
                        </m:ctrlPr>
                      </m:fPr>
                      <m:num>
                        <m:r>
                          <a:rPr lang="ja-JP" altLang="en-US" sz="2600" b="0" i="1" smtClean="0">
                            <a:solidFill>
                              <a:schemeClr val="tx1"/>
                            </a:solidFill>
                            <a:latin typeface="Cambria Math"/>
                          </a:rPr>
                          <m:t>１</m:t>
                        </m:r>
                      </m:num>
                      <m:den>
                        <m:r>
                          <a:rPr lang="ja-JP" altLang="en-US" sz="2600" b="0" i="1" smtClean="0">
                            <a:solidFill>
                              <a:schemeClr val="tx1"/>
                            </a:solidFill>
                            <a:latin typeface="Cambria Math"/>
                          </a:rPr>
                          <m:t>６</m:t>
                        </m:r>
                      </m:den>
                    </m:f>
                    <m:r>
                      <a:rPr lang="ja-JP" altLang="en-US" sz="2600" i="1">
                        <a:solidFill>
                          <a:srgbClr val="FF0000"/>
                        </a:solidFill>
                        <a:latin typeface="Cambria Math"/>
                      </a:rPr>
                      <m:t> </m:t>
                    </m:r>
                    <m:r>
                      <a:rPr lang="en-US" altLang="ja-JP" sz="2600" b="0" i="1" smtClean="0">
                        <a:solidFill>
                          <a:srgbClr val="FF0000"/>
                        </a:solidFill>
                        <a:latin typeface="Cambria Math"/>
                      </a:rPr>
                      <m:t> </m:t>
                    </m:r>
                  </m:oMath>
                </a14:m>
                <a:r>
                  <a:rPr lang="ja-JP" altLang="en-US" sz="2600" dirty="0">
                    <a:latin typeface="+mn-ea"/>
                  </a:rPr>
                  <a:t>話</a:t>
                </a:r>
                <a:endParaRPr kumimoji="1" lang="en-US" altLang="ja-JP" sz="2600" dirty="0">
                  <a:latin typeface="+mn-ea"/>
                </a:endParaRPr>
              </a:p>
              <a:p>
                <a:endParaRPr kumimoji="1" lang="en-US" altLang="ja-JP" sz="900" dirty="0">
                  <a:latin typeface="+mn-ea"/>
                </a:endParaRPr>
              </a:p>
              <a:p>
                <a:endParaRPr kumimoji="1" lang="en-US" altLang="ja-JP" sz="900" dirty="0">
                  <a:latin typeface="+mn-ea"/>
                </a:endParaRPr>
              </a:p>
              <a:p>
                <a:pPr lvl="1"/>
                <a:r>
                  <a:rPr lang="en-US" altLang="ja-JP" sz="2600" dirty="0">
                    <a:latin typeface="+mn-ea"/>
                  </a:rPr>
                  <a:t>A</a:t>
                </a:r>
                <a:r>
                  <a:rPr lang="ja-JP" altLang="en-US" sz="2600" dirty="0">
                    <a:latin typeface="+mn-ea"/>
                  </a:rPr>
                  <a:t>の方がストーリーを作ることで失う作画量が少ない．</a:t>
                </a:r>
                <a:endParaRPr lang="en-US" altLang="ja-JP" sz="2600" dirty="0">
                  <a:latin typeface="+mn-ea"/>
                </a:endParaRPr>
              </a:p>
              <a:p>
                <a:pPr lvl="1"/>
                <a:r>
                  <a:rPr lang="en-US" altLang="ja-JP" sz="2600" dirty="0">
                    <a:latin typeface="+mn-ea"/>
                  </a:rPr>
                  <a:t>C</a:t>
                </a:r>
                <a:r>
                  <a:rPr lang="ja-JP" altLang="en-US" sz="2600" dirty="0">
                    <a:latin typeface="+mn-ea"/>
                  </a:rPr>
                  <a:t>の方が作画を行うことで失うストーリー量が少ない．</a:t>
                </a:r>
                <a:endParaRPr lang="en-US" altLang="ja-JP" sz="2600" dirty="0">
                  <a:latin typeface="+mn-ea"/>
                </a:endParaRPr>
              </a:p>
              <a:p>
                <a:endParaRPr lang="en-US" altLang="ja-JP" sz="800" dirty="0">
                  <a:latin typeface="+mn-ea"/>
                </a:endParaRPr>
              </a:p>
              <a:p>
                <a:r>
                  <a:rPr lang="ja-JP" altLang="en-US" dirty="0">
                    <a:solidFill>
                      <a:srgbClr val="FF0000"/>
                    </a:solidFill>
                    <a:latin typeface="+mn-ea"/>
                  </a:rPr>
                  <a:t>漫画家</a:t>
                </a:r>
                <a:r>
                  <a:rPr lang="en-US" altLang="ja-JP" dirty="0">
                    <a:solidFill>
                      <a:srgbClr val="FF0000"/>
                    </a:solidFill>
                    <a:latin typeface="+mn-ea"/>
                  </a:rPr>
                  <a:t>A</a:t>
                </a:r>
                <a:r>
                  <a:rPr lang="ja-JP" altLang="en-US" dirty="0">
                    <a:solidFill>
                      <a:srgbClr val="FF0000"/>
                    </a:solidFill>
                    <a:latin typeface="+mn-ea"/>
                  </a:rPr>
                  <a:t>はストーリー作りに比較優位がある．</a:t>
                </a:r>
                <a:endParaRPr lang="en-US" altLang="ja-JP" dirty="0">
                  <a:solidFill>
                    <a:srgbClr val="FF0000"/>
                  </a:solidFill>
                  <a:latin typeface="+mn-ea"/>
                </a:endParaRPr>
              </a:p>
              <a:p>
                <a:r>
                  <a:rPr lang="ja-JP" altLang="en-US" dirty="0">
                    <a:solidFill>
                      <a:srgbClr val="FF0000"/>
                    </a:solidFill>
                    <a:latin typeface="+mn-ea"/>
                  </a:rPr>
                  <a:t>アシスタント</a:t>
                </a:r>
                <a:r>
                  <a:rPr lang="en-US" altLang="ja-JP" dirty="0">
                    <a:solidFill>
                      <a:srgbClr val="FF0000"/>
                    </a:solidFill>
                    <a:latin typeface="+mn-ea"/>
                  </a:rPr>
                  <a:t>C</a:t>
                </a:r>
                <a:r>
                  <a:rPr lang="ja-JP" altLang="en-US" dirty="0">
                    <a:solidFill>
                      <a:srgbClr val="FF0000"/>
                    </a:solidFill>
                    <a:latin typeface="+mn-ea"/>
                  </a:rPr>
                  <a:t>は作画に比較優位がある．</a:t>
                </a:r>
                <a:endParaRPr lang="en-US" altLang="ja-JP" dirty="0">
                  <a:latin typeface="+mn-ea"/>
                </a:endParaRPr>
              </a:p>
            </p:txBody>
          </p:sp>
        </mc:Choice>
        <mc:Fallback>
          <p:sp>
            <p:nvSpPr>
              <p:cNvPr id="3" name="コンテンツ プレースホルダ 2"/>
              <p:cNvSpPr>
                <a:spLocks noGrp="1" noRot="1" noChangeAspect="1" noMove="1" noResize="1" noEditPoints="1" noAdjustHandles="1" noChangeArrowheads="1" noChangeShapeType="1" noTextEdit="1"/>
              </p:cNvSpPr>
              <p:nvPr>
                <p:ph sz="quarter" idx="1"/>
              </p:nvPr>
            </p:nvSpPr>
            <p:spPr>
              <a:blipFill>
                <a:blip r:embed="rId2"/>
                <a:stretch>
                  <a:fillRect l="-519" t="-2840"/>
                </a:stretch>
              </a:blipFill>
            </p:spPr>
            <p:txBody>
              <a:bodyPr/>
              <a:lstStyle/>
              <a:p>
                <a:r>
                  <a:rPr lang="ja-JP" altLang="en-US">
                    <a:noFill/>
                  </a:rPr>
                  <a:t> </a:t>
                </a:r>
              </a:p>
            </p:txBody>
          </p:sp>
        </mc:Fallback>
      </mc:AlternateContent>
      <p:sp>
        <p:nvSpPr>
          <p:cNvPr id="11" name="正方形/長方形 10"/>
          <p:cNvSpPr/>
          <p:nvPr/>
        </p:nvSpPr>
        <p:spPr>
          <a:xfrm>
            <a:off x="755576" y="4149080"/>
            <a:ext cx="7920880"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日付プレースホルダー 3">
            <a:extLst>
              <a:ext uri="{FF2B5EF4-FFF2-40B4-BE49-F238E27FC236}">
                <a16:creationId xmlns:a16="http://schemas.microsoft.com/office/drawing/2014/main" id="{37D79925-FD4A-47B5-A322-973ECA44C08C}"/>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CB0FB12F-1CF0-407E-9908-D4635E919D20}"/>
              </a:ext>
            </a:extLst>
          </p:cNvPr>
          <p:cNvSpPr>
            <a:spLocks noGrp="1"/>
          </p:cNvSpPr>
          <p:nvPr>
            <p:ph type="sldNum" sz="quarter" idx="12"/>
          </p:nvPr>
        </p:nvSpPr>
        <p:spPr/>
        <p:txBody>
          <a:bodyPr/>
          <a:lstStyle/>
          <a:p>
            <a:fld id="{6BAC34B2-ACAB-4D20-A3D4-E7FC5F03345E}" type="slidenum">
              <a:rPr kumimoji="1" lang="ja-JP" altLang="en-US" smtClean="0"/>
              <a:t>32</a:t>
            </a:fld>
            <a:endParaRPr kumimoji="1" lang="ja-JP" altLang="en-US"/>
          </a:p>
        </p:txBody>
      </p:sp>
    </p:spTree>
    <p:extLst>
      <p:ext uri="{BB962C8B-B14F-4D97-AF65-F5344CB8AC3E}">
        <p14:creationId xmlns:p14="http://schemas.microsoft.com/office/powerpoint/2010/main" val="228275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fade">
                                      <p:cBhvr>
                                        <p:cTn id="18" dur="500"/>
                                        <p:tgtEl>
                                          <p:spTgt spid="3">
                                            <p:txEl>
                                              <p:pRg st="8" end="8"/>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animEffect transition="in" filter="fade">
                                      <p:cBhvr>
                                        <p:cTn id="23" dur="500"/>
                                        <p:tgtEl>
                                          <p:spTgt spid="3">
                                            <p:txEl>
                                              <p:pRg st="11" end="11"/>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12" end="12"/>
                                            </p:txEl>
                                          </p:spTgt>
                                        </p:tgtEl>
                                        <p:attrNameLst>
                                          <p:attrName>style.visibility</p:attrName>
                                        </p:attrNameLst>
                                      </p:cBhvr>
                                      <p:to>
                                        <p:strVal val="visible"/>
                                      </p:to>
                                    </p:set>
                                    <p:animEffect transition="in" filter="fade">
                                      <p:cBhvr>
                                        <p:cTn id="26" dur="500"/>
                                        <p:tgtEl>
                                          <p:spTgt spid="3">
                                            <p:txEl>
                                              <p:pRg st="12" end="12"/>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14" end="14"/>
                                            </p:txEl>
                                          </p:spTgt>
                                        </p:tgtEl>
                                        <p:attrNameLst>
                                          <p:attrName>style.visibility</p:attrName>
                                        </p:attrNameLst>
                                      </p:cBhvr>
                                      <p:to>
                                        <p:strVal val="visible"/>
                                      </p:to>
                                    </p:set>
                                    <p:animEffect transition="in" filter="fade">
                                      <p:cBhvr>
                                        <p:cTn id="34" dur="500"/>
                                        <p:tgtEl>
                                          <p:spTgt spid="3">
                                            <p:txEl>
                                              <p:pRg st="14" end="1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15" end="15"/>
                                            </p:txEl>
                                          </p:spTgt>
                                        </p:tgtEl>
                                        <p:attrNameLst>
                                          <p:attrName>style.visibility</p:attrName>
                                        </p:attrNameLst>
                                      </p:cBhvr>
                                      <p:to>
                                        <p:strVal val="visible"/>
                                      </p:to>
                                    </p:set>
                                    <p:animEffect transition="in" filter="fade">
                                      <p:cBhvr>
                                        <p:cTn id="39"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a:solidFill>
                  <a:srgbClr val="0070C0"/>
                </a:solidFill>
              </a:rPr>
              <a:t>〇〇〇●〇</a:t>
            </a:r>
            <a:br>
              <a:rPr lang="en-US" altLang="ja-JP" sz="2800" dirty="0">
                <a:solidFill>
                  <a:srgbClr val="0070C0"/>
                </a:solidFill>
              </a:rPr>
            </a:br>
            <a:r>
              <a:rPr lang="ja-JP" altLang="en-US" sz="2800" dirty="0">
                <a:solidFill>
                  <a:srgbClr val="0070C0"/>
                </a:solidFill>
              </a:rPr>
              <a:t>比較優位に基づく分業</a:t>
            </a:r>
            <a:endParaRPr kumimoji="1" lang="ja-JP" altLang="en-US" sz="2800" dirty="0"/>
          </a:p>
        </p:txBody>
      </p:sp>
      <mc:AlternateContent xmlns:mc="http://schemas.openxmlformats.org/markup-compatibility/2006" xmlns:a14="http://schemas.microsoft.com/office/drawing/2010/main">
        <mc:Choice Requires="a14">
          <p:sp>
            <p:nvSpPr>
              <p:cNvPr id="3" name="コンテンツ プレースホルダ 2"/>
              <p:cNvSpPr>
                <a:spLocks noGrp="1"/>
              </p:cNvSpPr>
              <p:nvPr>
                <p:ph sz="quarter" idx="1"/>
              </p:nvPr>
            </p:nvSpPr>
            <p:spPr>
              <a:xfrm>
                <a:off x="457200" y="1600200"/>
                <a:ext cx="8219256" cy="4853136"/>
              </a:xfrm>
            </p:spPr>
            <p:txBody>
              <a:bodyPr>
                <a:normAutofit/>
              </a:bodyPr>
              <a:lstStyle/>
              <a:p>
                <a:r>
                  <a:rPr kumimoji="1" lang="ja-JP" altLang="en-US" sz="2400" dirty="0">
                    <a:latin typeface="+mn-ea"/>
                  </a:rPr>
                  <a:t>漫画家</a:t>
                </a:r>
                <a:r>
                  <a:rPr lang="en-US" altLang="ja-JP" sz="2400" dirty="0">
                    <a:latin typeface="+mn-ea"/>
                  </a:rPr>
                  <a:t>A</a:t>
                </a:r>
                <a:r>
                  <a:rPr kumimoji="1" lang="ja-JP" altLang="en-US" sz="2400" dirty="0">
                    <a:latin typeface="+mn-ea"/>
                  </a:rPr>
                  <a:t>と</a:t>
                </a:r>
                <a:r>
                  <a:rPr lang="ja-JP" altLang="en-US" sz="2400" dirty="0">
                    <a:latin typeface="+mn-ea"/>
                  </a:rPr>
                  <a:t>アシスタント</a:t>
                </a:r>
                <a:r>
                  <a:rPr kumimoji="1" lang="en-US" altLang="ja-JP" sz="2400" dirty="0">
                    <a:latin typeface="+mn-ea"/>
                  </a:rPr>
                  <a:t>C</a:t>
                </a:r>
                <a:r>
                  <a:rPr kumimoji="1" lang="ja-JP" altLang="en-US" sz="2400" dirty="0">
                    <a:latin typeface="+mn-ea"/>
                  </a:rPr>
                  <a:t>が組むことで多くの漫画を生み出せる．</a:t>
                </a:r>
                <a:endParaRPr kumimoji="1" lang="en-US" altLang="ja-JP" sz="2400" dirty="0">
                  <a:latin typeface="+mn-ea"/>
                </a:endParaRPr>
              </a:p>
              <a:p>
                <a:pPr marL="0" indent="0">
                  <a:buNone/>
                </a:pPr>
                <a:endParaRPr kumimoji="1" lang="en-US" altLang="ja-JP" sz="900" dirty="0">
                  <a:latin typeface="+mn-ea"/>
                </a:endParaRPr>
              </a:p>
              <a:p>
                <a:pPr lvl="1"/>
                <a:r>
                  <a:rPr kumimoji="1" lang="ja-JP" altLang="en-US" sz="2400" dirty="0">
                    <a:latin typeface="+mn-ea"/>
                  </a:rPr>
                  <a:t>作画に比較優位のある</a:t>
                </a:r>
                <a:r>
                  <a:rPr lang="ja-JP" altLang="en-US" sz="2400" dirty="0">
                    <a:latin typeface="+mn-ea"/>
                  </a:rPr>
                  <a:t>アシスタント</a:t>
                </a:r>
                <a:r>
                  <a:rPr kumimoji="1" lang="en-US" altLang="ja-JP" sz="2400" dirty="0">
                    <a:latin typeface="+mn-ea"/>
                  </a:rPr>
                  <a:t>C</a:t>
                </a:r>
                <a:r>
                  <a:rPr kumimoji="1" lang="ja-JP" altLang="en-US" sz="2400" dirty="0">
                    <a:latin typeface="+mn-ea"/>
                  </a:rPr>
                  <a:t>に作画を行わせる．</a:t>
                </a:r>
                <a:endParaRPr kumimoji="1" lang="en-US" altLang="ja-JP" sz="2400" dirty="0">
                  <a:latin typeface="+mn-ea"/>
                </a:endParaRPr>
              </a:p>
              <a:p>
                <a:pPr lvl="1"/>
                <a:r>
                  <a:rPr kumimoji="1" lang="ja-JP" altLang="en-US" sz="2400" dirty="0">
                    <a:latin typeface="+mn-ea"/>
                  </a:rPr>
                  <a:t>ストーリーに比較優位のある漫画家</a:t>
                </a:r>
                <a:r>
                  <a:rPr kumimoji="1" lang="en-US" altLang="ja-JP" sz="2400" dirty="0">
                    <a:latin typeface="+mn-ea"/>
                  </a:rPr>
                  <a:t>A</a:t>
                </a:r>
                <a:r>
                  <a:rPr kumimoji="1" lang="ja-JP" altLang="en-US" sz="2400" dirty="0">
                    <a:latin typeface="+mn-ea"/>
                  </a:rPr>
                  <a:t>はストーリーを</a:t>
                </a:r>
                <a:r>
                  <a:rPr lang="ja-JP" altLang="en-US" sz="2400" dirty="0">
                    <a:latin typeface="+mn-ea"/>
                  </a:rPr>
                  <a:t>２</a:t>
                </a:r>
                <a:r>
                  <a:rPr kumimoji="1" lang="ja-JP" altLang="en-US" sz="2400" dirty="0">
                    <a:latin typeface="+mn-ea"/>
                  </a:rPr>
                  <a:t>話．　残りの時間で作画を</a:t>
                </a:r>
                <a:r>
                  <a:rPr lang="ja-JP" altLang="en-US" sz="2400" dirty="0">
                    <a:latin typeface="+mn-ea"/>
                  </a:rPr>
                  <a:t> </a:t>
                </a:r>
                <a14:m>
                  <m:oMath xmlns:m="http://schemas.openxmlformats.org/officeDocument/2006/math">
                    <m:f>
                      <m:fPr>
                        <m:ctrlPr>
                          <a:rPr lang="en-US" altLang="ja-JP" sz="2400" i="1">
                            <a:solidFill>
                              <a:schemeClr val="tx1"/>
                            </a:solidFill>
                            <a:latin typeface="Cambria Math" panose="02040503050406030204" pitchFamily="18" charset="0"/>
                          </a:rPr>
                        </m:ctrlPr>
                      </m:fPr>
                      <m:num>
                        <m:r>
                          <a:rPr lang="ja-JP" altLang="en-US" sz="2400" b="0" i="1" smtClean="0">
                            <a:solidFill>
                              <a:schemeClr val="tx1"/>
                            </a:solidFill>
                            <a:latin typeface="Cambria Math"/>
                          </a:rPr>
                          <m:t>２</m:t>
                        </m:r>
                      </m:num>
                      <m:den>
                        <m:r>
                          <a:rPr lang="ja-JP" altLang="en-US" sz="2400" b="0" i="1" smtClean="0">
                            <a:solidFill>
                              <a:schemeClr val="tx1"/>
                            </a:solidFill>
                            <a:latin typeface="Cambria Math"/>
                          </a:rPr>
                          <m:t>３</m:t>
                        </m:r>
                      </m:den>
                    </m:f>
                    <m:r>
                      <a:rPr lang="en-US" altLang="ja-JP" sz="2400" b="0" i="1" smtClean="0">
                        <a:solidFill>
                          <a:schemeClr val="tx1"/>
                        </a:solidFill>
                        <a:latin typeface="Cambria Math"/>
                      </a:rPr>
                      <m:t>  </m:t>
                    </m:r>
                  </m:oMath>
                </a14:m>
                <a:r>
                  <a:rPr kumimoji="1" lang="ja-JP" altLang="en-US" sz="2400" dirty="0">
                    <a:latin typeface="+mn-ea"/>
                  </a:rPr>
                  <a:t>話分行う．</a:t>
                </a:r>
                <a:endParaRPr kumimoji="1" lang="en-US" altLang="ja-JP" sz="2400" dirty="0">
                  <a:latin typeface="+mn-ea"/>
                </a:endParaRPr>
              </a:p>
              <a:p>
                <a:pPr marL="594360" lvl="2" indent="0">
                  <a:buNone/>
                </a:pPr>
                <a:endParaRPr kumimoji="1" lang="en-US" altLang="ja-JP" sz="2500" dirty="0">
                  <a:latin typeface="+mn-ea"/>
                </a:endParaRPr>
              </a:p>
              <a:p>
                <a:pPr lvl="1"/>
                <a:r>
                  <a:rPr lang="ja-JP" altLang="en-US" sz="2400" dirty="0">
                    <a:solidFill>
                      <a:srgbClr val="FF0000"/>
                    </a:solidFill>
                    <a:latin typeface="+mn-ea"/>
                  </a:rPr>
                  <a:t>２人の合計でストーリーを２話，作画を２話ちょっと行うことができる．</a:t>
                </a:r>
                <a:endParaRPr lang="en-US" altLang="ja-JP" sz="2400" dirty="0">
                  <a:solidFill>
                    <a:srgbClr val="FF0000"/>
                  </a:solidFill>
                  <a:latin typeface="+mn-ea"/>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sz="quarter" idx="1"/>
              </p:nvPr>
            </p:nvSpPr>
            <p:spPr>
              <a:xfrm>
                <a:off x="457200" y="1600200"/>
                <a:ext cx="8219256" cy="4853136"/>
              </a:xfrm>
              <a:blipFill rotWithShape="1">
                <a:blip r:embed="rId2"/>
                <a:stretch>
                  <a:fillRect l="-445" t="-1005"/>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E4CF2019-C516-4758-9FCF-D093FC402AB7}"/>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59C6379C-2811-4CD9-80B4-2C86BA139E13}"/>
              </a:ext>
            </a:extLst>
          </p:cNvPr>
          <p:cNvSpPr>
            <a:spLocks noGrp="1"/>
          </p:cNvSpPr>
          <p:nvPr>
            <p:ph type="sldNum" sz="quarter" idx="12"/>
          </p:nvPr>
        </p:nvSpPr>
        <p:spPr/>
        <p:txBody>
          <a:bodyPr/>
          <a:lstStyle/>
          <a:p>
            <a:fld id="{6BAC34B2-ACAB-4D20-A3D4-E7FC5F03345E}" type="slidenum">
              <a:rPr kumimoji="1" lang="ja-JP" altLang="en-US" smtClean="0"/>
              <a:t>33</a:t>
            </a:fld>
            <a:endParaRPr kumimoji="1" lang="ja-JP" altLang="en-US"/>
          </a:p>
        </p:txBody>
      </p:sp>
    </p:spTree>
    <p:extLst>
      <p:ext uri="{BB962C8B-B14F-4D97-AF65-F5344CB8AC3E}">
        <p14:creationId xmlns:p14="http://schemas.microsoft.com/office/powerpoint/2010/main" val="2974055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〇〇〇〇●</a:t>
            </a:r>
            <a:br>
              <a:rPr lang="en-US" altLang="ja-JP" sz="2800" dirty="0">
                <a:solidFill>
                  <a:srgbClr val="0070C0"/>
                </a:solidFill>
              </a:rPr>
            </a:br>
            <a:r>
              <a:rPr lang="ja-JP" altLang="en-US" sz="2800" dirty="0">
                <a:solidFill>
                  <a:srgbClr val="0070C0"/>
                </a:solidFill>
              </a:rPr>
              <a:t>比較優位に基づく分業</a:t>
            </a:r>
            <a:endParaRPr kumimoji="1" lang="ja-JP" altLang="en-US" sz="2800" dirty="0">
              <a:solidFill>
                <a:srgbClr val="0070C0"/>
              </a:solidFill>
            </a:endParaRPr>
          </a:p>
        </p:txBody>
      </p:sp>
      <p:sp>
        <p:nvSpPr>
          <p:cNvPr id="3" name="コンテンツ プレースホルダ 2"/>
          <p:cNvSpPr>
            <a:spLocks noGrp="1"/>
          </p:cNvSpPr>
          <p:nvPr>
            <p:ph sz="quarter" idx="1"/>
          </p:nvPr>
        </p:nvSpPr>
        <p:spPr/>
        <p:txBody>
          <a:bodyPr/>
          <a:lstStyle/>
          <a:p>
            <a:endParaRPr kumimoji="1" lang="en-US" altLang="ja-JP" sz="2400" dirty="0"/>
          </a:p>
          <a:p>
            <a:endParaRPr lang="en-US" altLang="ja-JP" sz="2400" dirty="0"/>
          </a:p>
          <a:p>
            <a:endParaRPr kumimoji="1" lang="en-US" altLang="ja-JP" sz="2400" dirty="0"/>
          </a:p>
          <a:p>
            <a:endParaRPr kumimoji="1" lang="ja-JP" altLang="en-US" sz="2400" dirty="0"/>
          </a:p>
        </p:txBody>
      </p:sp>
      <p:graphicFrame>
        <p:nvGraphicFramePr>
          <p:cNvPr id="70658" name="Object 2"/>
          <p:cNvGraphicFramePr>
            <a:graphicFrameLocks noChangeAspect="1"/>
          </p:cNvGraphicFramePr>
          <p:nvPr>
            <p:extLst>
              <p:ext uri="{D42A27DB-BD31-4B8C-83A1-F6EECF244321}">
                <p14:modId xmlns:p14="http://schemas.microsoft.com/office/powerpoint/2010/main" val="1583775134"/>
              </p:ext>
            </p:extLst>
          </p:nvPr>
        </p:nvGraphicFramePr>
        <p:xfrm>
          <a:off x="485775" y="1549400"/>
          <a:ext cx="7874000" cy="4945063"/>
        </p:xfrm>
        <a:graphic>
          <a:graphicData uri="http://schemas.openxmlformats.org/presentationml/2006/ole">
            <mc:AlternateContent xmlns:mc="http://schemas.openxmlformats.org/markup-compatibility/2006">
              <mc:Choice xmlns:v="urn:schemas-microsoft-com:vml" Requires="v">
                <p:oleObj spid="_x0000_s14342" name="文書" r:id="rId3" imgW="6194857" imgH="3885761" progId="Word.Document.12">
                  <p:embed/>
                </p:oleObj>
              </mc:Choice>
              <mc:Fallback>
                <p:oleObj name="文書" r:id="rId3" imgW="6194857" imgH="3885761" progId="Word.Document.12">
                  <p:embed/>
                  <p:pic>
                    <p:nvPicPr>
                      <p:cNvPr id="0" name=""/>
                      <p:cNvPicPr>
                        <a:picLocks noChangeAspect="1" noChangeArrowheads="1"/>
                      </p:cNvPicPr>
                      <p:nvPr/>
                    </p:nvPicPr>
                    <p:blipFill>
                      <a:blip r:embed="rId4"/>
                      <a:srcRect/>
                      <a:stretch>
                        <a:fillRect/>
                      </a:stretch>
                    </p:blipFill>
                    <p:spPr bwMode="auto">
                      <a:xfrm>
                        <a:off x="485775" y="1549400"/>
                        <a:ext cx="7874000" cy="4945063"/>
                      </a:xfrm>
                      <a:prstGeom prst="rect">
                        <a:avLst/>
                      </a:prstGeom>
                      <a:noFill/>
                      <a:ln>
                        <a:noFill/>
                      </a:ln>
                      <a:effectLst/>
                      <a:extLst/>
                    </p:spPr>
                  </p:pic>
                </p:oleObj>
              </mc:Fallback>
            </mc:AlternateContent>
          </a:graphicData>
        </a:graphic>
      </p:graphicFrame>
      <p:cxnSp>
        <p:nvCxnSpPr>
          <p:cNvPr id="11" name="直線コネクタ 10"/>
          <p:cNvCxnSpPr/>
          <p:nvPr/>
        </p:nvCxnSpPr>
        <p:spPr>
          <a:xfrm flipH="1">
            <a:off x="1683296" y="5090069"/>
            <a:ext cx="266429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3907197" y="4833156"/>
            <a:ext cx="0" cy="108012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H="1">
            <a:off x="1611288" y="3584822"/>
            <a:ext cx="273630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3347864" y="3933056"/>
            <a:ext cx="8384" cy="209661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1674949" y="4145632"/>
            <a:ext cx="223224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円/楕円 18"/>
          <p:cNvSpPr/>
          <p:nvPr/>
        </p:nvSpPr>
        <p:spPr>
          <a:xfrm>
            <a:off x="3212232" y="4001616"/>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A</a:t>
            </a:r>
            <a:endParaRPr kumimoji="1" lang="ja-JP" altLang="en-US" dirty="0"/>
          </a:p>
        </p:txBody>
      </p:sp>
      <p:cxnSp>
        <p:nvCxnSpPr>
          <p:cNvPr id="26" name="直線コネクタ 25"/>
          <p:cNvCxnSpPr/>
          <p:nvPr/>
        </p:nvCxnSpPr>
        <p:spPr>
          <a:xfrm flipH="1">
            <a:off x="1674949" y="5301208"/>
            <a:ext cx="64807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2242592" y="5218758"/>
            <a:ext cx="0" cy="73052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 name="円/楕円 24"/>
          <p:cNvSpPr/>
          <p:nvPr/>
        </p:nvSpPr>
        <p:spPr>
          <a:xfrm>
            <a:off x="2098576" y="5157192"/>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C</a:t>
            </a:r>
            <a:endParaRPr kumimoji="1" lang="ja-JP" altLang="en-US" dirty="0"/>
          </a:p>
        </p:txBody>
      </p:sp>
      <p:cxnSp>
        <p:nvCxnSpPr>
          <p:cNvPr id="17" name="直線コネクタ 16"/>
          <p:cNvCxnSpPr/>
          <p:nvPr/>
        </p:nvCxnSpPr>
        <p:spPr>
          <a:xfrm>
            <a:off x="3898813" y="3420616"/>
            <a:ext cx="8384" cy="252866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円/楕円 13"/>
          <p:cNvSpPr/>
          <p:nvPr/>
        </p:nvSpPr>
        <p:spPr>
          <a:xfrm>
            <a:off x="3835189" y="3501008"/>
            <a:ext cx="144016" cy="144016"/>
          </a:xfrm>
          <a:prstGeom prst="ellipse">
            <a:avLst/>
          </a:prstGeom>
          <a:solidFill>
            <a:srgbClr val="0070C0"/>
          </a:solidFill>
          <a:ln w="508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p:nvSpPr>
        <p:spPr>
          <a:xfrm>
            <a:off x="1611288" y="4073624"/>
            <a:ext cx="144016" cy="144016"/>
          </a:xfrm>
          <a:prstGeom prst="ellipse">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p:nvSpPr>
        <p:spPr>
          <a:xfrm>
            <a:off x="3830997" y="5013176"/>
            <a:ext cx="144016" cy="144016"/>
          </a:xfrm>
          <a:prstGeom prst="ellipse">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0" name="テキスト ボックス 19"/>
              <p:cNvSpPr txBox="1"/>
              <p:nvPr/>
            </p:nvSpPr>
            <p:spPr>
              <a:xfrm>
                <a:off x="1765527" y="5851491"/>
                <a:ext cx="361656" cy="38048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sz="1000" i="1" smtClean="0">
                              <a:latin typeface="Cambria Math" panose="02040503050406030204" pitchFamily="18" charset="0"/>
                            </a:rPr>
                          </m:ctrlPr>
                        </m:fPr>
                        <m:num>
                          <m:r>
                            <a:rPr kumimoji="1" lang="en-US" altLang="ja-JP" sz="1000" b="0" i="1" smtClean="0">
                              <a:latin typeface="Cambria Math"/>
                            </a:rPr>
                            <m:t>1</m:t>
                          </m:r>
                        </m:num>
                        <m:den>
                          <m:r>
                            <a:rPr kumimoji="1" lang="en-US" altLang="ja-JP" sz="1000" b="0" i="1" smtClean="0">
                              <a:latin typeface="Cambria Math"/>
                            </a:rPr>
                            <m:t>4</m:t>
                          </m:r>
                        </m:den>
                      </m:f>
                    </m:oMath>
                  </m:oMathPara>
                </a14:m>
                <a:endParaRPr kumimoji="1" lang="ja-JP" altLang="en-US" sz="1000" dirty="0"/>
              </a:p>
            </p:txBody>
          </p:sp>
        </mc:Choice>
        <mc:Fallback xmlns="">
          <p:sp>
            <p:nvSpPr>
              <p:cNvPr id="20" name="テキスト ボックス 19"/>
              <p:cNvSpPr txBox="1">
                <a:spLocks noRot="1" noChangeAspect="1" noMove="1" noResize="1" noEditPoints="1" noAdjustHandles="1" noChangeArrowheads="1" noChangeShapeType="1" noTextEdit="1"/>
              </p:cNvSpPr>
              <p:nvPr/>
            </p:nvSpPr>
            <p:spPr>
              <a:xfrm>
                <a:off x="1765527" y="5851491"/>
                <a:ext cx="361656" cy="380489"/>
              </a:xfrm>
              <a:prstGeom prst="rect">
                <a:avLst/>
              </a:prstGeom>
              <a:blipFill rotWithShape="1">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3" name="テキスト ボックス 22"/>
              <p:cNvSpPr txBox="1"/>
              <p:nvPr/>
            </p:nvSpPr>
            <p:spPr>
              <a:xfrm>
                <a:off x="1292882" y="4848910"/>
                <a:ext cx="361656" cy="39472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sz="1000" i="1" smtClean="0">
                              <a:latin typeface="Cambria Math" panose="02040503050406030204" pitchFamily="18" charset="0"/>
                            </a:rPr>
                          </m:ctrlPr>
                        </m:fPr>
                        <m:num>
                          <m:r>
                            <a:rPr kumimoji="1" lang="en-US" altLang="ja-JP" sz="1000" b="0" i="1" smtClean="0">
                              <a:latin typeface="Cambria Math"/>
                            </a:rPr>
                            <m:t>2</m:t>
                          </m:r>
                        </m:num>
                        <m:den>
                          <m:r>
                            <a:rPr kumimoji="1" lang="en-US" altLang="ja-JP" sz="1000" b="0" i="1" smtClean="0">
                              <a:latin typeface="Cambria Math"/>
                            </a:rPr>
                            <m:t>3</m:t>
                          </m:r>
                        </m:den>
                      </m:f>
                    </m:oMath>
                  </m:oMathPara>
                </a14:m>
                <a:endParaRPr kumimoji="1" lang="ja-JP" altLang="en-US" sz="1000" dirty="0"/>
              </a:p>
            </p:txBody>
          </p:sp>
        </mc:Choice>
        <mc:Fallback xmlns="">
          <p:sp>
            <p:nvSpPr>
              <p:cNvPr id="23" name="テキスト ボックス 22"/>
              <p:cNvSpPr txBox="1">
                <a:spLocks noRot="1" noChangeAspect="1" noMove="1" noResize="1" noEditPoints="1" noAdjustHandles="1" noChangeArrowheads="1" noChangeShapeType="1" noTextEdit="1"/>
              </p:cNvSpPr>
              <p:nvPr/>
            </p:nvSpPr>
            <p:spPr>
              <a:xfrm>
                <a:off x="1292882" y="4848910"/>
                <a:ext cx="361656" cy="394723"/>
              </a:xfrm>
              <a:prstGeom prst="rect">
                <a:avLst/>
              </a:prstGeom>
              <a:blipFill rotWithShape="1">
                <a:blip r:embed="rId7"/>
                <a:stretch>
                  <a:fillRect/>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AE253242-9900-4C04-9AB2-A528E0C1E046}"/>
              </a:ext>
            </a:extLst>
          </p:cNvPr>
          <p:cNvSpPr>
            <a:spLocks noGrp="1"/>
          </p:cNvSpPr>
          <p:nvPr>
            <p:ph type="dt" sz="half" idx="10"/>
          </p:nvPr>
        </p:nvSpPr>
        <p:spPr/>
        <p:txBody>
          <a:bodyPr/>
          <a:lstStyle/>
          <a:p>
            <a:r>
              <a:rPr kumimoji="1" lang="en-US" altLang="ja-JP"/>
              <a:t>ver. 2</a:t>
            </a:r>
            <a:endParaRPr kumimoji="1" lang="ja-JP" altLang="en-US"/>
          </a:p>
        </p:txBody>
      </p:sp>
      <p:sp>
        <p:nvSpPr>
          <p:cNvPr id="8" name="スライド番号プレースホルダー 7">
            <a:extLst>
              <a:ext uri="{FF2B5EF4-FFF2-40B4-BE49-F238E27FC236}">
                <a16:creationId xmlns:a16="http://schemas.microsoft.com/office/drawing/2014/main" id="{081546EF-B845-450C-9122-ABF0EA789F28}"/>
              </a:ext>
            </a:extLst>
          </p:cNvPr>
          <p:cNvSpPr>
            <a:spLocks noGrp="1"/>
          </p:cNvSpPr>
          <p:nvPr>
            <p:ph type="sldNum" sz="quarter" idx="12"/>
          </p:nvPr>
        </p:nvSpPr>
        <p:spPr/>
        <p:txBody>
          <a:bodyPr/>
          <a:lstStyle/>
          <a:p>
            <a:fld id="{6BAC34B2-ACAB-4D20-A3D4-E7FC5F03345E}" type="slidenum">
              <a:rPr kumimoji="1" lang="ja-JP" altLang="en-US" smtClean="0"/>
              <a:t>34</a:t>
            </a:fld>
            <a:endParaRPr kumimoji="1" lang="ja-JP" altLang="en-US"/>
          </a:p>
        </p:txBody>
      </p:sp>
    </p:spTree>
    <p:extLst>
      <p:ext uri="{BB962C8B-B14F-4D97-AF65-F5344CB8AC3E}">
        <p14:creationId xmlns:p14="http://schemas.microsoft.com/office/powerpoint/2010/main" val="3158808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500"/>
                                        <p:tgtEl>
                                          <p:spTgt spid="9"/>
                                        </p:tgtEl>
                                      </p:cBhvr>
                                    </p:animEffect>
                                  </p:childTnLst>
                                </p:cTn>
                              </p:par>
                              <p:par>
                                <p:cTn id="13" presetID="9"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par>
                                <p:cTn id="16" presetID="9"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dissolv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par>
                                <p:cTn id="24" presetID="9"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dissolve">
                                      <p:cBhvr>
                                        <p:cTn id="26" dur="500"/>
                                        <p:tgtEl>
                                          <p:spTgt spid="15"/>
                                        </p:tgtEl>
                                      </p:cBhvr>
                                    </p:animEffect>
                                  </p:childTnLst>
                                </p:cTn>
                              </p:par>
                              <p:par>
                                <p:cTn id="27" presetID="9"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dissolve">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dissolve">
                                      <p:cBhvr>
                                        <p:cTn id="34" dur="500"/>
                                        <p:tgtEl>
                                          <p:spTgt spid="19"/>
                                        </p:tgtEl>
                                      </p:cBhvr>
                                    </p:animEffect>
                                  </p:childTnLst>
                                </p:cTn>
                              </p:par>
                              <p:par>
                                <p:cTn id="35" presetID="9"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dissolve">
                                      <p:cBhvr>
                                        <p:cTn id="37" dur="500"/>
                                        <p:tgtEl>
                                          <p:spTgt spid="21"/>
                                        </p:tgtEl>
                                      </p:cBhvr>
                                    </p:animEffect>
                                  </p:childTnLst>
                                </p:cTn>
                              </p:par>
                              <p:par>
                                <p:cTn id="38" presetID="9" presetClass="entr" presetSubtype="0"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dissolve">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dissolve">
                                      <p:cBhvr>
                                        <p:cTn id="45" dur="500"/>
                                        <p:tgtEl>
                                          <p:spTgt spid="25"/>
                                        </p:tgtEl>
                                      </p:cBhvr>
                                    </p:animEffect>
                                  </p:childTnLst>
                                </p:cTn>
                              </p:par>
                              <p:par>
                                <p:cTn id="46" presetID="9" presetClass="entr" presetSubtype="0"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dissolve">
                                      <p:cBhvr>
                                        <p:cTn id="48" dur="500"/>
                                        <p:tgtEl>
                                          <p:spTgt spid="26"/>
                                        </p:tgtEl>
                                      </p:cBhvr>
                                    </p:animEffect>
                                  </p:childTnLst>
                                </p:cTn>
                              </p:par>
                              <p:par>
                                <p:cTn id="49" presetID="9" presetClass="entr" presetSubtype="0"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dissolve">
                                      <p:cBhvr>
                                        <p:cTn id="5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14" grpId="0" animBg="1"/>
      <p:bldP spid="6" grpId="0" animBg="1"/>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a:t>
            </a:r>
            <a:br>
              <a:rPr lang="en-US" altLang="ja-JP" sz="2800" dirty="0">
                <a:solidFill>
                  <a:srgbClr val="0070C0"/>
                </a:solidFill>
              </a:rPr>
            </a:br>
            <a:r>
              <a:rPr lang="ja-JP" altLang="en-US" sz="2800" dirty="0">
                <a:solidFill>
                  <a:srgbClr val="0070C0"/>
                </a:solidFill>
              </a:rPr>
              <a:t>分業と取引</a:t>
            </a:r>
            <a:endParaRPr kumimoji="1" lang="ja-JP" altLang="en-US" sz="2800" dirty="0">
              <a:solidFill>
                <a:srgbClr val="0070C0"/>
              </a:solidFill>
            </a:endParaRPr>
          </a:p>
        </p:txBody>
      </p:sp>
      <p:sp>
        <p:nvSpPr>
          <p:cNvPr id="3" name="コンテンツ プレースホルダ 2"/>
          <p:cNvSpPr>
            <a:spLocks noGrp="1"/>
          </p:cNvSpPr>
          <p:nvPr>
            <p:ph sz="quarter" idx="1"/>
          </p:nvPr>
        </p:nvSpPr>
        <p:spPr>
          <a:xfrm>
            <a:off x="323528" y="1340768"/>
            <a:ext cx="8507288" cy="4853136"/>
          </a:xfrm>
        </p:spPr>
        <p:txBody>
          <a:bodyPr>
            <a:normAutofit/>
          </a:bodyPr>
          <a:lstStyle/>
          <a:p>
            <a:r>
              <a:rPr lang="ja-JP" altLang="en-US" sz="2400" dirty="0">
                <a:solidFill>
                  <a:srgbClr val="FF0000"/>
                </a:solidFill>
                <a:latin typeface="+mn-ea"/>
              </a:rPr>
              <a:t>２話分の連載の報酬を漫画家</a:t>
            </a:r>
            <a:r>
              <a:rPr lang="en-US" altLang="ja-JP" sz="2400" dirty="0">
                <a:solidFill>
                  <a:srgbClr val="FF0000"/>
                </a:solidFill>
                <a:latin typeface="+mn-ea"/>
              </a:rPr>
              <a:t>A</a:t>
            </a:r>
            <a:r>
              <a:rPr lang="ja-JP" altLang="en-US" sz="2400" dirty="0">
                <a:solidFill>
                  <a:srgbClr val="FF0000"/>
                </a:solidFill>
                <a:latin typeface="+mn-ea"/>
              </a:rPr>
              <a:t>とアシスタント</a:t>
            </a:r>
            <a:r>
              <a:rPr lang="en-US" altLang="ja-JP" sz="2400" dirty="0">
                <a:solidFill>
                  <a:srgbClr val="FF0000"/>
                </a:solidFill>
                <a:latin typeface="+mn-ea"/>
              </a:rPr>
              <a:t>C</a:t>
            </a:r>
            <a:r>
              <a:rPr lang="ja-JP" altLang="en-US" sz="2400" dirty="0">
                <a:solidFill>
                  <a:srgbClr val="FF0000"/>
                </a:solidFill>
                <a:latin typeface="+mn-ea"/>
              </a:rPr>
              <a:t>で分ければよい．</a:t>
            </a:r>
            <a:endParaRPr lang="en-US" altLang="ja-JP" sz="2400" dirty="0">
              <a:solidFill>
                <a:srgbClr val="FF0000"/>
              </a:solidFill>
              <a:latin typeface="+mn-ea"/>
            </a:endParaRPr>
          </a:p>
          <a:p>
            <a:pPr marL="0" indent="0">
              <a:buNone/>
            </a:pPr>
            <a:endParaRPr lang="en-US" altLang="ja-JP" sz="800" dirty="0">
              <a:solidFill>
                <a:srgbClr val="FF0000"/>
              </a:solidFill>
              <a:latin typeface="+mn-ea"/>
            </a:endParaRPr>
          </a:p>
          <a:p>
            <a:pPr lvl="1"/>
            <a:r>
              <a:rPr kumimoji="1" lang="ja-JP" altLang="en-US" sz="2400" dirty="0">
                <a:latin typeface="+mn-ea"/>
              </a:rPr>
              <a:t>例えば漫画家</a:t>
            </a:r>
            <a:r>
              <a:rPr kumimoji="1" lang="en-US" altLang="ja-JP" sz="2400" dirty="0">
                <a:latin typeface="+mn-ea"/>
              </a:rPr>
              <a:t>A</a:t>
            </a:r>
            <a:r>
              <a:rPr kumimoji="1" lang="ja-JP" altLang="en-US" sz="2400" dirty="0">
                <a:latin typeface="+mn-ea"/>
              </a:rPr>
              <a:t>は</a:t>
            </a:r>
            <a:r>
              <a:rPr lang="ja-JP" altLang="en-US" sz="2400" dirty="0">
                <a:latin typeface="+mn-ea"/>
              </a:rPr>
              <a:t>１</a:t>
            </a:r>
            <a:r>
              <a:rPr lang="en-US" altLang="ja-JP" sz="2400" dirty="0">
                <a:latin typeface="+mn-ea"/>
              </a:rPr>
              <a:t>.</a:t>
            </a:r>
            <a:r>
              <a:rPr lang="ja-JP" altLang="en-US" sz="2400" dirty="0">
                <a:latin typeface="+mn-ea"/>
              </a:rPr>
              <a:t>５話分の報酬を受け取り，アシスタント</a:t>
            </a:r>
            <a:r>
              <a:rPr lang="en-US" altLang="ja-JP" sz="2400" dirty="0">
                <a:latin typeface="+mn-ea"/>
              </a:rPr>
              <a:t>C</a:t>
            </a:r>
            <a:r>
              <a:rPr lang="ja-JP" altLang="en-US" sz="2400" dirty="0">
                <a:latin typeface="+mn-ea"/>
              </a:rPr>
              <a:t>は０</a:t>
            </a:r>
            <a:r>
              <a:rPr lang="en-US" altLang="ja-JP" sz="2400" dirty="0">
                <a:latin typeface="+mn-ea"/>
              </a:rPr>
              <a:t>.</a:t>
            </a:r>
            <a:r>
              <a:rPr lang="ja-JP" altLang="en-US" sz="2400" dirty="0">
                <a:latin typeface="+mn-ea"/>
              </a:rPr>
              <a:t>５話分の報酬を受け取る．</a:t>
            </a:r>
            <a:endParaRPr lang="en-US" altLang="ja-JP" sz="2400" dirty="0">
              <a:latin typeface="+mn-ea"/>
            </a:endParaRPr>
          </a:p>
          <a:p>
            <a:pPr lvl="1"/>
            <a:r>
              <a:rPr kumimoji="1" lang="ja-JP" altLang="en-US" sz="2400" dirty="0">
                <a:latin typeface="+mn-ea"/>
              </a:rPr>
              <a:t>漫画家</a:t>
            </a:r>
            <a:r>
              <a:rPr kumimoji="1" lang="en-US" altLang="ja-JP" sz="2400" dirty="0">
                <a:latin typeface="+mn-ea"/>
              </a:rPr>
              <a:t>A</a:t>
            </a:r>
            <a:r>
              <a:rPr kumimoji="1" lang="ja-JP" altLang="en-US" sz="2400" dirty="0">
                <a:latin typeface="+mn-ea"/>
              </a:rPr>
              <a:t>は</a:t>
            </a:r>
            <a:r>
              <a:rPr kumimoji="1" lang="en-US" altLang="ja-JP" sz="2400" dirty="0">
                <a:latin typeface="+mn-ea"/>
              </a:rPr>
              <a:t>B</a:t>
            </a:r>
            <a:r>
              <a:rPr kumimoji="1" lang="ja-JP" altLang="en-US" sz="2400" dirty="0">
                <a:latin typeface="+mn-ea"/>
              </a:rPr>
              <a:t>と組んでいる時と同じ報酬が貰える．</a:t>
            </a:r>
            <a:endParaRPr kumimoji="1" lang="en-US" altLang="ja-JP" sz="2400" dirty="0">
              <a:latin typeface="+mn-ea"/>
            </a:endParaRPr>
          </a:p>
          <a:p>
            <a:pPr lvl="1"/>
            <a:r>
              <a:rPr lang="ja-JP" altLang="en-US" sz="2400" dirty="0">
                <a:latin typeface="+mn-ea"/>
              </a:rPr>
              <a:t>アシスタント</a:t>
            </a:r>
            <a:r>
              <a:rPr kumimoji="1" lang="en-US" altLang="ja-JP" sz="2400" dirty="0">
                <a:latin typeface="+mn-ea"/>
              </a:rPr>
              <a:t>C</a:t>
            </a:r>
            <a:r>
              <a:rPr kumimoji="1" lang="ja-JP" altLang="en-US" sz="2400" dirty="0">
                <a:latin typeface="+mn-ea"/>
              </a:rPr>
              <a:t>は</a:t>
            </a:r>
            <a:r>
              <a:rPr lang="ja-JP" altLang="en-US" sz="2400" dirty="0">
                <a:latin typeface="+mn-ea"/>
              </a:rPr>
              <a:t>０</a:t>
            </a:r>
            <a:r>
              <a:rPr lang="en-US" altLang="ja-JP" sz="2400" dirty="0">
                <a:latin typeface="+mn-ea"/>
              </a:rPr>
              <a:t>.</a:t>
            </a:r>
            <a:r>
              <a:rPr lang="ja-JP" altLang="en-US" sz="2400" dirty="0">
                <a:latin typeface="+mn-ea"/>
              </a:rPr>
              <a:t>５話分の報酬を貰える．</a:t>
            </a:r>
            <a:endParaRPr lang="en-US" altLang="ja-JP" sz="2400" dirty="0">
              <a:latin typeface="+mn-ea"/>
            </a:endParaRPr>
          </a:p>
          <a:p>
            <a:pPr lvl="1"/>
            <a:endParaRPr lang="en-US" altLang="ja-JP" sz="2400" dirty="0">
              <a:latin typeface="+mn-ea"/>
            </a:endParaRPr>
          </a:p>
          <a:p>
            <a:pPr lvl="1"/>
            <a:r>
              <a:rPr lang="ja-JP" altLang="en-US" sz="2400" dirty="0">
                <a:solidFill>
                  <a:srgbClr val="0070C0"/>
                </a:solidFill>
                <a:latin typeface="+mn-ea"/>
              </a:rPr>
              <a:t>アシスタント</a:t>
            </a:r>
            <a:r>
              <a:rPr lang="en-US" altLang="ja-JP" sz="2400" dirty="0">
                <a:solidFill>
                  <a:srgbClr val="0070C0"/>
                </a:solidFill>
                <a:latin typeface="+mn-ea"/>
              </a:rPr>
              <a:t>C</a:t>
            </a:r>
            <a:r>
              <a:rPr lang="ja-JP" altLang="en-US" sz="2400" dirty="0">
                <a:solidFill>
                  <a:srgbClr val="0070C0"/>
                </a:solidFill>
                <a:latin typeface="+mn-ea"/>
              </a:rPr>
              <a:t>は</a:t>
            </a:r>
            <a:r>
              <a:rPr lang="en-US" altLang="ja-JP" sz="2400" dirty="0">
                <a:solidFill>
                  <a:srgbClr val="0070C0"/>
                </a:solidFill>
                <a:latin typeface="+mn-ea"/>
              </a:rPr>
              <a:t>1</a:t>
            </a:r>
            <a:r>
              <a:rPr lang="ja-JP" altLang="en-US" sz="2400" dirty="0">
                <a:solidFill>
                  <a:srgbClr val="0070C0"/>
                </a:solidFill>
                <a:latin typeface="+mn-ea"/>
              </a:rPr>
              <a:t>人では一本はおろか，０</a:t>
            </a:r>
            <a:r>
              <a:rPr lang="en-US" altLang="ja-JP" sz="2400" dirty="0">
                <a:solidFill>
                  <a:srgbClr val="0070C0"/>
                </a:solidFill>
                <a:latin typeface="+mn-ea"/>
              </a:rPr>
              <a:t>.</a:t>
            </a:r>
            <a:r>
              <a:rPr lang="ja-JP" altLang="en-US" sz="2400" dirty="0">
                <a:solidFill>
                  <a:srgbClr val="0070C0"/>
                </a:solidFill>
                <a:latin typeface="+mn-ea"/>
              </a:rPr>
              <a:t>５話（隔週連載）も書けないから，この取引は望ましい．</a:t>
            </a:r>
            <a:endParaRPr kumimoji="1" lang="en-US" altLang="ja-JP" sz="2400" dirty="0">
              <a:solidFill>
                <a:srgbClr val="0070C0"/>
              </a:solidFill>
              <a:latin typeface="+mn-ea"/>
            </a:endParaRPr>
          </a:p>
        </p:txBody>
      </p:sp>
      <p:sp>
        <p:nvSpPr>
          <p:cNvPr id="4" name="日付プレースホルダー 3">
            <a:extLst>
              <a:ext uri="{FF2B5EF4-FFF2-40B4-BE49-F238E27FC236}">
                <a16:creationId xmlns:a16="http://schemas.microsoft.com/office/drawing/2014/main" id="{7FC1CF16-52C7-4E9C-8CF5-11BFB67F58A4}"/>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538E14DC-1AD3-4A1E-8784-D729E322D5F3}"/>
              </a:ext>
            </a:extLst>
          </p:cNvPr>
          <p:cNvSpPr>
            <a:spLocks noGrp="1"/>
          </p:cNvSpPr>
          <p:nvPr>
            <p:ph type="sldNum" sz="quarter" idx="12"/>
          </p:nvPr>
        </p:nvSpPr>
        <p:spPr/>
        <p:txBody>
          <a:bodyPr/>
          <a:lstStyle/>
          <a:p>
            <a:fld id="{6BAC34B2-ACAB-4D20-A3D4-E7FC5F03345E}" type="slidenum">
              <a:rPr kumimoji="1" lang="ja-JP" altLang="en-US" smtClean="0"/>
              <a:t>35</a:t>
            </a:fld>
            <a:endParaRPr kumimoji="1" lang="ja-JP" altLang="en-US"/>
          </a:p>
        </p:txBody>
      </p:sp>
    </p:spTree>
    <p:extLst>
      <p:ext uri="{BB962C8B-B14F-4D97-AF65-F5344CB8AC3E}">
        <p14:creationId xmlns:p14="http://schemas.microsoft.com/office/powerpoint/2010/main" val="349164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a:t>
            </a:r>
            <a:br>
              <a:rPr lang="en-US" altLang="ja-JP" sz="2800" dirty="0">
                <a:solidFill>
                  <a:srgbClr val="0070C0"/>
                </a:solidFill>
              </a:rPr>
            </a:br>
            <a:r>
              <a:rPr lang="ja-JP" altLang="en-US" sz="2800" dirty="0">
                <a:solidFill>
                  <a:srgbClr val="0070C0"/>
                </a:solidFill>
              </a:rPr>
              <a:t>分業と取引</a:t>
            </a:r>
            <a:endParaRPr kumimoji="1" lang="ja-JP" altLang="en-US" sz="2800" dirty="0"/>
          </a:p>
        </p:txBody>
      </p:sp>
      <p:sp>
        <p:nvSpPr>
          <p:cNvPr id="3" name="コンテンツ プレースホルダ 2"/>
          <p:cNvSpPr>
            <a:spLocks noGrp="1"/>
          </p:cNvSpPr>
          <p:nvPr>
            <p:ph sz="quarter" idx="1"/>
          </p:nvPr>
        </p:nvSpPr>
        <p:spPr>
          <a:xfrm>
            <a:off x="179512" y="1384176"/>
            <a:ext cx="8784976" cy="4925144"/>
          </a:xfrm>
        </p:spPr>
        <p:txBody>
          <a:bodyPr>
            <a:normAutofit/>
          </a:bodyPr>
          <a:lstStyle/>
          <a:p>
            <a:r>
              <a:rPr kumimoji="1" lang="ja-JP" altLang="en-US" sz="2400" dirty="0">
                <a:latin typeface="+mn-ea"/>
              </a:rPr>
              <a:t>比較優位の考え方～機会費用の重要性</a:t>
            </a:r>
            <a:endParaRPr kumimoji="1" lang="en-US" altLang="ja-JP" sz="2400" dirty="0">
              <a:latin typeface="+mn-ea"/>
            </a:endParaRPr>
          </a:p>
          <a:p>
            <a:pPr lvl="1"/>
            <a:endParaRPr lang="en-US" altLang="ja-JP" sz="800" dirty="0">
              <a:latin typeface="+mn-ea"/>
            </a:endParaRPr>
          </a:p>
          <a:p>
            <a:pPr lvl="1"/>
            <a:r>
              <a:rPr lang="ja-JP" altLang="en-US" sz="2400" dirty="0">
                <a:solidFill>
                  <a:schemeClr val="tx1"/>
                </a:solidFill>
                <a:latin typeface="+mn-ea"/>
              </a:rPr>
              <a:t>「作画」と「ストーリー」の</a:t>
            </a:r>
            <a:r>
              <a:rPr lang="ja-JP" altLang="en-US" sz="2400" dirty="0">
                <a:solidFill>
                  <a:srgbClr val="0070C0"/>
                </a:solidFill>
                <a:latin typeface="+mn-ea"/>
              </a:rPr>
              <a:t>トレードオフ</a:t>
            </a:r>
            <a:r>
              <a:rPr kumimoji="1" lang="ja-JP" altLang="en-US" sz="2400" dirty="0">
                <a:solidFill>
                  <a:srgbClr val="0070C0"/>
                </a:solidFill>
                <a:latin typeface="+mn-ea"/>
              </a:rPr>
              <a:t>の観点から</a:t>
            </a:r>
            <a:r>
              <a:rPr kumimoji="1" lang="ja-JP" altLang="en-US" sz="2400" dirty="0">
                <a:solidFill>
                  <a:srgbClr val="FF0000"/>
                </a:solidFill>
                <a:latin typeface="+mn-ea"/>
              </a:rPr>
              <a:t>費用を最小にする</a:t>
            </a:r>
            <a:r>
              <a:rPr kumimoji="1" lang="ja-JP" altLang="en-US" sz="2400" dirty="0">
                <a:solidFill>
                  <a:schemeClr val="tx1"/>
                </a:solidFill>
                <a:latin typeface="+mn-ea"/>
              </a:rPr>
              <a:t>ことが重要．</a:t>
            </a:r>
            <a:endParaRPr kumimoji="1" lang="en-US" altLang="ja-JP" sz="2400" dirty="0">
              <a:solidFill>
                <a:schemeClr val="tx1"/>
              </a:solidFill>
              <a:latin typeface="+mn-ea"/>
            </a:endParaRPr>
          </a:p>
          <a:p>
            <a:pPr lvl="1"/>
            <a:r>
              <a:rPr lang="ja-JP" altLang="en-US" sz="2400" dirty="0">
                <a:solidFill>
                  <a:schemeClr val="tx1"/>
                </a:solidFill>
                <a:latin typeface="+mn-ea"/>
              </a:rPr>
              <a:t>トレードオフの下では</a:t>
            </a:r>
            <a:r>
              <a:rPr lang="ja-JP" altLang="en-US" sz="2400" dirty="0">
                <a:solidFill>
                  <a:srgbClr val="FF0000"/>
                </a:solidFill>
                <a:latin typeface="+mn-ea"/>
              </a:rPr>
              <a:t>機会費用が重要．（追加的費用ではない）</a:t>
            </a:r>
            <a:endParaRPr lang="en-US" altLang="ja-JP" sz="2400" dirty="0">
              <a:solidFill>
                <a:srgbClr val="FF0000"/>
              </a:solidFill>
              <a:latin typeface="+mn-ea"/>
            </a:endParaRPr>
          </a:p>
          <a:p>
            <a:pPr lvl="1"/>
            <a:endParaRPr lang="en-US" altLang="ja-JP" sz="800" dirty="0">
              <a:latin typeface="+mn-ea"/>
            </a:endParaRPr>
          </a:p>
          <a:p>
            <a:pPr lvl="2"/>
            <a:r>
              <a:rPr lang="ja-JP" altLang="en-US" sz="2100" dirty="0">
                <a:solidFill>
                  <a:srgbClr val="0070C0"/>
                </a:solidFill>
                <a:latin typeface="+mn-ea"/>
              </a:rPr>
              <a:t>作業時間を少なくすること自体は重要ではない．</a:t>
            </a:r>
            <a:endParaRPr lang="en-US" altLang="ja-JP" sz="2100" dirty="0">
              <a:solidFill>
                <a:srgbClr val="0070C0"/>
              </a:solidFill>
              <a:latin typeface="+mn-ea"/>
            </a:endParaRPr>
          </a:p>
          <a:p>
            <a:pPr lvl="2"/>
            <a:r>
              <a:rPr lang="ja-JP" altLang="en-US" sz="2100" dirty="0">
                <a:latin typeface="+mn-ea"/>
              </a:rPr>
              <a:t>作業時間を少なくすることに意味があるのは，</a:t>
            </a:r>
            <a:r>
              <a:rPr lang="ja-JP" altLang="en-US" sz="2100" dirty="0">
                <a:solidFill>
                  <a:srgbClr val="FF0000"/>
                </a:solidFill>
                <a:latin typeface="+mn-ea"/>
              </a:rPr>
              <a:t>節約できた時間を他の生産部門で活用した時，他の生産物を生み出すことができるから．</a:t>
            </a:r>
            <a:endParaRPr lang="en-US" altLang="ja-JP" sz="2100" dirty="0">
              <a:solidFill>
                <a:srgbClr val="FF0000"/>
              </a:solidFill>
              <a:latin typeface="+mn-ea"/>
            </a:endParaRPr>
          </a:p>
          <a:p>
            <a:pPr lvl="1"/>
            <a:endParaRPr lang="en-US" altLang="ja-JP" sz="800" dirty="0">
              <a:latin typeface="+mn-ea"/>
            </a:endParaRPr>
          </a:p>
          <a:p>
            <a:pPr lvl="1"/>
            <a:r>
              <a:rPr lang="ja-JP" altLang="en-US" sz="2400" dirty="0">
                <a:latin typeface="+mn-ea"/>
              </a:rPr>
              <a:t>作業時間を少なくすることの望ましさは，それにより他のものがどれだけ生み出せるかという比較優位（機会費用の比較）の観点から評価しなければならない．</a:t>
            </a:r>
            <a:endParaRPr lang="en-US" altLang="ja-JP" sz="2400" dirty="0">
              <a:latin typeface="+mn-ea"/>
            </a:endParaRPr>
          </a:p>
        </p:txBody>
      </p:sp>
      <p:sp>
        <p:nvSpPr>
          <p:cNvPr id="4" name="日付プレースホルダー 3">
            <a:extLst>
              <a:ext uri="{FF2B5EF4-FFF2-40B4-BE49-F238E27FC236}">
                <a16:creationId xmlns:a16="http://schemas.microsoft.com/office/drawing/2014/main" id="{09086B05-8D18-4341-A8AB-5A3BA2B7931A}"/>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5102E981-8899-4A5C-B88A-4C68E83E6F27}"/>
              </a:ext>
            </a:extLst>
          </p:cNvPr>
          <p:cNvSpPr>
            <a:spLocks noGrp="1"/>
          </p:cNvSpPr>
          <p:nvPr>
            <p:ph type="sldNum" sz="quarter" idx="12"/>
          </p:nvPr>
        </p:nvSpPr>
        <p:spPr/>
        <p:txBody>
          <a:bodyPr/>
          <a:lstStyle/>
          <a:p>
            <a:fld id="{6BAC34B2-ACAB-4D20-A3D4-E7FC5F03345E}" type="slidenum">
              <a:rPr kumimoji="1" lang="ja-JP" altLang="en-US" smtClean="0"/>
              <a:t>36</a:t>
            </a:fld>
            <a:endParaRPr kumimoji="1" lang="ja-JP" altLang="en-US"/>
          </a:p>
        </p:txBody>
      </p:sp>
    </p:spTree>
    <p:extLst>
      <p:ext uri="{BB962C8B-B14F-4D97-AF65-F5344CB8AC3E}">
        <p14:creationId xmlns:p14="http://schemas.microsoft.com/office/powerpoint/2010/main" val="287828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a:t>
            </a:r>
            <a:br>
              <a:rPr lang="en-US" altLang="ja-JP" sz="2800" dirty="0">
                <a:solidFill>
                  <a:srgbClr val="0070C0"/>
                </a:solidFill>
              </a:rPr>
            </a:br>
            <a:r>
              <a:rPr lang="ja-JP" altLang="en-US" sz="2800" dirty="0">
                <a:solidFill>
                  <a:srgbClr val="0070C0"/>
                </a:solidFill>
              </a:rPr>
              <a:t>誰にでも必ず比較優位がある</a:t>
            </a:r>
            <a:endParaRPr kumimoji="1" lang="ja-JP" altLang="en-US" sz="2800" dirty="0">
              <a:solidFill>
                <a:srgbClr val="0070C0"/>
              </a:solidFill>
            </a:endParaRPr>
          </a:p>
        </p:txBody>
      </p:sp>
      <p:sp>
        <p:nvSpPr>
          <p:cNvPr id="3" name="コンテンツ プレースホルダ 2"/>
          <p:cNvSpPr>
            <a:spLocks noGrp="1"/>
          </p:cNvSpPr>
          <p:nvPr>
            <p:ph sz="quarter" idx="1"/>
          </p:nvPr>
        </p:nvSpPr>
        <p:spPr>
          <a:xfrm>
            <a:off x="457200" y="1600200"/>
            <a:ext cx="8229600" cy="4925144"/>
          </a:xfrm>
        </p:spPr>
        <p:txBody>
          <a:bodyPr>
            <a:normAutofit/>
          </a:bodyPr>
          <a:lstStyle/>
          <a:p>
            <a:pPr marL="274320" lvl="1" indent="0">
              <a:buNone/>
            </a:pPr>
            <a:endParaRPr kumimoji="1" lang="en-US" altLang="ja-JP" sz="800" dirty="0"/>
          </a:p>
          <a:p>
            <a:r>
              <a:rPr lang="ja-JP" altLang="en-US" sz="2400" dirty="0">
                <a:latin typeface="+mn-ea"/>
              </a:rPr>
              <a:t>漫画家</a:t>
            </a:r>
            <a:r>
              <a:rPr lang="en-US" altLang="ja-JP" sz="2400" dirty="0">
                <a:latin typeface="+mn-ea"/>
              </a:rPr>
              <a:t>A</a:t>
            </a:r>
            <a:r>
              <a:rPr lang="ja-JP" altLang="en-US" sz="2400" dirty="0">
                <a:latin typeface="+mn-ea"/>
              </a:rPr>
              <a:t>とアシスタント</a:t>
            </a:r>
            <a:r>
              <a:rPr lang="en-US" altLang="ja-JP" sz="2400" dirty="0">
                <a:latin typeface="+mn-ea"/>
              </a:rPr>
              <a:t>C</a:t>
            </a:r>
            <a:r>
              <a:rPr lang="ja-JP" altLang="en-US" sz="2400" dirty="0">
                <a:latin typeface="+mn-ea"/>
              </a:rPr>
              <a:t>の関係のように片方の人が全ての生産活動で絶対優位を持つことはあり得る．しかし，</a:t>
            </a:r>
            <a:r>
              <a:rPr lang="ja-JP" altLang="en-US" sz="2400" dirty="0">
                <a:solidFill>
                  <a:srgbClr val="FF0000"/>
                </a:solidFill>
                <a:latin typeface="+mn-ea"/>
              </a:rPr>
              <a:t>全ての生産に比較優位をもつことはない．</a:t>
            </a:r>
            <a:endParaRPr lang="en-US" altLang="ja-JP" sz="2400" dirty="0">
              <a:solidFill>
                <a:srgbClr val="FF0000"/>
              </a:solidFill>
              <a:latin typeface="+mn-ea"/>
            </a:endParaRPr>
          </a:p>
          <a:p>
            <a:endParaRPr kumimoji="1" lang="en-US" altLang="ja-JP" sz="2400" dirty="0">
              <a:latin typeface="+mn-ea"/>
            </a:endParaRPr>
          </a:p>
          <a:p>
            <a:r>
              <a:rPr lang="ja-JP" altLang="en-US" sz="2400" dirty="0">
                <a:latin typeface="+mn-ea"/>
              </a:rPr>
              <a:t>一方の人がある生産に比較優位を持つということは，他方の人は他の生産に比較優位を持つことを意味する．</a:t>
            </a:r>
            <a:endParaRPr kumimoji="1" lang="ja-JP" altLang="en-US" sz="2400" dirty="0">
              <a:latin typeface="+mn-ea"/>
            </a:endParaRPr>
          </a:p>
        </p:txBody>
      </p:sp>
      <p:sp>
        <p:nvSpPr>
          <p:cNvPr id="4" name="日付プレースホルダー 3">
            <a:extLst>
              <a:ext uri="{FF2B5EF4-FFF2-40B4-BE49-F238E27FC236}">
                <a16:creationId xmlns:a16="http://schemas.microsoft.com/office/drawing/2014/main" id="{968C4EBD-4B6E-4A5E-B0D9-5E151743845C}"/>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2738411E-6756-4319-B6D4-31389B5344F1}"/>
              </a:ext>
            </a:extLst>
          </p:cNvPr>
          <p:cNvSpPr>
            <a:spLocks noGrp="1"/>
          </p:cNvSpPr>
          <p:nvPr>
            <p:ph type="sldNum" sz="quarter" idx="12"/>
          </p:nvPr>
        </p:nvSpPr>
        <p:spPr/>
        <p:txBody>
          <a:bodyPr/>
          <a:lstStyle/>
          <a:p>
            <a:fld id="{6BAC34B2-ACAB-4D20-A3D4-E7FC5F03345E}" type="slidenum">
              <a:rPr kumimoji="1" lang="ja-JP" altLang="en-US" smtClean="0"/>
              <a:t>37</a:t>
            </a:fld>
            <a:endParaRPr kumimoji="1" lang="ja-JP" altLang="en-US"/>
          </a:p>
        </p:txBody>
      </p:sp>
    </p:spTree>
    <p:extLst>
      <p:ext uri="{BB962C8B-B14F-4D97-AF65-F5344CB8AC3E}">
        <p14:creationId xmlns:p14="http://schemas.microsoft.com/office/powerpoint/2010/main" val="118927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a:t>
            </a:r>
            <a:br>
              <a:rPr lang="en-US" altLang="ja-JP" sz="2800" dirty="0">
                <a:solidFill>
                  <a:srgbClr val="0070C0"/>
                </a:solidFill>
              </a:rPr>
            </a:br>
            <a:r>
              <a:rPr lang="ja-JP" altLang="en-US" sz="2800" dirty="0">
                <a:solidFill>
                  <a:srgbClr val="0070C0"/>
                </a:solidFill>
              </a:rPr>
              <a:t>誰にでも必ず比較優位がある</a:t>
            </a:r>
            <a:endParaRPr kumimoji="1" lang="ja-JP" altLang="en-US" sz="2800" dirty="0">
              <a:solidFill>
                <a:srgbClr val="0070C0"/>
              </a:solidFill>
            </a:endParaRPr>
          </a:p>
        </p:txBody>
      </p:sp>
      <mc:AlternateContent xmlns:mc="http://schemas.openxmlformats.org/markup-compatibility/2006" xmlns:a14="http://schemas.microsoft.com/office/drawing/2010/main">
        <mc:Choice Requires="a14">
          <p:sp>
            <p:nvSpPr>
              <p:cNvPr id="3" name="コンテンツ プレースホルダ 2"/>
              <p:cNvSpPr>
                <a:spLocks noGrp="1"/>
              </p:cNvSpPr>
              <p:nvPr>
                <p:ph sz="quarter" idx="1"/>
              </p:nvPr>
            </p:nvSpPr>
            <p:spPr>
              <a:xfrm>
                <a:off x="457200" y="1600200"/>
                <a:ext cx="8229600" cy="4853136"/>
              </a:xfrm>
            </p:spPr>
            <p:txBody>
              <a:bodyPr>
                <a:normAutofit/>
              </a:bodyPr>
              <a:lstStyle/>
              <a:p>
                <a14:m>
                  <m:oMath xmlns:m="http://schemas.openxmlformats.org/officeDocument/2006/math">
                    <m:r>
                      <a:rPr lang="en-US" altLang="ja-JP" sz="2400" b="0" i="1" smtClean="0">
                        <a:solidFill>
                          <a:srgbClr val="FF0000"/>
                        </a:solidFill>
                        <a:latin typeface="Cambria Math"/>
                      </a:rPr>
                      <m:t>𝑎</m:t>
                    </m:r>
                  </m:oMath>
                </a14:m>
                <a:r>
                  <a:rPr lang="ja-JP" altLang="en-US" sz="2400" dirty="0">
                    <a:latin typeface="+mn-ea"/>
                  </a:rPr>
                  <a:t>；漫画家Ａがストーリーを１話考えるための追加的費用</a:t>
                </a:r>
                <a:endParaRPr lang="en-US" altLang="ja-JP" sz="2400" dirty="0">
                  <a:latin typeface="+mn-ea"/>
                </a:endParaRPr>
              </a:p>
              <a:p>
                <a14:m>
                  <m:oMath xmlns:m="http://schemas.openxmlformats.org/officeDocument/2006/math">
                    <m:r>
                      <a:rPr kumimoji="1" lang="en-US" altLang="ja-JP" sz="2400" b="0" i="1" smtClean="0">
                        <a:solidFill>
                          <a:srgbClr val="FF0000"/>
                        </a:solidFill>
                        <a:latin typeface="Cambria Math"/>
                      </a:rPr>
                      <m:t>𝑏</m:t>
                    </m:r>
                  </m:oMath>
                </a14:m>
                <a:r>
                  <a:rPr kumimoji="1" lang="ja-JP" altLang="en-US" sz="2400" dirty="0">
                    <a:latin typeface="+mn-ea"/>
                  </a:rPr>
                  <a:t>；漫画家Ａが作画を</a:t>
                </a:r>
                <a:r>
                  <a:rPr lang="ja-JP" altLang="en-US" sz="2400" dirty="0">
                    <a:latin typeface="+mn-ea"/>
                  </a:rPr>
                  <a:t>１</a:t>
                </a:r>
                <a:r>
                  <a:rPr kumimoji="1" lang="ja-JP" altLang="en-US" sz="2400" dirty="0">
                    <a:latin typeface="+mn-ea"/>
                  </a:rPr>
                  <a:t>話分生産する</a:t>
                </a:r>
                <a:r>
                  <a:rPr lang="ja-JP" altLang="en-US" sz="2400" dirty="0">
                    <a:latin typeface="+mn-ea"/>
                  </a:rPr>
                  <a:t>ための追加的費用</a:t>
                </a:r>
                <a:endParaRPr kumimoji="1" lang="en-US" altLang="ja-JP" sz="2400" dirty="0">
                  <a:latin typeface="+mn-ea"/>
                </a:endParaRPr>
              </a:p>
              <a:p>
                <a:endParaRPr kumimoji="1" lang="en-US" altLang="ja-JP" sz="800" dirty="0">
                  <a:latin typeface="+mn-ea"/>
                </a:endParaRPr>
              </a:p>
              <a:p>
                <a:pPr lvl="1"/>
                <a:r>
                  <a:rPr lang="ja-JP" altLang="en-US" sz="2400" dirty="0">
                    <a:latin typeface="+mn-ea"/>
                  </a:rPr>
                  <a:t>１日でできるストーリーの量は </a:t>
                </a:r>
                <a14:m>
                  <m:oMath xmlns:m="http://schemas.openxmlformats.org/officeDocument/2006/math">
                    <m:f>
                      <m:fPr>
                        <m:ctrlPr>
                          <a:rPr lang="en-US" altLang="ja-JP" sz="240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1</m:t>
                        </m:r>
                      </m:num>
                      <m:den>
                        <m:r>
                          <a:rPr lang="en-US" altLang="ja-JP" sz="2400" b="0" i="1" smtClean="0">
                            <a:solidFill>
                              <a:srgbClr val="FF0000"/>
                            </a:solidFill>
                            <a:latin typeface="Cambria Math"/>
                          </a:rPr>
                          <m:t>𝑎</m:t>
                        </m:r>
                      </m:den>
                    </m:f>
                  </m:oMath>
                </a14:m>
                <a:r>
                  <a:rPr lang="ja-JP" altLang="en-US" sz="2400" dirty="0">
                    <a:latin typeface="+mn-ea"/>
                  </a:rPr>
                  <a:t> 話</a:t>
                </a:r>
                <a:endParaRPr lang="en-US" altLang="ja-JP" sz="2400" dirty="0">
                  <a:latin typeface="+mn-ea"/>
                </a:endParaRPr>
              </a:p>
              <a:p>
                <a:pPr lvl="1"/>
                <a:r>
                  <a:rPr lang="ja-JP" altLang="en-US" sz="2400" dirty="0">
                    <a:latin typeface="+mn-ea"/>
                  </a:rPr>
                  <a:t>１日でできる作画の量は </a:t>
                </a:r>
                <a14:m>
                  <m:oMath xmlns:m="http://schemas.openxmlformats.org/officeDocument/2006/math">
                    <m:f>
                      <m:fPr>
                        <m:ctrlPr>
                          <a:rPr lang="en-US" altLang="ja-JP" sz="2400" i="1" smtClean="0">
                            <a:solidFill>
                              <a:srgbClr val="FF0000"/>
                            </a:solidFill>
                            <a:latin typeface="Cambria Math" panose="02040503050406030204" pitchFamily="18" charset="0"/>
                          </a:rPr>
                        </m:ctrlPr>
                      </m:fPr>
                      <m:num>
                        <m:r>
                          <a:rPr lang="en-US" altLang="ja-JP" sz="2400" i="1">
                            <a:solidFill>
                              <a:srgbClr val="FF0000"/>
                            </a:solidFill>
                            <a:latin typeface="Cambria Math"/>
                          </a:rPr>
                          <m:t>1</m:t>
                        </m:r>
                      </m:num>
                      <m:den>
                        <m:r>
                          <a:rPr lang="en-US" altLang="ja-JP" sz="2400" b="0" i="1" smtClean="0">
                            <a:solidFill>
                              <a:srgbClr val="FF0000"/>
                            </a:solidFill>
                            <a:latin typeface="Cambria Math"/>
                          </a:rPr>
                          <m:t>𝑏</m:t>
                        </m:r>
                      </m:den>
                    </m:f>
                  </m:oMath>
                </a14:m>
                <a:r>
                  <a:rPr lang="ja-JP" altLang="en-US" sz="2400" dirty="0">
                    <a:latin typeface="+mn-ea"/>
                  </a:rPr>
                  <a:t> 話</a:t>
                </a:r>
                <a:endParaRPr lang="en-US" altLang="ja-JP" sz="2400" dirty="0">
                  <a:latin typeface="+mn-ea"/>
                </a:endParaRPr>
              </a:p>
              <a:p>
                <a:pPr lvl="1"/>
                <a:r>
                  <a:rPr lang="ja-JP" altLang="en-US" sz="2400" dirty="0">
                    <a:latin typeface="+mn-ea"/>
                  </a:rPr>
                  <a:t>よって，</a:t>
                </a:r>
                <a:r>
                  <a:rPr lang="ja-JP" altLang="en-US" sz="2400" dirty="0">
                    <a:solidFill>
                      <a:srgbClr val="FF0000"/>
                    </a:solidFill>
                    <a:latin typeface="+mn-ea"/>
                  </a:rPr>
                  <a:t>ストーリー１話を</a:t>
                </a:r>
                <a14:m>
                  <m:oMath xmlns:m="http://schemas.openxmlformats.org/officeDocument/2006/math">
                    <m:r>
                      <a:rPr lang="en-US" altLang="ja-JP" sz="2400" b="0" i="1" smtClean="0">
                        <a:solidFill>
                          <a:srgbClr val="FF0000"/>
                        </a:solidFill>
                        <a:latin typeface="Cambria Math"/>
                      </a:rPr>
                      <m:t>𝑎</m:t>
                    </m:r>
                  </m:oMath>
                </a14:m>
                <a:r>
                  <a:rPr lang="ja-JP" altLang="en-US" sz="2400" dirty="0">
                    <a:solidFill>
                      <a:srgbClr val="FF0000"/>
                    </a:solidFill>
                    <a:latin typeface="+mn-ea"/>
                  </a:rPr>
                  <a:t>日費やして作成したことの機会費用は，その時間を作画に充てた場合に作成した </a:t>
                </a:r>
                <a14:m>
                  <m:oMath xmlns:m="http://schemas.openxmlformats.org/officeDocument/2006/math">
                    <m:f>
                      <m:fPr>
                        <m:ctrlPr>
                          <a:rPr lang="en-US" altLang="ja-JP" sz="240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𝑎</m:t>
                        </m:r>
                      </m:num>
                      <m:den>
                        <m:r>
                          <a:rPr lang="en-US" altLang="ja-JP" sz="2400" i="1">
                            <a:solidFill>
                              <a:srgbClr val="FF0000"/>
                            </a:solidFill>
                            <a:latin typeface="Cambria Math"/>
                          </a:rPr>
                          <m:t>𝑏</m:t>
                        </m:r>
                      </m:den>
                    </m:f>
                  </m:oMath>
                </a14:m>
                <a:r>
                  <a:rPr lang="ja-JP" altLang="en-US" sz="2400" dirty="0">
                    <a:solidFill>
                      <a:srgbClr val="FF0000"/>
                    </a:solidFill>
                    <a:latin typeface="+mn-ea"/>
                  </a:rPr>
                  <a:t> 話</a:t>
                </a:r>
                <a:endParaRPr lang="en-US" altLang="ja-JP" sz="2400" dirty="0">
                  <a:solidFill>
                    <a:srgbClr val="FF0000"/>
                  </a:solidFill>
                  <a:latin typeface="+mn-ea"/>
                </a:endParaRPr>
              </a:p>
              <a:p>
                <a:pPr lvl="1"/>
                <a:r>
                  <a:rPr lang="ja-JP" altLang="en-US" sz="2400" dirty="0">
                    <a:solidFill>
                      <a:srgbClr val="FF0000"/>
                    </a:solidFill>
                    <a:latin typeface="+mn-ea"/>
                  </a:rPr>
                  <a:t>作画１話に</a:t>
                </a:r>
                <a14:m>
                  <m:oMath xmlns:m="http://schemas.openxmlformats.org/officeDocument/2006/math">
                    <m:r>
                      <a:rPr lang="en-US" altLang="ja-JP" sz="2400" b="0" i="1" smtClean="0">
                        <a:solidFill>
                          <a:srgbClr val="FF0000"/>
                        </a:solidFill>
                        <a:latin typeface="Cambria Math"/>
                      </a:rPr>
                      <m:t>𝑏</m:t>
                    </m:r>
                  </m:oMath>
                </a14:m>
                <a:r>
                  <a:rPr lang="ja-JP" altLang="en-US" sz="2400" dirty="0">
                    <a:solidFill>
                      <a:srgbClr val="FF0000"/>
                    </a:solidFill>
                    <a:latin typeface="+mn-ea"/>
                  </a:rPr>
                  <a:t>日費やしたことの機会費用は，その時間をストーリーに充てた場合に作成した </a:t>
                </a:r>
                <a14:m>
                  <m:oMath xmlns:m="http://schemas.openxmlformats.org/officeDocument/2006/math">
                    <m:f>
                      <m:fPr>
                        <m:ctrlPr>
                          <a:rPr lang="en-US" altLang="ja-JP" sz="2400" i="1" smtClean="0">
                            <a:solidFill>
                              <a:srgbClr val="FF0000"/>
                            </a:solidFill>
                            <a:latin typeface="Cambria Math" panose="02040503050406030204" pitchFamily="18" charset="0"/>
                          </a:rPr>
                        </m:ctrlPr>
                      </m:fPr>
                      <m:num>
                        <m:r>
                          <a:rPr lang="en-US" altLang="ja-JP" sz="2400" b="0" i="1" smtClean="0">
                            <a:solidFill>
                              <a:srgbClr val="FF0000"/>
                            </a:solidFill>
                            <a:latin typeface="Cambria Math"/>
                          </a:rPr>
                          <m:t>𝑏</m:t>
                        </m:r>
                      </m:num>
                      <m:den>
                        <m:r>
                          <a:rPr lang="en-US" altLang="ja-JP" sz="2400" b="0" i="1" smtClean="0">
                            <a:solidFill>
                              <a:srgbClr val="FF0000"/>
                            </a:solidFill>
                            <a:latin typeface="Cambria Math"/>
                          </a:rPr>
                          <m:t>𝑎</m:t>
                        </m:r>
                      </m:den>
                    </m:f>
                  </m:oMath>
                </a14:m>
                <a:r>
                  <a:rPr lang="ja-JP" altLang="en-US" sz="2400" dirty="0">
                    <a:solidFill>
                      <a:srgbClr val="FF0000"/>
                    </a:solidFill>
                    <a:latin typeface="+mn-ea"/>
                  </a:rPr>
                  <a:t> 話</a:t>
                </a:r>
                <a:endParaRPr lang="en-US" altLang="ja-JP" sz="2400" dirty="0">
                  <a:solidFill>
                    <a:srgbClr val="FF0000"/>
                  </a:solidFill>
                  <a:latin typeface="+mn-ea"/>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sz="quarter" idx="1"/>
              </p:nvPr>
            </p:nvSpPr>
            <p:spPr>
              <a:xfrm>
                <a:off x="457200" y="1600200"/>
                <a:ext cx="8229600" cy="4853136"/>
              </a:xfrm>
              <a:blipFill rotWithShape="1">
                <a:blip r:embed="rId2"/>
                <a:stretch>
                  <a:fillRect l="-444" t="-1382" r="-519"/>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B56EB9FC-5CA1-4588-B25F-7E70E8C6E551}"/>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BDAD8EF9-656B-4996-87CA-84A5D84C6E5C}"/>
              </a:ext>
            </a:extLst>
          </p:cNvPr>
          <p:cNvSpPr>
            <a:spLocks noGrp="1"/>
          </p:cNvSpPr>
          <p:nvPr>
            <p:ph type="sldNum" sz="quarter" idx="12"/>
          </p:nvPr>
        </p:nvSpPr>
        <p:spPr/>
        <p:txBody>
          <a:bodyPr/>
          <a:lstStyle/>
          <a:p>
            <a:fld id="{6BAC34B2-ACAB-4D20-A3D4-E7FC5F03345E}" type="slidenum">
              <a:rPr kumimoji="1" lang="ja-JP" altLang="en-US" smtClean="0"/>
              <a:t>38</a:t>
            </a:fld>
            <a:endParaRPr kumimoji="1" lang="ja-JP" altLang="en-US"/>
          </a:p>
        </p:txBody>
      </p:sp>
    </p:spTree>
    <p:extLst>
      <p:ext uri="{BB962C8B-B14F-4D97-AF65-F5344CB8AC3E}">
        <p14:creationId xmlns:p14="http://schemas.microsoft.com/office/powerpoint/2010/main" val="1854430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a:t>
            </a:r>
            <a:br>
              <a:rPr lang="en-US" altLang="ja-JP" sz="2800" dirty="0">
                <a:solidFill>
                  <a:srgbClr val="0070C0"/>
                </a:solidFill>
              </a:rPr>
            </a:br>
            <a:r>
              <a:rPr lang="ja-JP" altLang="en-US" sz="2800" dirty="0">
                <a:solidFill>
                  <a:srgbClr val="0070C0"/>
                </a:solidFill>
              </a:rPr>
              <a:t>誰にでも必ず比較優位がある</a:t>
            </a:r>
            <a:endParaRPr kumimoji="1" lang="ja-JP" altLang="en-US" sz="2800" dirty="0"/>
          </a:p>
        </p:txBody>
      </p:sp>
      <mc:AlternateContent xmlns:mc="http://schemas.openxmlformats.org/markup-compatibility/2006" xmlns:a14="http://schemas.microsoft.com/office/drawing/2010/main">
        <mc:Choice Requires="a14">
          <p:sp>
            <p:nvSpPr>
              <p:cNvPr id="3" name="コンテンツ プレースホルダ 2"/>
              <p:cNvSpPr>
                <a:spLocks noGrp="1"/>
              </p:cNvSpPr>
              <p:nvPr>
                <p:ph sz="quarter" idx="1"/>
              </p:nvPr>
            </p:nvSpPr>
            <p:spPr>
              <a:xfrm>
                <a:off x="457200" y="1600200"/>
                <a:ext cx="8363272" cy="4853136"/>
              </a:xfrm>
            </p:spPr>
            <p:txBody>
              <a:bodyPr>
                <a:normAutofit/>
              </a:bodyPr>
              <a:lstStyle/>
              <a:p>
                <a14:m>
                  <m:oMath xmlns:m="http://schemas.openxmlformats.org/officeDocument/2006/math">
                    <m:r>
                      <a:rPr lang="en-US" altLang="ja-JP" sz="2400" i="1" smtClean="0">
                        <a:solidFill>
                          <a:srgbClr val="FF0000"/>
                        </a:solidFill>
                        <a:latin typeface="Cambria Math"/>
                      </a:rPr>
                      <m:t>𝑐</m:t>
                    </m:r>
                  </m:oMath>
                </a14:m>
                <a:r>
                  <a:rPr lang="ja-JP" altLang="en-US" sz="2400" dirty="0">
                    <a:latin typeface="+mn-ea"/>
                  </a:rPr>
                  <a:t>；アシスタントＣがストーリーを１話考えるための追加的費用</a:t>
                </a:r>
                <a:endParaRPr lang="en-US" altLang="ja-JP" sz="2400" dirty="0">
                  <a:latin typeface="+mn-ea"/>
                </a:endParaRPr>
              </a:p>
              <a:p>
                <a14:m>
                  <m:oMath xmlns:m="http://schemas.openxmlformats.org/officeDocument/2006/math">
                    <m:r>
                      <a:rPr lang="en-US" altLang="ja-JP" sz="2400" i="1" smtClean="0">
                        <a:solidFill>
                          <a:srgbClr val="FF0000"/>
                        </a:solidFill>
                        <a:latin typeface="Cambria Math"/>
                      </a:rPr>
                      <m:t>𝑑</m:t>
                    </m:r>
                  </m:oMath>
                </a14:m>
                <a:r>
                  <a:rPr lang="ja-JP" altLang="en-US" sz="2400" dirty="0">
                    <a:latin typeface="+mn-ea"/>
                  </a:rPr>
                  <a:t>；アシスタントＣが作画を１話分生産するための追加的費用</a:t>
                </a:r>
                <a:endParaRPr lang="en-US" altLang="ja-JP" sz="800" dirty="0">
                  <a:latin typeface="+mn-ea"/>
                </a:endParaRPr>
              </a:p>
              <a:p>
                <a:pPr lvl="1"/>
                <a:r>
                  <a:rPr lang="ja-JP" altLang="en-US" sz="2400" dirty="0">
                    <a:latin typeface="+mn-ea"/>
                  </a:rPr>
                  <a:t>１日でできるストーリーの量は </a:t>
                </a:r>
                <a14:m>
                  <m:oMath xmlns:m="http://schemas.openxmlformats.org/officeDocument/2006/math">
                    <m:f>
                      <m:fPr>
                        <m:ctrlPr>
                          <a:rPr lang="en-US" altLang="ja-JP" sz="2400" i="1" smtClean="0">
                            <a:solidFill>
                              <a:srgbClr val="FF0000"/>
                            </a:solidFill>
                            <a:latin typeface="Cambria Math" panose="02040503050406030204" pitchFamily="18" charset="0"/>
                          </a:rPr>
                        </m:ctrlPr>
                      </m:fPr>
                      <m:num>
                        <m:r>
                          <a:rPr lang="en-US" altLang="ja-JP" sz="2400" i="1">
                            <a:solidFill>
                              <a:srgbClr val="FF0000"/>
                            </a:solidFill>
                            <a:latin typeface="Cambria Math"/>
                          </a:rPr>
                          <m:t>1</m:t>
                        </m:r>
                      </m:num>
                      <m:den>
                        <m:r>
                          <a:rPr lang="en-US" altLang="ja-JP" sz="2400" i="1">
                            <a:solidFill>
                              <a:srgbClr val="FF0000"/>
                            </a:solidFill>
                            <a:latin typeface="Cambria Math"/>
                          </a:rPr>
                          <m:t>𝑐</m:t>
                        </m:r>
                      </m:den>
                    </m:f>
                  </m:oMath>
                </a14:m>
                <a:r>
                  <a:rPr lang="ja-JP" altLang="en-US" sz="2400" dirty="0">
                    <a:latin typeface="+mn-ea"/>
                  </a:rPr>
                  <a:t> 話</a:t>
                </a:r>
                <a:endParaRPr lang="en-US" altLang="ja-JP" sz="2400" dirty="0">
                  <a:latin typeface="+mn-ea"/>
                </a:endParaRPr>
              </a:p>
              <a:p>
                <a:pPr lvl="1"/>
                <a:r>
                  <a:rPr lang="ja-JP" altLang="en-US" sz="2400" dirty="0">
                    <a:latin typeface="+mn-ea"/>
                  </a:rPr>
                  <a:t>１日でできる作画の量は </a:t>
                </a:r>
                <a14:m>
                  <m:oMath xmlns:m="http://schemas.openxmlformats.org/officeDocument/2006/math">
                    <m:f>
                      <m:fPr>
                        <m:ctrlPr>
                          <a:rPr lang="en-US" altLang="ja-JP" sz="2400" i="1" smtClean="0">
                            <a:solidFill>
                              <a:srgbClr val="FF0000"/>
                            </a:solidFill>
                            <a:latin typeface="Cambria Math" panose="02040503050406030204" pitchFamily="18" charset="0"/>
                          </a:rPr>
                        </m:ctrlPr>
                      </m:fPr>
                      <m:num>
                        <m:r>
                          <a:rPr lang="en-US" altLang="ja-JP" sz="2400" i="1">
                            <a:solidFill>
                              <a:srgbClr val="FF0000"/>
                            </a:solidFill>
                            <a:latin typeface="Cambria Math"/>
                          </a:rPr>
                          <m:t>1</m:t>
                        </m:r>
                      </m:num>
                      <m:den>
                        <m:r>
                          <a:rPr lang="en-US" altLang="ja-JP" sz="2400" i="1">
                            <a:solidFill>
                              <a:srgbClr val="FF0000"/>
                            </a:solidFill>
                            <a:latin typeface="Cambria Math"/>
                          </a:rPr>
                          <m:t>𝑑</m:t>
                        </m:r>
                      </m:den>
                    </m:f>
                  </m:oMath>
                </a14:m>
                <a:r>
                  <a:rPr lang="ja-JP" altLang="en-US" sz="2400" dirty="0">
                    <a:latin typeface="+mn-ea"/>
                  </a:rPr>
                  <a:t> 話</a:t>
                </a:r>
                <a:endParaRPr lang="en-US" altLang="ja-JP" sz="2400" dirty="0">
                  <a:latin typeface="+mn-ea"/>
                </a:endParaRPr>
              </a:p>
              <a:p>
                <a:pPr lvl="1"/>
                <a:r>
                  <a:rPr lang="ja-JP" altLang="en-US" sz="2400" dirty="0">
                    <a:latin typeface="+mn-ea"/>
                  </a:rPr>
                  <a:t>よって，</a:t>
                </a:r>
                <a:r>
                  <a:rPr lang="ja-JP" altLang="en-US" sz="2400" dirty="0">
                    <a:solidFill>
                      <a:srgbClr val="FF0000"/>
                    </a:solidFill>
                    <a:latin typeface="+mn-ea"/>
                  </a:rPr>
                  <a:t>ストーリー１話を</a:t>
                </a:r>
                <a14:m>
                  <m:oMath xmlns:m="http://schemas.openxmlformats.org/officeDocument/2006/math">
                    <m:r>
                      <a:rPr lang="en-US" altLang="ja-JP" sz="2400" b="0" i="1" smtClean="0">
                        <a:solidFill>
                          <a:srgbClr val="FF0000"/>
                        </a:solidFill>
                        <a:latin typeface="Cambria Math"/>
                      </a:rPr>
                      <m:t>𝑐</m:t>
                    </m:r>
                  </m:oMath>
                </a14:m>
                <a:r>
                  <a:rPr lang="ja-JP" altLang="en-US" sz="2400" dirty="0">
                    <a:solidFill>
                      <a:srgbClr val="FF0000"/>
                    </a:solidFill>
                    <a:latin typeface="+mn-ea"/>
                  </a:rPr>
                  <a:t>日費やして作成したことの機会費用は，その時間を作画に充てた場合に作成した </a:t>
                </a:r>
                <a14:m>
                  <m:oMath xmlns:m="http://schemas.openxmlformats.org/officeDocument/2006/math">
                    <m:f>
                      <m:fPr>
                        <m:ctrlPr>
                          <a:rPr lang="en-US" altLang="ja-JP" sz="2400" i="1">
                            <a:solidFill>
                              <a:srgbClr val="FF0000"/>
                            </a:solidFill>
                            <a:latin typeface="Cambria Math" panose="02040503050406030204" pitchFamily="18" charset="0"/>
                          </a:rPr>
                        </m:ctrlPr>
                      </m:fPr>
                      <m:num>
                        <m:r>
                          <a:rPr lang="en-US" altLang="ja-JP" sz="2400" b="0" i="1" smtClean="0">
                            <a:solidFill>
                              <a:srgbClr val="FF0000"/>
                            </a:solidFill>
                            <a:latin typeface="Cambria Math"/>
                          </a:rPr>
                          <m:t>𝑐</m:t>
                        </m:r>
                      </m:num>
                      <m:den>
                        <m:r>
                          <a:rPr lang="en-US" altLang="ja-JP" sz="2400" b="0" i="1" smtClean="0">
                            <a:solidFill>
                              <a:srgbClr val="FF0000"/>
                            </a:solidFill>
                            <a:latin typeface="Cambria Math"/>
                          </a:rPr>
                          <m:t>𝑑</m:t>
                        </m:r>
                      </m:den>
                    </m:f>
                  </m:oMath>
                </a14:m>
                <a:r>
                  <a:rPr lang="ja-JP" altLang="en-US" sz="2400" dirty="0">
                    <a:solidFill>
                      <a:srgbClr val="FF0000"/>
                    </a:solidFill>
                    <a:latin typeface="+mn-ea"/>
                  </a:rPr>
                  <a:t> 話</a:t>
                </a:r>
                <a:endParaRPr lang="en-US" altLang="ja-JP" sz="2400" dirty="0">
                  <a:solidFill>
                    <a:srgbClr val="FF0000"/>
                  </a:solidFill>
                  <a:latin typeface="+mn-ea"/>
                </a:endParaRPr>
              </a:p>
              <a:p>
                <a:pPr lvl="1"/>
                <a:r>
                  <a:rPr lang="ja-JP" altLang="en-US" sz="2400" dirty="0">
                    <a:solidFill>
                      <a:srgbClr val="FF0000"/>
                    </a:solidFill>
                    <a:latin typeface="+mn-ea"/>
                  </a:rPr>
                  <a:t>作画１話に</a:t>
                </a:r>
                <a14:m>
                  <m:oMath xmlns:m="http://schemas.openxmlformats.org/officeDocument/2006/math">
                    <m:r>
                      <a:rPr lang="en-US" altLang="ja-JP" sz="2400" b="0" i="1" smtClean="0">
                        <a:solidFill>
                          <a:srgbClr val="FF0000"/>
                        </a:solidFill>
                        <a:latin typeface="Cambria Math"/>
                      </a:rPr>
                      <m:t>𝑑</m:t>
                    </m:r>
                  </m:oMath>
                </a14:m>
                <a:r>
                  <a:rPr lang="ja-JP" altLang="en-US" sz="2400" dirty="0">
                    <a:solidFill>
                      <a:srgbClr val="FF0000"/>
                    </a:solidFill>
                    <a:latin typeface="+mn-ea"/>
                  </a:rPr>
                  <a:t>日費やしたことの機会費用は，その時間をストーリーに充てた場合に作成した </a:t>
                </a:r>
                <a14:m>
                  <m:oMath xmlns:m="http://schemas.openxmlformats.org/officeDocument/2006/math">
                    <m:f>
                      <m:fPr>
                        <m:ctrlPr>
                          <a:rPr lang="en-US" altLang="ja-JP" sz="2400" i="1">
                            <a:solidFill>
                              <a:srgbClr val="FF0000"/>
                            </a:solidFill>
                            <a:latin typeface="Cambria Math" panose="02040503050406030204" pitchFamily="18" charset="0"/>
                          </a:rPr>
                        </m:ctrlPr>
                      </m:fPr>
                      <m:num>
                        <m:r>
                          <a:rPr lang="en-US" altLang="ja-JP" sz="2400" b="0" i="1" smtClean="0">
                            <a:solidFill>
                              <a:srgbClr val="FF0000"/>
                            </a:solidFill>
                            <a:latin typeface="Cambria Math"/>
                          </a:rPr>
                          <m:t>𝑑</m:t>
                        </m:r>
                      </m:num>
                      <m:den>
                        <m:r>
                          <a:rPr lang="en-US" altLang="ja-JP" sz="2400" b="0" i="1" smtClean="0">
                            <a:solidFill>
                              <a:srgbClr val="FF0000"/>
                            </a:solidFill>
                            <a:latin typeface="Cambria Math"/>
                          </a:rPr>
                          <m:t>𝑐</m:t>
                        </m:r>
                      </m:den>
                    </m:f>
                  </m:oMath>
                </a14:m>
                <a:r>
                  <a:rPr lang="ja-JP" altLang="en-US" sz="2400" dirty="0">
                    <a:solidFill>
                      <a:srgbClr val="FF0000"/>
                    </a:solidFill>
                    <a:latin typeface="+mn-ea"/>
                  </a:rPr>
                  <a:t> 話</a:t>
                </a:r>
                <a:endParaRPr lang="en-US" altLang="ja-JP" sz="2400" dirty="0">
                  <a:solidFill>
                    <a:srgbClr val="FF0000"/>
                  </a:solidFill>
                  <a:latin typeface="+mn-ea"/>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sz="quarter" idx="1"/>
              </p:nvPr>
            </p:nvSpPr>
            <p:spPr>
              <a:xfrm>
                <a:off x="457200" y="1600200"/>
                <a:ext cx="8363272" cy="4853136"/>
              </a:xfrm>
              <a:blipFill rotWithShape="1">
                <a:blip r:embed="rId2"/>
                <a:stretch>
                  <a:fillRect l="-437" t="-1382"/>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50BA931C-23CA-41FB-930D-4F19944FC07D}"/>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1C03FCB3-AEC7-4371-BCBD-948C8A5ADE85}"/>
              </a:ext>
            </a:extLst>
          </p:cNvPr>
          <p:cNvSpPr>
            <a:spLocks noGrp="1"/>
          </p:cNvSpPr>
          <p:nvPr>
            <p:ph type="sldNum" sz="quarter" idx="12"/>
          </p:nvPr>
        </p:nvSpPr>
        <p:spPr/>
        <p:txBody>
          <a:bodyPr/>
          <a:lstStyle/>
          <a:p>
            <a:fld id="{6BAC34B2-ACAB-4D20-A3D4-E7FC5F03345E}" type="slidenum">
              <a:rPr kumimoji="1" lang="ja-JP" altLang="en-US" smtClean="0"/>
              <a:t>39</a:t>
            </a:fld>
            <a:endParaRPr kumimoji="1" lang="ja-JP" altLang="en-US"/>
          </a:p>
        </p:txBody>
      </p:sp>
    </p:spTree>
    <p:extLst>
      <p:ext uri="{BB962C8B-B14F-4D97-AF65-F5344CB8AC3E}">
        <p14:creationId xmlns:p14="http://schemas.microsoft.com/office/powerpoint/2010/main" val="127166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a:bodyPr>
          <a:lstStyle/>
          <a:p>
            <a:pPr lvl="0"/>
            <a:r>
              <a:rPr lang="ja-JP" altLang="en-US" sz="2800" dirty="0">
                <a:solidFill>
                  <a:srgbClr val="0070C0"/>
                </a:solidFill>
              </a:rPr>
              <a:t>〇●</a:t>
            </a:r>
            <a:br>
              <a:rPr lang="en-US" altLang="ja-JP" sz="2800" dirty="0">
                <a:solidFill>
                  <a:srgbClr val="0070C0"/>
                </a:solidFill>
              </a:rPr>
            </a:br>
            <a:r>
              <a:rPr lang="en-US" altLang="ja-JP" sz="2800" dirty="0">
                <a:solidFill>
                  <a:srgbClr val="0070C0"/>
                </a:solidFill>
              </a:rPr>
              <a:t>2.1.1</a:t>
            </a:r>
            <a:r>
              <a:rPr lang="ja-JP" altLang="en-US" sz="2800" dirty="0">
                <a:solidFill>
                  <a:srgbClr val="0070C0"/>
                </a:solidFill>
              </a:rPr>
              <a:t>　役割分担と職能</a:t>
            </a:r>
            <a:endParaRPr lang="en-US" altLang="en-US" sz="2800" dirty="0">
              <a:solidFill>
                <a:srgbClr val="0070C0"/>
              </a:solidFill>
            </a:endParaRPr>
          </a:p>
        </p:txBody>
      </p:sp>
      <p:sp>
        <p:nvSpPr>
          <p:cNvPr id="166917" name="Rectangle 5"/>
          <p:cNvSpPr>
            <a:spLocks noGrp="1" noChangeArrowheads="1"/>
          </p:cNvSpPr>
          <p:nvPr>
            <p:ph idx="1"/>
          </p:nvPr>
        </p:nvSpPr>
        <p:spPr>
          <a:xfrm>
            <a:off x="539552" y="1124744"/>
            <a:ext cx="8291264" cy="5040560"/>
          </a:xfrm>
        </p:spPr>
        <p:txBody>
          <a:bodyPr>
            <a:normAutofit/>
          </a:bodyPr>
          <a:lstStyle/>
          <a:p>
            <a:pPr marL="0" lvl="0" indent="0" algn="just">
              <a:buNone/>
            </a:pPr>
            <a:endParaRPr lang="en-US" altLang="ja-JP" sz="1200" dirty="0"/>
          </a:p>
          <a:p>
            <a:pPr lvl="0">
              <a:buFont typeface="Wingdings 3" panose="05040102010807070707" pitchFamily="18" charset="2"/>
              <a:buChar char="}"/>
            </a:pPr>
            <a:r>
              <a:rPr lang="ja-JP" altLang="en-US" sz="2400" dirty="0"/>
              <a:t>生産活動の多くは個人ではなく</a:t>
            </a:r>
            <a:r>
              <a:rPr lang="ja-JP" altLang="en-US" sz="2400" dirty="0">
                <a:solidFill>
                  <a:srgbClr val="FF0000"/>
                </a:solidFill>
              </a:rPr>
              <a:t>集団・組織的</a:t>
            </a:r>
            <a:r>
              <a:rPr lang="ja-JP" altLang="en-US" sz="2400" dirty="0"/>
              <a:t>に行われている．</a:t>
            </a:r>
            <a:endParaRPr lang="en-US" altLang="ja-JP" sz="2400" dirty="0"/>
          </a:p>
          <a:p>
            <a:pPr lvl="0">
              <a:buFont typeface="Wingdings 3" panose="05040102010807070707" pitchFamily="18" charset="2"/>
              <a:buChar char="}"/>
            </a:pPr>
            <a:endParaRPr lang="en-US" altLang="ja-JP" sz="800" dirty="0"/>
          </a:p>
          <a:p>
            <a:pPr lvl="1">
              <a:buFont typeface="Wingdings 3" panose="05040102010807070707" pitchFamily="18" charset="2"/>
              <a:buChar char="}"/>
            </a:pPr>
            <a:r>
              <a:rPr lang="ja-JP" altLang="en-US" sz="2400" dirty="0"/>
              <a:t>集団・組織の中で人々が同じ活動を行うわけではない．</a:t>
            </a:r>
            <a:endParaRPr lang="en-US" altLang="ja-JP" sz="2400" dirty="0"/>
          </a:p>
          <a:p>
            <a:pPr lvl="1">
              <a:buFont typeface="Wingdings 3" panose="05040102010807070707" pitchFamily="18" charset="2"/>
              <a:buChar char="}"/>
            </a:pPr>
            <a:endParaRPr lang="en-US" altLang="ja-JP" sz="800" dirty="0"/>
          </a:p>
          <a:p>
            <a:pPr lvl="1">
              <a:buFont typeface="Wingdings 3" panose="05040102010807070707" pitchFamily="18" charset="2"/>
              <a:buChar char="}"/>
            </a:pPr>
            <a:r>
              <a:rPr lang="ja-JP" altLang="en-US" sz="2400" dirty="0"/>
              <a:t>集団・組織の中で</a:t>
            </a:r>
            <a:r>
              <a:rPr lang="ja-JP" altLang="en-US" sz="2400" dirty="0">
                <a:solidFill>
                  <a:srgbClr val="0070C0"/>
                </a:solidFill>
              </a:rPr>
              <a:t>個人には固有の役割が与えられている</a:t>
            </a:r>
            <a:r>
              <a:rPr lang="ja-JP" altLang="en-US" sz="2400" dirty="0"/>
              <a:t>．</a:t>
            </a:r>
            <a:endParaRPr lang="en-US" altLang="ja-JP" sz="2400" dirty="0"/>
          </a:p>
          <a:p>
            <a:pPr lvl="0">
              <a:buFont typeface="Wingdings 3" panose="05040102010807070707" pitchFamily="18" charset="2"/>
              <a:buChar char="}"/>
            </a:pPr>
            <a:endParaRPr lang="en-US" altLang="ja-JP" sz="800" dirty="0"/>
          </a:p>
          <a:p>
            <a:pPr lvl="0">
              <a:buFont typeface="Wingdings 3" panose="05040102010807070707" pitchFamily="18" charset="2"/>
              <a:buChar char="}"/>
            </a:pPr>
            <a:r>
              <a:rPr lang="ja-JP" altLang="en-US" sz="2400" dirty="0"/>
              <a:t>生産活動にあたり，集団・組織内での役割分担はいかにして決まるのか？</a:t>
            </a:r>
            <a:endParaRPr lang="en-US" altLang="ja-JP" sz="2400" dirty="0"/>
          </a:p>
          <a:p>
            <a:pPr lvl="0">
              <a:buFont typeface="Wingdings 3" panose="05040102010807070707" pitchFamily="18" charset="2"/>
              <a:buChar char="}"/>
            </a:pPr>
            <a:endParaRPr lang="en-US" altLang="ja-JP" sz="800" dirty="0"/>
          </a:p>
          <a:p>
            <a:pPr lvl="1">
              <a:buFont typeface="Wingdings 3" panose="05040102010807070707" pitchFamily="18" charset="2"/>
              <a:buChar char="}"/>
            </a:pPr>
            <a:r>
              <a:rPr lang="ja-JP" altLang="en-US" sz="2400" dirty="0"/>
              <a:t>生産活動における（人的）資源の配分はいかにして決まるのか？</a:t>
            </a:r>
            <a:endParaRPr lang="ja-JP" altLang="ja-JP" sz="2400" dirty="0"/>
          </a:p>
        </p:txBody>
      </p:sp>
      <p:sp>
        <p:nvSpPr>
          <p:cNvPr id="7" name="正方形/長方形 6"/>
          <p:cNvSpPr/>
          <p:nvPr/>
        </p:nvSpPr>
        <p:spPr>
          <a:xfrm>
            <a:off x="755576" y="2636912"/>
            <a:ext cx="7488832" cy="523220"/>
          </a:xfrm>
          <a:prstGeom prst="rect">
            <a:avLst/>
          </a:prstGeom>
        </p:spPr>
        <p:txBody>
          <a:bodyPr wrap="square">
            <a:spAutoFit/>
          </a:bodyPr>
          <a:lstStyle/>
          <a:p>
            <a:pPr marL="457200" lvl="0" indent="-457200">
              <a:buFont typeface="Arial" pitchFamily="34" charset="0"/>
              <a:buChar char="•"/>
            </a:pPr>
            <a:endParaRPr lang="ja-JP" altLang="en-US" sz="2800" dirty="0"/>
          </a:p>
        </p:txBody>
      </p:sp>
      <p:sp>
        <p:nvSpPr>
          <p:cNvPr id="2" name="日付プレースホルダー 1">
            <a:extLst>
              <a:ext uri="{FF2B5EF4-FFF2-40B4-BE49-F238E27FC236}">
                <a16:creationId xmlns:a16="http://schemas.microsoft.com/office/drawing/2014/main" id="{84BBC8D6-502C-42C1-AFA3-DB3D16CF29D2}"/>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B8B3EC62-F618-4DB8-80C4-D05D23176746}"/>
              </a:ext>
            </a:extLst>
          </p:cNvPr>
          <p:cNvSpPr>
            <a:spLocks noGrp="1"/>
          </p:cNvSpPr>
          <p:nvPr>
            <p:ph type="sldNum" sz="quarter" idx="12"/>
          </p:nvPr>
        </p:nvSpPr>
        <p:spPr/>
        <p:txBody>
          <a:bodyPr/>
          <a:lstStyle/>
          <a:p>
            <a:fld id="{6BAC34B2-ACAB-4D20-A3D4-E7FC5F03345E}" type="slidenum">
              <a:rPr kumimoji="1" lang="ja-JP" altLang="en-US" smtClean="0"/>
              <a:t>4</a:t>
            </a:fld>
            <a:endParaRPr kumimoji="1" lang="ja-JP" altLang="en-US"/>
          </a:p>
        </p:txBody>
      </p:sp>
    </p:spTree>
    <p:extLst>
      <p:ext uri="{BB962C8B-B14F-4D97-AF65-F5344CB8AC3E}">
        <p14:creationId xmlns:p14="http://schemas.microsoft.com/office/powerpoint/2010/main" val="280145987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3" end="3"/>
                                            </p:txEl>
                                          </p:spTgt>
                                        </p:tgtEl>
                                        <p:attrNameLst>
                                          <p:attrName>style.visibility</p:attrName>
                                        </p:attrNameLst>
                                      </p:cBhvr>
                                      <p:to>
                                        <p:strVal val="visible"/>
                                      </p:to>
                                    </p:set>
                                    <p:animEffect transition="in" filter="fade">
                                      <p:cBhvr>
                                        <p:cTn id="7" dur="500"/>
                                        <p:tgtEl>
                                          <p:spTgt spid="16691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5" end="5"/>
                                            </p:txEl>
                                          </p:spTgt>
                                        </p:tgtEl>
                                        <p:attrNameLst>
                                          <p:attrName>style.visibility</p:attrName>
                                        </p:attrNameLst>
                                      </p:cBhvr>
                                      <p:to>
                                        <p:strVal val="visible"/>
                                      </p:to>
                                    </p:set>
                                    <p:animEffect transition="in" filter="fade">
                                      <p:cBhvr>
                                        <p:cTn id="12" dur="500"/>
                                        <p:tgtEl>
                                          <p:spTgt spid="166917">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7" end="7"/>
                                            </p:txEl>
                                          </p:spTgt>
                                        </p:tgtEl>
                                        <p:attrNameLst>
                                          <p:attrName>style.visibility</p:attrName>
                                        </p:attrNameLst>
                                      </p:cBhvr>
                                      <p:to>
                                        <p:strVal val="visible"/>
                                      </p:to>
                                    </p:set>
                                    <p:animEffect transition="in" filter="fade">
                                      <p:cBhvr>
                                        <p:cTn id="17" dur="500"/>
                                        <p:tgtEl>
                                          <p:spTgt spid="166917">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9" end="9"/>
                                            </p:txEl>
                                          </p:spTgt>
                                        </p:tgtEl>
                                        <p:attrNameLst>
                                          <p:attrName>style.visibility</p:attrName>
                                        </p:attrNameLst>
                                      </p:cBhvr>
                                      <p:to>
                                        <p:strVal val="visible"/>
                                      </p:to>
                                    </p:set>
                                    <p:animEffect transition="in" filter="fade">
                                      <p:cBhvr>
                                        <p:cTn id="22"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〇〇〇●</a:t>
            </a:r>
            <a:br>
              <a:rPr lang="en-US" altLang="ja-JP" sz="2800" dirty="0">
                <a:solidFill>
                  <a:srgbClr val="0070C0"/>
                </a:solidFill>
              </a:rPr>
            </a:br>
            <a:r>
              <a:rPr lang="ja-JP" altLang="en-US" sz="2800" dirty="0">
                <a:solidFill>
                  <a:srgbClr val="0070C0"/>
                </a:solidFill>
              </a:rPr>
              <a:t>誰にでも必ず比較優位がある</a:t>
            </a:r>
            <a:endParaRPr kumimoji="1" lang="ja-JP" altLang="en-US" sz="2800" dirty="0"/>
          </a:p>
        </p:txBody>
      </p:sp>
      <mc:AlternateContent xmlns:mc="http://schemas.openxmlformats.org/markup-compatibility/2006" xmlns:a14="http://schemas.microsoft.com/office/drawing/2010/main">
        <mc:Choice Requires="a14">
          <p:sp>
            <p:nvSpPr>
              <p:cNvPr id="3" name="コンテンツ プレースホルダ 2"/>
              <p:cNvSpPr>
                <a:spLocks noGrp="1"/>
              </p:cNvSpPr>
              <p:nvPr>
                <p:ph sz="quarter" idx="1"/>
              </p:nvPr>
            </p:nvSpPr>
            <p:spPr/>
            <p:txBody>
              <a:bodyPr/>
              <a:lstStyle/>
              <a:p>
                <a:r>
                  <a:rPr kumimoji="1" lang="ja-JP" altLang="en-US" sz="2400" dirty="0">
                    <a:latin typeface="+mn-ea"/>
                  </a:rPr>
                  <a:t>漫画家ＡがアシスタントＣ</a:t>
                </a:r>
                <a:r>
                  <a:rPr lang="ja-JP" altLang="en-US" sz="2400" dirty="0">
                    <a:latin typeface="+mn-ea"/>
                  </a:rPr>
                  <a:t>に対してストーリーの</a:t>
                </a:r>
                <a:r>
                  <a:rPr kumimoji="1" lang="ja-JP" altLang="en-US" sz="2400" dirty="0">
                    <a:latin typeface="+mn-ea"/>
                  </a:rPr>
                  <a:t>生産に比較優位があるとする．</a:t>
                </a:r>
                <a:endParaRPr lang="en-US" altLang="ja-JP" sz="2400" dirty="0">
                  <a:latin typeface="+mn-ea"/>
                </a:endParaRPr>
              </a:p>
              <a:p>
                <a:pPr marL="274320" lvl="1" indent="0">
                  <a:buNone/>
                </a:pPr>
                <a14:m>
                  <m:oMathPara xmlns:m="http://schemas.openxmlformats.org/officeDocument/2006/math">
                    <m:oMathParaPr>
                      <m:jc m:val="centerGroup"/>
                    </m:oMathParaPr>
                    <m:oMath xmlns:m="http://schemas.openxmlformats.org/officeDocument/2006/math">
                      <m:f>
                        <m:fPr>
                          <m:ctrlPr>
                            <a:rPr lang="en-US" altLang="ja-JP" sz="2100" i="1" smtClean="0">
                              <a:solidFill>
                                <a:srgbClr val="FF0000"/>
                              </a:solidFill>
                              <a:latin typeface="Cambria Math" panose="02040503050406030204" pitchFamily="18" charset="0"/>
                            </a:rPr>
                          </m:ctrlPr>
                        </m:fPr>
                        <m:num>
                          <m:r>
                            <a:rPr lang="en-US" altLang="ja-JP" sz="2100" b="0" i="1" smtClean="0">
                              <a:solidFill>
                                <a:srgbClr val="FF0000"/>
                              </a:solidFill>
                              <a:latin typeface="Cambria Math"/>
                            </a:rPr>
                            <m:t>𝑎</m:t>
                          </m:r>
                        </m:num>
                        <m:den>
                          <m:r>
                            <a:rPr lang="en-US" altLang="ja-JP" sz="2100" b="0" i="1" smtClean="0">
                              <a:solidFill>
                                <a:srgbClr val="FF0000"/>
                              </a:solidFill>
                              <a:latin typeface="Cambria Math"/>
                            </a:rPr>
                            <m:t>𝑏</m:t>
                          </m:r>
                        </m:den>
                      </m:f>
                      <m:r>
                        <a:rPr lang="en-US" altLang="ja-JP" sz="2100" b="0" i="0" smtClean="0">
                          <a:solidFill>
                            <a:srgbClr val="FF0000"/>
                          </a:solidFill>
                          <a:latin typeface="Cambria Math"/>
                        </a:rPr>
                        <m:t>&lt;</m:t>
                      </m:r>
                      <m:f>
                        <m:fPr>
                          <m:ctrlPr>
                            <a:rPr lang="en-US" altLang="ja-JP" sz="2100" b="0" i="1" smtClean="0">
                              <a:solidFill>
                                <a:srgbClr val="FF0000"/>
                              </a:solidFill>
                              <a:latin typeface="Cambria Math" panose="02040503050406030204" pitchFamily="18" charset="0"/>
                            </a:rPr>
                          </m:ctrlPr>
                        </m:fPr>
                        <m:num>
                          <m:r>
                            <a:rPr lang="en-US" altLang="ja-JP" sz="2100" b="0" i="1" smtClean="0">
                              <a:solidFill>
                                <a:srgbClr val="FF0000"/>
                              </a:solidFill>
                              <a:latin typeface="Cambria Math"/>
                            </a:rPr>
                            <m:t>𝑐</m:t>
                          </m:r>
                        </m:num>
                        <m:den>
                          <m:r>
                            <a:rPr lang="en-US" altLang="ja-JP" sz="2100" b="0" i="1" smtClean="0">
                              <a:solidFill>
                                <a:srgbClr val="FF0000"/>
                              </a:solidFill>
                              <a:latin typeface="Cambria Math"/>
                            </a:rPr>
                            <m:t>𝑑</m:t>
                          </m:r>
                        </m:den>
                      </m:f>
                    </m:oMath>
                  </m:oMathPara>
                </a14:m>
                <a:endParaRPr lang="en-US" altLang="ja-JP" sz="2100" dirty="0">
                  <a:solidFill>
                    <a:srgbClr val="FF0000"/>
                  </a:solidFill>
                  <a:latin typeface="+mn-ea"/>
                </a:endParaRPr>
              </a:p>
              <a:p>
                <a:endParaRPr kumimoji="1" lang="en-US" altLang="ja-JP" sz="2400" dirty="0">
                  <a:latin typeface="+mn-ea"/>
                </a:endParaRPr>
              </a:p>
              <a:p>
                <a:r>
                  <a:rPr lang="ja-JP" altLang="en-US" sz="2400" dirty="0">
                    <a:latin typeface="+mn-ea"/>
                  </a:rPr>
                  <a:t>両辺に</a:t>
                </a:r>
                <a14:m>
                  <m:oMath xmlns:m="http://schemas.openxmlformats.org/officeDocument/2006/math">
                    <m:r>
                      <a:rPr lang="en-US" altLang="ja-JP" sz="2400" b="0" i="0" smtClean="0">
                        <a:latin typeface="Cambria Math"/>
                      </a:rPr>
                      <m:t> </m:t>
                    </m:r>
                    <m:r>
                      <a:rPr lang="en-US" altLang="ja-JP" sz="2400" b="0" i="1" smtClean="0">
                        <a:latin typeface="Cambria Math"/>
                      </a:rPr>
                      <m:t>𝑏𝑑</m:t>
                    </m:r>
                  </m:oMath>
                </a14:m>
                <a:r>
                  <a:rPr kumimoji="1" lang="ja-JP" altLang="en-US" sz="2400" dirty="0">
                    <a:latin typeface="+mn-ea"/>
                  </a:rPr>
                  <a:t> を掛けると </a:t>
                </a:r>
                <a14:m>
                  <m:oMath xmlns:m="http://schemas.openxmlformats.org/officeDocument/2006/math">
                    <m:r>
                      <a:rPr kumimoji="1" lang="en-US" altLang="ja-JP" sz="2400" b="0" i="1" smtClean="0">
                        <a:latin typeface="Cambria Math"/>
                      </a:rPr>
                      <m:t>𝑎𝑑</m:t>
                    </m:r>
                    <m:r>
                      <a:rPr kumimoji="1" lang="en-US" altLang="ja-JP" sz="2400" b="0" i="1" smtClean="0">
                        <a:latin typeface="Cambria Math"/>
                      </a:rPr>
                      <m:t>&lt;</m:t>
                    </m:r>
                    <m:r>
                      <a:rPr kumimoji="1" lang="en-US" altLang="ja-JP" sz="2400" b="0" i="1" smtClean="0">
                        <a:latin typeface="Cambria Math"/>
                      </a:rPr>
                      <m:t>𝑐𝑏</m:t>
                    </m:r>
                  </m:oMath>
                </a14:m>
                <a:r>
                  <a:rPr kumimoji="1" lang="ja-JP" altLang="en-US" sz="2400" dirty="0" err="1">
                    <a:latin typeface="+mn-ea"/>
                  </a:rPr>
                  <a:t>，</a:t>
                </a:r>
                <a:r>
                  <a:rPr kumimoji="1" lang="ja-JP" altLang="en-US" sz="2400" dirty="0">
                    <a:latin typeface="+mn-ea"/>
                  </a:rPr>
                  <a:t>さらに両辺に</a:t>
                </a:r>
                <a:r>
                  <a:rPr lang="en-US" altLang="ja-JP" sz="2400" dirty="0">
                    <a:latin typeface="+mn-ea"/>
                  </a:rPr>
                  <a:t> </a:t>
                </a:r>
                <a14:m>
                  <m:oMath xmlns:m="http://schemas.openxmlformats.org/officeDocument/2006/math">
                    <m:f>
                      <m:fPr>
                        <m:ctrlPr>
                          <a:rPr kumimoji="1" lang="en-US" altLang="ja-JP" sz="2400" i="1" smtClean="0">
                            <a:latin typeface="Cambria Math" panose="02040503050406030204" pitchFamily="18" charset="0"/>
                          </a:rPr>
                        </m:ctrlPr>
                      </m:fPr>
                      <m:num>
                        <m:r>
                          <a:rPr kumimoji="1" lang="en-US" altLang="ja-JP" sz="2400" b="0" i="1" smtClean="0">
                            <a:latin typeface="Cambria Math"/>
                          </a:rPr>
                          <m:t>1</m:t>
                        </m:r>
                      </m:num>
                      <m:den>
                        <m:r>
                          <a:rPr kumimoji="1" lang="en-US" altLang="ja-JP" sz="2400" b="0" i="1" smtClean="0">
                            <a:latin typeface="Cambria Math"/>
                          </a:rPr>
                          <m:t>𝑎𝑐</m:t>
                        </m:r>
                      </m:den>
                    </m:f>
                  </m:oMath>
                </a14:m>
                <a:r>
                  <a:rPr kumimoji="1" lang="ja-JP" altLang="en-US" sz="2400" dirty="0">
                    <a:latin typeface="+mn-ea"/>
                  </a:rPr>
                  <a:t> を掛けると，</a:t>
                </a:r>
                <a:endParaRPr kumimoji="1" lang="en-US" altLang="ja-JP" sz="2400" dirty="0">
                  <a:latin typeface="+mn-ea"/>
                </a:endParaRPr>
              </a:p>
              <a:p>
                <a:pPr marL="0" lvl="1" indent="0">
                  <a:spcBef>
                    <a:spcPts val="600"/>
                  </a:spcBef>
                  <a:buClr>
                    <a:schemeClr val="accent1"/>
                  </a:buClr>
                  <a:buNone/>
                </a:pPr>
                <a14:m>
                  <m:oMathPara xmlns:m="http://schemas.openxmlformats.org/officeDocument/2006/math">
                    <m:oMathParaPr>
                      <m:jc m:val="centerGroup"/>
                    </m:oMathParaPr>
                    <m:oMath xmlns:m="http://schemas.openxmlformats.org/officeDocument/2006/math">
                      <m:f>
                        <m:fPr>
                          <m:ctrlPr>
                            <a:rPr lang="en-US" altLang="ja-JP" sz="2100" i="1" smtClean="0">
                              <a:solidFill>
                                <a:srgbClr val="FF0000"/>
                              </a:solidFill>
                              <a:latin typeface="Cambria Math" panose="02040503050406030204" pitchFamily="18" charset="0"/>
                            </a:rPr>
                          </m:ctrlPr>
                        </m:fPr>
                        <m:num>
                          <m:r>
                            <a:rPr lang="en-US" altLang="ja-JP" sz="2100" b="0" i="1" smtClean="0">
                              <a:solidFill>
                                <a:srgbClr val="FF0000"/>
                              </a:solidFill>
                              <a:latin typeface="Cambria Math"/>
                            </a:rPr>
                            <m:t>𝑑</m:t>
                          </m:r>
                        </m:num>
                        <m:den>
                          <m:r>
                            <a:rPr lang="en-US" altLang="ja-JP" sz="2100" b="0" i="1" smtClean="0">
                              <a:solidFill>
                                <a:srgbClr val="FF0000"/>
                              </a:solidFill>
                              <a:latin typeface="Cambria Math"/>
                            </a:rPr>
                            <m:t>𝑐</m:t>
                          </m:r>
                        </m:den>
                      </m:f>
                      <m:r>
                        <a:rPr lang="en-US" altLang="ja-JP" sz="2100">
                          <a:solidFill>
                            <a:srgbClr val="FF0000"/>
                          </a:solidFill>
                          <a:latin typeface="Cambria Math"/>
                        </a:rPr>
                        <m:t>&lt;</m:t>
                      </m:r>
                      <m:f>
                        <m:fPr>
                          <m:ctrlPr>
                            <a:rPr lang="en-US" altLang="ja-JP" sz="2100" i="1">
                              <a:solidFill>
                                <a:srgbClr val="FF0000"/>
                              </a:solidFill>
                              <a:latin typeface="Cambria Math" panose="02040503050406030204" pitchFamily="18" charset="0"/>
                            </a:rPr>
                          </m:ctrlPr>
                        </m:fPr>
                        <m:num>
                          <m:r>
                            <a:rPr lang="en-US" altLang="ja-JP" sz="2100" b="0" i="1" smtClean="0">
                              <a:solidFill>
                                <a:srgbClr val="FF0000"/>
                              </a:solidFill>
                              <a:latin typeface="Cambria Math"/>
                            </a:rPr>
                            <m:t>𝑏</m:t>
                          </m:r>
                        </m:num>
                        <m:den>
                          <m:r>
                            <a:rPr lang="en-US" altLang="ja-JP" sz="2100" b="0" i="1" smtClean="0">
                              <a:solidFill>
                                <a:srgbClr val="FF0000"/>
                              </a:solidFill>
                              <a:latin typeface="Cambria Math"/>
                            </a:rPr>
                            <m:t>𝑎</m:t>
                          </m:r>
                        </m:den>
                      </m:f>
                    </m:oMath>
                  </m:oMathPara>
                </a14:m>
                <a:endParaRPr lang="en-US" altLang="ja-JP" sz="2100" dirty="0">
                  <a:latin typeface="+mn-ea"/>
                </a:endParaRPr>
              </a:p>
              <a:p>
                <a:endParaRPr kumimoji="1" lang="en-US" altLang="ja-JP" sz="2400" dirty="0">
                  <a:latin typeface="+mn-ea"/>
                </a:endParaRPr>
              </a:p>
              <a:p>
                <a:r>
                  <a:rPr lang="ja-JP" altLang="en-US" sz="2400" dirty="0">
                    <a:solidFill>
                      <a:srgbClr val="FF0000"/>
                    </a:solidFill>
                    <a:latin typeface="+mn-ea"/>
                  </a:rPr>
                  <a:t>漫画家ＡがアシスタントＣに対してストーリーの生産に比較優位</a:t>
                </a:r>
                <a:r>
                  <a:rPr lang="ja-JP" altLang="en-US" sz="2400" dirty="0">
                    <a:latin typeface="+mn-ea"/>
                  </a:rPr>
                  <a:t>があるということは，自動的に</a:t>
                </a:r>
                <a:r>
                  <a:rPr lang="ja-JP" altLang="en-US" sz="2400" dirty="0">
                    <a:solidFill>
                      <a:srgbClr val="0070C0"/>
                    </a:solidFill>
                    <a:latin typeface="+mn-ea"/>
                  </a:rPr>
                  <a:t>作画についてアシスタントＣが漫画家Ａに対して比較優位</a:t>
                </a:r>
                <a:r>
                  <a:rPr lang="ja-JP" altLang="en-US" sz="2400" dirty="0">
                    <a:latin typeface="+mn-ea"/>
                  </a:rPr>
                  <a:t>を持っていることを意味する．</a:t>
                </a:r>
                <a:endParaRPr lang="en-US" altLang="ja-JP" sz="2400" dirty="0">
                  <a:latin typeface="+mn-ea"/>
                </a:endParaRPr>
              </a:p>
              <a:p>
                <a:pPr marL="0" indent="0">
                  <a:buNone/>
                </a:pPr>
                <a:endParaRPr kumimoji="1" lang="ja-JP" altLang="en-US" sz="2400" dirty="0">
                  <a:latin typeface="+mn-ea"/>
                </a:endParaRPr>
              </a:p>
            </p:txBody>
          </p:sp>
        </mc:Choice>
        <mc:Fallback xmlns="">
          <p:sp>
            <p:nvSpPr>
              <p:cNvPr id="3" name="コンテンツ プレースホルダ 2"/>
              <p:cNvSpPr>
                <a:spLocks noGrp="1" noRot="1" noChangeAspect="1" noMove="1" noResize="1" noEditPoints="1" noAdjustHandles="1" noChangeArrowheads="1" noChangeShapeType="1" noTextEdit="1"/>
              </p:cNvSpPr>
              <p:nvPr>
                <p:ph sz="quarter" idx="1"/>
              </p:nvPr>
            </p:nvSpPr>
            <p:spPr>
              <a:blipFill rotWithShape="1">
                <a:blip r:embed="rId2"/>
                <a:stretch>
                  <a:fillRect l="-444" t="-988" r="-3630"/>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51CFCD53-7423-4C42-BE9E-272584E2AA1F}"/>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F05BDF47-96A4-4B2A-9A2B-DD3B6E2D3484}"/>
              </a:ext>
            </a:extLst>
          </p:cNvPr>
          <p:cNvSpPr>
            <a:spLocks noGrp="1"/>
          </p:cNvSpPr>
          <p:nvPr>
            <p:ph type="sldNum" sz="quarter" idx="12"/>
          </p:nvPr>
        </p:nvSpPr>
        <p:spPr/>
        <p:txBody>
          <a:bodyPr/>
          <a:lstStyle/>
          <a:p>
            <a:fld id="{6BAC34B2-ACAB-4D20-A3D4-E7FC5F03345E}" type="slidenum">
              <a:rPr kumimoji="1" lang="ja-JP" altLang="en-US" smtClean="0"/>
              <a:t>40</a:t>
            </a:fld>
            <a:endParaRPr kumimoji="1" lang="ja-JP" altLang="en-US"/>
          </a:p>
        </p:txBody>
      </p:sp>
    </p:spTree>
    <p:extLst>
      <p:ext uri="{BB962C8B-B14F-4D97-AF65-F5344CB8AC3E}">
        <p14:creationId xmlns:p14="http://schemas.microsoft.com/office/powerpoint/2010/main" val="10662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2800" dirty="0">
                <a:solidFill>
                  <a:srgbClr val="0070C0"/>
                </a:solidFill>
              </a:rPr>
              <a:t>●〇〇</a:t>
            </a:r>
            <a:br>
              <a:rPr kumimoji="1" lang="en-US" altLang="ja-JP" sz="2800" dirty="0">
                <a:solidFill>
                  <a:srgbClr val="0070C0"/>
                </a:solidFill>
              </a:rPr>
            </a:br>
            <a:r>
              <a:rPr kumimoji="1" lang="en-US" altLang="ja-JP" sz="2800" dirty="0">
                <a:solidFill>
                  <a:srgbClr val="0070C0"/>
                </a:solidFill>
              </a:rPr>
              <a:t>2.2.3 </a:t>
            </a:r>
            <a:r>
              <a:rPr kumimoji="1" lang="ja-JP" altLang="en-US" sz="2800" dirty="0">
                <a:solidFill>
                  <a:srgbClr val="0070C0"/>
                </a:solidFill>
              </a:rPr>
              <a:t>分業と価値の創造・分配</a:t>
            </a:r>
          </a:p>
        </p:txBody>
      </p:sp>
      <p:sp>
        <p:nvSpPr>
          <p:cNvPr id="3" name="コンテンツ プレースホルダ 2"/>
          <p:cNvSpPr>
            <a:spLocks noGrp="1"/>
          </p:cNvSpPr>
          <p:nvPr>
            <p:ph sz="quarter" idx="1"/>
          </p:nvPr>
        </p:nvSpPr>
        <p:spPr>
          <a:xfrm>
            <a:off x="457200" y="1219200"/>
            <a:ext cx="8229600" cy="5162128"/>
          </a:xfrm>
        </p:spPr>
        <p:txBody>
          <a:bodyPr>
            <a:normAutofit/>
          </a:bodyPr>
          <a:lstStyle/>
          <a:p>
            <a:r>
              <a:rPr lang="ja-JP" altLang="en-US" sz="2400" dirty="0">
                <a:latin typeface="+mn-ea"/>
              </a:rPr>
              <a:t>「協力」が生み出した価値</a:t>
            </a:r>
            <a:endParaRPr kumimoji="1" lang="en-US" altLang="ja-JP" sz="2400" dirty="0">
              <a:latin typeface="+mn-ea"/>
            </a:endParaRPr>
          </a:p>
          <a:p>
            <a:pPr lvl="1"/>
            <a:r>
              <a:rPr kumimoji="1" lang="en-US" altLang="ja-JP" sz="2400" dirty="0">
                <a:latin typeface="+mn-ea"/>
              </a:rPr>
              <a:t>A</a:t>
            </a:r>
            <a:r>
              <a:rPr kumimoji="1" lang="ja-JP" altLang="en-US" sz="2400" dirty="0">
                <a:latin typeface="+mn-ea"/>
              </a:rPr>
              <a:t>と</a:t>
            </a:r>
            <a:r>
              <a:rPr kumimoji="1" lang="en-US" altLang="ja-JP" sz="2400" dirty="0">
                <a:latin typeface="+mn-ea"/>
              </a:rPr>
              <a:t>B</a:t>
            </a:r>
            <a:r>
              <a:rPr kumimoji="1" lang="ja-JP" altLang="en-US" sz="2400" dirty="0">
                <a:latin typeface="+mn-ea"/>
              </a:rPr>
              <a:t>の協力により新たに生み出された</a:t>
            </a:r>
            <a:r>
              <a:rPr lang="ja-JP" altLang="en-US" sz="2400" dirty="0">
                <a:latin typeface="+mn-ea"/>
              </a:rPr>
              <a:t>３</a:t>
            </a:r>
            <a:r>
              <a:rPr kumimoji="1" lang="ja-JP" altLang="en-US" sz="2400" dirty="0">
                <a:latin typeface="+mn-ea"/>
              </a:rPr>
              <a:t>本目の連載</a:t>
            </a:r>
            <a:endParaRPr kumimoji="1" lang="en-US" altLang="ja-JP" sz="2400" dirty="0">
              <a:latin typeface="+mn-ea"/>
            </a:endParaRPr>
          </a:p>
          <a:p>
            <a:pPr lvl="1"/>
            <a:r>
              <a:rPr lang="en-US" altLang="ja-JP" sz="2400" dirty="0">
                <a:latin typeface="+mn-ea"/>
              </a:rPr>
              <a:t>A</a:t>
            </a:r>
            <a:r>
              <a:rPr lang="ja-JP" altLang="en-US" sz="2400" dirty="0">
                <a:latin typeface="+mn-ea"/>
              </a:rPr>
              <a:t>と</a:t>
            </a:r>
            <a:r>
              <a:rPr lang="en-US" altLang="ja-JP" sz="2400" dirty="0">
                <a:latin typeface="+mn-ea"/>
              </a:rPr>
              <a:t>C</a:t>
            </a:r>
            <a:r>
              <a:rPr lang="ja-JP" altLang="en-US" sz="2400" dirty="0">
                <a:latin typeface="+mn-ea"/>
              </a:rPr>
              <a:t>の協力により新たに生み出された２本目の連載</a:t>
            </a:r>
            <a:endParaRPr kumimoji="1" lang="en-US" altLang="ja-JP" sz="2400" dirty="0">
              <a:latin typeface="+mn-ea"/>
            </a:endParaRPr>
          </a:p>
          <a:p>
            <a:pPr>
              <a:buNone/>
            </a:pPr>
            <a:endParaRPr kumimoji="1" lang="en-US" altLang="ja-JP" sz="800" dirty="0">
              <a:latin typeface="+mn-ea"/>
            </a:endParaRPr>
          </a:p>
          <a:p>
            <a:pPr>
              <a:buNone/>
            </a:pPr>
            <a:r>
              <a:rPr kumimoji="1" lang="ja-JP" altLang="en-US" sz="2400" dirty="0">
                <a:latin typeface="+mn-ea"/>
              </a:rPr>
              <a:t>⇒「協力</a:t>
            </a:r>
            <a:r>
              <a:rPr lang="ja-JP" altLang="en-US" sz="2400" dirty="0">
                <a:latin typeface="+mn-ea"/>
              </a:rPr>
              <a:t>」それ自体が生産量を引きあげ，価値を生み出す．</a:t>
            </a:r>
            <a:endParaRPr lang="en-US" altLang="ja-JP" sz="2400" dirty="0">
              <a:latin typeface="+mn-ea"/>
            </a:endParaRPr>
          </a:p>
          <a:p>
            <a:pPr>
              <a:buNone/>
            </a:pPr>
            <a:endParaRPr kumimoji="1" lang="en-US" altLang="ja-JP" sz="2400" dirty="0">
              <a:latin typeface="+mn-ea"/>
            </a:endParaRPr>
          </a:p>
          <a:p>
            <a:r>
              <a:rPr kumimoji="1" lang="ja-JP" altLang="en-US" sz="2400" dirty="0">
                <a:latin typeface="+mn-ea"/>
              </a:rPr>
              <a:t>デビッド・リカード</a:t>
            </a:r>
            <a:endParaRPr kumimoji="1" lang="en-US" altLang="ja-JP" sz="2400" dirty="0">
              <a:latin typeface="+mn-ea"/>
            </a:endParaRPr>
          </a:p>
          <a:p>
            <a:pPr lvl="1"/>
            <a:r>
              <a:rPr lang="ja-JP" altLang="en-US" sz="2400" dirty="0">
                <a:solidFill>
                  <a:srgbClr val="FF0000"/>
                </a:solidFill>
                <a:latin typeface="+mn-ea"/>
              </a:rPr>
              <a:t>国際的な分業</a:t>
            </a:r>
            <a:r>
              <a:rPr lang="ja-JP" altLang="en-US" sz="2400" dirty="0">
                <a:latin typeface="+mn-ea"/>
              </a:rPr>
              <a:t>が生じる理由をこの</a:t>
            </a:r>
            <a:r>
              <a:rPr lang="ja-JP" altLang="en-US" sz="2400" dirty="0">
                <a:solidFill>
                  <a:srgbClr val="0070C0"/>
                </a:solidFill>
                <a:latin typeface="+mn-ea"/>
              </a:rPr>
              <a:t>比較優位</a:t>
            </a:r>
            <a:r>
              <a:rPr lang="ja-JP" altLang="en-US" sz="2400" dirty="0">
                <a:latin typeface="+mn-ea"/>
              </a:rPr>
              <a:t>に求めた．</a:t>
            </a:r>
            <a:endParaRPr lang="en-US" altLang="ja-JP" sz="2400" dirty="0">
              <a:latin typeface="+mn-ea"/>
            </a:endParaRPr>
          </a:p>
          <a:p>
            <a:pPr lvl="1"/>
            <a:r>
              <a:rPr kumimoji="1" lang="ja-JP" altLang="en-US" sz="2400" dirty="0">
                <a:latin typeface="+mn-ea"/>
              </a:rPr>
              <a:t>世界各国で生産要素（人間）が移動するのは難しい．　　　であるから，各国は得意なものの生産に特化し，あとで取引（貿易）することが望ましい．</a:t>
            </a:r>
            <a:endParaRPr kumimoji="1" lang="en-US" altLang="ja-JP" sz="2400" dirty="0">
              <a:latin typeface="+mn-ea"/>
            </a:endParaRPr>
          </a:p>
          <a:p>
            <a:pPr lvl="1"/>
            <a:r>
              <a:rPr lang="ja-JP" altLang="en-US" sz="2400" dirty="0">
                <a:latin typeface="+mn-ea"/>
              </a:rPr>
              <a:t>自由貿易が望ましいことに理論的な根拠を与える．</a:t>
            </a:r>
            <a:endParaRPr kumimoji="1" lang="en-US" altLang="ja-JP" sz="2400" dirty="0">
              <a:latin typeface="+mn-ea"/>
            </a:endParaRPr>
          </a:p>
          <a:p>
            <a:endParaRPr kumimoji="1" lang="ja-JP" altLang="en-US" sz="2400" dirty="0"/>
          </a:p>
        </p:txBody>
      </p:sp>
      <p:sp>
        <p:nvSpPr>
          <p:cNvPr id="4" name="日付プレースホルダー 3">
            <a:extLst>
              <a:ext uri="{FF2B5EF4-FFF2-40B4-BE49-F238E27FC236}">
                <a16:creationId xmlns:a16="http://schemas.microsoft.com/office/drawing/2014/main" id="{20C46A3C-0088-4443-8F09-3AABD3367FD9}"/>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FA0F8A28-108E-48EA-A356-20C720D9FA6D}"/>
              </a:ext>
            </a:extLst>
          </p:cNvPr>
          <p:cNvSpPr>
            <a:spLocks noGrp="1"/>
          </p:cNvSpPr>
          <p:nvPr>
            <p:ph type="sldNum" sz="quarter" idx="12"/>
          </p:nvPr>
        </p:nvSpPr>
        <p:spPr/>
        <p:txBody>
          <a:bodyPr/>
          <a:lstStyle/>
          <a:p>
            <a:fld id="{6BAC34B2-ACAB-4D20-A3D4-E7FC5F03345E}" type="slidenum">
              <a:rPr kumimoji="1" lang="ja-JP" altLang="en-US" smtClean="0"/>
              <a:t>41</a:t>
            </a:fld>
            <a:endParaRPr kumimoji="1" lang="ja-JP" altLang="en-US"/>
          </a:p>
        </p:txBody>
      </p:sp>
    </p:spTree>
    <p:extLst>
      <p:ext uri="{BB962C8B-B14F-4D97-AF65-F5344CB8AC3E}">
        <p14:creationId xmlns:p14="http://schemas.microsoft.com/office/powerpoint/2010/main" val="1990608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a:t>
            </a:r>
            <a:br>
              <a:rPr lang="en-US" altLang="ja-JP" sz="2800" dirty="0">
                <a:solidFill>
                  <a:srgbClr val="0070C0"/>
                </a:solidFill>
              </a:rPr>
            </a:br>
            <a:r>
              <a:rPr lang="en-US" altLang="ja-JP" sz="2800" dirty="0">
                <a:solidFill>
                  <a:srgbClr val="0070C0"/>
                </a:solidFill>
              </a:rPr>
              <a:t>2.2.3 </a:t>
            </a:r>
            <a:r>
              <a:rPr lang="ja-JP" altLang="en-US" sz="2800" dirty="0">
                <a:solidFill>
                  <a:srgbClr val="0070C0"/>
                </a:solidFill>
              </a:rPr>
              <a:t>分業と価値の創造・分配</a:t>
            </a:r>
            <a:endParaRPr kumimoji="1" lang="ja-JP" altLang="en-US" sz="2800" dirty="0"/>
          </a:p>
        </p:txBody>
      </p:sp>
      <p:sp>
        <p:nvSpPr>
          <p:cNvPr id="3" name="コンテンツ プレースホルダ 2"/>
          <p:cNvSpPr>
            <a:spLocks noGrp="1"/>
          </p:cNvSpPr>
          <p:nvPr>
            <p:ph sz="quarter" idx="1"/>
          </p:nvPr>
        </p:nvSpPr>
        <p:spPr>
          <a:xfrm>
            <a:off x="457200" y="1219200"/>
            <a:ext cx="8229600" cy="5306144"/>
          </a:xfrm>
        </p:spPr>
        <p:txBody>
          <a:bodyPr>
            <a:normAutofit/>
          </a:bodyPr>
          <a:lstStyle/>
          <a:p>
            <a:r>
              <a:rPr lang="ja-JP" altLang="en-US" sz="2400" dirty="0">
                <a:latin typeface="+mn-ea"/>
              </a:rPr>
              <a:t>注意１</a:t>
            </a:r>
            <a:endParaRPr lang="en-US" altLang="ja-JP" sz="2400" dirty="0">
              <a:latin typeface="+mn-ea"/>
            </a:endParaRPr>
          </a:p>
          <a:p>
            <a:pPr lvl="1"/>
            <a:r>
              <a:rPr kumimoji="1" lang="ja-JP" altLang="en-US" sz="2400" dirty="0">
                <a:latin typeface="+mn-ea"/>
              </a:rPr>
              <a:t>分業と特化により利用可能な資源を拡大させる．ただし，</a:t>
            </a:r>
            <a:r>
              <a:rPr kumimoji="1" lang="ja-JP" altLang="en-US" sz="2400" dirty="0">
                <a:solidFill>
                  <a:srgbClr val="FF0000"/>
                </a:solidFill>
                <a:latin typeface="+mn-ea"/>
              </a:rPr>
              <a:t>具体的に</a:t>
            </a:r>
            <a:r>
              <a:rPr lang="ja-JP" altLang="en-US" sz="2400" dirty="0">
                <a:solidFill>
                  <a:srgbClr val="FF0000"/>
                </a:solidFill>
                <a:latin typeface="+mn-ea"/>
              </a:rPr>
              <a:t>誰</a:t>
            </a:r>
            <a:r>
              <a:rPr kumimoji="1" lang="ja-JP" altLang="en-US" sz="2400" dirty="0">
                <a:solidFill>
                  <a:srgbClr val="FF0000"/>
                </a:solidFill>
                <a:latin typeface="+mn-ea"/>
              </a:rPr>
              <a:t>が何をどう生産すればよいのかは通常は分からない．</a:t>
            </a:r>
            <a:endParaRPr kumimoji="1" lang="en-US" altLang="ja-JP" sz="2400" dirty="0">
              <a:solidFill>
                <a:srgbClr val="FF0000"/>
              </a:solidFill>
              <a:latin typeface="+mn-ea"/>
            </a:endParaRPr>
          </a:p>
          <a:p>
            <a:pPr lvl="1"/>
            <a:r>
              <a:rPr lang="ja-JP" altLang="en-US" sz="2400" dirty="0">
                <a:latin typeface="+mn-ea"/>
              </a:rPr>
              <a:t>誰が何をどう生産すればよいのかについて手がかりを与えるような補完的なシステムが必要．（漫画家の協業であれば編集者など）</a:t>
            </a:r>
            <a:endParaRPr lang="en-US" altLang="ja-JP" sz="2400" dirty="0">
              <a:latin typeface="+mn-ea"/>
            </a:endParaRPr>
          </a:p>
          <a:p>
            <a:pPr lvl="1"/>
            <a:r>
              <a:rPr lang="ja-JP" altLang="en-US" sz="2400" dirty="0">
                <a:latin typeface="+mn-ea"/>
              </a:rPr>
              <a:t>通常，「市場」が重要な役割を果たす．</a:t>
            </a:r>
            <a:endParaRPr lang="en-US" altLang="ja-JP" sz="2400" dirty="0">
              <a:latin typeface="+mn-ea"/>
            </a:endParaRPr>
          </a:p>
          <a:p>
            <a:endParaRPr kumimoji="1" lang="en-US" altLang="ja-JP" sz="800" dirty="0">
              <a:latin typeface="+mn-ea"/>
            </a:endParaRPr>
          </a:p>
        </p:txBody>
      </p:sp>
      <p:sp>
        <p:nvSpPr>
          <p:cNvPr id="4" name="日付プレースホルダー 3">
            <a:extLst>
              <a:ext uri="{FF2B5EF4-FFF2-40B4-BE49-F238E27FC236}">
                <a16:creationId xmlns:a16="http://schemas.microsoft.com/office/drawing/2014/main" id="{A9D1E8C1-05DB-45BE-809F-599AD452A6F8}"/>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825CCA05-5F5C-43A0-BE5B-5F9E2C85DD97}"/>
              </a:ext>
            </a:extLst>
          </p:cNvPr>
          <p:cNvSpPr>
            <a:spLocks noGrp="1"/>
          </p:cNvSpPr>
          <p:nvPr>
            <p:ph type="sldNum" sz="quarter" idx="12"/>
          </p:nvPr>
        </p:nvSpPr>
        <p:spPr/>
        <p:txBody>
          <a:bodyPr/>
          <a:lstStyle/>
          <a:p>
            <a:fld id="{6BAC34B2-ACAB-4D20-A3D4-E7FC5F03345E}" type="slidenum">
              <a:rPr kumimoji="1" lang="ja-JP" altLang="en-US" smtClean="0"/>
              <a:t>42</a:t>
            </a:fld>
            <a:endParaRPr kumimoji="1" lang="ja-JP" altLang="en-US"/>
          </a:p>
        </p:txBody>
      </p:sp>
    </p:spTree>
    <p:extLst>
      <p:ext uri="{BB962C8B-B14F-4D97-AF65-F5344CB8AC3E}">
        <p14:creationId xmlns:p14="http://schemas.microsoft.com/office/powerpoint/2010/main" val="1440793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solidFill>
                  <a:srgbClr val="0070C0"/>
                </a:solidFill>
              </a:rPr>
              <a:t>〇〇●</a:t>
            </a:r>
            <a:br>
              <a:rPr lang="en-US" altLang="ja-JP" sz="2800" dirty="0">
                <a:solidFill>
                  <a:srgbClr val="0070C0"/>
                </a:solidFill>
              </a:rPr>
            </a:br>
            <a:r>
              <a:rPr lang="en-US" altLang="ja-JP" sz="2800" dirty="0">
                <a:solidFill>
                  <a:srgbClr val="0070C0"/>
                </a:solidFill>
              </a:rPr>
              <a:t>2.2.3 </a:t>
            </a:r>
            <a:r>
              <a:rPr lang="ja-JP" altLang="en-US" sz="2800" dirty="0">
                <a:solidFill>
                  <a:srgbClr val="0070C0"/>
                </a:solidFill>
              </a:rPr>
              <a:t>分業と価値の創造・分配</a:t>
            </a:r>
            <a:endParaRPr kumimoji="1" lang="ja-JP" altLang="en-US" sz="2800" dirty="0"/>
          </a:p>
        </p:txBody>
      </p:sp>
      <p:sp>
        <p:nvSpPr>
          <p:cNvPr id="3" name="コンテンツ プレースホルダ 2"/>
          <p:cNvSpPr>
            <a:spLocks noGrp="1"/>
          </p:cNvSpPr>
          <p:nvPr>
            <p:ph sz="quarter" idx="1"/>
          </p:nvPr>
        </p:nvSpPr>
        <p:spPr>
          <a:xfrm>
            <a:off x="457200" y="1219200"/>
            <a:ext cx="8229600" cy="5306144"/>
          </a:xfrm>
        </p:spPr>
        <p:txBody>
          <a:bodyPr>
            <a:normAutofit/>
          </a:bodyPr>
          <a:lstStyle/>
          <a:p>
            <a:r>
              <a:rPr lang="ja-JP" altLang="en-US" sz="2400" dirty="0">
                <a:latin typeface="+mn-ea"/>
              </a:rPr>
              <a:t>注意２</a:t>
            </a:r>
            <a:endParaRPr lang="en-US" altLang="ja-JP" sz="2400" dirty="0">
              <a:latin typeface="+mn-ea"/>
            </a:endParaRPr>
          </a:p>
          <a:p>
            <a:pPr lvl="1"/>
            <a:r>
              <a:rPr kumimoji="1" lang="ja-JP" altLang="en-US" sz="2400" dirty="0">
                <a:latin typeface="+mn-ea"/>
              </a:rPr>
              <a:t>分業と特化により生み出された資源が</a:t>
            </a:r>
            <a:r>
              <a:rPr kumimoji="1" lang="ja-JP" altLang="en-US" sz="2400" dirty="0">
                <a:solidFill>
                  <a:srgbClr val="FF0000"/>
                </a:solidFill>
                <a:latin typeface="+mn-ea"/>
              </a:rPr>
              <a:t>どのように分配されるのかまでは何とも言えない．</a:t>
            </a:r>
            <a:endParaRPr kumimoji="1" lang="en-US" altLang="ja-JP" sz="2400" dirty="0">
              <a:solidFill>
                <a:srgbClr val="FF0000"/>
              </a:solidFill>
              <a:latin typeface="+mn-ea"/>
            </a:endParaRPr>
          </a:p>
          <a:p>
            <a:pPr lvl="2"/>
            <a:r>
              <a:rPr lang="ja-JP" altLang="en-US" sz="2100" dirty="0">
                <a:latin typeface="+mn-ea"/>
              </a:rPr>
              <a:t>漫画家</a:t>
            </a:r>
            <a:r>
              <a:rPr lang="en-US" altLang="ja-JP" sz="2100" dirty="0">
                <a:latin typeface="+mn-ea"/>
              </a:rPr>
              <a:t>A</a:t>
            </a:r>
            <a:r>
              <a:rPr lang="ja-JP" altLang="en-US" sz="2100" dirty="0">
                <a:latin typeface="+mn-ea"/>
              </a:rPr>
              <a:t>とアシスタント</a:t>
            </a:r>
            <a:r>
              <a:rPr lang="en-US" altLang="ja-JP" sz="2100" dirty="0">
                <a:latin typeface="+mn-ea"/>
              </a:rPr>
              <a:t>C</a:t>
            </a:r>
            <a:r>
              <a:rPr lang="ja-JP" altLang="en-US" sz="2100" dirty="0">
                <a:latin typeface="+mn-ea"/>
              </a:rPr>
              <a:t>の報酬の分配が</a:t>
            </a:r>
            <a:r>
              <a:rPr lang="en-US" altLang="ja-JP" sz="2100" dirty="0">
                <a:latin typeface="+mn-ea"/>
              </a:rPr>
              <a:t>1.5</a:t>
            </a:r>
            <a:r>
              <a:rPr lang="ja-JP" altLang="en-US" sz="2100" dirty="0">
                <a:latin typeface="+mn-ea"/>
              </a:rPr>
              <a:t>：</a:t>
            </a:r>
            <a:r>
              <a:rPr lang="en-US" altLang="ja-JP" sz="2100" dirty="0">
                <a:latin typeface="+mn-ea"/>
              </a:rPr>
              <a:t>0.5</a:t>
            </a:r>
            <a:r>
              <a:rPr lang="ja-JP" altLang="en-US" sz="2100" dirty="0">
                <a:latin typeface="+mn-ea"/>
              </a:rPr>
              <a:t>になるとしていたが，そうなるとは限らない．</a:t>
            </a:r>
            <a:endParaRPr lang="en-US" altLang="ja-JP" sz="2100" dirty="0">
              <a:latin typeface="+mn-ea"/>
            </a:endParaRPr>
          </a:p>
          <a:p>
            <a:pPr lvl="2"/>
            <a:r>
              <a:rPr lang="ja-JP" altLang="en-US" sz="2100" dirty="0">
                <a:latin typeface="+mn-ea"/>
              </a:rPr>
              <a:t>協力して生み出された成果の分配に関して，漫画家</a:t>
            </a:r>
            <a:r>
              <a:rPr lang="en-US" altLang="ja-JP" sz="2100" dirty="0">
                <a:latin typeface="+mn-ea"/>
              </a:rPr>
              <a:t>A</a:t>
            </a:r>
            <a:r>
              <a:rPr lang="ja-JP" altLang="en-US" sz="2100" dirty="0">
                <a:latin typeface="+mn-ea"/>
              </a:rPr>
              <a:t>とアシスタント</a:t>
            </a:r>
            <a:r>
              <a:rPr lang="en-US" altLang="ja-JP" sz="2100" dirty="0">
                <a:latin typeface="+mn-ea"/>
              </a:rPr>
              <a:t>C</a:t>
            </a:r>
            <a:r>
              <a:rPr lang="ja-JP" altLang="en-US" sz="2100" dirty="0">
                <a:latin typeface="+mn-ea"/>
              </a:rPr>
              <a:t>との間で</a:t>
            </a:r>
            <a:r>
              <a:rPr lang="ja-JP" altLang="en-US" sz="2100" dirty="0">
                <a:solidFill>
                  <a:srgbClr val="FF0000"/>
                </a:solidFill>
                <a:latin typeface="+mn-ea"/>
              </a:rPr>
              <a:t>取引</a:t>
            </a:r>
            <a:r>
              <a:rPr lang="ja-JP" altLang="en-US" sz="2100" dirty="0">
                <a:latin typeface="+mn-ea"/>
              </a:rPr>
              <a:t>が行われることを意味する．</a:t>
            </a:r>
            <a:endParaRPr lang="en-US" altLang="ja-JP" sz="2100" dirty="0">
              <a:latin typeface="+mn-ea"/>
            </a:endParaRPr>
          </a:p>
          <a:p>
            <a:pPr lvl="2"/>
            <a:r>
              <a:rPr lang="ja-JP" altLang="en-US" sz="2100" dirty="0">
                <a:latin typeface="+mn-ea"/>
              </a:rPr>
              <a:t>取引が実際に行われるかどうかは，</a:t>
            </a:r>
            <a:r>
              <a:rPr lang="ja-JP" altLang="en-US" sz="2100" dirty="0">
                <a:solidFill>
                  <a:srgbClr val="002060"/>
                </a:solidFill>
                <a:latin typeface="+mn-ea"/>
              </a:rPr>
              <a:t>取引当事者が取引の結果生み出される価値の分配に合意</a:t>
            </a:r>
            <a:r>
              <a:rPr lang="ja-JP" altLang="en-US" sz="2100" dirty="0">
                <a:latin typeface="+mn-ea"/>
              </a:rPr>
              <a:t>していることが前提となる．</a:t>
            </a:r>
            <a:endParaRPr lang="en-US" altLang="ja-JP" sz="2100" dirty="0">
              <a:latin typeface="+mn-ea"/>
            </a:endParaRPr>
          </a:p>
          <a:p>
            <a:pPr lvl="2"/>
            <a:r>
              <a:rPr lang="ja-JP" altLang="en-US" sz="2100" dirty="0">
                <a:latin typeface="+mn-ea"/>
              </a:rPr>
              <a:t>取引の結果について合意している時，当事者は誰に強制されることなく，その取引を自発的に行おうとする．</a:t>
            </a:r>
            <a:endParaRPr lang="en-US" altLang="ja-JP" sz="2100" dirty="0">
              <a:latin typeface="+mn-ea"/>
            </a:endParaRPr>
          </a:p>
          <a:p>
            <a:pPr lvl="2"/>
            <a:r>
              <a:rPr lang="ja-JP" altLang="en-US" sz="2100" dirty="0">
                <a:latin typeface="+mn-ea"/>
              </a:rPr>
              <a:t>自発的に行われる取引を</a:t>
            </a:r>
            <a:r>
              <a:rPr lang="ja-JP" altLang="en-US" sz="2100" dirty="0">
                <a:solidFill>
                  <a:srgbClr val="FF0000"/>
                </a:solidFill>
                <a:latin typeface="+mn-ea"/>
              </a:rPr>
              <a:t>市場取引</a:t>
            </a:r>
            <a:r>
              <a:rPr lang="ja-JP" altLang="en-US" sz="2100" dirty="0">
                <a:latin typeface="+mn-ea"/>
              </a:rPr>
              <a:t>と呼ぶ．</a:t>
            </a:r>
            <a:endParaRPr lang="en-US" altLang="ja-JP" sz="2100" dirty="0">
              <a:latin typeface="+mn-ea"/>
            </a:endParaRPr>
          </a:p>
          <a:p>
            <a:pPr lvl="2"/>
            <a:r>
              <a:rPr lang="ja-JP" altLang="en-US" sz="2100" dirty="0">
                <a:latin typeface="+mn-ea"/>
              </a:rPr>
              <a:t>自発的な取引は資源の効率的な利用を考える上で重要である．</a:t>
            </a:r>
            <a:endParaRPr lang="en-US" altLang="ja-JP" sz="2100" dirty="0">
              <a:latin typeface="+mn-ea"/>
            </a:endParaRPr>
          </a:p>
          <a:p>
            <a:pPr lvl="2"/>
            <a:endParaRPr lang="en-US" altLang="ja-JP" sz="2100" dirty="0">
              <a:latin typeface="+mn-ea"/>
            </a:endParaRPr>
          </a:p>
        </p:txBody>
      </p:sp>
      <p:sp>
        <p:nvSpPr>
          <p:cNvPr id="4" name="日付プレースホルダー 3">
            <a:extLst>
              <a:ext uri="{FF2B5EF4-FFF2-40B4-BE49-F238E27FC236}">
                <a16:creationId xmlns:a16="http://schemas.microsoft.com/office/drawing/2014/main" id="{80FC0DDF-ECD1-49F5-B58E-3B4245D4EDBA}"/>
              </a:ext>
            </a:extLst>
          </p:cNvPr>
          <p:cNvSpPr>
            <a:spLocks noGrp="1"/>
          </p:cNvSpPr>
          <p:nvPr>
            <p:ph type="dt" sz="half" idx="10"/>
          </p:nvPr>
        </p:nvSpPr>
        <p:spPr/>
        <p:txBody>
          <a:bodyPr/>
          <a:lstStyle/>
          <a:p>
            <a:r>
              <a:rPr kumimoji="1" lang="en-US" altLang="ja-JP"/>
              <a:t>ver. 2</a:t>
            </a:r>
            <a:endParaRPr kumimoji="1" lang="ja-JP" altLang="en-US"/>
          </a:p>
        </p:txBody>
      </p:sp>
      <p:sp>
        <p:nvSpPr>
          <p:cNvPr id="7" name="スライド番号プレースホルダー 6">
            <a:extLst>
              <a:ext uri="{FF2B5EF4-FFF2-40B4-BE49-F238E27FC236}">
                <a16:creationId xmlns:a16="http://schemas.microsoft.com/office/drawing/2014/main" id="{0F7EF680-14D0-4B97-A560-8D4F1E1B4968}"/>
              </a:ext>
            </a:extLst>
          </p:cNvPr>
          <p:cNvSpPr>
            <a:spLocks noGrp="1"/>
          </p:cNvSpPr>
          <p:nvPr>
            <p:ph type="sldNum" sz="quarter" idx="12"/>
          </p:nvPr>
        </p:nvSpPr>
        <p:spPr/>
        <p:txBody>
          <a:bodyPr/>
          <a:lstStyle/>
          <a:p>
            <a:fld id="{6BAC34B2-ACAB-4D20-A3D4-E7FC5F03345E}" type="slidenum">
              <a:rPr kumimoji="1" lang="ja-JP" altLang="en-US" smtClean="0"/>
              <a:t>43</a:t>
            </a:fld>
            <a:endParaRPr kumimoji="1" lang="ja-JP" altLang="en-US"/>
          </a:p>
        </p:txBody>
      </p:sp>
    </p:spTree>
    <p:extLst>
      <p:ext uri="{BB962C8B-B14F-4D97-AF65-F5344CB8AC3E}">
        <p14:creationId xmlns:p14="http://schemas.microsoft.com/office/powerpoint/2010/main" val="3884704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pPr lvl="0"/>
            <a:r>
              <a:rPr lang="ja-JP" altLang="en-US" dirty="0">
                <a:solidFill>
                  <a:srgbClr val="0070C0"/>
                </a:solidFill>
              </a:rPr>
              <a:t>●〇</a:t>
            </a:r>
            <a:br>
              <a:rPr lang="en-US" altLang="ja-JP" dirty="0">
                <a:solidFill>
                  <a:srgbClr val="0070C0"/>
                </a:solidFill>
              </a:rPr>
            </a:br>
            <a:r>
              <a:rPr lang="ja-JP" altLang="en-US" dirty="0">
                <a:solidFill>
                  <a:srgbClr val="0070C0"/>
                </a:solidFill>
              </a:rPr>
              <a:t>チームや組織における役割分担</a:t>
            </a:r>
            <a:endParaRPr lang="en-US" altLang="en-US" dirty="0">
              <a:solidFill>
                <a:srgbClr val="0070C0"/>
              </a:solidFill>
            </a:endParaRPr>
          </a:p>
        </p:txBody>
      </p:sp>
      <p:sp>
        <p:nvSpPr>
          <p:cNvPr id="166917" name="Rectangle 5"/>
          <p:cNvSpPr>
            <a:spLocks noGrp="1" noChangeArrowheads="1"/>
          </p:cNvSpPr>
          <p:nvPr>
            <p:ph idx="1"/>
          </p:nvPr>
        </p:nvSpPr>
        <p:spPr>
          <a:xfrm>
            <a:off x="539552" y="1556792"/>
            <a:ext cx="8291264" cy="5040560"/>
          </a:xfrm>
        </p:spPr>
        <p:txBody>
          <a:bodyPr>
            <a:normAutofit/>
          </a:bodyPr>
          <a:lstStyle/>
          <a:p>
            <a:pPr lvl="0">
              <a:buFont typeface="Wingdings 3" panose="05040102010807070707" pitchFamily="18" charset="2"/>
              <a:buChar char="}"/>
            </a:pPr>
            <a:r>
              <a:rPr lang="ja-JP" altLang="ja-JP" sz="2400" dirty="0"/>
              <a:t>お笑いコンビの役割分担</a:t>
            </a:r>
            <a:endParaRPr lang="en-US" altLang="ja-JP" sz="2400" dirty="0"/>
          </a:p>
          <a:p>
            <a:pPr marL="457200" lvl="0" indent="-457200">
              <a:buFont typeface="Arial" pitchFamily="34" charset="0"/>
              <a:buChar char="•"/>
            </a:pPr>
            <a:endParaRPr lang="en-US" altLang="ja-JP" sz="1200" dirty="0"/>
          </a:p>
          <a:p>
            <a:pPr lvl="1">
              <a:buFont typeface="Wingdings 3" panose="05040102010807070707" pitchFamily="18" charset="2"/>
              <a:buChar char="}"/>
            </a:pPr>
            <a:r>
              <a:rPr lang="ja-JP" altLang="ja-JP" sz="2400" dirty="0"/>
              <a:t>ボケと突っ込み</a:t>
            </a:r>
            <a:r>
              <a:rPr lang="ja-JP" altLang="en-US" sz="2400" dirty="0"/>
              <a:t>という</a:t>
            </a:r>
            <a:r>
              <a:rPr lang="ja-JP" altLang="ja-JP" sz="2400" dirty="0">
                <a:solidFill>
                  <a:srgbClr val="FF0000"/>
                </a:solidFill>
              </a:rPr>
              <a:t>役割分担</a:t>
            </a:r>
            <a:r>
              <a:rPr lang="ja-JP" altLang="en-US" sz="2400" dirty="0"/>
              <a:t>→</a:t>
            </a:r>
            <a:r>
              <a:rPr lang="ja-JP" altLang="ja-JP" sz="2400" dirty="0"/>
              <a:t>経済学では「</a:t>
            </a:r>
            <a:r>
              <a:rPr lang="ja-JP" altLang="ja-JP" sz="2400" dirty="0">
                <a:solidFill>
                  <a:srgbClr val="FF0000"/>
                </a:solidFill>
              </a:rPr>
              <a:t>分業</a:t>
            </a:r>
            <a:r>
              <a:rPr lang="ja-JP" altLang="ja-JP" sz="2400" dirty="0"/>
              <a:t>」という</a:t>
            </a:r>
            <a:r>
              <a:rPr lang="ja-JP" altLang="en-US" sz="2400" b="1" dirty="0"/>
              <a:t>．</a:t>
            </a:r>
            <a:endParaRPr lang="en-US" altLang="ja-JP" sz="2400" b="1" dirty="0"/>
          </a:p>
          <a:p>
            <a:pPr marL="457200" lvl="0" indent="-457200">
              <a:buFont typeface="Arial" pitchFamily="34" charset="0"/>
              <a:buChar char="•"/>
            </a:pPr>
            <a:endParaRPr lang="ja-JP" altLang="ja-JP" sz="1100" dirty="0"/>
          </a:p>
          <a:p>
            <a:pPr lvl="1">
              <a:buFont typeface="Wingdings 3" panose="05040102010807070707" pitchFamily="18" charset="2"/>
              <a:buChar char="}"/>
            </a:pPr>
            <a:r>
              <a:rPr lang="ja-JP" altLang="ja-JP" sz="2400" dirty="0">
                <a:solidFill>
                  <a:srgbClr val="FF0000"/>
                </a:solidFill>
              </a:rPr>
              <a:t>自分が得意とする役割に専念</a:t>
            </a:r>
            <a:r>
              <a:rPr lang="ja-JP" altLang="en-US" sz="2400" dirty="0"/>
              <a:t>→</a:t>
            </a:r>
            <a:r>
              <a:rPr lang="ja-JP" altLang="ja-JP" sz="2400" dirty="0"/>
              <a:t>経済学では「</a:t>
            </a:r>
            <a:r>
              <a:rPr lang="ja-JP" altLang="ja-JP" sz="2400" dirty="0">
                <a:solidFill>
                  <a:srgbClr val="FF0000"/>
                </a:solidFill>
              </a:rPr>
              <a:t>特化</a:t>
            </a:r>
            <a:r>
              <a:rPr lang="ja-JP" altLang="ja-JP" sz="2400" dirty="0"/>
              <a:t>」という</a:t>
            </a:r>
            <a:r>
              <a:rPr lang="ja-JP" altLang="en-US" sz="2400" dirty="0"/>
              <a:t>．</a:t>
            </a:r>
            <a:endParaRPr lang="en-US" altLang="ja-JP" sz="2400" dirty="0"/>
          </a:p>
          <a:p>
            <a:pPr lvl="0"/>
            <a:endParaRPr lang="en-US" altLang="ja-JP" sz="1100" dirty="0"/>
          </a:p>
          <a:p>
            <a:pPr lvl="1">
              <a:buFont typeface="Wingdings 3" panose="05040102010807070707" pitchFamily="18" charset="2"/>
              <a:buChar char="}"/>
            </a:pPr>
            <a:r>
              <a:rPr lang="ja-JP" altLang="en-US" sz="2100" dirty="0"/>
              <a:t>２人の芸人がボケと突っ込みに分業・特化しつつ聴衆を笑わせるというサービスを生産．</a:t>
            </a:r>
            <a:endParaRPr lang="en-US" altLang="ja-JP" sz="2100" dirty="0"/>
          </a:p>
          <a:p>
            <a:pPr marL="457200" lvl="0" indent="-457200">
              <a:buFont typeface="Arial" pitchFamily="34" charset="0"/>
              <a:buChar char="•"/>
            </a:pPr>
            <a:endParaRPr lang="ja-JP" altLang="ja-JP" sz="800" dirty="0"/>
          </a:p>
          <a:p>
            <a:pPr>
              <a:buFont typeface="Wingdings 3" panose="05040102010807070707" pitchFamily="18" charset="2"/>
              <a:buChar char="}"/>
            </a:pPr>
            <a:r>
              <a:rPr lang="ja-JP" altLang="ja-JP" sz="2400" dirty="0"/>
              <a:t>役割分担は</a:t>
            </a:r>
            <a:r>
              <a:rPr lang="ja-JP" altLang="en-US" sz="2400" dirty="0"/>
              <a:t>，</a:t>
            </a:r>
            <a:r>
              <a:rPr lang="ja-JP" altLang="ja-JP" sz="2400" dirty="0"/>
              <a:t>状況に応じて変わってい</a:t>
            </a:r>
            <a:r>
              <a:rPr lang="ja-JP" altLang="en-US" sz="2400" dirty="0"/>
              <a:t>く．</a:t>
            </a:r>
            <a:endParaRPr lang="en-US" altLang="ja-JP" sz="2400" dirty="0"/>
          </a:p>
          <a:p>
            <a:pPr lvl="1">
              <a:buFont typeface="Wingdings 3" panose="05040102010807070707" pitchFamily="18" charset="2"/>
              <a:buChar char="}"/>
            </a:pPr>
            <a:endParaRPr lang="en-US" altLang="ja-JP" sz="800" dirty="0"/>
          </a:p>
          <a:p>
            <a:pPr lvl="1">
              <a:buFont typeface="Wingdings 3" panose="05040102010807070707" pitchFamily="18" charset="2"/>
              <a:buChar char="}"/>
            </a:pPr>
            <a:r>
              <a:rPr lang="ja-JP" altLang="en-US" sz="2400" dirty="0"/>
              <a:t>本来のコンビでは突っ込みを担当している人が，大勢のお笑い芸人が参加するバラエティ番組では司会をする芸人から突っ込まれるボケ的な役割を果たすことも．</a:t>
            </a:r>
          </a:p>
          <a:p>
            <a:pPr lvl="0" algn="just">
              <a:buFont typeface="Arial" pitchFamily="34" charset="0"/>
              <a:buChar char="•"/>
            </a:pPr>
            <a:endParaRPr lang="ja-JP" altLang="ja-JP" dirty="0"/>
          </a:p>
        </p:txBody>
      </p:sp>
      <p:sp>
        <p:nvSpPr>
          <p:cNvPr id="2" name="日付プレースホルダー 1">
            <a:extLst>
              <a:ext uri="{FF2B5EF4-FFF2-40B4-BE49-F238E27FC236}">
                <a16:creationId xmlns:a16="http://schemas.microsoft.com/office/drawing/2014/main" id="{3122DEE6-69D9-4332-AB20-992FE2D19FB5}"/>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424400F4-ABE6-43B9-A41D-1DD0BB136465}"/>
              </a:ext>
            </a:extLst>
          </p:cNvPr>
          <p:cNvSpPr>
            <a:spLocks noGrp="1"/>
          </p:cNvSpPr>
          <p:nvPr>
            <p:ph type="sldNum" sz="quarter" idx="12"/>
          </p:nvPr>
        </p:nvSpPr>
        <p:spPr/>
        <p:txBody>
          <a:bodyPr/>
          <a:lstStyle/>
          <a:p>
            <a:fld id="{6BAC34B2-ACAB-4D20-A3D4-E7FC5F03345E}" type="slidenum">
              <a:rPr kumimoji="1" lang="ja-JP" altLang="en-US" smtClean="0"/>
              <a:t>5</a:t>
            </a:fld>
            <a:endParaRPr kumimoji="1" lang="ja-JP" altLang="en-US"/>
          </a:p>
        </p:txBody>
      </p:sp>
    </p:spTree>
    <p:extLst>
      <p:ext uri="{BB962C8B-B14F-4D97-AF65-F5344CB8AC3E}">
        <p14:creationId xmlns:p14="http://schemas.microsoft.com/office/powerpoint/2010/main" val="98418340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8" end="8"/>
                                            </p:txEl>
                                          </p:spTgt>
                                        </p:tgtEl>
                                        <p:attrNameLst>
                                          <p:attrName>style.visibility</p:attrName>
                                        </p:attrNameLst>
                                      </p:cBhvr>
                                      <p:to>
                                        <p:strVal val="visible"/>
                                      </p:to>
                                    </p:set>
                                    <p:animEffect transition="in" filter="fade">
                                      <p:cBhvr>
                                        <p:cTn id="22" dur="500"/>
                                        <p:tgtEl>
                                          <p:spTgt spid="166917">
                                            <p:txEl>
                                              <p:pRg st="8" end="8"/>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66917">
                                            <p:txEl>
                                              <p:pRg st="10" end="10"/>
                                            </p:txEl>
                                          </p:spTgt>
                                        </p:tgtEl>
                                        <p:attrNameLst>
                                          <p:attrName>style.visibility</p:attrName>
                                        </p:attrNameLst>
                                      </p:cBhvr>
                                      <p:to>
                                        <p:strVal val="visible"/>
                                      </p:to>
                                    </p:set>
                                    <p:animEffect transition="in" filter="fade">
                                      <p:cBhvr>
                                        <p:cTn id="25"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チームや組織における役割分担</a:t>
            </a:r>
            <a:endParaRPr lang="en-US" altLang="en-US" dirty="0">
              <a:solidFill>
                <a:srgbClr val="0070C0"/>
              </a:solidFill>
            </a:endParaRPr>
          </a:p>
        </p:txBody>
      </p:sp>
      <p:sp>
        <p:nvSpPr>
          <p:cNvPr id="166917" name="Rectangle 5"/>
          <p:cNvSpPr>
            <a:spLocks noGrp="1" noChangeArrowheads="1"/>
          </p:cNvSpPr>
          <p:nvPr>
            <p:ph idx="1"/>
          </p:nvPr>
        </p:nvSpPr>
        <p:spPr>
          <a:xfrm>
            <a:off x="457200" y="1571612"/>
            <a:ext cx="8291264" cy="4953732"/>
          </a:xfrm>
        </p:spPr>
        <p:txBody>
          <a:bodyPr>
            <a:normAutofit/>
          </a:bodyPr>
          <a:lstStyle/>
          <a:p>
            <a:pPr lvl="0" algn="just"/>
            <a:r>
              <a:rPr lang="ja-JP" altLang="en-US" sz="2400" dirty="0"/>
              <a:t>漫画作品の生産の役割分担</a:t>
            </a:r>
            <a:endParaRPr lang="en-US" altLang="ja-JP" sz="2400" dirty="0"/>
          </a:p>
          <a:p>
            <a:pPr lvl="0" algn="just"/>
            <a:endParaRPr lang="en-US" altLang="ja-JP" sz="800" dirty="0"/>
          </a:p>
          <a:p>
            <a:pPr lvl="1" algn="just"/>
            <a:r>
              <a:rPr lang="ja-JP" altLang="ja-JP" sz="2400" dirty="0"/>
              <a:t>ストーリーを考える</a:t>
            </a:r>
            <a:r>
              <a:rPr lang="ja-JP" altLang="en-US" sz="2400" dirty="0"/>
              <a:t>．</a:t>
            </a:r>
            <a:endParaRPr lang="en-US" altLang="ja-JP" sz="2400" dirty="0"/>
          </a:p>
          <a:p>
            <a:pPr lvl="1" algn="just"/>
            <a:r>
              <a:rPr lang="ja-JP" altLang="en-US" sz="2400" dirty="0"/>
              <a:t>作画</a:t>
            </a:r>
            <a:r>
              <a:rPr lang="ja-JP" altLang="ja-JP" sz="2400" dirty="0"/>
              <a:t>する</a:t>
            </a:r>
            <a:r>
              <a:rPr lang="ja-JP" altLang="en-US" sz="2400" dirty="0"/>
              <a:t>．</a:t>
            </a:r>
            <a:endParaRPr lang="en-US" altLang="ja-JP" sz="2400" dirty="0"/>
          </a:p>
          <a:p>
            <a:pPr lvl="1" algn="just"/>
            <a:r>
              <a:rPr lang="ja-JP" altLang="ja-JP" sz="2400" dirty="0"/>
              <a:t>内容をチェックする</a:t>
            </a:r>
            <a:r>
              <a:rPr lang="ja-JP" altLang="en-US" sz="2400" dirty="0"/>
              <a:t>．</a:t>
            </a:r>
            <a:endParaRPr lang="en-US" altLang="ja-JP" sz="2400" dirty="0"/>
          </a:p>
          <a:p>
            <a:pPr lvl="1" algn="just"/>
            <a:endParaRPr lang="en-US" altLang="ja-JP" sz="800" dirty="0"/>
          </a:p>
          <a:p>
            <a:pPr lvl="2" algn="just"/>
            <a:r>
              <a:rPr lang="ja-JP" altLang="en-US" dirty="0"/>
              <a:t>大場つぐみ・小畑健</a:t>
            </a:r>
            <a:r>
              <a:rPr lang="en-US" altLang="ja-JP" dirty="0"/>
              <a:t>『</a:t>
            </a:r>
            <a:r>
              <a:rPr lang="ja-JP" altLang="en-US" dirty="0"/>
              <a:t>バクマン．</a:t>
            </a:r>
            <a:r>
              <a:rPr lang="en-US" altLang="ja-JP" dirty="0"/>
              <a:t>』</a:t>
            </a:r>
            <a:r>
              <a:rPr lang="ja-JP" altLang="en-US" dirty="0"/>
              <a:t>（集英社）で描かれる．</a:t>
            </a:r>
            <a:endParaRPr lang="en-US" altLang="ja-JP" sz="2300" dirty="0"/>
          </a:p>
          <a:p>
            <a:pPr>
              <a:buFont typeface="Wingdings 3" panose="05040102010807070707" pitchFamily="18" charset="2"/>
              <a:buChar char="}"/>
            </a:pPr>
            <a:endParaRPr lang="en-US" altLang="ja-JP" sz="800" dirty="0"/>
          </a:p>
          <a:p>
            <a:pPr>
              <a:buFont typeface="Wingdings 3" panose="05040102010807070707" pitchFamily="18" charset="2"/>
              <a:buChar char="}"/>
            </a:pPr>
            <a:endParaRPr lang="ja-JP" altLang="ja-JP" dirty="0"/>
          </a:p>
          <a:p>
            <a:pPr>
              <a:buFont typeface="Arial" pitchFamily="34" charset="0"/>
              <a:buChar char="•"/>
            </a:pPr>
            <a:endParaRPr lang="ja-JP" altLang="ja-JP" dirty="0"/>
          </a:p>
          <a:p>
            <a:pPr lvl="1">
              <a:buFont typeface="Wingdings" pitchFamily="2" charset="2"/>
              <a:buChar char="l"/>
            </a:pPr>
            <a:endParaRPr lang="en-US" altLang="ja-JP" dirty="0"/>
          </a:p>
          <a:p>
            <a:pPr lvl="1">
              <a:buFont typeface="Wingdings" pitchFamily="2" charset="2"/>
              <a:buChar char="l"/>
            </a:pPr>
            <a:endParaRPr lang="ja-JP" altLang="ja-JP" dirty="0"/>
          </a:p>
          <a:p>
            <a:pPr lvl="0" algn="just">
              <a:buFont typeface="Arial" pitchFamily="34" charset="0"/>
              <a:buChar char="•"/>
            </a:pPr>
            <a:endParaRPr lang="en-US" altLang="ja-JP" dirty="0"/>
          </a:p>
          <a:p>
            <a:pPr lvl="0" algn="just">
              <a:buFont typeface="Arial" pitchFamily="34" charset="0"/>
              <a:buChar char="•"/>
            </a:pPr>
            <a:endParaRPr lang="en-US" altLang="ja-JP" dirty="0"/>
          </a:p>
          <a:p>
            <a:pPr lvl="0" algn="just">
              <a:buFont typeface="Arial" pitchFamily="34" charset="0"/>
              <a:buChar char="•"/>
            </a:pPr>
            <a:endParaRPr lang="en-US" altLang="ja-JP" dirty="0"/>
          </a:p>
          <a:p>
            <a:pPr marL="0" lvl="0" indent="0" algn="just">
              <a:buNone/>
            </a:pPr>
            <a:endParaRPr lang="ja-JP" altLang="ja-JP" dirty="0"/>
          </a:p>
        </p:txBody>
      </p:sp>
      <p:sp>
        <p:nvSpPr>
          <p:cNvPr id="2" name="日付プレースホルダー 1">
            <a:extLst>
              <a:ext uri="{FF2B5EF4-FFF2-40B4-BE49-F238E27FC236}">
                <a16:creationId xmlns:a16="http://schemas.microsoft.com/office/drawing/2014/main" id="{D509A4A5-5CB3-4725-9DBA-0D60BF5309A1}"/>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0A8DEACF-1976-4A71-9A6B-709FA0B38603}"/>
              </a:ext>
            </a:extLst>
          </p:cNvPr>
          <p:cNvSpPr>
            <a:spLocks noGrp="1"/>
          </p:cNvSpPr>
          <p:nvPr>
            <p:ph type="sldNum" sz="quarter" idx="12"/>
          </p:nvPr>
        </p:nvSpPr>
        <p:spPr/>
        <p:txBody>
          <a:bodyPr/>
          <a:lstStyle/>
          <a:p>
            <a:fld id="{6BAC34B2-ACAB-4D20-A3D4-E7FC5F03345E}" type="slidenum">
              <a:rPr kumimoji="1" lang="ja-JP" altLang="en-US" smtClean="0"/>
              <a:t>6</a:t>
            </a:fld>
            <a:endParaRPr kumimoji="1" lang="ja-JP" altLang="en-US"/>
          </a:p>
        </p:txBody>
      </p:sp>
    </p:spTree>
    <p:extLst>
      <p:ext uri="{BB962C8B-B14F-4D97-AF65-F5344CB8AC3E}">
        <p14:creationId xmlns:p14="http://schemas.microsoft.com/office/powerpoint/2010/main" val="31802044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3" end="3"/>
                                            </p:txEl>
                                          </p:spTgt>
                                        </p:tgtEl>
                                        <p:attrNameLst>
                                          <p:attrName>style.visibility</p:attrName>
                                        </p:attrNameLst>
                                      </p:cBhvr>
                                      <p:to>
                                        <p:strVal val="visible"/>
                                      </p:to>
                                    </p:set>
                                    <p:animEffect transition="in" filter="fade">
                                      <p:cBhvr>
                                        <p:cTn id="10" dur="500"/>
                                        <p:tgtEl>
                                          <p:spTgt spid="166917">
                                            <p:txEl>
                                              <p:pRg st="3" end="3"/>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4" end="4"/>
                                            </p:txEl>
                                          </p:spTgt>
                                        </p:tgtEl>
                                        <p:attrNameLst>
                                          <p:attrName>style.visibility</p:attrName>
                                        </p:attrNameLst>
                                      </p:cBhvr>
                                      <p:to>
                                        <p:strVal val="visible"/>
                                      </p:to>
                                    </p:set>
                                    <p:animEffect transition="in" filter="fade">
                                      <p:cBhvr>
                                        <p:cTn id="13" dur="500"/>
                                        <p:tgtEl>
                                          <p:spTgt spid="166917">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6917">
                                            <p:txEl>
                                              <p:pRg st="6" end="6"/>
                                            </p:txEl>
                                          </p:spTgt>
                                        </p:tgtEl>
                                        <p:attrNameLst>
                                          <p:attrName>style.visibility</p:attrName>
                                        </p:attrNameLst>
                                      </p:cBhvr>
                                      <p:to>
                                        <p:strVal val="visible"/>
                                      </p:to>
                                    </p:set>
                                    <p:animEffect transition="in" filter="fade">
                                      <p:cBhvr>
                                        <p:cTn id="16" dur="500"/>
                                        <p:tgtEl>
                                          <p:spTgt spid="1669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7" name="Rectangle 5"/>
          <p:cNvSpPr>
            <a:spLocks noGrp="1" noChangeArrowheads="1"/>
          </p:cNvSpPr>
          <p:nvPr>
            <p:ph idx="1"/>
          </p:nvPr>
        </p:nvSpPr>
        <p:spPr>
          <a:xfrm>
            <a:off x="457200" y="1571612"/>
            <a:ext cx="8507288" cy="5025740"/>
          </a:xfrm>
        </p:spPr>
        <p:txBody>
          <a:bodyPr/>
          <a:lstStyle/>
          <a:p>
            <a:pPr marL="531813" lvl="2" indent="-312738">
              <a:buFont typeface="Wingdings 3" panose="05040102010807070707" pitchFamily="18" charset="2"/>
              <a:buChar char="}"/>
            </a:pPr>
            <a:r>
              <a:rPr lang="ja-JP" altLang="ja-JP" sz="2400" dirty="0"/>
              <a:t>組織やチーム</a:t>
            </a:r>
            <a:r>
              <a:rPr lang="ja-JP" altLang="en-US" sz="2400" dirty="0"/>
              <a:t>，</a:t>
            </a:r>
            <a:r>
              <a:rPr lang="ja-JP" altLang="ja-JP" sz="2400" dirty="0"/>
              <a:t>家庭など少人数の集団では</a:t>
            </a:r>
            <a:r>
              <a:rPr lang="ja-JP" altLang="en-US" sz="2400" dirty="0"/>
              <a:t>，</a:t>
            </a:r>
            <a:r>
              <a:rPr lang="ja-JP" altLang="ja-JP" sz="2400" dirty="0"/>
              <a:t>集団の構成員がそれぞれ役割分担して集団を機能させている</a:t>
            </a:r>
            <a:r>
              <a:rPr lang="ja-JP" altLang="en-US" sz="2400" dirty="0"/>
              <a:t>．</a:t>
            </a:r>
            <a:endParaRPr lang="en-US" altLang="ja-JP" sz="2400" dirty="0"/>
          </a:p>
          <a:p>
            <a:pPr marL="447675" lvl="2">
              <a:buFont typeface="Arial" pitchFamily="34" charset="0"/>
              <a:buChar char="•"/>
            </a:pPr>
            <a:endParaRPr lang="en-US" altLang="ja-JP" sz="800" dirty="0"/>
          </a:p>
          <a:p>
            <a:pPr marL="531813" lvl="2" indent="-312738">
              <a:buFont typeface="Wingdings 3" panose="05040102010807070707" pitchFamily="18" charset="2"/>
              <a:buChar char="}"/>
            </a:pPr>
            <a:r>
              <a:rPr lang="ja-JP" altLang="ja-JP" sz="2400" dirty="0">
                <a:solidFill>
                  <a:srgbClr val="FF0000"/>
                </a:solidFill>
              </a:rPr>
              <a:t>分業や専門化</a:t>
            </a:r>
            <a:r>
              <a:rPr lang="ja-JP" altLang="en-US" sz="2400" dirty="0">
                <a:solidFill>
                  <a:srgbClr val="FF0000"/>
                </a:solidFill>
              </a:rPr>
              <a:t>，</a:t>
            </a:r>
            <a:r>
              <a:rPr lang="ja-JP" altLang="ja-JP" sz="2400" dirty="0">
                <a:solidFill>
                  <a:srgbClr val="FF0000"/>
                </a:solidFill>
              </a:rPr>
              <a:t>特化は社会全般にわたっても観察される</a:t>
            </a:r>
            <a:r>
              <a:rPr lang="ja-JP" altLang="en-US" sz="2400" dirty="0"/>
              <a:t>．</a:t>
            </a:r>
            <a:endParaRPr lang="en-US" altLang="ja-JP" sz="2400" dirty="0"/>
          </a:p>
          <a:p>
            <a:pPr marL="531813" lvl="2" indent="-312738">
              <a:buFont typeface="Wingdings 3" panose="05040102010807070707" pitchFamily="18" charset="2"/>
              <a:buChar char="}"/>
            </a:pPr>
            <a:endParaRPr lang="en-US" altLang="ja-JP" sz="800" dirty="0"/>
          </a:p>
          <a:p>
            <a:pPr marL="806133" lvl="3" indent="-312738">
              <a:buFont typeface="Wingdings 3" panose="05040102010807070707" pitchFamily="18" charset="2"/>
              <a:buChar char="}"/>
            </a:pPr>
            <a:r>
              <a:rPr lang="ja-JP" altLang="ja-JP" sz="2000" dirty="0"/>
              <a:t>食料を生産する（農家）</a:t>
            </a:r>
            <a:endParaRPr lang="en-US" altLang="ja-JP" sz="2000" dirty="0"/>
          </a:p>
          <a:p>
            <a:pPr marL="806133" lvl="3" indent="-312738">
              <a:buFont typeface="Wingdings 3" panose="05040102010807070707" pitchFamily="18" charset="2"/>
              <a:buChar char="}"/>
            </a:pPr>
            <a:r>
              <a:rPr lang="ja-JP" altLang="en-US" sz="2000" dirty="0"/>
              <a:t>モノ</a:t>
            </a:r>
            <a:r>
              <a:rPr lang="ja-JP" altLang="ja-JP" sz="2000" dirty="0"/>
              <a:t>を作る（製造業）</a:t>
            </a:r>
            <a:endParaRPr lang="en-US" altLang="ja-JP" sz="2000" dirty="0"/>
          </a:p>
          <a:p>
            <a:pPr marL="806133" lvl="3" indent="-312738">
              <a:buFont typeface="Wingdings 3" panose="05040102010807070707" pitchFamily="18" charset="2"/>
              <a:buChar char="}"/>
            </a:pPr>
            <a:r>
              <a:rPr lang="ja-JP" altLang="ja-JP" sz="2000" dirty="0"/>
              <a:t>子供に教育をする（教師）</a:t>
            </a:r>
          </a:p>
          <a:p>
            <a:pPr marL="806133" lvl="3" indent="-312738">
              <a:buFont typeface="Wingdings 3" panose="05040102010807070707" pitchFamily="18" charset="2"/>
              <a:buChar char="}"/>
            </a:pPr>
            <a:endParaRPr lang="en-US" altLang="ja-JP" sz="800" dirty="0"/>
          </a:p>
          <a:p>
            <a:pPr marL="531813" lvl="2" indent="-312738">
              <a:buFont typeface="Wingdings 3" panose="05040102010807070707" pitchFamily="18" charset="2"/>
              <a:buChar char="}"/>
            </a:pPr>
            <a:r>
              <a:rPr lang="ja-JP" altLang="en-US" sz="2400" dirty="0"/>
              <a:t>一人一人は自分の専門とする職能に特化し，人間の生活に必要な物事のすべてを社会全体で作り出す．</a:t>
            </a:r>
            <a:endParaRPr lang="en-US" altLang="ja-JP" sz="2400" dirty="0"/>
          </a:p>
          <a:p>
            <a:pPr marL="531813" lvl="2" indent="-312738">
              <a:buFont typeface="Wingdings 3" panose="05040102010807070707" pitchFamily="18" charset="2"/>
              <a:buChar char="}"/>
            </a:pPr>
            <a:endParaRPr lang="en-US" altLang="ja-JP" sz="800" dirty="0"/>
          </a:p>
          <a:p>
            <a:pPr marL="531813" lvl="2" indent="-312738">
              <a:buFont typeface="Wingdings 3" panose="05040102010807070707" pitchFamily="18" charset="2"/>
              <a:buChar char="}"/>
            </a:pPr>
            <a:r>
              <a:rPr lang="ja-JP" altLang="en-US" sz="2400" dirty="0"/>
              <a:t>そうして作り出された財・サービスを社会の構成員に提供．</a:t>
            </a:r>
            <a:endParaRPr lang="en-US" altLang="ja-JP" sz="2400" dirty="0"/>
          </a:p>
          <a:p>
            <a:pPr lvl="2">
              <a:buFont typeface="Arial" pitchFamily="34" charset="0"/>
              <a:buChar char="•"/>
            </a:pPr>
            <a:endParaRPr lang="ja-JP" altLang="ja-JP" sz="3200" dirty="0"/>
          </a:p>
        </p:txBody>
      </p:sp>
      <p:sp>
        <p:nvSpPr>
          <p:cNvPr id="3" name="タイトル 2"/>
          <p:cNvSpPr>
            <a:spLocks noGrp="1"/>
          </p:cNvSpPr>
          <p:nvPr>
            <p:ph type="title"/>
          </p:nvPr>
        </p:nvSpPr>
        <p:spPr>
          <a:xfrm>
            <a:off x="467544" y="152400"/>
            <a:ext cx="8219256" cy="990600"/>
          </a:xfrm>
        </p:spPr>
        <p:txBody>
          <a:bodyPr>
            <a:normAutofit fontScale="90000"/>
          </a:bodyPr>
          <a:lstStyle/>
          <a:p>
            <a:r>
              <a:rPr kumimoji="1" lang="ja-JP" altLang="en-US" dirty="0">
                <a:solidFill>
                  <a:srgbClr val="0070C0"/>
                </a:solidFill>
              </a:rPr>
              <a:t>●〇</a:t>
            </a:r>
            <a:br>
              <a:rPr kumimoji="1" lang="en-US" altLang="ja-JP" dirty="0">
                <a:solidFill>
                  <a:srgbClr val="0070C0"/>
                </a:solidFill>
              </a:rPr>
            </a:br>
            <a:r>
              <a:rPr kumimoji="1" lang="ja-JP" altLang="en-US" dirty="0">
                <a:solidFill>
                  <a:srgbClr val="0070C0"/>
                </a:solidFill>
              </a:rPr>
              <a:t>社会的分業と分配のメカニズム</a:t>
            </a:r>
          </a:p>
        </p:txBody>
      </p:sp>
      <p:sp>
        <p:nvSpPr>
          <p:cNvPr id="2" name="日付プレースホルダー 1">
            <a:extLst>
              <a:ext uri="{FF2B5EF4-FFF2-40B4-BE49-F238E27FC236}">
                <a16:creationId xmlns:a16="http://schemas.microsoft.com/office/drawing/2014/main" id="{A7521FB6-C175-4662-A4DD-29EFCA8C1326}"/>
              </a:ext>
            </a:extLst>
          </p:cNvPr>
          <p:cNvSpPr>
            <a:spLocks noGrp="1"/>
          </p:cNvSpPr>
          <p:nvPr>
            <p:ph type="dt" sz="half" idx="10"/>
          </p:nvPr>
        </p:nvSpPr>
        <p:spPr/>
        <p:txBody>
          <a:bodyPr/>
          <a:lstStyle/>
          <a:p>
            <a:r>
              <a:rPr kumimoji="1" lang="en-US" altLang="ja-JP"/>
              <a:t>ver. 2</a:t>
            </a:r>
            <a:endParaRPr kumimoji="1" lang="ja-JP" altLang="en-US"/>
          </a:p>
        </p:txBody>
      </p:sp>
      <p:sp>
        <p:nvSpPr>
          <p:cNvPr id="6" name="スライド番号プレースホルダー 5">
            <a:extLst>
              <a:ext uri="{FF2B5EF4-FFF2-40B4-BE49-F238E27FC236}">
                <a16:creationId xmlns:a16="http://schemas.microsoft.com/office/drawing/2014/main" id="{5916E98B-01B4-4C0A-965A-E5EB34E064DB}"/>
              </a:ext>
            </a:extLst>
          </p:cNvPr>
          <p:cNvSpPr>
            <a:spLocks noGrp="1"/>
          </p:cNvSpPr>
          <p:nvPr>
            <p:ph type="sldNum" sz="quarter" idx="12"/>
          </p:nvPr>
        </p:nvSpPr>
        <p:spPr/>
        <p:txBody>
          <a:bodyPr/>
          <a:lstStyle/>
          <a:p>
            <a:fld id="{6BAC34B2-ACAB-4D20-A3D4-E7FC5F03345E}" type="slidenum">
              <a:rPr kumimoji="1" lang="ja-JP" altLang="en-US" smtClean="0"/>
              <a:t>7</a:t>
            </a:fld>
            <a:endParaRPr kumimoji="1" lang="ja-JP" altLang="en-US"/>
          </a:p>
        </p:txBody>
      </p:sp>
    </p:spTree>
    <p:extLst>
      <p:ext uri="{BB962C8B-B14F-4D97-AF65-F5344CB8AC3E}">
        <p14:creationId xmlns:p14="http://schemas.microsoft.com/office/powerpoint/2010/main" val="163145689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4" end="4"/>
                                            </p:txEl>
                                          </p:spTgt>
                                        </p:tgtEl>
                                        <p:attrNameLst>
                                          <p:attrName>style.visibility</p:attrName>
                                        </p:attrNameLst>
                                      </p:cBhvr>
                                      <p:to>
                                        <p:strVal val="visible"/>
                                      </p:to>
                                    </p:set>
                                    <p:animEffect transition="in" filter="fade">
                                      <p:cBhvr>
                                        <p:cTn id="10" dur="500"/>
                                        <p:tgtEl>
                                          <p:spTgt spid="166917">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6917">
                                            <p:txEl>
                                              <p:pRg st="5" end="5"/>
                                            </p:txEl>
                                          </p:spTgt>
                                        </p:tgtEl>
                                        <p:attrNameLst>
                                          <p:attrName>style.visibility</p:attrName>
                                        </p:attrNameLst>
                                      </p:cBhvr>
                                      <p:to>
                                        <p:strVal val="visible"/>
                                      </p:to>
                                    </p:set>
                                    <p:animEffect transition="in" filter="fade">
                                      <p:cBhvr>
                                        <p:cTn id="13" dur="500"/>
                                        <p:tgtEl>
                                          <p:spTgt spid="166917">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6917">
                                            <p:txEl>
                                              <p:pRg st="6" end="6"/>
                                            </p:txEl>
                                          </p:spTgt>
                                        </p:tgtEl>
                                        <p:attrNameLst>
                                          <p:attrName>style.visibility</p:attrName>
                                        </p:attrNameLst>
                                      </p:cBhvr>
                                      <p:to>
                                        <p:strVal val="visible"/>
                                      </p:to>
                                    </p:set>
                                    <p:animEffect transition="in" filter="fade">
                                      <p:cBhvr>
                                        <p:cTn id="16" dur="500"/>
                                        <p:tgtEl>
                                          <p:spTgt spid="166917">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6917">
                                            <p:txEl>
                                              <p:pRg st="8" end="8"/>
                                            </p:txEl>
                                          </p:spTgt>
                                        </p:tgtEl>
                                        <p:attrNameLst>
                                          <p:attrName>style.visibility</p:attrName>
                                        </p:attrNameLst>
                                      </p:cBhvr>
                                      <p:to>
                                        <p:strVal val="visible"/>
                                      </p:to>
                                    </p:set>
                                    <p:animEffect transition="in" filter="fade">
                                      <p:cBhvr>
                                        <p:cTn id="21" dur="500"/>
                                        <p:tgtEl>
                                          <p:spTgt spid="166917">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66917">
                                            <p:txEl>
                                              <p:pRg st="10" end="10"/>
                                            </p:txEl>
                                          </p:spTgt>
                                        </p:tgtEl>
                                        <p:attrNameLst>
                                          <p:attrName>style.visibility</p:attrName>
                                        </p:attrNameLst>
                                      </p:cBhvr>
                                      <p:to>
                                        <p:strVal val="visible"/>
                                      </p:to>
                                    </p:set>
                                    <p:animEffect transition="in" filter="fade">
                                      <p:cBhvr>
                                        <p:cTn id="24"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a:xfrm>
            <a:off x="467544" y="116631"/>
            <a:ext cx="8157592" cy="1034935"/>
          </a:xfrm>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社会的分業と分配のメカニズム</a:t>
            </a:r>
            <a:endParaRPr lang="en-US" altLang="en-US" dirty="0"/>
          </a:p>
        </p:txBody>
      </p:sp>
      <p:sp>
        <p:nvSpPr>
          <p:cNvPr id="166917" name="Rectangle 5"/>
          <p:cNvSpPr>
            <a:spLocks noGrp="1" noChangeArrowheads="1"/>
          </p:cNvSpPr>
          <p:nvPr>
            <p:ph idx="1"/>
          </p:nvPr>
        </p:nvSpPr>
        <p:spPr>
          <a:xfrm>
            <a:off x="457200" y="1571612"/>
            <a:ext cx="8291264" cy="5097748"/>
          </a:xfrm>
        </p:spPr>
        <p:txBody>
          <a:bodyPr>
            <a:normAutofit/>
          </a:bodyPr>
          <a:lstStyle/>
          <a:p>
            <a:pPr lvl="0"/>
            <a:r>
              <a:rPr lang="ja-JP" altLang="ja-JP" sz="2400" dirty="0"/>
              <a:t>「自分の専門とする職能に特化し</a:t>
            </a:r>
            <a:r>
              <a:rPr lang="ja-JP" altLang="en-US" sz="2400" dirty="0"/>
              <a:t>，</a:t>
            </a:r>
            <a:r>
              <a:rPr lang="ja-JP" altLang="ja-JP" sz="2400" dirty="0"/>
              <a:t>人間の生活に必要な物事の全てを社会全体で作り出す」という点に注目する</a:t>
            </a:r>
            <a:r>
              <a:rPr lang="ja-JP" altLang="en-US" sz="2400" dirty="0"/>
              <a:t>．</a:t>
            </a:r>
            <a:endParaRPr lang="en-US" altLang="ja-JP" sz="2400" dirty="0"/>
          </a:p>
          <a:p>
            <a:pPr lvl="0"/>
            <a:endParaRPr lang="en-US" altLang="ja-JP" sz="800" dirty="0"/>
          </a:p>
          <a:p>
            <a:pPr lvl="1"/>
            <a:r>
              <a:rPr lang="ja-JP" altLang="en-US" sz="2400" dirty="0"/>
              <a:t>なぜ</a:t>
            </a:r>
            <a:r>
              <a:rPr lang="ja-JP" altLang="ja-JP" sz="2400" dirty="0"/>
              <a:t>社会的な分業（役割分担）が生じるのか</a:t>
            </a:r>
            <a:r>
              <a:rPr lang="ja-JP" altLang="en-US" sz="2400" dirty="0"/>
              <a:t>？</a:t>
            </a:r>
            <a:endParaRPr lang="en-US" altLang="ja-JP" sz="2400" dirty="0"/>
          </a:p>
          <a:p>
            <a:pPr lvl="1"/>
            <a:endParaRPr lang="en-US" altLang="ja-JP" sz="800" dirty="0"/>
          </a:p>
          <a:p>
            <a:pPr lvl="1"/>
            <a:r>
              <a:rPr lang="ja-JP" altLang="ja-JP" sz="2400" dirty="0"/>
              <a:t>「生産要素」をいかに分配するのか</a:t>
            </a:r>
            <a:r>
              <a:rPr lang="ja-JP" altLang="en-US" sz="2400" dirty="0"/>
              <a:t>？</a:t>
            </a:r>
            <a:endParaRPr lang="ja-JP" altLang="ja-JP" sz="2400" dirty="0"/>
          </a:p>
          <a:p>
            <a:endParaRPr lang="en-US" altLang="ja-JP" sz="800" dirty="0"/>
          </a:p>
          <a:p>
            <a:endParaRPr lang="ja-JP" altLang="ja-JP" sz="2400" dirty="0"/>
          </a:p>
        </p:txBody>
      </p:sp>
      <p:sp>
        <p:nvSpPr>
          <p:cNvPr id="2" name="日付プレースホルダー 1">
            <a:extLst>
              <a:ext uri="{FF2B5EF4-FFF2-40B4-BE49-F238E27FC236}">
                <a16:creationId xmlns:a16="http://schemas.microsoft.com/office/drawing/2014/main" id="{B4B422B8-AFE4-43E0-8F43-95464EEA76D9}"/>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BDA8EA97-50E9-41A4-AE97-ED285F59EFEB}"/>
              </a:ext>
            </a:extLst>
          </p:cNvPr>
          <p:cNvSpPr>
            <a:spLocks noGrp="1"/>
          </p:cNvSpPr>
          <p:nvPr>
            <p:ph type="sldNum" sz="quarter" idx="12"/>
          </p:nvPr>
        </p:nvSpPr>
        <p:spPr/>
        <p:txBody>
          <a:bodyPr/>
          <a:lstStyle/>
          <a:p>
            <a:fld id="{6BAC34B2-ACAB-4D20-A3D4-E7FC5F03345E}" type="slidenum">
              <a:rPr kumimoji="1" lang="ja-JP" altLang="en-US" smtClean="0"/>
              <a:t>8</a:t>
            </a:fld>
            <a:endParaRPr kumimoji="1" lang="ja-JP" altLang="en-US"/>
          </a:p>
        </p:txBody>
      </p:sp>
    </p:spTree>
    <p:extLst>
      <p:ext uri="{BB962C8B-B14F-4D97-AF65-F5344CB8AC3E}">
        <p14:creationId xmlns:p14="http://schemas.microsoft.com/office/powerpoint/2010/main" val="363339037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4" end="4"/>
                                            </p:txEl>
                                          </p:spTgt>
                                        </p:tgtEl>
                                        <p:attrNameLst>
                                          <p:attrName>style.visibility</p:attrName>
                                        </p:attrNameLst>
                                      </p:cBhvr>
                                      <p:to>
                                        <p:strVal val="visible"/>
                                      </p:to>
                                    </p:set>
                                    <p:animEffect transition="in" filter="fade">
                                      <p:cBhvr>
                                        <p:cTn id="13" dur="500"/>
                                        <p:tgtEl>
                                          <p:spTgt spid="1669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a:xfrm>
            <a:off x="107504" y="152400"/>
            <a:ext cx="9001000" cy="990600"/>
          </a:xfrm>
        </p:spPr>
        <p:txBody>
          <a:bodyPr>
            <a:noAutofit/>
          </a:bodyPr>
          <a:lstStyle/>
          <a:p>
            <a:pPr marL="114300" indent="0"/>
            <a:r>
              <a:rPr lang="ja-JP" altLang="en-US" sz="2800" dirty="0">
                <a:solidFill>
                  <a:srgbClr val="0070C0"/>
                </a:solidFill>
              </a:rPr>
              <a:t>●</a:t>
            </a:r>
            <a:br>
              <a:rPr lang="en-US" altLang="ja-JP" sz="2800" dirty="0">
                <a:solidFill>
                  <a:srgbClr val="0070C0"/>
                </a:solidFill>
              </a:rPr>
            </a:br>
            <a:r>
              <a:rPr lang="en-US" altLang="ja-JP" sz="2800" dirty="0">
                <a:solidFill>
                  <a:srgbClr val="0070C0"/>
                </a:solidFill>
              </a:rPr>
              <a:t>2.1.2</a:t>
            </a:r>
            <a:r>
              <a:rPr lang="ja-JP" altLang="en-US" sz="2800" dirty="0">
                <a:solidFill>
                  <a:srgbClr val="0070C0"/>
                </a:solidFill>
              </a:rPr>
              <a:t>　生産要素の配分とトレードオフ・機会費用</a:t>
            </a:r>
            <a:endParaRPr lang="en-US" altLang="ja-JP" sz="2800" dirty="0">
              <a:solidFill>
                <a:srgbClr val="0070C0"/>
              </a:solidFill>
            </a:endParaRPr>
          </a:p>
        </p:txBody>
      </p:sp>
      <p:sp>
        <p:nvSpPr>
          <p:cNvPr id="166917" name="Rectangle 5"/>
          <p:cNvSpPr>
            <a:spLocks noGrp="1" noChangeArrowheads="1"/>
          </p:cNvSpPr>
          <p:nvPr>
            <p:ph idx="1"/>
          </p:nvPr>
        </p:nvSpPr>
        <p:spPr>
          <a:xfrm>
            <a:off x="457200" y="1268760"/>
            <a:ext cx="8291264" cy="4786346"/>
          </a:xfrm>
        </p:spPr>
        <p:txBody>
          <a:bodyPr>
            <a:normAutofit/>
          </a:bodyPr>
          <a:lstStyle/>
          <a:p>
            <a:pPr lvl="0">
              <a:buFont typeface="Wingdings 3" panose="05040102010807070707" pitchFamily="18" charset="2"/>
              <a:buChar char="}"/>
            </a:pPr>
            <a:r>
              <a:rPr lang="ja-JP" altLang="en-US" sz="2400" dirty="0">
                <a:latin typeface="+mn-ea"/>
              </a:rPr>
              <a:t>生産性と追加的費用</a:t>
            </a:r>
            <a:endParaRPr lang="en-US" altLang="ja-JP" sz="2400" dirty="0">
              <a:latin typeface="+mn-ea"/>
            </a:endParaRPr>
          </a:p>
          <a:p>
            <a:pPr lvl="0">
              <a:buFont typeface="Wingdings 3" panose="05040102010807070707" pitchFamily="18" charset="2"/>
              <a:buChar char="}"/>
            </a:pPr>
            <a:endParaRPr lang="en-US" altLang="ja-JP" sz="800" dirty="0">
              <a:latin typeface="+mn-ea"/>
            </a:endParaRPr>
          </a:p>
          <a:p>
            <a:pPr lvl="1">
              <a:buFont typeface="Wingdings 3" panose="05040102010807070707" pitchFamily="18" charset="2"/>
              <a:buChar char="}"/>
            </a:pPr>
            <a:r>
              <a:rPr lang="ja-JP" altLang="en-US" sz="2400" dirty="0">
                <a:latin typeface="+mn-ea"/>
              </a:rPr>
              <a:t>１</a:t>
            </a:r>
            <a:r>
              <a:rPr lang="ja-JP" altLang="ja-JP" sz="2400" dirty="0">
                <a:latin typeface="+mn-ea"/>
              </a:rPr>
              <a:t>人の人が</a:t>
            </a:r>
            <a:r>
              <a:rPr lang="ja-JP" altLang="ja-JP" sz="2400" dirty="0">
                <a:solidFill>
                  <a:srgbClr val="0070C0"/>
                </a:solidFill>
                <a:latin typeface="+mn-ea"/>
              </a:rPr>
              <a:t>自分の</a:t>
            </a:r>
            <a:r>
              <a:rPr lang="ja-JP" altLang="en-US" sz="2400" dirty="0">
                <a:solidFill>
                  <a:srgbClr val="0070C0"/>
                </a:solidFill>
                <a:latin typeface="+mn-ea"/>
              </a:rPr>
              <a:t>作業</a:t>
            </a:r>
            <a:r>
              <a:rPr lang="ja-JP" altLang="ja-JP" sz="2400" dirty="0">
                <a:solidFill>
                  <a:srgbClr val="0070C0"/>
                </a:solidFill>
                <a:latin typeface="+mn-ea"/>
              </a:rPr>
              <a:t>時間</a:t>
            </a:r>
            <a:r>
              <a:rPr lang="ja-JP" altLang="ja-JP" sz="2400" dirty="0">
                <a:latin typeface="+mn-ea"/>
              </a:rPr>
              <a:t>を</a:t>
            </a:r>
            <a:r>
              <a:rPr lang="ja-JP" altLang="en-US" sz="2400" dirty="0">
                <a:solidFill>
                  <a:srgbClr val="0070C0"/>
                </a:solidFill>
                <a:latin typeface="+mn-ea"/>
              </a:rPr>
              <a:t>２</a:t>
            </a:r>
            <a:r>
              <a:rPr lang="ja-JP" altLang="ja-JP" sz="2400" dirty="0">
                <a:solidFill>
                  <a:srgbClr val="0070C0"/>
                </a:solidFill>
                <a:latin typeface="+mn-ea"/>
              </a:rPr>
              <a:t>つの仕事にどのように割り振る</a:t>
            </a:r>
            <a:r>
              <a:rPr lang="ja-JP" altLang="ja-JP" sz="2400" dirty="0">
                <a:latin typeface="+mn-ea"/>
              </a:rPr>
              <a:t>ことで</a:t>
            </a:r>
            <a:r>
              <a:rPr lang="ja-JP" altLang="en-US" sz="2400" dirty="0">
                <a:latin typeface="+mn-ea"/>
              </a:rPr>
              <a:t>，</a:t>
            </a:r>
            <a:r>
              <a:rPr lang="ja-JP" altLang="ja-JP" sz="2400" dirty="0">
                <a:latin typeface="+mn-ea"/>
              </a:rPr>
              <a:t>どのような仕事が</a:t>
            </a:r>
            <a:r>
              <a:rPr lang="ja-JP" altLang="en-US" sz="2400" dirty="0">
                <a:latin typeface="+mn-ea"/>
              </a:rPr>
              <a:t>できるかという問題を考える．</a:t>
            </a:r>
            <a:endParaRPr lang="en-US" altLang="ja-JP" sz="2400" dirty="0">
              <a:latin typeface="+mn-ea"/>
            </a:endParaRPr>
          </a:p>
          <a:p>
            <a:pPr lvl="2">
              <a:buFont typeface="Wingdings 3" panose="05040102010807070707" pitchFamily="18" charset="2"/>
              <a:buChar char="}"/>
            </a:pPr>
            <a:endParaRPr lang="en-US" altLang="ja-JP" sz="800" dirty="0">
              <a:latin typeface="+mn-ea"/>
            </a:endParaRPr>
          </a:p>
          <a:p>
            <a:pPr lvl="2">
              <a:buFont typeface="Wingdings 3" panose="05040102010807070707" pitchFamily="18" charset="2"/>
              <a:buChar char="}"/>
            </a:pPr>
            <a:r>
              <a:rPr lang="ja-JP" altLang="en-US" dirty="0">
                <a:latin typeface="+mn-ea"/>
              </a:rPr>
              <a:t>生産に用いることのできる資源を</a:t>
            </a:r>
            <a:r>
              <a:rPr lang="ja-JP" altLang="en-US" dirty="0">
                <a:solidFill>
                  <a:srgbClr val="FF0000"/>
                </a:solidFill>
                <a:latin typeface="+mn-ea"/>
              </a:rPr>
              <a:t>生産要素</a:t>
            </a:r>
            <a:r>
              <a:rPr lang="ja-JP" altLang="en-US" dirty="0">
                <a:latin typeface="+mn-ea"/>
              </a:rPr>
              <a:t>と呼ぶ．</a:t>
            </a:r>
            <a:endParaRPr lang="en-US" altLang="ja-JP" dirty="0">
              <a:latin typeface="+mn-ea"/>
            </a:endParaRPr>
          </a:p>
          <a:p>
            <a:pPr lvl="2">
              <a:buFont typeface="Wingdings 3" panose="05040102010807070707" pitchFamily="18" charset="2"/>
              <a:buChar char="}"/>
            </a:pPr>
            <a:endParaRPr lang="en-US" altLang="ja-JP" sz="800" dirty="0">
              <a:latin typeface="+mn-ea"/>
            </a:endParaRPr>
          </a:p>
          <a:p>
            <a:pPr lvl="2">
              <a:buFont typeface="Wingdings 3" panose="05040102010807070707" pitchFamily="18" charset="2"/>
              <a:buChar char="}"/>
            </a:pPr>
            <a:r>
              <a:rPr lang="ja-JP" altLang="en-US" dirty="0">
                <a:latin typeface="+mn-ea"/>
              </a:rPr>
              <a:t>生産要素は作業時間（単位は日数）のみとする．</a:t>
            </a:r>
            <a:endParaRPr lang="en-US" altLang="ja-JP" dirty="0">
              <a:latin typeface="+mn-ea"/>
            </a:endParaRPr>
          </a:p>
          <a:p>
            <a:pPr lvl="2">
              <a:buFont typeface="Wingdings 3" panose="05040102010807070707" pitchFamily="18" charset="2"/>
              <a:buChar char="}"/>
            </a:pPr>
            <a:endParaRPr lang="en-US" altLang="ja-JP" sz="800" dirty="0">
              <a:latin typeface="+mn-ea"/>
            </a:endParaRPr>
          </a:p>
          <a:p>
            <a:pPr lvl="1">
              <a:buFont typeface="Wingdings 3" panose="05040102010807070707" pitchFamily="18" charset="2"/>
              <a:buChar char="}"/>
            </a:pPr>
            <a:endParaRPr lang="en-US" altLang="ja-JP" sz="900" dirty="0">
              <a:latin typeface="+mn-ea"/>
            </a:endParaRPr>
          </a:p>
          <a:p>
            <a:pPr lvl="1">
              <a:buFont typeface="Wingdings 3" panose="05040102010807070707" pitchFamily="18" charset="2"/>
              <a:buChar char="}"/>
            </a:pPr>
            <a:r>
              <a:rPr lang="ja-JP" altLang="en-US" sz="2400" dirty="0">
                <a:latin typeface="+mn-ea"/>
              </a:rPr>
              <a:t>具体例として，漫画家が</a:t>
            </a:r>
            <a:r>
              <a:rPr lang="ja-JP" altLang="en-US" sz="2400" dirty="0">
                <a:solidFill>
                  <a:srgbClr val="FF0000"/>
                </a:solidFill>
                <a:latin typeface="+mn-ea"/>
              </a:rPr>
              <a:t>ストーリーを考える作業</a:t>
            </a:r>
            <a:r>
              <a:rPr lang="ja-JP" altLang="en-US" sz="2400" dirty="0">
                <a:latin typeface="+mn-ea"/>
              </a:rPr>
              <a:t>と，</a:t>
            </a:r>
            <a:r>
              <a:rPr lang="ja-JP" altLang="en-US" sz="2400" dirty="0">
                <a:solidFill>
                  <a:srgbClr val="FF0000"/>
                </a:solidFill>
                <a:latin typeface="+mn-ea"/>
              </a:rPr>
              <a:t>作画作業</a:t>
            </a:r>
            <a:r>
              <a:rPr lang="ja-JP" altLang="en-US" sz="2400" dirty="0">
                <a:latin typeface="+mn-ea"/>
              </a:rPr>
              <a:t>を行い，１本の漫画を生産する状況を考える．</a:t>
            </a:r>
            <a:endParaRPr lang="en-US" altLang="ja-JP" sz="2400" dirty="0">
              <a:latin typeface="+mn-ea"/>
            </a:endParaRPr>
          </a:p>
          <a:p>
            <a:pPr lvl="1">
              <a:buFont typeface="Wingdings 3" panose="05040102010807070707" pitchFamily="18" charset="2"/>
              <a:buChar char="}"/>
            </a:pPr>
            <a:endParaRPr lang="en-US" altLang="ja-JP" sz="800" dirty="0">
              <a:latin typeface="+mn-ea"/>
            </a:endParaRPr>
          </a:p>
          <a:p>
            <a:pPr lvl="2">
              <a:buFont typeface="Wingdings 3" panose="05040102010807070707" pitchFamily="18" charset="2"/>
              <a:buChar char="}"/>
            </a:pPr>
            <a:r>
              <a:rPr lang="ja-JP" altLang="ja-JP" dirty="0">
                <a:latin typeface="+mn-ea"/>
              </a:rPr>
              <a:t>生産者としての１人の人間が直面している</a:t>
            </a:r>
            <a:r>
              <a:rPr lang="ja-JP" altLang="ja-JP" dirty="0">
                <a:solidFill>
                  <a:srgbClr val="FF0000"/>
                </a:solidFill>
                <a:latin typeface="+mn-ea"/>
              </a:rPr>
              <a:t>トレードオフ</a:t>
            </a:r>
            <a:r>
              <a:rPr lang="ja-JP" altLang="ja-JP" dirty="0">
                <a:latin typeface="+mn-ea"/>
              </a:rPr>
              <a:t>を明示的に考える</a:t>
            </a:r>
            <a:r>
              <a:rPr lang="ja-JP" altLang="en-US" dirty="0">
                <a:latin typeface="+mn-ea"/>
              </a:rPr>
              <a:t>．</a:t>
            </a:r>
            <a:endParaRPr lang="ja-JP" altLang="ja-JP" dirty="0">
              <a:latin typeface="+mn-ea"/>
            </a:endParaRPr>
          </a:p>
          <a:p>
            <a:pPr lvl="0">
              <a:buFont typeface="Wingdings 3" panose="05040102010807070707" pitchFamily="18" charset="2"/>
              <a:buChar char="}"/>
            </a:pPr>
            <a:endParaRPr lang="en-US" altLang="ja-JP" sz="3200" dirty="0">
              <a:latin typeface="+mn-ea"/>
            </a:endParaRPr>
          </a:p>
          <a:p>
            <a:pPr lvl="0">
              <a:buFont typeface="Wingdings 3" panose="05040102010807070707" pitchFamily="18" charset="2"/>
              <a:buChar char="}"/>
            </a:pPr>
            <a:endParaRPr lang="en-US" altLang="ja-JP" sz="3200" dirty="0">
              <a:latin typeface="+mn-ea"/>
            </a:endParaRPr>
          </a:p>
          <a:p>
            <a:pPr lvl="0">
              <a:buFont typeface="Wingdings 3" panose="05040102010807070707" pitchFamily="18" charset="2"/>
              <a:buChar char="}"/>
            </a:pPr>
            <a:endParaRPr lang="en-US" altLang="ja-JP" sz="3200" dirty="0">
              <a:latin typeface="+mn-ea"/>
            </a:endParaRPr>
          </a:p>
          <a:p>
            <a:pPr lvl="0">
              <a:buFont typeface="Wingdings" panose="05000000000000000000" pitchFamily="2" charset="2"/>
              <a:buChar char=""/>
            </a:pPr>
            <a:endParaRPr lang="en-US" altLang="ja-JP" sz="2800" dirty="0">
              <a:latin typeface="+mn-ea"/>
            </a:endParaRPr>
          </a:p>
          <a:p>
            <a:pPr lvl="0">
              <a:buFont typeface="Wingdings" panose="05000000000000000000" pitchFamily="2" charset="2"/>
              <a:buChar char=""/>
            </a:pPr>
            <a:endParaRPr lang="en-US" altLang="ja-JP" sz="2800" dirty="0">
              <a:latin typeface="+mn-ea"/>
            </a:endParaRPr>
          </a:p>
        </p:txBody>
      </p:sp>
      <p:sp>
        <p:nvSpPr>
          <p:cNvPr id="2" name="日付プレースホルダー 1">
            <a:extLst>
              <a:ext uri="{FF2B5EF4-FFF2-40B4-BE49-F238E27FC236}">
                <a16:creationId xmlns:a16="http://schemas.microsoft.com/office/drawing/2014/main" id="{62BB9291-C597-4BE7-A0DB-4F05E5A493EF}"/>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A89745F9-229E-4FAD-9427-1AC85F4833CD}"/>
              </a:ext>
            </a:extLst>
          </p:cNvPr>
          <p:cNvSpPr>
            <a:spLocks noGrp="1"/>
          </p:cNvSpPr>
          <p:nvPr>
            <p:ph type="sldNum" sz="quarter" idx="12"/>
          </p:nvPr>
        </p:nvSpPr>
        <p:spPr/>
        <p:txBody>
          <a:bodyPr/>
          <a:lstStyle/>
          <a:p>
            <a:fld id="{6BAC34B2-ACAB-4D20-A3D4-E7FC5F03345E}" type="slidenum">
              <a:rPr kumimoji="1" lang="ja-JP" altLang="en-US" smtClean="0"/>
              <a:t>9</a:t>
            </a:fld>
            <a:endParaRPr kumimoji="1" lang="ja-JP" altLang="en-US"/>
          </a:p>
        </p:txBody>
      </p:sp>
    </p:spTree>
    <p:extLst>
      <p:ext uri="{BB962C8B-B14F-4D97-AF65-F5344CB8AC3E}">
        <p14:creationId xmlns:p14="http://schemas.microsoft.com/office/powerpoint/2010/main" val="180716438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6917">
                                            <p:txEl>
                                              <p:pRg st="6" end="6"/>
                                            </p:txEl>
                                          </p:spTgt>
                                        </p:tgtEl>
                                        <p:attrNameLst>
                                          <p:attrName>style.visibility</p:attrName>
                                        </p:attrNameLst>
                                      </p:cBhvr>
                                      <p:to>
                                        <p:strVal val="visible"/>
                                      </p:to>
                                    </p:set>
                                    <p:animEffect transition="in" filter="fade">
                                      <p:cBhvr>
                                        <p:cTn id="15" dur="500"/>
                                        <p:tgtEl>
                                          <p:spTgt spid="166917">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6917">
                                            <p:txEl>
                                              <p:pRg st="9" end="9"/>
                                            </p:txEl>
                                          </p:spTgt>
                                        </p:tgtEl>
                                        <p:attrNameLst>
                                          <p:attrName>style.visibility</p:attrName>
                                        </p:attrNameLst>
                                      </p:cBhvr>
                                      <p:to>
                                        <p:strVal val="visible"/>
                                      </p:to>
                                    </p:set>
                                    <p:animEffect transition="in" filter="fade">
                                      <p:cBhvr>
                                        <p:cTn id="20" dur="500"/>
                                        <p:tgtEl>
                                          <p:spTgt spid="166917">
                                            <p:txEl>
                                              <p:pRg st="9" end="9"/>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6917">
                                            <p:txEl>
                                              <p:pRg st="11" end="11"/>
                                            </p:txEl>
                                          </p:spTgt>
                                        </p:tgtEl>
                                        <p:attrNameLst>
                                          <p:attrName>style.visibility</p:attrName>
                                        </p:attrNameLst>
                                      </p:cBhvr>
                                      <p:to>
                                        <p:strVal val="visible"/>
                                      </p:to>
                                    </p:set>
                                    <p:animEffect transition="in" filter="fade">
                                      <p:cBhvr>
                                        <p:cTn id="23" dur="500"/>
                                        <p:tgtEl>
                                          <p:spTgt spid="16691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5450</TotalTime>
  <Words>2816</Words>
  <Application>Microsoft Office PowerPoint</Application>
  <PresentationFormat>画面に合わせる (4:3)</PresentationFormat>
  <Paragraphs>511</Paragraphs>
  <Slides>43</Slides>
  <Notes>13</Notes>
  <HiddenSlides>0</HiddenSlides>
  <MMClips>0</MMClips>
  <ScaleCrop>false</ScaleCrop>
  <HeadingPairs>
    <vt:vector size="8" baseType="variant">
      <vt:variant>
        <vt:lpstr>使用されているフォント</vt:lpstr>
      </vt:variant>
      <vt:variant>
        <vt:i4>12</vt:i4>
      </vt:variant>
      <vt:variant>
        <vt:lpstr>テーマ</vt:lpstr>
      </vt:variant>
      <vt:variant>
        <vt:i4>1</vt:i4>
      </vt:variant>
      <vt:variant>
        <vt:lpstr>埋め込まれた OLE サーバー</vt:lpstr>
      </vt:variant>
      <vt:variant>
        <vt:i4>1</vt:i4>
      </vt:variant>
      <vt:variant>
        <vt:lpstr>スライド タイトル</vt:lpstr>
      </vt:variant>
      <vt:variant>
        <vt:i4>43</vt:i4>
      </vt:variant>
    </vt:vector>
  </HeadingPairs>
  <TitlesOfParts>
    <vt:vector size="57" baseType="lpstr">
      <vt:lpstr>HG明朝E</vt:lpstr>
      <vt:lpstr>ＭＳ Ｐゴシック</vt:lpstr>
      <vt:lpstr>ＭＳ 明朝</vt:lpstr>
      <vt:lpstr>Arial</vt:lpstr>
      <vt:lpstr>Bookman Old Style</vt:lpstr>
      <vt:lpstr>Calibri</vt:lpstr>
      <vt:lpstr>Cambria Math</vt:lpstr>
      <vt:lpstr>Century</vt:lpstr>
      <vt:lpstr>Gill Sans MT</vt:lpstr>
      <vt:lpstr>Times New Roman</vt:lpstr>
      <vt:lpstr>Wingdings</vt:lpstr>
      <vt:lpstr>Wingdings 3</vt:lpstr>
      <vt:lpstr>アース</vt:lpstr>
      <vt:lpstr>文書</vt:lpstr>
      <vt:lpstr>第2章　分業と生産活動 </vt:lpstr>
      <vt:lpstr>2.1　生産活動と資源の 効率的な利用</vt:lpstr>
      <vt:lpstr>●〇 2.1.1　役割分担と職能</vt:lpstr>
      <vt:lpstr>〇● 2.1.1　役割分担と職能</vt:lpstr>
      <vt:lpstr>●〇 チームや組織における役割分担</vt:lpstr>
      <vt:lpstr>〇● チームや組織における役割分担</vt:lpstr>
      <vt:lpstr>●〇 社会的分業と分配のメカニズム</vt:lpstr>
      <vt:lpstr>〇● 社会的分業と分配のメカニズム</vt:lpstr>
      <vt:lpstr>● 2.1.2　生産要素の配分とトレードオフ・機会費用</vt:lpstr>
      <vt:lpstr>●〇〇 生産性と追加的費用</vt:lpstr>
      <vt:lpstr>〇●〇 生産性と追加的費用</vt:lpstr>
      <vt:lpstr>〇〇● 生産性と追加的費用</vt:lpstr>
      <vt:lpstr>●〇〇〇〇〇 1週間当たりの生産可能量</vt:lpstr>
      <vt:lpstr>● 数学注）記号と添え字</vt:lpstr>
      <vt:lpstr>〇●〇〇〇〇 1週間当たりの生産可能量</vt:lpstr>
      <vt:lpstr>〇〇●〇〇〇 1週間当たりの生産可能量</vt:lpstr>
      <vt:lpstr>〇〇〇●〇〇 1週間当たりの生産可能量</vt:lpstr>
      <vt:lpstr>〇〇〇〇●〇 1週間当たりの生産可能量</vt:lpstr>
      <vt:lpstr>〇〇〇〇〇● 1週間当たりの生産可能量</vt:lpstr>
      <vt:lpstr>2.2　分業と特化の意義</vt:lpstr>
      <vt:lpstr>● 2.1.1絶対優位と比較優位</vt:lpstr>
      <vt:lpstr>●〇 漫画家Bの登場</vt:lpstr>
      <vt:lpstr>〇● 漫画家Bの登場</vt:lpstr>
      <vt:lpstr>●〇〇〇 絶対優位と比較優位</vt:lpstr>
      <vt:lpstr>〇●〇〇 絶対優位と比較優位</vt:lpstr>
      <vt:lpstr>〇〇●〇 絶対優位と比較優位</vt:lpstr>
      <vt:lpstr>〇〇〇● 絶対優位と比較優位</vt:lpstr>
      <vt:lpstr>● 比較優位と特化</vt:lpstr>
      <vt:lpstr>● 2.2.2 絶対優位と比較優位の違い</vt:lpstr>
      <vt:lpstr>●〇〇〇〇 比較優位に基づく分業</vt:lpstr>
      <vt:lpstr>〇●〇〇〇 比較優位に基づく分業</vt:lpstr>
      <vt:lpstr>〇〇●〇〇 比較優位に基づく分業</vt:lpstr>
      <vt:lpstr>〇〇〇●〇 比較優位に基づく分業</vt:lpstr>
      <vt:lpstr>〇〇〇〇● 比較優位に基づく分業</vt:lpstr>
      <vt:lpstr>●〇 分業と取引</vt:lpstr>
      <vt:lpstr>〇● 分業と取引</vt:lpstr>
      <vt:lpstr>●〇〇〇 誰にでも必ず比較優位がある</vt:lpstr>
      <vt:lpstr>〇●〇〇 誰にでも必ず比較優位がある</vt:lpstr>
      <vt:lpstr>〇〇●〇 誰にでも必ず比較優位がある</vt:lpstr>
      <vt:lpstr>〇〇〇● 誰にでも必ず比較優位がある</vt:lpstr>
      <vt:lpstr>●〇〇 2.2.3 分業と価値の創造・分配</vt:lpstr>
      <vt:lpstr>〇●〇 2.2.3 分業と価値の創造・分配</vt:lpstr>
      <vt:lpstr>〇〇● 2.2.3 分業と価値の創造・分配</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経済学の基礎的手法1：数と式 </dc:title>
  <dc:creator>Shiba Suzuki</dc:creator>
  <cp:lastModifiedBy>kajitani shinya</cp:lastModifiedBy>
  <cp:revision>185</cp:revision>
  <dcterms:created xsi:type="dcterms:W3CDTF">2014-04-07T01:26:33Z</dcterms:created>
  <dcterms:modified xsi:type="dcterms:W3CDTF">2018-06-19T08:51:08Z</dcterms:modified>
</cp:coreProperties>
</file>