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25"/>
  </p:notesMasterIdLst>
  <p:sldIdLst>
    <p:sldId id="256" r:id="rId2"/>
    <p:sldId id="303" r:id="rId3"/>
    <p:sldId id="304" r:id="rId4"/>
    <p:sldId id="305" r:id="rId5"/>
    <p:sldId id="306" r:id="rId6"/>
    <p:sldId id="307" r:id="rId7"/>
    <p:sldId id="308" r:id="rId8"/>
    <p:sldId id="309" r:id="rId9"/>
    <p:sldId id="310" r:id="rId10"/>
    <p:sldId id="314" r:id="rId11"/>
    <p:sldId id="311" r:id="rId12"/>
    <p:sldId id="312" r:id="rId13"/>
    <p:sldId id="315" r:id="rId14"/>
    <p:sldId id="313" r:id="rId15"/>
    <p:sldId id="317" r:id="rId16"/>
    <p:sldId id="326" r:id="rId17"/>
    <p:sldId id="320" r:id="rId18"/>
    <p:sldId id="322" r:id="rId19"/>
    <p:sldId id="329" r:id="rId20"/>
    <p:sldId id="330" r:id="rId21"/>
    <p:sldId id="316" r:id="rId22"/>
    <p:sldId id="333" r:id="rId23"/>
    <p:sldId id="331"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660"/>
  </p:normalViewPr>
  <p:slideViewPr>
    <p:cSldViewPr>
      <p:cViewPr varScale="1">
        <p:scale>
          <a:sx n="96" d="100"/>
          <a:sy n="96" d="100"/>
        </p:scale>
        <p:origin x="1003"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E1427D-E88D-41EB-BA59-047600D309AF}" type="datetimeFigureOut">
              <a:rPr kumimoji="1" lang="ja-JP" altLang="en-US" smtClean="0"/>
              <a:t>2018/6/19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9EDAE1-B8AE-4CFA-BF13-ADCA72A56C55}" type="slidenum">
              <a:rPr kumimoji="1" lang="ja-JP" altLang="en-US" smtClean="0"/>
              <a:t>‹#›</a:t>
            </a:fld>
            <a:endParaRPr kumimoji="1" lang="ja-JP" altLang="en-US"/>
          </a:p>
        </p:txBody>
      </p:sp>
    </p:spTree>
    <p:extLst>
      <p:ext uri="{BB962C8B-B14F-4D97-AF65-F5344CB8AC3E}">
        <p14:creationId xmlns:p14="http://schemas.microsoft.com/office/powerpoint/2010/main" val="21266406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69EDAE1-B8AE-4CFA-BF13-ADCA72A56C55}" type="slidenum">
              <a:rPr kumimoji="1" lang="ja-JP" altLang="en-US" smtClean="0"/>
              <a:t>1</a:t>
            </a:fld>
            <a:endParaRPr kumimoji="1" lang="ja-JP" altLang="en-US"/>
          </a:p>
        </p:txBody>
      </p:sp>
    </p:spTree>
    <p:extLst>
      <p:ext uri="{BB962C8B-B14F-4D97-AF65-F5344CB8AC3E}">
        <p14:creationId xmlns:p14="http://schemas.microsoft.com/office/powerpoint/2010/main" val="54737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69EDAE1-B8AE-4CFA-BF13-ADCA72A56C55}" type="slidenum">
              <a:rPr kumimoji="1" lang="ja-JP" altLang="en-US" smtClean="0"/>
              <a:t>6</a:t>
            </a:fld>
            <a:endParaRPr kumimoji="1" lang="ja-JP" altLang="en-US"/>
          </a:p>
        </p:txBody>
      </p:sp>
    </p:spTree>
    <p:extLst>
      <p:ext uri="{BB962C8B-B14F-4D97-AF65-F5344CB8AC3E}">
        <p14:creationId xmlns:p14="http://schemas.microsoft.com/office/powerpoint/2010/main" val="3701165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6BAC34B2-ACAB-4D20-A3D4-E7FC5F03345E}" type="slidenum">
              <a:rPr kumimoji="1" lang="ja-JP" altLang="en-US" smtClean="0"/>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lvl1pPr algn="r">
              <a:defRPr/>
            </a:lvl1p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6BAC34B2-ACAB-4D20-A3D4-E7FC5F03345E}" type="slidenum">
              <a:rPr kumimoji="1" lang="ja-JP" altLang="en-US" smtClean="0"/>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lvl1pPr algn="r">
              <a:defRPr/>
            </a:lvl1p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lgn="r">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6BAC34B2-ACAB-4D20-A3D4-E7FC5F03345E}"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BAC34B2-ACAB-4D20-A3D4-E7FC5F03345E}" type="slidenum">
              <a:rPr kumimoji="1" lang="ja-JP" altLang="en-US" smtClean="0"/>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lang="ja-JP" altLang="en-US" dirty="0"/>
              <a:t>第</a:t>
            </a:r>
            <a:r>
              <a:rPr lang="en-US" altLang="ja-JP" dirty="0"/>
              <a:t>1</a:t>
            </a:r>
            <a:r>
              <a:rPr lang="ja-JP" altLang="en-US" dirty="0"/>
              <a:t>章　資源配分とトレードオフ</a:t>
            </a:r>
            <a:br>
              <a:rPr lang="en-US" altLang="ja-JP" dirty="0"/>
            </a:br>
            <a:endParaRPr kumimoji="1" lang="ja-JP" altLang="en-US" dirty="0"/>
          </a:p>
        </p:txBody>
      </p:sp>
      <p:sp>
        <p:nvSpPr>
          <p:cNvPr id="3" name="サブタイトル 2"/>
          <p:cNvSpPr>
            <a:spLocks noGrp="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endParaRPr lang="en-US" altLang="ja-JP" sz="2400" dirty="0"/>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Tree>
    <p:extLst>
      <p:ext uri="{BB962C8B-B14F-4D97-AF65-F5344CB8AC3E}">
        <p14:creationId xmlns:p14="http://schemas.microsoft.com/office/powerpoint/2010/main" val="2802783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p:sp>
        <p:nvSpPr>
          <p:cNvPr id="166917" name="Rectangle 5"/>
          <p:cNvSpPr>
            <a:spLocks noGrp="1" noChangeArrowheads="1"/>
          </p:cNvSpPr>
          <p:nvPr>
            <p:ph idx="1"/>
          </p:nvPr>
        </p:nvSpPr>
        <p:spPr>
          <a:xfrm>
            <a:off x="457200" y="1571612"/>
            <a:ext cx="8291264" cy="4953732"/>
          </a:xfrm>
        </p:spPr>
        <p:txBody>
          <a:bodyPr>
            <a:normAutofit/>
          </a:bodyPr>
          <a:lstStyle/>
          <a:p>
            <a:pPr lvl="1" algn="just"/>
            <a:r>
              <a:rPr lang="ja-JP" altLang="en-US" sz="2400" dirty="0"/>
              <a:t>例：１本のロールケーキを兄弟が切り分ける．</a:t>
            </a:r>
            <a:endParaRPr lang="en-US" altLang="ja-JP" sz="2400" dirty="0"/>
          </a:p>
          <a:p>
            <a:pPr lvl="1" algn="just"/>
            <a:endParaRPr lang="en-US" altLang="ja-JP" sz="800" dirty="0"/>
          </a:p>
          <a:p>
            <a:pPr lvl="2" algn="just"/>
            <a:r>
              <a:rPr lang="ja-JP" altLang="en-US" sz="2400" dirty="0"/>
              <a:t>ロールケーキは</a:t>
            </a:r>
            <a:r>
              <a:rPr lang="ja-JP" altLang="en-US" sz="2400" dirty="0">
                <a:solidFill>
                  <a:srgbClr val="0070C0"/>
                </a:solidFill>
              </a:rPr>
              <a:t>１本しかないから</a:t>
            </a:r>
            <a:r>
              <a:rPr lang="ja-JP" altLang="en-US" sz="2400" dirty="0"/>
              <a:t>，兄弟どちらかの取り分を</a:t>
            </a:r>
            <a:r>
              <a:rPr lang="ja-JP" altLang="en-US" sz="2400" dirty="0">
                <a:solidFill>
                  <a:srgbClr val="0070C0"/>
                </a:solidFill>
              </a:rPr>
              <a:t>大きくすると</a:t>
            </a:r>
            <a:r>
              <a:rPr lang="ja-JP" altLang="en-US" sz="2400" dirty="0"/>
              <a:t>もう一方の取り分は</a:t>
            </a:r>
            <a:r>
              <a:rPr lang="ja-JP" altLang="en-US" sz="2400" dirty="0">
                <a:solidFill>
                  <a:srgbClr val="0070C0"/>
                </a:solidFill>
              </a:rPr>
              <a:t>少なくなる</a:t>
            </a:r>
            <a:r>
              <a:rPr lang="ja-JP" altLang="en-US" sz="2400" dirty="0"/>
              <a:t>．</a:t>
            </a:r>
            <a:endParaRPr lang="en-US" altLang="ja-JP" sz="2400" dirty="0"/>
          </a:p>
          <a:p>
            <a:pPr lvl="2" algn="just"/>
            <a:endParaRPr lang="ja-JP" altLang="en-US" sz="800" dirty="0"/>
          </a:p>
          <a:p>
            <a:pPr lvl="2" algn="just"/>
            <a:r>
              <a:rPr lang="ja-JP" altLang="en-US" sz="2400" dirty="0"/>
              <a:t>これもロールケーキの希少性に由来するトレードオフ．</a:t>
            </a:r>
          </a:p>
          <a:p>
            <a:pPr lvl="1" algn="just"/>
            <a:endParaRPr lang="ja-JP" altLang="en-US" sz="2400" dirty="0"/>
          </a:p>
          <a:p>
            <a:pPr lvl="1" algn="just"/>
            <a:r>
              <a:rPr lang="ja-JP" altLang="en-US" sz="2400" dirty="0"/>
              <a:t>例：財布の中身の５０００円のうちいくらを使うか．</a:t>
            </a:r>
            <a:endParaRPr lang="en-US" altLang="ja-JP" sz="2400" dirty="0"/>
          </a:p>
          <a:p>
            <a:pPr lvl="1" algn="just"/>
            <a:endParaRPr lang="en-US" altLang="ja-JP" sz="800" dirty="0"/>
          </a:p>
          <a:p>
            <a:pPr lvl="2" algn="just"/>
            <a:r>
              <a:rPr lang="ja-JP" altLang="en-US" sz="2400" dirty="0"/>
              <a:t>財布の中には</a:t>
            </a:r>
            <a:r>
              <a:rPr lang="ja-JP" altLang="en-US" sz="2400" dirty="0">
                <a:solidFill>
                  <a:srgbClr val="FF0000"/>
                </a:solidFill>
              </a:rPr>
              <a:t>５０００円しかないから，何かを買うと他のものが買えなくなる</a:t>
            </a:r>
            <a:r>
              <a:rPr lang="ja-JP" altLang="en-US" sz="2400" dirty="0"/>
              <a:t>．</a:t>
            </a:r>
            <a:endParaRPr lang="en-US" altLang="ja-JP" sz="2400" dirty="0"/>
          </a:p>
          <a:p>
            <a:pPr lvl="2" algn="just"/>
            <a:endParaRPr lang="en-US" altLang="ja-JP" sz="800" dirty="0"/>
          </a:p>
          <a:p>
            <a:pPr lvl="2" algn="just"/>
            <a:r>
              <a:rPr lang="ja-JP" altLang="en-US" sz="2400" dirty="0"/>
              <a:t>これも財布の中身の希少性に由来するトレードオフ．</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60DFB01C-C38B-4B26-868E-DA33EB0F220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230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8" end="8"/>
                                            </p:txEl>
                                          </p:spTgt>
                                        </p:tgtEl>
                                        <p:attrNameLst>
                                          <p:attrName>style.visibility</p:attrName>
                                        </p:attrNameLst>
                                      </p:cBhvr>
                                      <p:to>
                                        <p:strVal val="visible"/>
                                      </p:to>
                                    </p:set>
                                    <p:animEffect transition="in" filter="fade">
                                      <p:cBhvr>
                                        <p:cTn id="27" dur="500"/>
                                        <p:tgtEl>
                                          <p:spTgt spid="166917">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6917">
                                            <p:txEl>
                                              <p:pRg st="10" end="10"/>
                                            </p:txEl>
                                          </p:spTgt>
                                        </p:tgtEl>
                                        <p:attrNameLst>
                                          <p:attrName>style.visibility</p:attrName>
                                        </p:attrNameLst>
                                      </p:cBhvr>
                                      <p:to>
                                        <p:strVal val="visible"/>
                                      </p:to>
                                    </p:set>
                                    <p:animEffect transition="in" filter="fade">
                                      <p:cBhvr>
                                        <p:cTn id="32"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p:sp>
        <p:nvSpPr>
          <p:cNvPr id="166917" name="Rectangle 5"/>
          <p:cNvSpPr>
            <a:spLocks noGrp="1" noChangeArrowheads="1"/>
          </p:cNvSpPr>
          <p:nvPr>
            <p:ph idx="1"/>
          </p:nvPr>
        </p:nvSpPr>
        <p:spPr>
          <a:xfrm>
            <a:off x="467544" y="1484784"/>
            <a:ext cx="8291264" cy="4786346"/>
          </a:xfrm>
        </p:spPr>
        <p:txBody>
          <a:bodyPr>
            <a:normAutofit/>
          </a:bodyPr>
          <a:lstStyle/>
          <a:p>
            <a:pPr lvl="1" algn="just"/>
            <a:r>
              <a:rPr lang="ja-JP" altLang="en-US" sz="2400" dirty="0"/>
              <a:t>トレードオフの考え方は，経済学における</a:t>
            </a:r>
            <a:r>
              <a:rPr lang="ja-JP" altLang="en-US" sz="2400" dirty="0">
                <a:solidFill>
                  <a:srgbClr val="FF0000"/>
                </a:solidFill>
              </a:rPr>
              <a:t>「費用」</a:t>
            </a:r>
            <a:r>
              <a:rPr lang="ja-JP" altLang="en-US" sz="2400" dirty="0"/>
              <a:t>という概念と密接な関係がある．</a:t>
            </a:r>
            <a:endParaRPr lang="en-US" altLang="ja-JP" sz="2400" dirty="0"/>
          </a:p>
          <a:p>
            <a:pPr lvl="1" algn="just"/>
            <a:r>
              <a:rPr lang="ja-JP" altLang="en-US" sz="2400" dirty="0">
                <a:solidFill>
                  <a:srgbClr val="0070C0"/>
                </a:solidFill>
              </a:rPr>
              <a:t>費用：トレードオフの考え方に注目すると，生産や取引などの経済活動に伴って諦めなければならない資源の量．</a:t>
            </a:r>
            <a:endParaRPr lang="en-US" altLang="ja-JP" sz="2400" dirty="0">
              <a:solidFill>
                <a:srgbClr val="0070C0"/>
              </a:solidFill>
            </a:endParaRPr>
          </a:p>
          <a:p>
            <a:pPr lvl="1" algn="just"/>
            <a:endParaRPr lang="en-US" altLang="ja-JP" sz="800" dirty="0">
              <a:solidFill>
                <a:srgbClr val="0070C0"/>
              </a:solidFill>
            </a:endParaRPr>
          </a:p>
          <a:p>
            <a:pPr lvl="2" algn="just"/>
            <a:r>
              <a:rPr lang="ja-JP" altLang="en-US" dirty="0"/>
              <a:t>例）工場が有害なガスを大気中に排出すると周辺住民はきれいな空気を利用できない．</a:t>
            </a:r>
            <a:endParaRPr lang="en-US" altLang="ja-JP" dirty="0"/>
          </a:p>
          <a:p>
            <a:pPr lvl="3" algn="just"/>
            <a:r>
              <a:rPr lang="ja-JP" altLang="en-US" sz="2000" dirty="0"/>
              <a:t>工場による有害ガスの排出の費用は周辺住民によるきれいな空気の利用であると解釈できる．</a:t>
            </a:r>
            <a:endParaRPr lang="en-US" altLang="ja-JP" sz="2000" dirty="0"/>
          </a:p>
          <a:p>
            <a:pPr lvl="3" algn="just"/>
            <a:endParaRPr lang="en-US" altLang="ja-JP" sz="800" dirty="0"/>
          </a:p>
          <a:p>
            <a:pPr lvl="2" algn="just"/>
            <a:r>
              <a:rPr lang="ja-JP" altLang="en-US" dirty="0"/>
              <a:t>例）兄弟間のロールケーキの配分では兄が１</a:t>
            </a:r>
            <a:r>
              <a:rPr lang="en-US" altLang="ja-JP" dirty="0"/>
              <a:t>cm</a:t>
            </a:r>
            <a:r>
              <a:rPr lang="ja-JP" altLang="en-US" dirty="0"/>
              <a:t>分多くにケーキを食べると，弟は１</a:t>
            </a:r>
            <a:r>
              <a:rPr lang="en-US" altLang="ja-JP" dirty="0"/>
              <a:t>cm</a:t>
            </a:r>
            <a:r>
              <a:rPr lang="ja-JP" altLang="en-US" dirty="0"/>
              <a:t>分のケーキを食べられない．</a:t>
            </a:r>
            <a:endParaRPr lang="en-US" altLang="ja-JP" dirty="0"/>
          </a:p>
          <a:p>
            <a:pPr lvl="3" algn="just"/>
            <a:r>
              <a:rPr lang="ja-JP" altLang="en-US" sz="2000" dirty="0"/>
              <a:t>兄がケーキを食べることの費用は弟がケーキを食べられなくなることであると解釈できる．</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ECEEAA47-1F5A-444C-943B-AEF43783989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0800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7" end="7"/>
                                            </p:txEl>
                                          </p:spTgt>
                                        </p:tgtEl>
                                        <p:attrNameLst>
                                          <p:attrName>style.visibility</p:attrName>
                                        </p:attrNameLst>
                                      </p:cBhvr>
                                      <p:to>
                                        <p:strVal val="visible"/>
                                      </p:to>
                                    </p:set>
                                    <p:animEffect transition="in" filter="fade">
                                      <p:cBhvr>
                                        <p:cTn id="22"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p:sp>
        <p:nvSpPr>
          <p:cNvPr id="166917" name="Rectangle 5"/>
          <p:cNvSpPr>
            <a:spLocks noGrp="1" noChangeArrowheads="1"/>
          </p:cNvSpPr>
          <p:nvPr>
            <p:ph idx="1"/>
          </p:nvPr>
        </p:nvSpPr>
        <p:spPr>
          <a:xfrm>
            <a:off x="457200" y="1571612"/>
            <a:ext cx="8291264" cy="4786346"/>
          </a:xfrm>
        </p:spPr>
        <p:txBody>
          <a:bodyPr>
            <a:normAutofit/>
          </a:bodyPr>
          <a:lstStyle/>
          <a:p>
            <a:pPr lvl="1" algn="just"/>
            <a:r>
              <a:rPr lang="ja-JP" altLang="en-US" sz="2400" dirty="0">
                <a:solidFill>
                  <a:schemeClr val="tx1"/>
                </a:solidFill>
              </a:rPr>
              <a:t>「資源」に希少性がある場合，資源を何かの目的に利用してしまうと，他の目的には利用できなくなる．</a:t>
            </a:r>
            <a:endParaRPr lang="en-US" altLang="ja-JP" sz="2400" dirty="0">
              <a:solidFill>
                <a:schemeClr val="tx1"/>
              </a:solidFill>
            </a:endParaRPr>
          </a:p>
          <a:p>
            <a:pPr lvl="1" algn="just"/>
            <a:endParaRPr lang="ja-JP" altLang="en-US" sz="1100" dirty="0">
              <a:solidFill>
                <a:schemeClr val="tx1"/>
              </a:solidFill>
            </a:endParaRPr>
          </a:p>
          <a:p>
            <a:pPr lvl="2" algn="just"/>
            <a:r>
              <a:rPr lang="ja-JP" altLang="en-US" dirty="0"/>
              <a:t>あるモノを取得するのに１０００円支払わなければならない場合，</a:t>
            </a:r>
            <a:r>
              <a:rPr lang="ja-JP" altLang="en-US" dirty="0">
                <a:solidFill>
                  <a:srgbClr val="FF0000"/>
                </a:solidFill>
              </a:rPr>
              <a:t>その１０００円を費用とみなす</a:t>
            </a:r>
            <a:r>
              <a:rPr lang="ja-JP" altLang="en-US" dirty="0"/>
              <a:t>．</a:t>
            </a:r>
          </a:p>
          <a:p>
            <a:pPr lvl="2" algn="just"/>
            <a:r>
              <a:rPr lang="ja-JP" altLang="en-US" dirty="0"/>
              <a:t>そのモノを獲得することにより</a:t>
            </a:r>
            <a:r>
              <a:rPr lang="ja-JP" altLang="en-US" dirty="0">
                <a:solidFill>
                  <a:srgbClr val="FF0000"/>
                </a:solidFill>
              </a:rPr>
              <a:t>他のモノを１０００円分獲得できなくなるから</a:t>
            </a:r>
            <a:r>
              <a:rPr lang="ja-JP" altLang="en-US" dirty="0"/>
              <a:t>．</a:t>
            </a:r>
          </a:p>
          <a:p>
            <a:pPr lvl="1" algn="just"/>
            <a:endParaRPr lang="ja-JP" altLang="en-US" sz="900" dirty="0"/>
          </a:p>
          <a:p>
            <a:pPr lvl="1" algn="just"/>
            <a:r>
              <a:rPr lang="ja-JP" altLang="en-US" sz="2400" dirty="0"/>
              <a:t>トレードオフを前提とすると，何らかの費用とは</a:t>
            </a:r>
            <a:r>
              <a:rPr lang="ja-JP" altLang="en-US" sz="2400" dirty="0">
                <a:solidFill>
                  <a:srgbClr val="00B050"/>
                </a:solidFill>
              </a:rPr>
              <a:t>それを行わなければ得られたであろうものの価値</a:t>
            </a:r>
            <a:r>
              <a:rPr lang="ja-JP" altLang="en-US" sz="2400" dirty="0"/>
              <a:t>．</a:t>
            </a:r>
            <a:endParaRPr lang="en-US" altLang="ja-JP" sz="2400" dirty="0"/>
          </a:p>
          <a:p>
            <a:pPr lvl="1" algn="just"/>
            <a:endParaRPr lang="ja-JP" altLang="en-US" sz="1100" dirty="0"/>
          </a:p>
          <a:p>
            <a:pPr lvl="2" algn="just"/>
            <a:r>
              <a:rPr lang="ja-JP" altLang="en-US" dirty="0"/>
              <a:t>このように捉えた費用を</a:t>
            </a:r>
            <a:r>
              <a:rPr lang="ja-JP" altLang="en-US" dirty="0">
                <a:solidFill>
                  <a:srgbClr val="FF0000"/>
                </a:solidFill>
              </a:rPr>
              <a:t>「機会費用」</a:t>
            </a:r>
            <a:r>
              <a:rPr lang="ja-JP" altLang="en-US" dirty="0"/>
              <a:t>と呼ぶ．</a:t>
            </a:r>
          </a:p>
          <a:p>
            <a:pPr lvl="2" algn="just"/>
            <a:r>
              <a:rPr lang="ja-JP" altLang="en-US" dirty="0"/>
              <a:t>この機会費用という考え方は経済学を理解する上で重要．</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D5E8705B-8877-4B15-A2A3-22C17536442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0800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7" end="7"/>
                                            </p:txEl>
                                          </p:spTgt>
                                        </p:tgtEl>
                                        <p:attrNameLst>
                                          <p:attrName>style.visibility</p:attrName>
                                        </p:attrNameLst>
                                      </p:cBhvr>
                                      <p:to>
                                        <p:strVal val="visible"/>
                                      </p:to>
                                    </p:set>
                                    <p:animEffect transition="in" filter="fade">
                                      <p:cBhvr>
                                        <p:cTn id="22" dur="500"/>
                                        <p:tgtEl>
                                          <p:spTgt spid="166917">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8" end="8"/>
                                            </p:txEl>
                                          </p:spTgt>
                                        </p:tgtEl>
                                        <p:attrNameLst>
                                          <p:attrName>style.visibility</p:attrName>
                                        </p:attrNameLst>
                                      </p:cBhvr>
                                      <p:to>
                                        <p:strVal val="visible"/>
                                      </p:to>
                                    </p:set>
                                    <p:animEffect transition="in" filter="fade">
                                      <p:cBhvr>
                                        <p:cTn id="27"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1.2</a:t>
            </a:r>
            <a:r>
              <a:rPr lang="ja-JP" altLang="en-US" dirty="0">
                <a:solidFill>
                  <a:schemeClr val="bg1"/>
                </a:solidFill>
              </a:rPr>
              <a:t>　効率性と衡平性</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dirty="0"/>
          </a:p>
        </p:txBody>
      </p:sp>
      <p:sp>
        <p:nvSpPr>
          <p:cNvPr id="7" name="日付プレースホルダー 6">
            <a:extLst>
              <a:ext uri="{FF2B5EF4-FFF2-40B4-BE49-F238E27FC236}">
                <a16:creationId xmlns:a16="http://schemas.microsoft.com/office/drawing/2014/main" id="{827F6C9A-6A90-4EFB-AF17-1694573896A9}"/>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324876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ja-JP" altLang="en-US" dirty="0">
                <a:solidFill>
                  <a:srgbClr val="0070C0"/>
                </a:solidFill>
              </a:rPr>
              <a:t>資源配分の望ましさ</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lvl="1" algn="just"/>
            <a:r>
              <a:rPr lang="ja-JP" altLang="en-US" dirty="0">
                <a:solidFill>
                  <a:srgbClr val="0070C0"/>
                </a:solidFill>
              </a:rPr>
              <a:t>「トレードオフの関係の中でいかに資源を活用するか」</a:t>
            </a:r>
            <a:r>
              <a:rPr lang="ja-JP" altLang="en-US" dirty="0"/>
              <a:t>は人間が営む社会経済にとって非常に重要な問題．</a:t>
            </a:r>
          </a:p>
          <a:p>
            <a:pPr lvl="1" algn="just"/>
            <a:endParaRPr lang="ja-JP" altLang="en-US" sz="1100" dirty="0"/>
          </a:p>
          <a:p>
            <a:pPr lvl="2" algn="just"/>
            <a:r>
              <a:rPr lang="ja-JP" altLang="en-US" dirty="0"/>
              <a:t>資源が有効に活用されていれば，その社会経済は望ましい状態．</a:t>
            </a:r>
          </a:p>
          <a:p>
            <a:pPr lvl="2" algn="just"/>
            <a:r>
              <a:rPr lang="ja-JP" altLang="en-US" dirty="0"/>
              <a:t>資源が有効活用されていないならば，その社会経済は望ましくない．</a:t>
            </a:r>
          </a:p>
          <a:p>
            <a:pPr lvl="1" algn="just"/>
            <a:endParaRPr lang="ja-JP" altLang="en-US" dirty="0"/>
          </a:p>
          <a:p>
            <a:pPr lvl="1" algn="just"/>
            <a:r>
              <a:rPr lang="ja-JP" altLang="en-US" dirty="0"/>
              <a:t>資源配分の望ましさとはどのように考えればよいのか？</a:t>
            </a:r>
          </a:p>
          <a:p>
            <a:pPr lvl="1" algn="just"/>
            <a:endParaRPr lang="ja-JP" altLang="en-US" dirty="0"/>
          </a:p>
          <a:p>
            <a:pPr lvl="2" algn="just"/>
            <a:r>
              <a:rPr lang="ja-JP" altLang="en-US" dirty="0"/>
              <a:t>資源配分の望ましさとして経済学では</a:t>
            </a:r>
            <a:r>
              <a:rPr lang="ja-JP" altLang="en-US" dirty="0">
                <a:solidFill>
                  <a:srgbClr val="FF0000"/>
                </a:solidFill>
              </a:rPr>
              <a:t>「効率性」</a:t>
            </a:r>
            <a:r>
              <a:rPr lang="ja-JP" altLang="en-US" dirty="0"/>
              <a:t>という考え方を重視．</a:t>
            </a:r>
          </a:p>
          <a:p>
            <a:pPr lvl="2" algn="just"/>
            <a:r>
              <a:rPr lang="ja-JP" altLang="en-US" dirty="0"/>
              <a:t>効率性以外に</a:t>
            </a:r>
            <a:r>
              <a:rPr lang="ja-JP" altLang="en-US" dirty="0">
                <a:solidFill>
                  <a:srgbClr val="FF0000"/>
                </a:solidFill>
              </a:rPr>
              <a:t>「衡平性」</a:t>
            </a:r>
            <a:r>
              <a:rPr lang="ja-JP" altLang="en-US" dirty="0"/>
              <a:t>という基準も重視される．</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88F9A987-58C3-4B1D-A9AC-1C0BCC8CBB4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0800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5" end="5"/>
                                            </p:txEl>
                                          </p:spTgt>
                                        </p:tgtEl>
                                        <p:attrNameLst>
                                          <p:attrName>style.visibility</p:attrName>
                                        </p:attrNameLst>
                                      </p:cBhvr>
                                      <p:to>
                                        <p:strVal val="visible"/>
                                      </p:to>
                                    </p:set>
                                    <p:animEffect transition="in" filter="fade">
                                      <p:cBhvr>
                                        <p:cTn id="15" dur="500"/>
                                        <p:tgtEl>
                                          <p:spTgt spid="166917">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7" end="7"/>
                                            </p:txEl>
                                          </p:spTgt>
                                        </p:tgtEl>
                                        <p:attrNameLst>
                                          <p:attrName>style.visibility</p:attrName>
                                        </p:attrNameLst>
                                      </p:cBhvr>
                                      <p:to>
                                        <p:strVal val="visible"/>
                                      </p:to>
                                    </p:set>
                                    <p:animEffect transition="in" filter="fade">
                                      <p:cBhvr>
                                        <p:cTn id="20" dur="500"/>
                                        <p:tgtEl>
                                          <p:spTgt spid="166917">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8" end="8"/>
                                            </p:txEl>
                                          </p:spTgt>
                                        </p:tgtEl>
                                        <p:attrNameLst>
                                          <p:attrName>style.visibility</p:attrName>
                                        </p:attrNameLst>
                                      </p:cBhvr>
                                      <p:to>
                                        <p:strVal val="visible"/>
                                      </p:to>
                                    </p:set>
                                    <p:animEffect transition="in" filter="fade">
                                      <p:cBhvr>
                                        <p:cTn id="25"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効率性の考え方</a:t>
            </a:r>
            <a:endParaRPr lang="en-US" altLang="en-US" dirty="0">
              <a:solidFill>
                <a:srgbClr val="0070C0"/>
              </a:solidFill>
            </a:endParaRPr>
          </a:p>
        </p:txBody>
      </p:sp>
      <p:sp>
        <p:nvSpPr>
          <p:cNvPr id="166917" name="Rectangle 5"/>
          <p:cNvSpPr>
            <a:spLocks noGrp="1" noChangeArrowheads="1"/>
          </p:cNvSpPr>
          <p:nvPr>
            <p:ph idx="1"/>
          </p:nvPr>
        </p:nvSpPr>
        <p:spPr>
          <a:xfrm>
            <a:off x="467544" y="1396056"/>
            <a:ext cx="8280920" cy="5129288"/>
          </a:xfrm>
        </p:spPr>
        <p:txBody>
          <a:bodyPr>
            <a:normAutofit/>
          </a:bodyPr>
          <a:lstStyle/>
          <a:p>
            <a:pPr lvl="1" algn="just"/>
            <a:r>
              <a:rPr lang="ja-JP" altLang="en-US" sz="2400" dirty="0">
                <a:solidFill>
                  <a:srgbClr val="FF0000"/>
                </a:solidFill>
              </a:rPr>
              <a:t>効率性とは「資源が無駄なく利用されている程度」をいう．</a:t>
            </a:r>
            <a:endParaRPr lang="en-US" altLang="ja-JP" sz="2400" dirty="0">
              <a:solidFill>
                <a:srgbClr val="FF0000"/>
              </a:solidFill>
            </a:endParaRPr>
          </a:p>
          <a:p>
            <a:pPr lvl="1" algn="just"/>
            <a:endParaRPr lang="en-US" altLang="ja-JP" sz="800" dirty="0">
              <a:solidFill>
                <a:srgbClr val="FF0000"/>
              </a:solidFill>
            </a:endParaRPr>
          </a:p>
          <a:p>
            <a:pPr lvl="1" algn="just"/>
            <a:r>
              <a:rPr lang="ja-JP" altLang="en-US" sz="2400" dirty="0">
                <a:solidFill>
                  <a:schemeClr val="tx1"/>
                </a:solidFill>
              </a:rPr>
              <a:t>兄弟間で１本のロールケーキを切り分ける状況</a:t>
            </a:r>
          </a:p>
          <a:p>
            <a:pPr lvl="1" algn="just"/>
            <a:endParaRPr lang="ja-JP" altLang="en-US" sz="800" dirty="0"/>
          </a:p>
          <a:p>
            <a:pPr lvl="2" algn="just"/>
            <a:r>
              <a:rPr lang="ja-JP" altLang="en-US" dirty="0"/>
              <a:t>ロールケーキの配分が効率的であるとは，ロールケーキが食べ残されていない状況をいう．</a:t>
            </a:r>
            <a:endParaRPr lang="en-US" altLang="ja-JP" dirty="0"/>
          </a:p>
          <a:p>
            <a:pPr lvl="2" algn="just"/>
            <a:endParaRPr lang="en-US" altLang="ja-JP" sz="800" dirty="0"/>
          </a:p>
          <a:p>
            <a:pPr lvl="2" algn="just"/>
            <a:r>
              <a:rPr lang="ja-JP" altLang="en-US" dirty="0"/>
              <a:t>兄弟２人ともロールケーキが大好きならば，兄弟２人が最終的に残さずに食べるだろうから，</a:t>
            </a:r>
            <a:r>
              <a:rPr lang="ja-JP" altLang="en-US" dirty="0">
                <a:solidFill>
                  <a:srgbClr val="FF0000"/>
                </a:solidFill>
              </a:rPr>
              <a:t>どのようにケーキを切り分けても，その資源配分は効率的</a:t>
            </a:r>
            <a:r>
              <a:rPr lang="ja-JP" altLang="en-US" dirty="0"/>
              <a:t>といえる．</a:t>
            </a:r>
            <a:endParaRPr lang="en-US" altLang="ja-JP" dirty="0"/>
          </a:p>
          <a:p>
            <a:pPr lvl="2" algn="just"/>
            <a:endParaRPr lang="en-US" altLang="ja-JP" sz="800" dirty="0"/>
          </a:p>
          <a:p>
            <a:pPr lvl="2" algn="just"/>
            <a:r>
              <a:rPr lang="ja-JP" altLang="en-US" dirty="0"/>
              <a:t>兄弟のどちらかがロールケーキが好きでなく，食べ残してしまうことがあると，</a:t>
            </a:r>
            <a:r>
              <a:rPr lang="ja-JP" altLang="en-US" dirty="0">
                <a:solidFill>
                  <a:srgbClr val="0070C0"/>
                </a:solidFill>
              </a:rPr>
              <a:t>そのロールケーキの切り分け方（資源配分）は非効率</a:t>
            </a:r>
            <a:r>
              <a:rPr lang="ja-JP" altLang="en-US" sz="2200" dirty="0"/>
              <a:t>．</a:t>
            </a:r>
            <a:endParaRPr lang="en-US" altLang="ja-JP" sz="2200" dirty="0"/>
          </a:p>
          <a:p>
            <a:pPr lvl="2" algn="just"/>
            <a:endParaRPr lang="ja-JP" altLang="en-US" sz="2200" dirty="0"/>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15</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3F688AF5-23ED-4D9B-A0A1-7911D9649FE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322527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効率性の考え方</a:t>
            </a:r>
            <a:endParaRPr lang="en-US" altLang="en-US" dirty="0">
              <a:solidFill>
                <a:srgbClr val="0070C0"/>
              </a:solidFill>
            </a:endParaRPr>
          </a:p>
        </p:txBody>
      </p:sp>
      <p:sp>
        <p:nvSpPr>
          <p:cNvPr id="166917" name="Rectangle 5"/>
          <p:cNvSpPr>
            <a:spLocks noGrp="1" noChangeArrowheads="1"/>
          </p:cNvSpPr>
          <p:nvPr>
            <p:ph idx="1"/>
          </p:nvPr>
        </p:nvSpPr>
        <p:spPr>
          <a:xfrm>
            <a:off x="467544" y="1396056"/>
            <a:ext cx="8280920" cy="5129288"/>
          </a:xfrm>
        </p:spPr>
        <p:txBody>
          <a:bodyPr>
            <a:normAutofit/>
          </a:bodyPr>
          <a:lstStyle/>
          <a:p>
            <a:pPr lvl="1" algn="just"/>
            <a:r>
              <a:rPr lang="ja-JP" altLang="en-US" sz="2400" dirty="0">
                <a:solidFill>
                  <a:srgbClr val="FF0000"/>
                </a:solidFill>
              </a:rPr>
              <a:t>効率性とは「資源が無駄なく利用されている程度」をいう．</a:t>
            </a:r>
            <a:endParaRPr lang="en-US" altLang="ja-JP" sz="2400" dirty="0">
              <a:solidFill>
                <a:srgbClr val="FF0000"/>
              </a:solidFill>
            </a:endParaRPr>
          </a:p>
          <a:p>
            <a:pPr lvl="1" algn="just"/>
            <a:endParaRPr lang="en-US" altLang="ja-JP" sz="800" dirty="0">
              <a:solidFill>
                <a:srgbClr val="FF0000"/>
              </a:solidFill>
            </a:endParaRPr>
          </a:p>
          <a:p>
            <a:pPr lvl="1" algn="just"/>
            <a:r>
              <a:rPr lang="ja-JP" altLang="en-US" sz="2400" dirty="0">
                <a:solidFill>
                  <a:schemeClr val="tx1"/>
                </a:solidFill>
              </a:rPr>
              <a:t>両親共稼ぎの家庭で家事をする時間が不十分であるとする．家事を兄弟２人に手伝ってもらいたいとする．</a:t>
            </a:r>
            <a:endParaRPr lang="en-US" altLang="ja-JP" sz="2400" dirty="0">
              <a:solidFill>
                <a:schemeClr val="tx1"/>
              </a:solidFill>
            </a:endParaRPr>
          </a:p>
          <a:p>
            <a:pPr lvl="1" algn="just"/>
            <a:endParaRPr lang="ja-JP" altLang="en-US" sz="800" dirty="0"/>
          </a:p>
          <a:p>
            <a:pPr lvl="2" algn="just"/>
            <a:r>
              <a:rPr lang="ja-JP" altLang="en-US" dirty="0"/>
              <a:t>兄弟２人を家事を手伝ってくれる人的資源（労働力）とみなすとする．</a:t>
            </a:r>
            <a:endParaRPr lang="en-US" altLang="ja-JP" dirty="0"/>
          </a:p>
          <a:p>
            <a:pPr lvl="2" algn="just"/>
            <a:endParaRPr lang="en-US" altLang="ja-JP" sz="800" dirty="0"/>
          </a:p>
          <a:p>
            <a:pPr lvl="2" algn="just"/>
            <a:r>
              <a:rPr lang="ja-JP" altLang="en-US" dirty="0"/>
              <a:t>兄弟が家事をサボらずに手伝ってくれることが人的資源が効率的に利用されていること，という解釈ができる．</a:t>
            </a:r>
            <a:endParaRPr lang="en-US" altLang="ja-JP" dirty="0"/>
          </a:p>
          <a:p>
            <a:pPr lvl="2" algn="just"/>
            <a:endParaRPr lang="ja-JP" altLang="en-US" sz="2200" dirty="0"/>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16</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FE6C2C04-4CD7-4066-956B-9AA6463B452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04980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ja-JP" altLang="en-US" dirty="0">
                <a:solidFill>
                  <a:srgbClr val="0070C0"/>
                </a:solidFill>
              </a:rPr>
              <a:t>衡平性の考え方</a:t>
            </a:r>
            <a:endParaRPr lang="en-US" altLang="en-US" dirty="0"/>
          </a:p>
        </p:txBody>
      </p:sp>
      <p:sp>
        <p:nvSpPr>
          <p:cNvPr id="166917" name="Rectangle 5"/>
          <p:cNvSpPr>
            <a:spLocks noGrp="1" noChangeArrowheads="1"/>
          </p:cNvSpPr>
          <p:nvPr>
            <p:ph idx="1"/>
          </p:nvPr>
        </p:nvSpPr>
        <p:spPr>
          <a:xfrm>
            <a:off x="457200" y="1412776"/>
            <a:ext cx="8291264" cy="4953732"/>
          </a:xfrm>
        </p:spPr>
        <p:txBody>
          <a:bodyPr>
            <a:normAutofit lnSpcReduction="10000"/>
          </a:bodyPr>
          <a:lstStyle/>
          <a:p>
            <a:pPr lvl="1" algn="just"/>
            <a:r>
              <a:rPr lang="ja-JP" altLang="en-US" sz="2400" dirty="0"/>
              <a:t>効率性とは異なるもう一つの価値尺度が</a:t>
            </a:r>
            <a:r>
              <a:rPr lang="ja-JP" altLang="en-US" sz="2400" dirty="0">
                <a:solidFill>
                  <a:srgbClr val="FF0000"/>
                </a:solidFill>
              </a:rPr>
              <a:t>衡平性</a:t>
            </a:r>
            <a:r>
              <a:rPr lang="ja-JP" altLang="en-US" sz="2400" dirty="0"/>
              <a:t>．</a:t>
            </a:r>
          </a:p>
          <a:p>
            <a:pPr marL="274320" lvl="1" indent="0" algn="just">
              <a:buNone/>
            </a:pPr>
            <a:endParaRPr lang="ja-JP" altLang="en-US" sz="1050" dirty="0"/>
          </a:p>
          <a:p>
            <a:pPr lvl="1" algn="just"/>
            <a:r>
              <a:rPr lang="ja-JP" altLang="en-US" sz="2400" dirty="0">
                <a:solidFill>
                  <a:srgbClr val="FF0000"/>
                </a:solidFill>
              </a:rPr>
              <a:t>衡平性とは「他人との比較で自らの待遇に不満を感じないように資源が配分・利用されている程度」をいう．</a:t>
            </a:r>
            <a:endParaRPr lang="en-US" altLang="ja-JP" sz="2400" dirty="0">
              <a:solidFill>
                <a:srgbClr val="FF0000"/>
              </a:solidFill>
            </a:endParaRPr>
          </a:p>
          <a:p>
            <a:pPr lvl="1" algn="just"/>
            <a:endParaRPr lang="ja-JP" altLang="en-US" sz="800" dirty="0">
              <a:solidFill>
                <a:srgbClr val="FF0000"/>
              </a:solidFill>
            </a:endParaRPr>
          </a:p>
          <a:p>
            <a:pPr lvl="1" algn="just"/>
            <a:r>
              <a:rPr lang="ja-JP" altLang="en-US" dirty="0"/>
              <a:t>再び１本のロールケーキを切り分ける状況</a:t>
            </a:r>
            <a:endParaRPr lang="en-US" altLang="ja-JP" dirty="0"/>
          </a:p>
          <a:p>
            <a:pPr lvl="1" algn="just"/>
            <a:endParaRPr lang="en-US" altLang="ja-JP" sz="800" dirty="0"/>
          </a:p>
          <a:p>
            <a:pPr lvl="2" algn="just"/>
            <a:r>
              <a:rPr lang="ja-JP" altLang="en-US" dirty="0"/>
              <a:t>衡平性を満たす資源配分とはロールケーキを</a:t>
            </a:r>
            <a:r>
              <a:rPr lang="ja-JP" altLang="en-US" dirty="0">
                <a:solidFill>
                  <a:srgbClr val="FF0000"/>
                </a:solidFill>
              </a:rPr>
              <a:t>半分ずつ</a:t>
            </a:r>
            <a:r>
              <a:rPr lang="ja-JP" altLang="en-US" dirty="0"/>
              <a:t>に分けること．</a:t>
            </a:r>
            <a:endParaRPr lang="en-US" altLang="ja-JP" dirty="0"/>
          </a:p>
          <a:p>
            <a:pPr marL="274320" lvl="1" indent="0" algn="just">
              <a:buNone/>
            </a:pPr>
            <a:endParaRPr lang="en-US" altLang="ja-JP" sz="800" dirty="0"/>
          </a:p>
          <a:p>
            <a:pPr marL="274320" lvl="1" indent="0" algn="just">
              <a:buNone/>
            </a:pPr>
            <a:endParaRPr lang="en-US" altLang="ja-JP" sz="800" dirty="0"/>
          </a:p>
          <a:p>
            <a:pPr marL="274320" lvl="1" indent="0" algn="just">
              <a:buNone/>
            </a:pPr>
            <a:endParaRPr lang="en-US" altLang="ja-JP" sz="800" dirty="0"/>
          </a:p>
          <a:p>
            <a:pPr lvl="2" algn="just"/>
            <a:r>
              <a:rPr lang="ja-JP" altLang="en-US" dirty="0"/>
              <a:t>兄はロールケーキに関心がないのに対して弟はロールケーキが大好きならば，兄は均等配分された自分のロールケーキの一部を弟にあげればよい．</a:t>
            </a:r>
            <a:endParaRPr lang="en-US" altLang="ja-JP" dirty="0"/>
          </a:p>
          <a:p>
            <a:pPr marL="594360" lvl="2" indent="0" algn="just">
              <a:buNone/>
            </a:pPr>
            <a:r>
              <a:rPr lang="ja-JP" altLang="en-US" sz="800" dirty="0"/>
              <a:t>　</a:t>
            </a:r>
            <a:endParaRPr lang="en-US" altLang="ja-JP" sz="800" dirty="0"/>
          </a:p>
          <a:p>
            <a:pPr lvl="2" algn="just"/>
            <a:r>
              <a:rPr lang="ja-JP" altLang="en-US" dirty="0"/>
              <a:t>兄がロールケーキの一部を弟にあげても，兄弟それぞれがお互いのロールケーキを見て羨ましいとは思わない．</a:t>
            </a:r>
            <a:endParaRPr lang="en-US" altLang="ja-JP" dirty="0"/>
          </a:p>
          <a:p>
            <a:pPr lvl="1" algn="just"/>
            <a:endParaRPr lang="en-US" altLang="ja-JP" dirty="0"/>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17</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8EA59565-6CFD-4C3E-8A10-17C71D2BC5E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75915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10" end="10"/>
                                            </p:txEl>
                                          </p:spTgt>
                                        </p:tgtEl>
                                        <p:attrNameLst>
                                          <p:attrName>style.visibility</p:attrName>
                                        </p:attrNameLst>
                                      </p:cBhvr>
                                      <p:to>
                                        <p:strVal val="visible"/>
                                      </p:to>
                                    </p:set>
                                    <p:animEffect transition="in" filter="fade">
                                      <p:cBhvr>
                                        <p:cTn id="22" dur="500"/>
                                        <p:tgtEl>
                                          <p:spTgt spid="166917">
                                            <p:txEl>
                                              <p:pRg st="10" end="1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12" end="12"/>
                                            </p:txEl>
                                          </p:spTgt>
                                        </p:tgtEl>
                                        <p:attrNameLst>
                                          <p:attrName>style.visibility</p:attrName>
                                        </p:attrNameLst>
                                      </p:cBhvr>
                                      <p:to>
                                        <p:strVal val="visible"/>
                                      </p:to>
                                    </p:set>
                                    <p:animEffect transition="in" filter="fade">
                                      <p:cBhvr>
                                        <p:cTn id="27" dur="500"/>
                                        <p:tgtEl>
                                          <p:spTgt spid="16691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効率性と衡平性のトレードオフ</a:t>
            </a:r>
            <a:endParaRPr lang="en-US" altLang="en-US" dirty="0">
              <a:solidFill>
                <a:srgbClr val="0070C0"/>
              </a:solidFill>
            </a:endParaRPr>
          </a:p>
        </p:txBody>
      </p:sp>
      <p:sp>
        <p:nvSpPr>
          <p:cNvPr id="166917" name="Rectangle 5"/>
          <p:cNvSpPr>
            <a:spLocks noGrp="1" noChangeArrowheads="1"/>
          </p:cNvSpPr>
          <p:nvPr>
            <p:ph idx="1"/>
          </p:nvPr>
        </p:nvSpPr>
        <p:spPr>
          <a:xfrm>
            <a:off x="457200" y="1268760"/>
            <a:ext cx="8291264" cy="4945182"/>
          </a:xfrm>
        </p:spPr>
        <p:txBody>
          <a:bodyPr>
            <a:normAutofit/>
          </a:bodyPr>
          <a:lstStyle/>
          <a:p>
            <a:pPr lvl="1" algn="just"/>
            <a:r>
              <a:rPr lang="ja-JP" altLang="en-US" sz="2400" dirty="0"/>
              <a:t>効率的かつ衡平な資源配分こそが真に望ましい資源配分．</a:t>
            </a:r>
            <a:endParaRPr lang="en-US" altLang="ja-JP" sz="2400" dirty="0"/>
          </a:p>
          <a:p>
            <a:pPr lvl="1" algn="just"/>
            <a:endParaRPr lang="en-US" altLang="ja-JP" sz="800" dirty="0"/>
          </a:p>
          <a:p>
            <a:pPr lvl="2" algn="just"/>
            <a:r>
              <a:rPr lang="ja-JP" altLang="en-US" dirty="0"/>
              <a:t>ロールケーキの例でいえば，兄弟２人ともロールケーキが大好きな場合にロールケーキを半分ずつに切り分けるような資源配分．</a:t>
            </a:r>
          </a:p>
          <a:p>
            <a:pPr lvl="1" algn="just"/>
            <a:endParaRPr lang="ja-JP" altLang="en-US" sz="800" dirty="0"/>
          </a:p>
          <a:p>
            <a:pPr lvl="1" algn="just"/>
            <a:r>
              <a:rPr lang="ja-JP" altLang="en-US" dirty="0">
                <a:solidFill>
                  <a:srgbClr val="FF0000"/>
                </a:solidFill>
              </a:rPr>
              <a:t>時として効率性と衡平性にはトレードオフの関係</a:t>
            </a:r>
            <a:r>
              <a:rPr lang="ja-JP" altLang="en-US" dirty="0"/>
              <a:t>がある．</a:t>
            </a:r>
          </a:p>
          <a:p>
            <a:pPr lvl="1" algn="just"/>
            <a:endParaRPr lang="ja-JP" altLang="en-US" sz="900" dirty="0"/>
          </a:p>
          <a:p>
            <a:pPr lvl="1" algn="just"/>
            <a:r>
              <a:rPr lang="ja-JP" altLang="en-US" sz="2400" dirty="0"/>
              <a:t>１本のロールケーキを兄弟で切り分ける問題を考える．</a:t>
            </a:r>
            <a:endParaRPr lang="en-US" altLang="ja-JP" sz="2400" dirty="0"/>
          </a:p>
          <a:p>
            <a:pPr lvl="1" algn="just"/>
            <a:endParaRPr lang="ja-JP" altLang="en-US" sz="800" dirty="0"/>
          </a:p>
          <a:p>
            <a:pPr lvl="2" algn="just"/>
            <a:r>
              <a:rPr lang="ja-JP" altLang="en-US" dirty="0">
                <a:solidFill>
                  <a:srgbClr val="0070C0"/>
                </a:solidFill>
              </a:rPr>
              <a:t>ロールケーキ好きの兄弟に対して家事の手伝いの成果に応じて配分に差をつける状況を考える．（ロールケーキがご褒美に相当）</a:t>
            </a:r>
            <a:endParaRPr lang="en-US" altLang="ja-JP" dirty="0">
              <a:solidFill>
                <a:srgbClr val="0070C0"/>
              </a:solidFill>
            </a:endParaRPr>
          </a:p>
          <a:p>
            <a:pPr lvl="2" algn="just"/>
            <a:endParaRPr lang="en-US" altLang="ja-JP" sz="800" dirty="0">
              <a:solidFill>
                <a:srgbClr val="0070C0"/>
              </a:solidFill>
            </a:endParaRPr>
          </a:p>
          <a:p>
            <a:pPr lvl="2" algn="just"/>
            <a:r>
              <a:rPr lang="ja-JP" altLang="en-US" sz="2000" dirty="0">
                <a:solidFill>
                  <a:srgbClr val="FF0000"/>
                </a:solidFill>
              </a:rPr>
              <a:t>家事を手伝う努力を引き出すためには，兄弟間でケーキの配分に差をつける方が効率的</a:t>
            </a:r>
            <a:r>
              <a:rPr lang="ja-JP" altLang="en-US" sz="2000" dirty="0"/>
              <a:t>．（ケーキの差がつきやすくなるほど，兄弟は競って家事を手伝おうとするから．）</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0B81BD33-3E0B-48BD-B98C-3565A4DD74E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50896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10" end="10"/>
                                            </p:txEl>
                                          </p:spTgt>
                                        </p:tgtEl>
                                        <p:attrNameLst>
                                          <p:attrName>style.visibility</p:attrName>
                                        </p:attrNameLst>
                                      </p:cBhvr>
                                      <p:to>
                                        <p:strVal val="visible"/>
                                      </p:to>
                                    </p:set>
                                    <p:animEffect transition="in" filter="fade">
                                      <p:cBhvr>
                                        <p:cTn id="27"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効率性と衡平性のトレードオフ</a:t>
            </a:r>
            <a:endParaRPr lang="en-US" altLang="en-US" dirty="0">
              <a:solidFill>
                <a:srgbClr val="0070C0"/>
              </a:solidFill>
            </a:endParaRPr>
          </a:p>
        </p:txBody>
      </p:sp>
      <p:sp>
        <p:nvSpPr>
          <p:cNvPr id="166917" name="Rectangle 5"/>
          <p:cNvSpPr>
            <a:spLocks noGrp="1" noChangeArrowheads="1"/>
          </p:cNvSpPr>
          <p:nvPr>
            <p:ph idx="1"/>
          </p:nvPr>
        </p:nvSpPr>
        <p:spPr>
          <a:xfrm>
            <a:off x="457200" y="1268760"/>
            <a:ext cx="8291264" cy="4945182"/>
          </a:xfrm>
        </p:spPr>
        <p:txBody>
          <a:bodyPr>
            <a:normAutofit/>
          </a:bodyPr>
          <a:lstStyle/>
          <a:p>
            <a:pPr lvl="1" algn="just"/>
            <a:r>
              <a:rPr lang="ja-JP" altLang="en-US" sz="2400" dirty="0"/>
              <a:t>１本のロールケーキを兄弟で切り分ける問題を考える．</a:t>
            </a:r>
            <a:endParaRPr lang="en-US" altLang="ja-JP" sz="2400" dirty="0"/>
          </a:p>
          <a:p>
            <a:pPr lvl="1" algn="just"/>
            <a:endParaRPr lang="ja-JP" altLang="en-US" sz="800" dirty="0"/>
          </a:p>
          <a:p>
            <a:pPr lvl="2" algn="just"/>
            <a:r>
              <a:rPr lang="ja-JP" altLang="en-US" dirty="0">
                <a:solidFill>
                  <a:srgbClr val="FF0000"/>
                </a:solidFill>
              </a:rPr>
              <a:t>ロールケーキの分け方に著しい差をつけるとする</a:t>
            </a:r>
            <a:r>
              <a:rPr lang="ja-JP" altLang="en-US" dirty="0"/>
              <a:t>（例えばより頑張った方に丸ごと１本与える）．</a:t>
            </a:r>
            <a:endParaRPr lang="en-US" altLang="ja-JP" dirty="0"/>
          </a:p>
          <a:p>
            <a:pPr marL="594360" lvl="2" indent="0" algn="just">
              <a:buNone/>
            </a:pPr>
            <a:endParaRPr lang="en-US" altLang="ja-JP" sz="800" dirty="0"/>
          </a:p>
          <a:p>
            <a:pPr lvl="2" algn="just"/>
            <a:r>
              <a:rPr lang="ja-JP" altLang="en-US" dirty="0"/>
              <a:t>兄も弟もがんばった結果，弟がわずかに下回ったという理由で弟の取り分がゼロになった．</a:t>
            </a:r>
            <a:endParaRPr lang="en-US" altLang="ja-JP" dirty="0"/>
          </a:p>
          <a:p>
            <a:pPr marL="594360" lvl="2" indent="0" algn="just">
              <a:buNone/>
            </a:pPr>
            <a:endParaRPr lang="en-US" altLang="ja-JP" sz="800" dirty="0"/>
          </a:p>
          <a:p>
            <a:pPr lvl="2" algn="just"/>
            <a:r>
              <a:rPr lang="ja-JP" altLang="en-US" dirty="0">
                <a:solidFill>
                  <a:srgbClr val="0070C0"/>
                </a:solidFill>
              </a:rPr>
              <a:t>兄は弟の取り分（ゼロ）に対して不満を抱いていないが，弟は兄の取り分（丸ごと１本）に対して不満を抱いている</a:t>
            </a:r>
            <a:r>
              <a:rPr lang="ja-JP" altLang="en-US" dirty="0"/>
              <a:t>という意味において衡平性が保たれていない．</a:t>
            </a:r>
            <a:endParaRPr lang="en-US" altLang="ja-JP" dirty="0"/>
          </a:p>
          <a:p>
            <a:pPr lvl="2" algn="just"/>
            <a:endParaRPr lang="en-US" altLang="ja-JP" sz="800" dirty="0"/>
          </a:p>
          <a:p>
            <a:pPr lvl="2" algn="just"/>
            <a:r>
              <a:rPr lang="ja-JP" altLang="en-US" sz="2000" dirty="0">
                <a:solidFill>
                  <a:srgbClr val="FF0000"/>
                </a:solidFill>
              </a:rPr>
              <a:t>人的資本の活用</a:t>
            </a:r>
            <a:r>
              <a:rPr lang="ja-JP" altLang="en-US" dirty="0">
                <a:solidFill>
                  <a:srgbClr val="FF0000"/>
                </a:solidFill>
              </a:rPr>
              <a:t>の</a:t>
            </a:r>
            <a:r>
              <a:rPr lang="ja-JP" altLang="en-US" sz="2000" dirty="0">
                <a:solidFill>
                  <a:srgbClr val="FF0000"/>
                </a:solidFill>
              </a:rPr>
              <a:t>効率性を</a:t>
            </a:r>
            <a:r>
              <a:rPr lang="ja-JP" altLang="en-US" dirty="0">
                <a:solidFill>
                  <a:srgbClr val="FF0000"/>
                </a:solidFill>
              </a:rPr>
              <a:t>追求すると，</a:t>
            </a:r>
            <a:r>
              <a:rPr lang="ja-JP" altLang="en-US" sz="2000" dirty="0">
                <a:solidFill>
                  <a:srgbClr val="FF0000"/>
                </a:solidFill>
              </a:rPr>
              <a:t>配分の</a:t>
            </a:r>
            <a:r>
              <a:rPr lang="ja-JP" altLang="en-US" dirty="0">
                <a:solidFill>
                  <a:srgbClr val="FF0000"/>
                </a:solidFill>
              </a:rPr>
              <a:t>衡平</a:t>
            </a:r>
            <a:r>
              <a:rPr lang="ja-JP" altLang="en-US" sz="2000" dirty="0">
                <a:solidFill>
                  <a:srgbClr val="FF0000"/>
                </a:solidFill>
              </a:rPr>
              <a:t>性が犠牲になる</a:t>
            </a:r>
            <a:r>
              <a:rPr lang="ja-JP" altLang="en-US" dirty="0">
                <a:solidFill>
                  <a:srgbClr val="FF0000"/>
                </a:solidFill>
              </a:rPr>
              <a:t>という状況が発生している．</a:t>
            </a:r>
            <a:endParaRPr lang="en-US" altLang="ja-JP" sz="2000" dirty="0">
              <a:solidFill>
                <a:srgbClr val="FF0000"/>
              </a:solidFill>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19</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8E685A56-1C36-4E33-9FB9-4A14B0C5C43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89169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bg1"/>
                </a:solidFill>
              </a:rPr>
              <a:t>1.1</a:t>
            </a:r>
            <a:r>
              <a:rPr lang="ja-JP" altLang="en-US" dirty="0">
                <a:solidFill>
                  <a:schemeClr val="bg1"/>
                </a:solidFill>
              </a:rPr>
              <a:t>　資源の希少性とトレードオフ</a:t>
            </a:r>
            <a:endParaRPr kumimoji="1" lang="ja-JP" altLang="en-US" dirty="0">
              <a:solidFill>
                <a:schemeClr val="bg1"/>
              </a:solidFill>
            </a:endParaRPr>
          </a:p>
        </p:txBody>
      </p:sp>
      <p:sp>
        <p:nvSpPr>
          <p:cNvPr id="3" name="テキスト プレースホルダー 2"/>
          <p:cNvSpPr>
            <a:spLocks noGrp="1"/>
          </p:cNvSpPr>
          <p:nvPr>
            <p:ph type="body" idx="1"/>
          </p:nvPr>
        </p:nvSpPr>
        <p:spPr/>
        <p:txBody>
          <a:bodyPr/>
          <a:lstStyle/>
          <a:p>
            <a:endParaRPr kumimoji="1" lang="ja-JP" altLang="en-US" dirty="0"/>
          </a:p>
        </p:txBody>
      </p:sp>
      <p:sp>
        <p:nvSpPr>
          <p:cNvPr id="7" name="日付プレースホルダー 6">
            <a:extLst>
              <a:ext uri="{FF2B5EF4-FFF2-40B4-BE49-F238E27FC236}">
                <a16:creationId xmlns:a16="http://schemas.microsoft.com/office/drawing/2014/main" id="{1E986B0F-1526-439A-BE24-B279C54FDD6A}"/>
              </a:ext>
            </a:extLst>
          </p:cNvPr>
          <p:cNvSpPr>
            <a:spLocks noGrp="1"/>
          </p:cNvSpPr>
          <p:nvPr>
            <p:ph type="dt" sz="half" idx="10"/>
          </p:nvPr>
        </p:nvSpPr>
        <p:spPr/>
        <p:txBody>
          <a:bodyPr/>
          <a:lstStyle/>
          <a:p>
            <a:r>
              <a:rPr kumimoji="1" lang="en-US" altLang="ja-JP" dirty="0">
                <a:solidFill>
                  <a:schemeClr val="bg2"/>
                </a:solidFill>
              </a:rPr>
              <a:t>ver. 2</a:t>
            </a:r>
            <a:endParaRPr kumimoji="1" lang="ja-JP" altLang="en-US" dirty="0">
              <a:solidFill>
                <a:schemeClr val="bg2"/>
              </a:solidFill>
            </a:endParaRPr>
          </a:p>
        </p:txBody>
      </p:sp>
    </p:spTree>
    <p:extLst>
      <p:ext uri="{BB962C8B-B14F-4D97-AF65-F5344CB8AC3E}">
        <p14:creationId xmlns:p14="http://schemas.microsoft.com/office/powerpoint/2010/main" val="355895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効率性と衡平性のトレードオフ</a:t>
            </a:r>
            <a:endParaRPr lang="en-US" altLang="en-US" dirty="0">
              <a:solidFill>
                <a:srgbClr val="0070C0"/>
              </a:solidFill>
            </a:endParaRPr>
          </a:p>
        </p:txBody>
      </p:sp>
      <p:sp>
        <p:nvSpPr>
          <p:cNvPr id="166917" name="Rectangle 5"/>
          <p:cNvSpPr>
            <a:spLocks noGrp="1" noChangeArrowheads="1"/>
          </p:cNvSpPr>
          <p:nvPr>
            <p:ph idx="1"/>
          </p:nvPr>
        </p:nvSpPr>
        <p:spPr>
          <a:xfrm>
            <a:off x="457200" y="1268760"/>
            <a:ext cx="8291264" cy="4945182"/>
          </a:xfrm>
        </p:spPr>
        <p:txBody>
          <a:bodyPr>
            <a:normAutofit/>
          </a:bodyPr>
          <a:lstStyle/>
          <a:p>
            <a:pPr lvl="1" algn="just"/>
            <a:r>
              <a:rPr lang="ja-JP" altLang="en-US" sz="2400" dirty="0"/>
              <a:t>効率性と衡平性のトレードオフの現実的な例</a:t>
            </a:r>
            <a:endParaRPr lang="en-US" altLang="ja-JP" sz="2400" dirty="0"/>
          </a:p>
          <a:p>
            <a:pPr lvl="1" algn="just"/>
            <a:endParaRPr lang="en-US" altLang="ja-JP" sz="800" dirty="0">
              <a:solidFill>
                <a:srgbClr val="0070C0"/>
              </a:solidFill>
            </a:endParaRPr>
          </a:p>
          <a:p>
            <a:pPr lvl="2" algn="just"/>
            <a:r>
              <a:rPr lang="ja-JP" altLang="en-US" sz="2100" dirty="0">
                <a:solidFill>
                  <a:srgbClr val="0070C0"/>
                </a:solidFill>
              </a:rPr>
              <a:t>プロスポーツ選手の報酬体系</a:t>
            </a:r>
            <a:endParaRPr lang="en-US" altLang="ja-JP" sz="2100" dirty="0">
              <a:solidFill>
                <a:srgbClr val="0070C0"/>
              </a:solidFill>
            </a:endParaRPr>
          </a:p>
          <a:p>
            <a:pPr lvl="2" algn="just"/>
            <a:endParaRPr lang="en-US" altLang="ja-JP" sz="800" dirty="0">
              <a:solidFill>
                <a:srgbClr val="0070C0"/>
              </a:solidFill>
            </a:endParaRPr>
          </a:p>
          <a:p>
            <a:pPr lvl="2" algn="just"/>
            <a:r>
              <a:rPr lang="ja-JP" altLang="en-US" sz="2100" dirty="0"/>
              <a:t>一部のスター選手は数億円も稼ぐ一方，一線で活躍できない選手は１０００万円前後の年俸．選手寿命の短さを考えると１０００万円は決して高くない．</a:t>
            </a:r>
            <a:endParaRPr lang="en-US" altLang="ja-JP" sz="2100" dirty="0"/>
          </a:p>
          <a:p>
            <a:pPr lvl="2" algn="just"/>
            <a:endParaRPr lang="en-US" altLang="ja-JP" sz="800" dirty="0"/>
          </a:p>
          <a:p>
            <a:pPr lvl="2" algn="just"/>
            <a:r>
              <a:rPr lang="ja-JP" altLang="en-US" sz="2100" dirty="0"/>
              <a:t>結果を残した選手だけが巨額の年俸を得られるからこそ，良い成績を出そうと必死の努力をするのかもしれない．</a:t>
            </a:r>
            <a:endParaRPr lang="en-US" altLang="ja-JP" sz="2100" dirty="0"/>
          </a:p>
          <a:p>
            <a:pPr lvl="2" algn="just"/>
            <a:endParaRPr lang="en-US" altLang="ja-JP" sz="800" dirty="0">
              <a:solidFill>
                <a:srgbClr val="0070C0"/>
              </a:solidFill>
            </a:endParaRPr>
          </a:p>
          <a:p>
            <a:pPr lvl="2" algn="just"/>
            <a:r>
              <a:rPr lang="ja-JP" altLang="en-US" sz="2100" dirty="0">
                <a:solidFill>
                  <a:srgbClr val="0070C0"/>
                </a:solidFill>
              </a:rPr>
              <a:t>営業職は営業成績に連動して給料が決まることも．</a:t>
            </a:r>
            <a:endParaRPr lang="en-US" altLang="ja-JP" sz="2100" dirty="0">
              <a:solidFill>
                <a:srgbClr val="0070C0"/>
              </a:solidFill>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20</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9BE8A434-7EAC-4BC2-B4B1-16C7581B973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998080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実証的分析と規範的分析</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lvl="1" algn="just"/>
            <a:r>
              <a:rPr lang="ja-JP" altLang="en-US" dirty="0"/>
              <a:t>ある経済の状態が「</a:t>
            </a:r>
            <a:r>
              <a:rPr lang="ja-JP" altLang="en-US" dirty="0">
                <a:solidFill>
                  <a:srgbClr val="0070C0"/>
                </a:solidFill>
              </a:rPr>
              <a:t>どのようになっているのか</a:t>
            </a:r>
            <a:r>
              <a:rPr lang="ja-JP" altLang="en-US" dirty="0"/>
              <a:t>」を考えることを「</a:t>
            </a:r>
            <a:r>
              <a:rPr lang="ja-JP" altLang="en-US" dirty="0">
                <a:solidFill>
                  <a:srgbClr val="FF0000"/>
                </a:solidFill>
              </a:rPr>
              <a:t>実証的分析</a:t>
            </a:r>
            <a:r>
              <a:rPr lang="ja-JP" altLang="en-US" dirty="0"/>
              <a:t>」と呼ぶ．</a:t>
            </a:r>
            <a:endParaRPr lang="en-US" altLang="ja-JP" dirty="0"/>
          </a:p>
          <a:p>
            <a:pPr lvl="1" algn="just"/>
            <a:endParaRPr lang="en-US" altLang="ja-JP" sz="800" dirty="0"/>
          </a:p>
          <a:p>
            <a:pPr lvl="1" algn="just"/>
            <a:r>
              <a:rPr lang="ja-JP" altLang="en-US" sz="2400" dirty="0"/>
              <a:t>ある経済の状態が「</a:t>
            </a:r>
            <a:r>
              <a:rPr lang="ja-JP" altLang="en-US" sz="2400" dirty="0">
                <a:solidFill>
                  <a:srgbClr val="0070C0"/>
                </a:solidFill>
              </a:rPr>
              <a:t>望ましいのかどうか</a:t>
            </a:r>
            <a:r>
              <a:rPr lang="ja-JP" altLang="en-US" sz="2400" dirty="0"/>
              <a:t>」や「</a:t>
            </a:r>
            <a:r>
              <a:rPr lang="ja-JP" altLang="en-US" sz="2400" dirty="0">
                <a:solidFill>
                  <a:srgbClr val="0070C0"/>
                </a:solidFill>
              </a:rPr>
              <a:t>どうあるべきなのか</a:t>
            </a:r>
            <a:r>
              <a:rPr lang="ja-JP" altLang="en-US" sz="2400" dirty="0"/>
              <a:t>」を考えることを「</a:t>
            </a:r>
            <a:r>
              <a:rPr lang="ja-JP" altLang="en-US" sz="2400" dirty="0">
                <a:solidFill>
                  <a:srgbClr val="FF0000"/>
                </a:solidFill>
              </a:rPr>
              <a:t>規範的分析</a:t>
            </a:r>
            <a:r>
              <a:rPr lang="ja-JP" altLang="en-US" sz="2400" dirty="0"/>
              <a:t>」と呼ぶ．</a:t>
            </a:r>
            <a:endParaRPr lang="en-US" altLang="ja-JP" sz="2400" dirty="0"/>
          </a:p>
          <a:p>
            <a:pPr lvl="1" algn="just"/>
            <a:endParaRPr lang="en-US" altLang="ja-JP" sz="800" dirty="0"/>
          </a:p>
          <a:p>
            <a:pPr lvl="2" algn="just"/>
            <a:r>
              <a:rPr lang="ja-JP" altLang="en-US" dirty="0"/>
              <a:t>ＴＰＰ（環太平洋パートナーシップ）協定に参加するか否か？という議論．</a:t>
            </a:r>
            <a:endParaRPr lang="en-US" altLang="ja-JP" dirty="0"/>
          </a:p>
          <a:p>
            <a:pPr marL="594360" lvl="2" indent="0" algn="just">
              <a:buNone/>
            </a:pPr>
            <a:endParaRPr lang="en-US" altLang="ja-JP" sz="800" dirty="0"/>
          </a:p>
          <a:p>
            <a:pPr lvl="2" algn="just"/>
            <a:r>
              <a:rPr lang="ja-JP" altLang="en-US" dirty="0"/>
              <a:t>議論するには，まず「誰にどのような利害が発生するのか？」「その利害は事後的に調整することができるのか？」という問題を明らかにする必要がある．</a:t>
            </a:r>
            <a:endParaRPr lang="en-US" altLang="ja-JP" dirty="0"/>
          </a:p>
          <a:p>
            <a:pPr marL="594360" lvl="2" indent="0" algn="just">
              <a:buNone/>
            </a:pPr>
            <a:endParaRPr lang="en-US" altLang="ja-JP" sz="800" dirty="0"/>
          </a:p>
          <a:p>
            <a:pPr lvl="2" algn="just"/>
            <a:r>
              <a:rPr lang="ja-JP" altLang="en-US" dirty="0">
                <a:solidFill>
                  <a:srgbClr val="0070C0"/>
                </a:solidFill>
              </a:rPr>
              <a:t>これらの問題を解明することが</a:t>
            </a:r>
            <a:r>
              <a:rPr lang="ja-JP" altLang="en-US" dirty="0">
                <a:solidFill>
                  <a:srgbClr val="FF0000"/>
                </a:solidFill>
              </a:rPr>
              <a:t>実証的分析</a:t>
            </a:r>
            <a:r>
              <a:rPr lang="ja-JP" altLang="en-US" dirty="0">
                <a:solidFill>
                  <a:srgbClr val="0070C0"/>
                </a:solidFill>
              </a:rPr>
              <a:t>．</a:t>
            </a:r>
            <a:endParaRPr lang="en-US" altLang="ja-JP" dirty="0">
              <a:solidFill>
                <a:srgbClr val="0070C0"/>
              </a:solidFill>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endParaRPr kumimoji="1" lang="ja-JP" altLang="en-US" dirty="0"/>
          </a:p>
        </p:txBody>
      </p:sp>
      <p:sp>
        <p:nvSpPr>
          <p:cNvPr id="5" name="日付プレースホルダー 4">
            <a:extLst>
              <a:ext uri="{FF2B5EF4-FFF2-40B4-BE49-F238E27FC236}">
                <a16:creationId xmlns:a16="http://schemas.microsoft.com/office/drawing/2014/main" id="{F1899F43-FAB4-44AE-BDBC-3493F3DDDA3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5349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8" end="8"/>
                                            </p:txEl>
                                          </p:spTgt>
                                        </p:tgtEl>
                                        <p:attrNameLst>
                                          <p:attrName>style.visibility</p:attrName>
                                        </p:attrNameLst>
                                      </p:cBhvr>
                                      <p:to>
                                        <p:strVal val="visible"/>
                                      </p:to>
                                    </p:set>
                                    <p:animEffect transition="in" filter="fade">
                                      <p:cBhvr>
                                        <p:cTn id="27"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実証的分析と規範的分析</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lvl="1" algn="just"/>
            <a:endParaRPr lang="en-US" altLang="ja-JP" sz="800" dirty="0"/>
          </a:p>
          <a:p>
            <a:pPr lvl="2" algn="just"/>
            <a:r>
              <a:rPr lang="ja-JP" altLang="en-US" dirty="0"/>
              <a:t>ＴＰＰ（環太平洋パートナーシップ）協定に参加するか否か？という議論．</a:t>
            </a:r>
            <a:endParaRPr lang="en-US" altLang="ja-JP" dirty="0"/>
          </a:p>
          <a:p>
            <a:pPr marL="594360" lvl="2" indent="0" algn="just">
              <a:buNone/>
            </a:pPr>
            <a:endParaRPr lang="en-US" altLang="ja-JP" sz="800" dirty="0"/>
          </a:p>
          <a:p>
            <a:pPr lvl="2" algn="just"/>
            <a:r>
              <a:rPr lang="ja-JP" altLang="en-US" dirty="0"/>
              <a:t>消費者が得る利益が農家が被る不利益を上回るのならば，ＴＰＰへの参加は</a:t>
            </a:r>
            <a:r>
              <a:rPr lang="ja-JP" altLang="en-US" dirty="0">
                <a:solidFill>
                  <a:srgbClr val="0070C0"/>
                </a:solidFill>
              </a:rPr>
              <a:t>効率性の観点から望ましい</a:t>
            </a:r>
            <a:r>
              <a:rPr lang="ja-JP" altLang="en-US" dirty="0"/>
              <a:t>ものといえるかもしれない．</a:t>
            </a:r>
            <a:endParaRPr lang="en-US" altLang="ja-JP" dirty="0"/>
          </a:p>
          <a:p>
            <a:pPr marL="594360" lvl="2" indent="0" algn="just">
              <a:buNone/>
            </a:pPr>
            <a:endParaRPr lang="en-US" altLang="ja-JP" sz="800" dirty="0"/>
          </a:p>
          <a:p>
            <a:pPr lvl="2" algn="just"/>
            <a:r>
              <a:rPr lang="ja-JP" altLang="en-US" dirty="0"/>
              <a:t>農家が不利益を被り不満を感じるならば，ＴＰＰへの参加は</a:t>
            </a:r>
            <a:r>
              <a:rPr lang="ja-JP" altLang="en-US" dirty="0">
                <a:solidFill>
                  <a:srgbClr val="0070C0"/>
                </a:solidFill>
              </a:rPr>
              <a:t>衡平性の観点から望ましくない</a:t>
            </a:r>
            <a:r>
              <a:rPr lang="ja-JP" altLang="en-US" dirty="0"/>
              <a:t>ものといえるかもしれない．</a:t>
            </a:r>
            <a:endParaRPr lang="en-US" altLang="ja-JP" dirty="0"/>
          </a:p>
          <a:p>
            <a:pPr marL="594360" lvl="2" indent="0" algn="just">
              <a:buNone/>
            </a:pPr>
            <a:endParaRPr lang="en-US" altLang="ja-JP" sz="800" dirty="0"/>
          </a:p>
          <a:p>
            <a:pPr lvl="2" algn="just"/>
            <a:r>
              <a:rPr lang="ja-JP" altLang="en-US" dirty="0"/>
              <a:t>衡平性を重視するならば，ＴＰＰへの参加により生じる不利益を補償するような社会的措置が必要になるだろう．</a:t>
            </a:r>
            <a:endParaRPr lang="en-US" altLang="ja-JP" dirty="0"/>
          </a:p>
          <a:p>
            <a:pPr marL="594360" lvl="2" indent="0" algn="just">
              <a:buNone/>
            </a:pPr>
            <a:endParaRPr lang="en-US" altLang="ja-JP" sz="800" dirty="0"/>
          </a:p>
          <a:p>
            <a:pPr lvl="2" algn="just"/>
            <a:r>
              <a:rPr lang="ja-JP" altLang="en-US" dirty="0">
                <a:solidFill>
                  <a:srgbClr val="0070C0"/>
                </a:solidFill>
              </a:rPr>
              <a:t>ＴＰＰに参加すべきか，参加するとして誰に・どのような点に配慮すべきかを考えることが</a:t>
            </a:r>
            <a:r>
              <a:rPr lang="ja-JP" altLang="en-US" dirty="0">
                <a:solidFill>
                  <a:srgbClr val="FF0000"/>
                </a:solidFill>
              </a:rPr>
              <a:t>規範的分析．</a:t>
            </a:r>
            <a:endParaRPr lang="en-US" altLang="ja-JP" dirty="0">
              <a:solidFill>
                <a:srgbClr val="FF0000"/>
              </a:solidFill>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A52B9FB7-9785-48AB-98DC-432820B5778A}"/>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406481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3" end="3"/>
                                            </p:txEl>
                                          </p:spTgt>
                                        </p:tgtEl>
                                        <p:attrNameLst>
                                          <p:attrName>style.visibility</p:attrName>
                                        </p:attrNameLst>
                                      </p:cBhvr>
                                      <p:to>
                                        <p:strVal val="visible"/>
                                      </p:to>
                                    </p:set>
                                    <p:animEffect transition="in" filter="fade">
                                      <p:cBhvr>
                                        <p:cTn id="7" dur="500"/>
                                        <p:tgtEl>
                                          <p:spTgt spid="16691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5" end="5"/>
                                            </p:txEl>
                                          </p:spTgt>
                                        </p:tgtEl>
                                        <p:attrNameLst>
                                          <p:attrName>style.visibility</p:attrName>
                                        </p:attrNameLst>
                                      </p:cBhvr>
                                      <p:to>
                                        <p:strVal val="visible"/>
                                      </p:to>
                                    </p:set>
                                    <p:animEffect transition="in" filter="fade">
                                      <p:cBhvr>
                                        <p:cTn id="12" dur="500"/>
                                        <p:tgtEl>
                                          <p:spTgt spid="166917">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7" end="7"/>
                                            </p:txEl>
                                          </p:spTgt>
                                        </p:tgtEl>
                                        <p:attrNameLst>
                                          <p:attrName>style.visibility</p:attrName>
                                        </p:attrNameLst>
                                      </p:cBhvr>
                                      <p:to>
                                        <p:strVal val="visible"/>
                                      </p:to>
                                    </p:set>
                                    <p:animEffect transition="in" filter="fade">
                                      <p:cBhvr>
                                        <p:cTn id="17" dur="500"/>
                                        <p:tgtEl>
                                          <p:spTgt spid="166917">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9" end="9"/>
                                            </p:txEl>
                                          </p:spTgt>
                                        </p:tgtEl>
                                        <p:attrNameLst>
                                          <p:attrName>style.visibility</p:attrName>
                                        </p:attrNameLst>
                                      </p:cBhvr>
                                      <p:to>
                                        <p:strVal val="visible"/>
                                      </p:to>
                                    </p:set>
                                    <p:animEffect transition="in" filter="fade">
                                      <p:cBhvr>
                                        <p:cTn id="22"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実証的分析と規範的分析</a:t>
            </a:r>
            <a:endParaRPr lang="en-US" altLang="en-US" dirty="0">
              <a:solidFill>
                <a:srgbClr val="0070C0"/>
              </a:solidFill>
            </a:endParaRPr>
          </a:p>
        </p:txBody>
      </p:sp>
      <p:sp>
        <p:nvSpPr>
          <p:cNvPr id="166917" name="Rectangle 5"/>
          <p:cNvSpPr>
            <a:spLocks noGrp="1" noChangeArrowheads="1"/>
          </p:cNvSpPr>
          <p:nvPr>
            <p:ph idx="1"/>
          </p:nvPr>
        </p:nvSpPr>
        <p:spPr>
          <a:xfrm>
            <a:off x="457200" y="1628800"/>
            <a:ext cx="8291264" cy="4680520"/>
          </a:xfrm>
        </p:spPr>
        <p:txBody>
          <a:bodyPr>
            <a:normAutofit/>
          </a:bodyPr>
          <a:lstStyle/>
          <a:p>
            <a:pPr lvl="2" algn="just"/>
            <a:endParaRPr lang="en-US" altLang="ja-JP" sz="800" dirty="0"/>
          </a:p>
          <a:p>
            <a:pPr lvl="1" algn="just"/>
            <a:r>
              <a:rPr lang="ja-JP" altLang="en-US" dirty="0"/>
              <a:t>民主主義社会では社会を構成する市民，国家を構成する国民として選挙などで自分の意思を表明することが求められる．</a:t>
            </a:r>
            <a:endParaRPr lang="en-US" altLang="ja-JP" dirty="0"/>
          </a:p>
          <a:p>
            <a:pPr marL="594360" lvl="2" indent="0" algn="just">
              <a:buNone/>
            </a:pPr>
            <a:endParaRPr lang="en-US" altLang="ja-JP" sz="800" dirty="0"/>
          </a:p>
          <a:p>
            <a:pPr lvl="1" algn="just"/>
            <a:r>
              <a:rPr lang="ja-JP" altLang="en-US" dirty="0">
                <a:solidFill>
                  <a:srgbClr val="0070C0"/>
                </a:solidFill>
              </a:rPr>
              <a:t>実証的</a:t>
            </a:r>
            <a:r>
              <a:rPr lang="ja-JP" altLang="en-US" dirty="0"/>
              <a:t>分析の方法を習得することは，</a:t>
            </a:r>
            <a:r>
              <a:rPr lang="ja-JP" altLang="en-US" dirty="0">
                <a:solidFill>
                  <a:srgbClr val="0070C0"/>
                </a:solidFill>
              </a:rPr>
              <a:t>規範的</a:t>
            </a:r>
            <a:r>
              <a:rPr lang="ja-JP" altLang="en-US" dirty="0"/>
              <a:t>な問題に対して建設的な議論を進めるということに役立つ．</a:t>
            </a:r>
            <a:endParaRPr lang="en-US" altLang="ja-JP" dirty="0"/>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23</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40E94345-E46C-4E30-8050-3B7F31E58FA2}"/>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367655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lang="ja-JP" altLang="en-US" dirty="0">
                <a:solidFill>
                  <a:srgbClr val="0070C0"/>
                </a:solidFill>
              </a:rPr>
              <a:t>●〇</a:t>
            </a:r>
            <a:br>
              <a:rPr lang="ja-JP" altLang="en-US" dirty="0">
                <a:solidFill>
                  <a:srgbClr val="0070C0"/>
                </a:solidFill>
              </a:rPr>
            </a:br>
            <a:r>
              <a:rPr lang="ja-JP" altLang="en-US" dirty="0">
                <a:solidFill>
                  <a:srgbClr val="0070C0"/>
                </a:solidFill>
              </a:rPr>
              <a:t>経済学とは？</a:t>
            </a:r>
            <a:endParaRPr kumimoji="1" lang="ja-JP" altLang="en-US" dirty="0">
              <a:solidFill>
                <a:srgbClr val="0070C0"/>
              </a:solidFill>
            </a:endParaRP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3</a:t>
            </a:fld>
            <a:endParaRPr kumimoji="1" lang="ja-JP" altLang="en-US"/>
          </a:p>
        </p:txBody>
      </p:sp>
      <p:sp>
        <p:nvSpPr>
          <p:cNvPr id="6" name="コンテンツ プレースホルダー 5"/>
          <p:cNvSpPr>
            <a:spLocks noGrp="1"/>
          </p:cNvSpPr>
          <p:nvPr>
            <p:ph sz="quarter" idx="1"/>
          </p:nvPr>
        </p:nvSpPr>
        <p:spPr/>
        <p:txBody>
          <a:bodyPr>
            <a:normAutofit/>
          </a:bodyPr>
          <a:lstStyle/>
          <a:p>
            <a:endParaRPr lang="en-US" altLang="ja-JP" dirty="0"/>
          </a:p>
          <a:p>
            <a:r>
              <a:rPr lang="ja-JP" altLang="en-US" sz="2400" dirty="0"/>
              <a:t>科学における様々な分野が数学や数学的な考え方を基本に組み立てられている．</a:t>
            </a:r>
            <a:endParaRPr lang="en-US" altLang="ja-JP" sz="2400" dirty="0"/>
          </a:p>
          <a:p>
            <a:endParaRPr lang="ja-JP" altLang="en-US" dirty="0"/>
          </a:p>
          <a:p>
            <a:pPr lvl="1"/>
            <a:r>
              <a:rPr lang="ja-JP" altLang="en-US" sz="2400" dirty="0"/>
              <a:t>自然科学：宇宙や物質の成り立ちを探求する学問．</a:t>
            </a:r>
          </a:p>
          <a:p>
            <a:pPr lvl="1"/>
            <a:r>
              <a:rPr lang="ja-JP" altLang="en-US" sz="2400" dirty="0"/>
              <a:t>工学：自然科学の分野で得た知見を具体的に役に立つ形で応用する学問．</a:t>
            </a:r>
          </a:p>
          <a:p>
            <a:pPr lvl="1"/>
            <a:r>
              <a:rPr lang="ja-JP" altLang="en-US" sz="2400" dirty="0"/>
              <a:t>社会科学：社会現象を論理的に分析する学問．</a:t>
            </a:r>
            <a:endParaRPr lang="en-US" altLang="ja-JP" sz="2400" dirty="0"/>
          </a:p>
          <a:p>
            <a:pPr lvl="2"/>
            <a:r>
              <a:rPr lang="ja-JP" altLang="en-US" sz="2400" dirty="0">
                <a:solidFill>
                  <a:srgbClr val="FF0000"/>
                </a:solidFill>
              </a:rPr>
              <a:t>経済学は社会科学の一分野．</a:t>
            </a:r>
            <a:endParaRPr lang="en-US" altLang="ja-JP" sz="2400" dirty="0">
              <a:solidFill>
                <a:srgbClr val="FF0000"/>
              </a:solidFill>
            </a:endParaRPr>
          </a:p>
          <a:p>
            <a:pPr lvl="2"/>
            <a:r>
              <a:rPr lang="ja-JP" altLang="en-US" sz="2400" dirty="0">
                <a:solidFill>
                  <a:srgbClr val="FF0000"/>
                </a:solidFill>
              </a:rPr>
              <a:t>数学を利用し，社会現象を分析する</a:t>
            </a:r>
            <a:r>
              <a:rPr lang="ja-JP" altLang="en-US" sz="2400" dirty="0"/>
              <a:t>．</a:t>
            </a:r>
            <a:endParaRPr lang="en-US" altLang="ja-JP" sz="2400" dirty="0"/>
          </a:p>
          <a:p>
            <a:pPr marL="0" indent="0">
              <a:buNone/>
            </a:pPr>
            <a:endParaRPr lang="ja-JP" altLang="en-US" dirty="0"/>
          </a:p>
        </p:txBody>
      </p:sp>
      <p:sp>
        <p:nvSpPr>
          <p:cNvPr id="2" name="フッター プレースホルダー 1"/>
          <p:cNvSpPr>
            <a:spLocks noGrp="1"/>
          </p:cNvSpPr>
          <p:nvPr>
            <p:ph type="ftr" sz="quarter" idx="11"/>
          </p:nvPr>
        </p:nvSpPr>
        <p:spPr/>
        <p:txBody>
          <a:bodyPr/>
          <a:lstStyle/>
          <a:p>
            <a:r>
              <a:rPr kumimoji="1" lang="ja-JP" altLang="en-US" dirty="0"/>
              <a:t>梶谷真也・鈴木史馬</a:t>
            </a:r>
            <a:r>
              <a:rPr kumimoji="1" lang="en-US" altLang="ja-JP" dirty="0"/>
              <a:t>『</a:t>
            </a:r>
            <a:r>
              <a:rPr kumimoji="1" lang="ja-JP" altLang="en-US" dirty="0"/>
              <a:t>しっかり基礎からミクロ経済学－</a:t>
            </a:r>
            <a:r>
              <a:rPr kumimoji="1" lang="en-US" altLang="ja-JP" dirty="0"/>
              <a:t>LQ</a:t>
            </a:r>
            <a:r>
              <a:rPr kumimoji="1" lang="ja-JP" altLang="en-US" dirty="0"/>
              <a:t>アプローチ</a:t>
            </a:r>
            <a:r>
              <a:rPr kumimoji="1" lang="en-US" altLang="ja-JP" dirty="0"/>
              <a:t>』</a:t>
            </a:r>
            <a:r>
              <a:rPr kumimoji="1" lang="ja-JP" altLang="en-US" dirty="0"/>
              <a:t>（日本評論社）</a:t>
            </a:r>
          </a:p>
        </p:txBody>
      </p:sp>
      <p:sp>
        <p:nvSpPr>
          <p:cNvPr id="7" name="日付プレースホルダー 6">
            <a:extLst>
              <a:ext uri="{FF2B5EF4-FFF2-40B4-BE49-F238E27FC236}">
                <a16:creationId xmlns:a16="http://schemas.microsoft.com/office/drawing/2014/main" id="{1A691CDC-F613-4EC1-9477-A492B365E4EA}"/>
              </a:ext>
            </a:extLst>
          </p:cNvPr>
          <p:cNvSpPr>
            <a:spLocks noGrp="1"/>
          </p:cNvSpPr>
          <p:nvPr>
            <p:ph type="dt" sz="half" idx="10"/>
          </p:nvPr>
        </p:nvSpPr>
        <p:spPr/>
        <p:txBody>
          <a:bodyPr/>
          <a:lstStyle/>
          <a:p>
            <a:r>
              <a:rPr kumimoji="1" lang="en-US" altLang="ja-JP" dirty="0"/>
              <a:t>ver. 2</a:t>
            </a:r>
            <a:endParaRPr kumimoji="1" lang="ja-JP" altLang="en-US" dirty="0"/>
          </a:p>
        </p:txBody>
      </p:sp>
    </p:spTree>
    <p:extLst>
      <p:ext uri="{BB962C8B-B14F-4D97-AF65-F5344CB8AC3E}">
        <p14:creationId xmlns:p14="http://schemas.microsoft.com/office/powerpoint/2010/main" val="138278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linds(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blinds(horizontal)">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blinds(horizontal)">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blinds(horizontal)">
                                      <p:cBhvr>
                                        <p:cTn id="32"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kumimoji="1" lang="ja-JP" altLang="en-US" dirty="0">
                <a:solidFill>
                  <a:srgbClr val="0070C0"/>
                </a:solidFill>
              </a:rPr>
              <a:t>経済学とは？</a:t>
            </a: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4</a:t>
            </a:fld>
            <a:endParaRPr kumimoji="1" lang="ja-JP" altLang="en-US"/>
          </a:p>
        </p:txBody>
      </p:sp>
      <p:sp>
        <p:nvSpPr>
          <p:cNvPr id="6" name="コンテンツ プレースホルダー 5"/>
          <p:cNvSpPr>
            <a:spLocks noGrp="1"/>
          </p:cNvSpPr>
          <p:nvPr>
            <p:ph sz="quarter" idx="1"/>
          </p:nvPr>
        </p:nvSpPr>
        <p:spPr>
          <a:xfrm>
            <a:off x="457200" y="1219200"/>
            <a:ext cx="8229600" cy="5162128"/>
          </a:xfrm>
        </p:spPr>
        <p:txBody>
          <a:bodyPr>
            <a:normAutofit/>
          </a:bodyPr>
          <a:lstStyle/>
          <a:p>
            <a:r>
              <a:rPr lang="ja-JP" altLang="en-US" sz="2400" dirty="0"/>
              <a:t>経済学は一般に分かりにくい学問といわれる．</a:t>
            </a:r>
          </a:p>
          <a:p>
            <a:pPr lvl="1"/>
            <a:r>
              <a:rPr lang="ja-JP" altLang="en-US" dirty="0"/>
              <a:t>「文系なのに数学を多用するから」ではなく　　　　　　　　　　「経済学の考え方が</a:t>
            </a:r>
            <a:r>
              <a:rPr lang="ja-JP" altLang="en-US" dirty="0">
                <a:solidFill>
                  <a:srgbClr val="FF0000"/>
                </a:solidFill>
              </a:rPr>
              <a:t>日常的な感覚と多少異なる</a:t>
            </a:r>
            <a:r>
              <a:rPr lang="ja-JP" altLang="en-US" dirty="0"/>
              <a:t>」からといえる．</a:t>
            </a:r>
            <a:endParaRPr lang="en-US" altLang="ja-JP" dirty="0"/>
          </a:p>
          <a:p>
            <a:pPr lvl="1"/>
            <a:endParaRPr lang="ja-JP" altLang="en-US" sz="900" dirty="0"/>
          </a:p>
          <a:p>
            <a:r>
              <a:rPr lang="ja-JP" altLang="en-US" sz="2400" dirty="0">
                <a:solidFill>
                  <a:srgbClr val="0070C0"/>
                </a:solidFill>
              </a:rPr>
              <a:t>経済学の対象は日常的な人間行動</a:t>
            </a:r>
          </a:p>
          <a:p>
            <a:pPr lvl="1"/>
            <a:r>
              <a:rPr lang="ja-JP" altLang="en-US" dirty="0"/>
              <a:t>ついつい日常言語で人間行動を考えてしまいがち．</a:t>
            </a:r>
          </a:p>
          <a:p>
            <a:pPr lvl="1"/>
            <a:r>
              <a:rPr lang="ja-JP" altLang="en-US" dirty="0"/>
              <a:t>しかし，経済学は数学を用いて科学的に人間行動を分析．</a:t>
            </a:r>
          </a:p>
          <a:p>
            <a:pPr lvl="1"/>
            <a:r>
              <a:rPr lang="ja-JP" altLang="en-US" dirty="0">
                <a:solidFill>
                  <a:srgbClr val="FF0000"/>
                </a:solidFill>
              </a:rPr>
              <a:t>日常言語で捉えた社会や人間行動の理解の仕方と，経済学の人間行動の理解の仕方に少しのずれが生じる．</a:t>
            </a:r>
          </a:p>
          <a:p>
            <a:endParaRPr lang="ja-JP" altLang="en-US" sz="800" dirty="0"/>
          </a:p>
          <a:p>
            <a:r>
              <a:rPr lang="ja-JP" altLang="en-US" sz="2400" dirty="0"/>
              <a:t>経済学的な理解の仕方は慣れてしまえばさほど難解ではない．面白くて役に立つ経済学特有の「モノの考え方」に慣れていきましょう．</a:t>
            </a:r>
          </a:p>
        </p:txBody>
      </p:sp>
      <p:sp>
        <p:nvSpPr>
          <p:cNvPr id="2" name="フッター プレースホルダー 1"/>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日付プレースホルダー 6">
            <a:extLst>
              <a:ext uri="{FF2B5EF4-FFF2-40B4-BE49-F238E27FC236}">
                <a16:creationId xmlns:a16="http://schemas.microsoft.com/office/drawing/2014/main" id="{EEF1765A-8BD4-4C62-BB51-E673A0D8F97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0366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blinds(horizontal)">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blinds(horizontal)">
                                      <p:cBhvr>
                                        <p:cTn id="17" dur="500"/>
                                        <p:tgtEl>
                                          <p:spTgt spid="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blinds(horizontal)">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blinds(horizontal)">
                                      <p:cBhvr>
                                        <p:cTn id="27" dur="500"/>
                                        <p:tgtEl>
                                          <p:spTgt spid="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8" end="8"/>
                                            </p:txEl>
                                          </p:spTgt>
                                        </p:tgtEl>
                                        <p:attrNameLst>
                                          <p:attrName>style.visibility</p:attrName>
                                        </p:attrNameLst>
                                      </p:cBhvr>
                                      <p:to>
                                        <p:strVal val="visible"/>
                                      </p:to>
                                    </p:set>
                                    <p:animEffect transition="in" filter="fade">
                                      <p:cBhvr>
                                        <p:cTn id="32"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kumimoji="1" lang="ja-JP" altLang="en-US" dirty="0">
                <a:solidFill>
                  <a:srgbClr val="0070C0"/>
                </a:solidFill>
              </a:rPr>
              <a:t>世の中を「</a:t>
            </a:r>
            <a:r>
              <a:rPr lang="ja-JP" altLang="en-US" dirty="0">
                <a:solidFill>
                  <a:srgbClr val="0070C0"/>
                </a:solidFill>
              </a:rPr>
              <a:t>資源配分」という観点から眺める</a:t>
            </a:r>
            <a:endParaRPr kumimoji="1" lang="ja-JP" altLang="en-US" dirty="0">
              <a:solidFill>
                <a:srgbClr val="0070C0"/>
              </a:solidFill>
            </a:endParaRPr>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5</a:t>
            </a:fld>
            <a:endParaRPr kumimoji="1" lang="ja-JP" altLang="en-US"/>
          </a:p>
        </p:txBody>
      </p:sp>
      <p:sp>
        <p:nvSpPr>
          <p:cNvPr id="6" name="コンテンツ プレースホルダー 5"/>
          <p:cNvSpPr>
            <a:spLocks noGrp="1"/>
          </p:cNvSpPr>
          <p:nvPr>
            <p:ph sz="quarter" idx="1"/>
          </p:nvPr>
        </p:nvSpPr>
        <p:spPr>
          <a:xfrm>
            <a:off x="457200" y="1268760"/>
            <a:ext cx="8435280" cy="5162128"/>
          </a:xfrm>
        </p:spPr>
        <p:txBody>
          <a:bodyPr>
            <a:normAutofit/>
          </a:bodyPr>
          <a:lstStyle/>
          <a:p>
            <a:r>
              <a:rPr lang="ja-JP" altLang="en-US" sz="2400" dirty="0"/>
              <a:t>経済学の分析対象は，我々の生活を取り巻くすべて．</a:t>
            </a:r>
            <a:endParaRPr lang="en-US" altLang="ja-JP" sz="2400" dirty="0"/>
          </a:p>
          <a:p>
            <a:pPr marL="0" indent="0">
              <a:buNone/>
            </a:pPr>
            <a:r>
              <a:rPr lang="ja-JP" altLang="ja-JP" sz="2400" dirty="0"/>
              <a:t>　</a:t>
            </a:r>
            <a:r>
              <a:rPr lang="ja-JP" altLang="en-US" sz="2400" dirty="0"/>
              <a:t>→</a:t>
            </a:r>
            <a:r>
              <a:rPr lang="ja-JP" altLang="en-US" sz="2400" dirty="0">
                <a:solidFill>
                  <a:srgbClr val="FF0000"/>
                </a:solidFill>
              </a:rPr>
              <a:t>人間が営む経済社会全体</a:t>
            </a:r>
          </a:p>
          <a:p>
            <a:endParaRPr lang="ja-JP" altLang="en-US" sz="900" dirty="0"/>
          </a:p>
          <a:p>
            <a:r>
              <a:rPr lang="ja-JP" altLang="en-US" sz="2400" dirty="0"/>
              <a:t>私たちは日々さまざまな経済取引や経済的意思決定に直面しながら生活している．例えば，</a:t>
            </a:r>
            <a:endParaRPr lang="en-US" altLang="ja-JP" sz="2400" dirty="0"/>
          </a:p>
          <a:p>
            <a:endParaRPr lang="ja-JP" altLang="en-US" sz="800" dirty="0"/>
          </a:p>
          <a:p>
            <a:pPr lvl="2"/>
            <a:r>
              <a:rPr lang="ja-JP" altLang="en-US" dirty="0"/>
              <a:t>朝起きてテレビをつけると天気キャスターが一日の天気を教えてくれる．</a:t>
            </a:r>
          </a:p>
          <a:p>
            <a:pPr lvl="2"/>
            <a:r>
              <a:rPr lang="ja-JP" altLang="en-US" dirty="0"/>
              <a:t>外国のどこかの国の人が作ったコーヒーを飲む．</a:t>
            </a:r>
          </a:p>
          <a:p>
            <a:pPr lvl="2"/>
            <a:r>
              <a:rPr lang="ja-JP" altLang="en-US" dirty="0"/>
              <a:t>日本の農家が作ったお米を食べる．</a:t>
            </a:r>
          </a:p>
          <a:p>
            <a:pPr lvl="2"/>
            <a:r>
              <a:rPr lang="ja-JP" altLang="en-US" dirty="0"/>
              <a:t>鉄道会社が運行する電車に乗って通学．</a:t>
            </a:r>
          </a:p>
          <a:p>
            <a:pPr lvl="2"/>
            <a:r>
              <a:rPr lang="ja-JP" altLang="en-US" dirty="0"/>
              <a:t>コンビニで漫画や弁当を買う．</a:t>
            </a:r>
          </a:p>
          <a:p>
            <a:endParaRPr lang="ja-JP" altLang="en-US" sz="800" dirty="0"/>
          </a:p>
          <a:p>
            <a:r>
              <a:rPr lang="ja-JP" altLang="en-US" sz="2400" dirty="0"/>
              <a:t>経済学では，世の中で取引される</a:t>
            </a:r>
            <a:r>
              <a:rPr lang="ja-JP" altLang="en-US" sz="2400" dirty="0">
                <a:solidFill>
                  <a:srgbClr val="0070C0"/>
                </a:solidFill>
              </a:rPr>
              <a:t>有形の商品を</a:t>
            </a:r>
            <a:r>
              <a:rPr lang="ja-JP" altLang="en-US" sz="2400" dirty="0"/>
              <a:t>「</a:t>
            </a:r>
            <a:r>
              <a:rPr lang="ja-JP" altLang="en-US" sz="2400" dirty="0">
                <a:solidFill>
                  <a:srgbClr val="FF0000"/>
                </a:solidFill>
              </a:rPr>
              <a:t>財</a:t>
            </a:r>
            <a:r>
              <a:rPr lang="ja-JP" altLang="en-US" sz="2400" dirty="0"/>
              <a:t>」，</a:t>
            </a:r>
            <a:r>
              <a:rPr lang="ja-JP" altLang="en-US" sz="2400" dirty="0">
                <a:solidFill>
                  <a:srgbClr val="0070C0"/>
                </a:solidFill>
              </a:rPr>
              <a:t>無形の便利さを</a:t>
            </a:r>
            <a:r>
              <a:rPr lang="ja-JP" altLang="en-US" sz="2400" dirty="0"/>
              <a:t>「</a:t>
            </a:r>
            <a:r>
              <a:rPr lang="ja-JP" altLang="en-US" sz="2400" dirty="0">
                <a:solidFill>
                  <a:srgbClr val="FF0000"/>
                </a:solidFill>
              </a:rPr>
              <a:t>サービス</a:t>
            </a:r>
            <a:r>
              <a:rPr lang="ja-JP" altLang="en-US" sz="2400" dirty="0"/>
              <a:t>」と呼ぶ．</a:t>
            </a:r>
          </a:p>
        </p:txBody>
      </p:sp>
      <p:sp>
        <p:nvSpPr>
          <p:cNvPr id="2" name="フッター プレースホルダー 1"/>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日付プレースホルダー 6">
            <a:extLst>
              <a:ext uri="{FF2B5EF4-FFF2-40B4-BE49-F238E27FC236}">
                <a16:creationId xmlns:a16="http://schemas.microsoft.com/office/drawing/2014/main" id="{A805ACEA-7F26-43B4-A3BC-DBD21A46985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036652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blinds(horizontal)">
                                      <p:cBhvr>
                                        <p:cTn id="15" dur="500"/>
                                        <p:tgtEl>
                                          <p:spTgt spid="6">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6">
                                            <p:txEl>
                                              <p:pRg st="5" end="5"/>
                                            </p:txEl>
                                          </p:spTgt>
                                        </p:tgtEl>
                                        <p:attrNameLst>
                                          <p:attrName>style.visibility</p:attrName>
                                        </p:attrNameLst>
                                      </p:cBhvr>
                                      <p:to>
                                        <p:strVal val="visible"/>
                                      </p:to>
                                    </p:set>
                                    <p:animEffect transition="in" filter="blinds(horizontal)">
                                      <p:cBhvr>
                                        <p:cTn id="20" dur="500"/>
                                        <p:tgtEl>
                                          <p:spTgt spid="6">
                                            <p:txEl>
                                              <p:pRg st="5" end="5"/>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animEffect transition="in" filter="blinds(horizontal)">
                                      <p:cBhvr>
                                        <p:cTn id="23" dur="500"/>
                                        <p:tgtEl>
                                          <p:spTgt spid="6">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6">
                                            <p:txEl>
                                              <p:pRg st="7" end="7"/>
                                            </p:txEl>
                                          </p:spTgt>
                                        </p:tgtEl>
                                        <p:attrNameLst>
                                          <p:attrName>style.visibility</p:attrName>
                                        </p:attrNameLst>
                                      </p:cBhvr>
                                      <p:to>
                                        <p:strVal val="visible"/>
                                      </p:to>
                                    </p:set>
                                    <p:animEffect transition="in" filter="blinds(horizontal)">
                                      <p:cBhvr>
                                        <p:cTn id="26" dur="500"/>
                                        <p:tgtEl>
                                          <p:spTgt spid="6">
                                            <p:txEl>
                                              <p:pRg st="7" end="7"/>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animEffect transition="in" filter="blinds(horizontal)">
                                      <p:cBhvr>
                                        <p:cTn id="29" dur="500"/>
                                        <p:tgtEl>
                                          <p:spTgt spid="6">
                                            <p:txEl>
                                              <p:pRg st="8" end="8"/>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6">
                                            <p:txEl>
                                              <p:pRg st="9" end="9"/>
                                            </p:txEl>
                                          </p:spTgt>
                                        </p:tgtEl>
                                        <p:attrNameLst>
                                          <p:attrName>style.visibility</p:attrName>
                                        </p:attrNameLst>
                                      </p:cBhvr>
                                      <p:to>
                                        <p:strVal val="visible"/>
                                      </p:to>
                                    </p:set>
                                    <p:animEffect transition="in" filter="blinds(horizontal)">
                                      <p:cBhvr>
                                        <p:cTn id="32" dur="500"/>
                                        <p:tgtEl>
                                          <p:spTgt spid="6">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
                                            <p:txEl>
                                              <p:pRg st="11" end="11"/>
                                            </p:txEl>
                                          </p:spTgt>
                                        </p:tgtEl>
                                        <p:attrNameLst>
                                          <p:attrName>style.visibility</p:attrName>
                                        </p:attrNameLst>
                                      </p:cBhvr>
                                      <p:to>
                                        <p:strVal val="visible"/>
                                      </p:to>
                                    </p:set>
                                    <p:animEffect transition="in" filter="blinds(horizontal)">
                                      <p:cBhvr>
                                        <p:cTn id="37" dur="500"/>
                                        <p:tgtEl>
                                          <p:spTgt spid="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世の中を「資源配分」という観点から眺める</a:t>
            </a:r>
            <a:endParaRPr kumimoji="1" lang="ja-JP" altLang="en-US" dirty="0"/>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6</a:t>
            </a:fld>
            <a:endParaRPr kumimoji="1" lang="ja-JP" altLang="en-US"/>
          </a:p>
        </p:txBody>
      </p:sp>
      <p:sp>
        <p:nvSpPr>
          <p:cNvPr id="6" name="コンテンツ プレースホルダー 5"/>
          <p:cNvSpPr>
            <a:spLocks noGrp="1"/>
          </p:cNvSpPr>
          <p:nvPr>
            <p:ph sz="quarter" idx="1"/>
          </p:nvPr>
        </p:nvSpPr>
        <p:spPr/>
        <p:txBody>
          <a:bodyPr>
            <a:normAutofit/>
          </a:bodyPr>
          <a:lstStyle/>
          <a:p>
            <a:endParaRPr lang="ja-JP" altLang="en-US" dirty="0"/>
          </a:p>
          <a:p>
            <a:r>
              <a:rPr lang="ja-JP" altLang="en-US" sz="2400" dirty="0"/>
              <a:t>経済社会では，</a:t>
            </a:r>
            <a:r>
              <a:rPr lang="ja-JP" altLang="en-US" sz="2400" dirty="0">
                <a:solidFill>
                  <a:srgbClr val="0070C0"/>
                </a:solidFill>
              </a:rPr>
              <a:t>私たちは「財・サービス」を受け取り利用しながら生きていく</a:t>
            </a:r>
            <a:r>
              <a:rPr lang="ja-JP" altLang="en-US" sz="2400" dirty="0"/>
              <a:t>と同時に，</a:t>
            </a:r>
            <a:r>
              <a:rPr lang="ja-JP" altLang="en-US" sz="2400" dirty="0">
                <a:solidFill>
                  <a:srgbClr val="00B050"/>
                </a:solidFill>
              </a:rPr>
              <a:t>私たち自身が「財・サービス」の提供者</a:t>
            </a:r>
            <a:r>
              <a:rPr lang="ja-JP" altLang="en-US" sz="2400" dirty="0"/>
              <a:t>となる．</a:t>
            </a:r>
          </a:p>
          <a:p>
            <a:endParaRPr lang="ja-JP" altLang="en-US" sz="1200" dirty="0"/>
          </a:p>
          <a:p>
            <a:r>
              <a:rPr lang="ja-JP" altLang="en-US" sz="2400" dirty="0"/>
              <a:t>複雑で多様な</a:t>
            </a:r>
            <a:r>
              <a:rPr lang="ja-JP" altLang="en-US" sz="2400" dirty="0">
                <a:solidFill>
                  <a:srgbClr val="FF0000"/>
                </a:solidFill>
              </a:rPr>
              <a:t>相互作用の結果</a:t>
            </a:r>
            <a:r>
              <a:rPr lang="ja-JP" altLang="en-US" sz="2400" dirty="0"/>
              <a:t>として，</a:t>
            </a:r>
            <a:endParaRPr lang="en-US" altLang="ja-JP" sz="2400" dirty="0"/>
          </a:p>
          <a:p>
            <a:endParaRPr lang="en-US" altLang="ja-JP" sz="1050" dirty="0"/>
          </a:p>
          <a:p>
            <a:pPr lvl="1"/>
            <a:r>
              <a:rPr lang="ja-JP" altLang="en-US" sz="2400" dirty="0">
                <a:solidFill>
                  <a:srgbClr val="0070C0"/>
                </a:solidFill>
              </a:rPr>
              <a:t>「財・サービス」がいかにして生み出されるのか</a:t>
            </a:r>
            <a:r>
              <a:rPr lang="ja-JP" altLang="en-US" sz="2400" dirty="0"/>
              <a:t>，</a:t>
            </a:r>
            <a:endParaRPr lang="en-US" altLang="ja-JP" sz="2400" dirty="0"/>
          </a:p>
          <a:p>
            <a:pPr lvl="1"/>
            <a:r>
              <a:rPr lang="ja-JP" altLang="en-US" sz="2400" dirty="0">
                <a:solidFill>
                  <a:srgbClr val="0070C0"/>
                </a:solidFill>
              </a:rPr>
              <a:t>これらの「財・サービス」を誰がどれだけ利用するのか</a:t>
            </a:r>
            <a:r>
              <a:rPr lang="ja-JP" altLang="en-US" sz="2400" dirty="0"/>
              <a:t>，</a:t>
            </a:r>
            <a:endParaRPr lang="en-US" altLang="ja-JP" sz="2400" dirty="0"/>
          </a:p>
          <a:p>
            <a:pPr marL="0" indent="0">
              <a:buNone/>
            </a:pPr>
            <a:r>
              <a:rPr lang="ja-JP" altLang="en-US" sz="1050" dirty="0"/>
              <a:t>　</a:t>
            </a:r>
            <a:endParaRPr lang="en-US" altLang="ja-JP" sz="1050" dirty="0"/>
          </a:p>
          <a:p>
            <a:pPr marL="0" indent="0">
              <a:buNone/>
            </a:pPr>
            <a:r>
              <a:rPr lang="ja-JP" altLang="en-US" sz="2400" dirty="0"/>
              <a:t>　が決まる．</a:t>
            </a:r>
          </a:p>
          <a:p>
            <a:endParaRPr lang="ja-JP" altLang="en-US" dirty="0"/>
          </a:p>
        </p:txBody>
      </p:sp>
      <p:sp>
        <p:nvSpPr>
          <p:cNvPr id="2" name="フッター プレースホルダー 1"/>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日付プレースホルダー 6">
            <a:extLst>
              <a:ext uri="{FF2B5EF4-FFF2-40B4-BE49-F238E27FC236}">
                <a16:creationId xmlns:a16="http://schemas.microsoft.com/office/drawing/2014/main" id="{139CDAF8-D254-460B-8317-E58DED5D54F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0366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blinds(horizontal)">
                                      <p:cBhvr>
                                        <p:cTn id="7" dur="500"/>
                                        <p:tgtEl>
                                          <p:spTgt spid="6">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Effect transition="in" filter="blinds(horizontal)">
                                      <p:cBhvr>
                                        <p:cTn id="12" dur="500"/>
                                        <p:tgtEl>
                                          <p:spTgt spid="6">
                                            <p:txEl>
                                              <p:pRg st="5" end="5"/>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animEffect transition="in" filter="blinds(horizontal)">
                                      <p:cBhvr>
                                        <p:cTn id="15" dur="500"/>
                                        <p:tgtEl>
                                          <p:spTgt spid="6">
                                            <p:txEl>
                                              <p:pRg st="6" end="6"/>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6">
                                            <p:txEl>
                                              <p:pRg st="8" end="8"/>
                                            </p:txEl>
                                          </p:spTgt>
                                        </p:tgtEl>
                                        <p:attrNameLst>
                                          <p:attrName>style.visibility</p:attrName>
                                        </p:attrNameLst>
                                      </p:cBhvr>
                                      <p:to>
                                        <p:strVal val="visible"/>
                                      </p:to>
                                    </p:set>
                                    <p:animEffect transition="in" filter="blinds(horizontal)">
                                      <p:cBhvr>
                                        <p:cTn id="18"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世の中を「資源配分」という観点から眺める</a:t>
            </a:r>
            <a:endParaRPr kumimoji="1" lang="ja-JP" altLang="en-US" dirty="0"/>
          </a:p>
        </p:txBody>
      </p:sp>
      <p:sp>
        <p:nvSpPr>
          <p:cNvPr id="4" name="スライド番号プレースホルダー 3"/>
          <p:cNvSpPr>
            <a:spLocks noGrp="1"/>
          </p:cNvSpPr>
          <p:nvPr>
            <p:ph type="sldNum" sz="quarter" idx="12"/>
          </p:nvPr>
        </p:nvSpPr>
        <p:spPr/>
        <p:txBody>
          <a:bodyPr/>
          <a:lstStyle/>
          <a:p>
            <a:fld id="{6BAC34B2-ACAB-4D20-A3D4-E7FC5F03345E}" type="slidenum">
              <a:rPr kumimoji="1" lang="ja-JP" altLang="en-US" smtClean="0"/>
              <a:t>7</a:t>
            </a:fld>
            <a:endParaRPr kumimoji="1" lang="ja-JP" altLang="en-US"/>
          </a:p>
        </p:txBody>
      </p:sp>
      <p:sp>
        <p:nvSpPr>
          <p:cNvPr id="6" name="コンテンツ プレースホルダー 5"/>
          <p:cNvSpPr>
            <a:spLocks noGrp="1"/>
          </p:cNvSpPr>
          <p:nvPr>
            <p:ph sz="quarter" idx="1"/>
          </p:nvPr>
        </p:nvSpPr>
        <p:spPr/>
        <p:txBody>
          <a:bodyPr>
            <a:normAutofit/>
          </a:bodyPr>
          <a:lstStyle/>
          <a:p>
            <a:pPr marL="0" indent="0">
              <a:buNone/>
            </a:pPr>
            <a:endParaRPr lang="ja-JP" altLang="en-US" sz="900" dirty="0"/>
          </a:p>
          <a:p>
            <a:r>
              <a:rPr lang="ja-JP" altLang="en-US" sz="2400" dirty="0"/>
              <a:t>「財・サービス」は</a:t>
            </a:r>
            <a:r>
              <a:rPr lang="ja-JP" altLang="en-US" sz="2400" dirty="0">
                <a:solidFill>
                  <a:srgbClr val="FF0000"/>
                </a:solidFill>
              </a:rPr>
              <a:t>希少</a:t>
            </a:r>
            <a:r>
              <a:rPr lang="ja-JP" altLang="en-US" sz="2400" dirty="0"/>
              <a:t>である（無限には存在しない）．</a:t>
            </a:r>
            <a:endParaRPr lang="en-US" altLang="ja-JP" sz="2400" dirty="0"/>
          </a:p>
          <a:p>
            <a:endParaRPr lang="ja-JP" altLang="en-US" sz="800" dirty="0"/>
          </a:p>
          <a:p>
            <a:pPr lvl="1"/>
            <a:r>
              <a:rPr lang="ja-JP" altLang="en-US" sz="2400" dirty="0"/>
              <a:t>アルバイトは「労働」というサービスを提供し，対価として賃金（バイト代）を得る行為．ただし，時間には限りある．</a:t>
            </a:r>
            <a:endParaRPr lang="en-US" altLang="ja-JP" sz="2400" dirty="0"/>
          </a:p>
          <a:p>
            <a:pPr lvl="1"/>
            <a:r>
              <a:rPr lang="ja-JP" altLang="en-US" sz="2400" dirty="0"/>
              <a:t>貴金属は世の中に存在する量が限られているから貴金属．</a:t>
            </a:r>
            <a:endParaRPr lang="en-US" altLang="ja-JP" sz="2400" dirty="0"/>
          </a:p>
          <a:p>
            <a:pPr lvl="1"/>
            <a:endParaRPr lang="ja-JP" altLang="en-US" dirty="0"/>
          </a:p>
          <a:p>
            <a:r>
              <a:rPr lang="ja-JP" altLang="en-US" sz="2400" dirty="0"/>
              <a:t>経済学では，「財・サービス」やそれらを生み出すために利用できるものを</a:t>
            </a:r>
            <a:r>
              <a:rPr lang="ja-JP" altLang="en-US" sz="2400" dirty="0">
                <a:solidFill>
                  <a:srgbClr val="00B050"/>
                </a:solidFill>
              </a:rPr>
              <a:t>「資源」</a:t>
            </a:r>
            <a:r>
              <a:rPr lang="ja-JP" altLang="en-US" sz="2400" dirty="0"/>
              <a:t>と呼ぶ．</a:t>
            </a:r>
          </a:p>
          <a:p>
            <a:endParaRPr lang="en-US" altLang="ja-JP" sz="800" dirty="0"/>
          </a:p>
          <a:p>
            <a:r>
              <a:rPr lang="ja-JP" altLang="en-US" sz="2400" dirty="0"/>
              <a:t>この限りある資源を誰がどう使用するのか，その利用のありようを</a:t>
            </a:r>
            <a:r>
              <a:rPr lang="ja-JP" altLang="en-US" sz="2400" dirty="0">
                <a:solidFill>
                  <a:srgbClr val="FF0000"/>
                </a:solidFill>
              </a:rPr>
              <a:t>「資源配分」</a:t>
            </a:r>
            <a:r>
              <a:rPr lang="ja-JP" altLang="en-US" sz="2400" dirty="0"/>
              <a:t>という．</a:t>
            </a:r>
            <a:endParaRPr lang="en-US" altLang="ja-JP" sz="2400" dirty="0"/>
          </a:p>
        </p:txBody>
      </p:sp>
      <p:sp>
        <p:nvSpPr>
          <p:cNvPr id="2" name="フッター プレースホルダー 1"/>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日付プレースホルダー 6">
            <a:extLst>
              <a:ext uri="{FF2B5EF4-FFF2-40B4-BE49-F238E27FC236}">
                <a16:creationId xmlns:a16="http://schemas.microsoft.com/office/drawing/2014/main" id="{6F7957BA-BC14-4C39-BBD2-537515DBB29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03665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blinds(horizontal)">
                                      <p:cBhvr>
                                        <p:cTn id="7" dur="500"/>
                                        <p:tgtEl>
                                          <p:spTgt spid="6">
                                            <p:txEl>
                                              <p:pRg st="3" end="3"/>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
                                            <p:txEl>
                                              <p:pRg st="4" end="4"/>
                                            </p:txEl>
                                          </p:spTgt>
                                        </p:tgtEl>
                                        <p:attrNameLst>
                                          <p:attrName>style.visibility</p:attrName>
                                        </p:attrNameLst>
                                      </p:cBhvr>
                                      <p:to>
                                        <p:strVal val="visible"/>
                                      </p:to>
                                    </p:set>
                                    <p:animEffect transition="in" filter="blinds(horizontal)">
                                      <p:cBhvr>
                                        <p:cTn id="10" dur="500"/>
                                        <p:tgtEl>
                                          <p:spTgt spid="6">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animEffect transition="in" filter="blinds(horizontal)">
                                      <p:cBhvr>
                                        <p:cTn id="15" dur="500"/>
                                        <p:tgtEl>
                                          <p:spTgt spid="6">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6">
                                            <p:txEl>
                                              <p:pRg st="8" end="8"/>
                                            </p:txEl>
                                          </p:spTgt>
                                        </p:tgtEl>
                                        <p:attrNameLst>
                                          <p:attrName>style.visibility</p:attrName>
                                        </p:attrNameLst>
                                      </p:cBhvr>
                                      <p:to>
                                        <p:strVal val="visible"/>
                                      </p:to>
                                    </p:set>
                                    <p:animEffect transition="in" filter="blinds(horizontal)">
                                      <p:cBhvr>
                                        <p:cTn id="20"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トレードオフと機会費用</a:t>
            </a:r>
            <a:endParaRPr lang="en-US" altLang="en-US" dirty="0">
              <a:solidFill>
                <a:srgbClr val="0070C0"/>
              </a:solidFill>
            </a:endParaRPr>
          </a:p>
        </p:txBody>
      </p:sp>
      <p:sp>
        <p:nvSpPr>
          <p:cNvPr id="166917" name="Rectangle 5"/>
          <p:cNvSpPr>
            <a:spLocks noGrp="1" noChangeArrowheads="1"/>
          </p:cNvSpPr>
          <p:nvPr>
            <p:ph idx="1"/>
          </p:nvPr>
        </p:nvSpPr>
        <p:spPr>
          <a:xfrm>
            <a:off x="179512" y="1571612"/>
            <a:ext cx="8568952" cy="4786346"/>
          </a:xfrm>
        </p:spPr>
        <p:txBody>
          <a:bodyPr>
            <a:normAutofit/>
          </a:bodyPr>
          <a:lstStyle/>
          <a:p>
            <a:pPr lvl="1" algn="just"/>
            <a:r>
              <a:rPr lang="ja-JP" altLang="en-US" sz="2400" dirty="0"/>
              <a:t>「資源」に希少性がある場合，資源を何かの目的に利用してしまうと</a:t>
            </a:r>
            <a:r>
              <a:rPr lang="ja-JP" altLang="en-US" sz="2400" dirty="0">
                <a:solidFill>
                  <a:srgbClr val="0070C0"/>
                </a:solidFill>
              </a:rPr>
              <a:t>他の目的には利用できなくなる</a:t>
            </a:r>
            <a:r>
              <a:rPr lang="ja-JP" altLang="en-US" sz="2400" dirty="0"/>
              <a:t>．</a:t>
            </a:r>
            <a:endParaRPr lang="en-US" altLang="ja-JP" sz="2400" dirty="0"/>
          </a:p>
          <a:p>
            <a:pPr lvl="1" algn="just"/>
            <a:endParaRPr lang="ja-JP" altLang="en-US" sz="1050" dirty="0"/>
          </a:p>
          <a:p>
            <a:pPr lvl="2" algn="just"/>
            <a:r>
              <a:rPr lang="ja-JP" altLang="en-US" sz="2400" dirty="0"/>
              <a:t>限りある時間を使ってアルバイトするならば，その時間に勉強したり睡眠をとることはできない．</a:t>
            </a:r>
          </a:p>
          <a:p>
            <a:pPr lvl="2" algn="just"/>
            <a:r>
              <a:rPr lang="ja-JP" altLang="en-US" sz="2400" dirty="0"/>
              <a:t>金（</a:t>
            </a:r>
            <a:r>
              <a:rPr lang="en-US" altLang="ja-JP" sz="2400" dirty="0"/>
              <a:t>Gold</a:t>
            </a:r>
            <a:r>
              <a:rPr lang="ja-JP" altLang="en-US" sz="2400" dirty="0"/>
              <a:t>）は希少性があるので，金を装飾用に利用すると工業用に利用できる量は減る．</a:t>
            </a:r>
          </a:p>
          <a:p>
            <a:pPr lvl="1" algn="just"/>
            <a:endParaRPr lang="ja-JP" altLang="en-US" sz="800" dirty="0"/>
          </a:p>
          <a:p>
            <a:pPr lvl="1" algn="just"/>
            <a:r>
              <a:rPr lang="ja-JP" altLang="en-US" sz="2400" dirty="0">
                <a:solidFill>
                  <a:schemeClr val="tx1"/>
                </a:solidFill>
              </a:rPr>
              <a:t>何かを行うと他のことができなくなることを</a:t>
            </a:r>
            <a:r>
              <a:rPr lang="ja-JP" altLang="en-US" sz="2400" dirty="0">
                <a:solidFill>
                  <a:srgbClr val="FF0000"/>
                </a:solidFill>
              </a:rPr>
              <a:t>「トレードオフ」</a:t>
            </a:r>
            <a:r>
              <a:rPr lang="ja-JP" altLang="en-US" sz="2400" dirty="0">
                <a:solidFill>
                  <a:schemeClr val="tx1"/>
                </a:solidFill>
              </a:rPr>
              <a:t>という．</a:t>
            </a:r>
            <a:endParaRPr lang="en-US" altLang="ja-JP" sz="2400" dirty="0">
              <a:solidFill>
                <a:schemeClr val="tx1"/>
              </a:solidFill>
            </a:endParaRPr>
          </a:p>
          <a:p>
            <a:pPr lvl="1" algn="just"/>
            <a:endParaRPr lang="en-US" altLang="ja-JP" sz="800" dirty="0">
              <a:solidFill>
                <a:schemeClr val="tx1"/>
              </a:solidFill>
            </a:endParaRPr>
          </a:p>
          <a:p>
            <a:pPr lvl="2" algn="just"/>
            <a:r>
              <a:rPr lang="ja-JP" altLang="en-US" sz="2400" dirty="0"/>
              <a:t>資源が希少でない場合，</a:t>
            </a:r>
            <a:r>
              <a:rPr lang="ja-JP" altLang="en-US" sz="2400" dirty="0">
                <a:solidFill>
                  <a:srgbClr val="00B050"/>
                </a:solidFill>
              </a:rPr>
              <a:t>トレードオフは問題にならない．</a:t>
            </a:r>
            <a:endParaRPr lang="en-US" altLang="ja-JP" sz="2400" dirty="0">
              <a:solidFill>
                <a:srgbClr val="00B050"/>
              </a:solidFill>
            </a:endParaRPr>
          </a:p>
          <a:p>
            <a:pPr lvl="2" algn="just"/>
            <a:r>
              <a:rPr lang="ja-JP" altLang="en-US" sz="2400" dirty="0"/>
              <a:t>資源を利用したいだけ利用すればよいから．</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8</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687949DA-5222-4178-867B-25885639A8A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14893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7" end="7"/>
                                            </p:txEl>
                                          </p:spTgt>
                                        </p:tgtEl>
                                        <p:attrNameLst>
                                          <p:attrName>style.visibility</p:attrName>
                                        </p:attrNameLst>
                                      </p:cBhvr>
                                      <p:to>
                                        <p:strVal val="visible"/>
                                      </p:to>
                                    </p:set>
                                    <p:animEffect transition="in" filter="fade">
                                      <p:cBhvr>
                                        <p:cTn id="22" dur="500"/>
                                        <p:tgtEl>
                                          <p:spTgt spid="166917">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8" end="8"/>
                                            </p:txEl>
                                          </p:spTgt>
                                        </p:tgtEl>
                                        <p:attrNameLst>
                                          <p:attrName>style.visibility</p:attrName>
                                        </p:attrNameLst>
                                      </p:cBhvr>
                                      <p:to>
                                        <p:strVal val="visible"/>
                                      </p:to>
                                    </p:set>
                                    <p:animEffect transition="in" filter="fade">
                                      <p:cBhvr>
                                        <p:cTn id="27"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p:sp>
        <p:nvSpPr>
          <p:cNvPr id="166917" name="Rectangle 5"/>
          <p:cNvSpPr>
            <a:spLocks noGrp="1" noChangeArrowheads="1"/>
          </p:cNvSpPr>
          <p:nvPr>
            <p:ph idx="1"/>
          </p:nvPr>
        </p:nvSpPr>
        <p:spPr>
          <a:xfrm>
            <a:off x="457200" y="1340768"/>
            <a:ext cx="8291264" cy="4953732"/>
          </a:xfrm>
        </p:spPr>
        <p:txBody>
          <a:bodyPr>
            <a:noAutofit/>
          </a:bodyPr>
          <a:lstStyle/>
          <a:p>
            <a:pPr lvl="1" algn="just"/>
            <a:r>
              <a:rPr lang="ja-JP" altLang="en-US" sz="2400" dirty="0"/>
              <a:t>例：きれいな空気</a:t>
            </a:r>
          </a:p>
          <a:p>
            <a:pPr lvl="2" algn="just"/>
            <a:r>
              <a:rPr lang="ja-JP" altLang="en-US" sz="2400" dirty="0"/>
              <a:t>中国では大気汚染が深刻な問題となっている．</a:t>
            </a:r>
            <a:endParaRPr lang="en-US" altLang="ja-JP" sz="2400" dirty="0"/>
          </a:p>
          <a:p>
            <a:pPr lvl="2" algn="just"/>
            <a:endParaRPr lang="ja-JP" altLang="en-US" sz="1050" dirty="0"/>
          </a:p>
          <a:p>
            <a:pPr lvl="2" algn="just"/>
            <a:r>
              <a:rPr lang="ja-JP" altLang="en-US" sz="2400" dirty="0">
                <a:solidFill>
                  <a:srgbClr val="FF0000"/>
                </a:solidFill>
              </a:rPr>
              <a:t>空気という天然資源</a:t>
            </a:r>
            <a:r>
              <a:rPr lang="ja-JP" altLang="en-US" sz="2400" dirty="0"/>
              <a:t>は，日本では必ずしも希少とはいえないが，</a:t>
            </a:r>
            <a:r>
              <a:rPr lang="ja-JP" altLang="en-US" sz="2400" dirty="0">
                <a:solidFill>
                  <a:srgbClr val="FF0000"/>
                </a:solidFill>
              </a:rPr>
              <a:t>中国では希少である</a:t>
            </a:r>
            <a:r>
              <a:rPr lang="ja-JP" altLang="en-US" sz="2400" dirty="0"/>
              <a:t>といえる．</a:t>
            </a:r>
            <a:endParaRPr lang="en-US" altLang="ja-JP" sz="2400" dirty="0"/>
          </a:p>
          <a:p>
            <a:pPr lvl="2" algn="just"/>
            <a:endParaRPr lang="ja-JP" altLang="en-US" sz="1050" dirty="0"/>
          </a:p>
          <a:p>
            <a:pPr lvl="2" algn="just"/>
            <a:r>
              <a:rPr lang="ja-JP" altLang="en-US" sz="2400" dirty="0"/>
              <a:t>中国では大気汚染を改善するには，空気を清浄化するための規制や装置の開発・設置が必要．</a:t>
            </a:r>
            <a:endParaRPr lang="en-US" altLang="ja-JP" sz="2400" dirty="0"/>
          </a:p>
          <a:p>
            <a:pPr marL="594360" lvl="2" indent="0" algn="just">
              <a:buNone/>
            </a:pPr>
            <a:r>
              <a:rPr lang="en-US" altLang="ja-JP" sz="2400" dirty="0"/>
              <a:t>	</a:t>
            </a:r>
            <a:r>
              <a:rPr lang="ja-JP" altLang="en-US" sz="2400" dirty="0"/>
              <a:t>→コストがかかり，工場の生産活動が制限される．</a:t>
            </a:r>
            <a:endParaRPr lang="en-US" altLang="ja-JP" sz="2400" dirty="0"/>
          </a:p>
          <a:p>
            <a:pPr lvl="2" algn="just"/>
            <a:endParaRPr lang="ja-JP" altLang="en-US" sz="1050" dirty="0"/>
          </a:p>
          <a:p>
            <a:pPr lvl="2" algn="just"/>
            <a:r>
              <a:rPr lang="ja-JP" altLang="en-US" sz="2400" dirty="0">
                <a:solidFill>
                  <a:srgbClr val="0070C0"/>
                </a:solidFill>
              </a:rPr>
              <a:t>中国では安心な空気を住民が利用できるようになる</a:t>
            </a:r>
            <a:r>
              <a:rPr lang="ja-JP" altLang="en-US" sz="2400" dirty="0"/>
              <a:t>ためには，</a:t>
            </a:r>
            <a:r>
              <a:rPr lang="ja-JP" altLang="en-US" sz="2400" dirty="0">
                <a:solidFill>
                  <a:srgbClr val="0070C0"/>
                </a:solidFill>
              </a:rPr>
              <a:t>工場の生産活動が制限される</a:t>
            </a:r>
            <a:r>
              <a:rPr lang="ja-JP" altLang="en-US" sz="2400" dirty="0"/>
              <a:t>という意味でトレードオフの関係にある．</a:t>
            </a: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9</a:t>
            </a:fld>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日付プレースホルダー 4">
            <a:extLst>
              <a:ext uri="{FF2B5EF4-FFF2-40B4-BE49-F238E27FC236}">
                <a16:creationId xmlns:a16="http://schemas.microsoft.com/office/drawing/2014/main" id="{02C9F833-82FB-4DF0-86F7-11DB7A3DA15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00800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8" end="8"/>
                                            </p:txEl>
                                          </p:spTgt>
                                        </p:tgtEl>
                                        <p:attrNameLst>
                                          <p:attrName>style.visibility</p:attrName>
                                        </p:attrNameLst>
                                      </p:cBhvr>
                                      <p:to>
                                        <p:strVal val="visible"/>
                                      </p:to>
                                    </p:set>
                                    <p:animEffect transition="in" filter="fade">
                                      <p:cBhvr>
                                        <p:cTn id="27"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6003</TotalTime>
  <Words>2435</Words>
  <Application>Microsoft Office PowerPoint</Application>
  <PresentationFormat>画面に合わせる (4:3)</PresentationFormat>
  <Paragraphs>287</Paragraphs>
  <Slides>23</Slides>
  <Notes>17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23</vt:i4>
      </vt:variant>
    </vt:vector>
  </HeadingPairs>
  <TitlesOfParts>
    <vt:vector size="31" baseType="lpstr">
      <vt:lpstr>HG明朝E</vt:lpstr>
      <vt:lpstr>ＭＳ Ｐゴシック</vt:lpstr>
      <vt:lpstr>Bookman Old Style</vt:lpstr>
      <vt:lpstr>Calibri</vt:lpstr>
      <vt:lpstr>Gill Sans MT</vt:lpstr>
      <vt:lpstr>Wingdings</vt:lpstr>
      <vt:lpstr>Wingdings 3</vt:lpstr>
      <vt:lpstr>アース</vt:lpstr>
      <vt:lpstr>第1章　資源配分とトレードオフ </vt:lpstr>
      <vt:lpstr>1.1　資源の希少性とトレードオフ</vt:lpstr>
      <vt:lpstr>●〇 経済学とは？</vt:lpstr>
      <vt:lpstr>〇● 経済学とは？</vt:lpstr>
      <vt:lpstr>●〇〇 世の中を「資源配分」という観点から眺める</vt:lpstr>
      <vt:lpstr>〇●〇 世の中を「資源配分」という観点から眺める</vt:lpstr>
      <vt:lpstr>〇〇● 世の中を「資源配分」という観点から眺める</vt:lpstr>
      <vt:lpstr>●〇〇〇〇 トレードオフと機会費用</vt:lpstr>
      <vt:lpstr>〇●〇〇〇 トレードオフと機会費用</vt:lpstr>
      <vt:lpstr>〇〇●〇〇 トレードオフと機会費用</vt:lpstr>
      <vt:lpstr>〇〇〇●〇 トレードオフと機会費用</vt:lpstr>
      <vt:lpstr>〇〇〇〇● トレードオフと機会費用</vt:lpstr>
      <vt:lpstr>1.2　効率性と衡平性</vt:lpstr>
      <vt:lpstr>● 資源配分の望ましさ</vt:lpstr>
      <vt:lpstr>●〇 効率性の考え方</vt:lpstr>
      <vt:lpstr>〇● 効率性の考え方</vt:lpstr>
      <vt:lpstr>● 衡平性の考え方</vt:lpstr>
      <vt:lpstr>●〇〇 効率性と衡平性のトレードオフ</vt:lpstr>
      <vt:lpstr>〇●〇 効率性と衡平性のトレードオフ</vt:lpstr>
      <vt:lpstr>〇〇● 効率性と衡平性のトレードオフ</vt:lpstr>
      <vt:lpstr>●〇〇 実証的分析と規範的分析</vt:lpstr>
      <vt:lpstr>〇●〇 実証的分析と規範的分析</vt:lpstr>
      <vt:lpstr>〇〇● 実証的分析と規範的分析</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経済学の基礎的手法1：数と式 </dc:title>
  <dc:creator>Shiba Suzuki</dc:creator>
  <cp:lastModifiedBy>kajitani shinya</cp:lastModifiedBy>
  <cp:revision>159</cp:revision>
  <dcterms:created xsi:type="dcterms:W3CDTF">2014-04-07T01:26:33Z</dcterms:created>
  <dcterms:modified xsi:type="dcterms:W3CDTF">2018-06-19T08:53:40Z</dcterms:modified>
</cp:coreProperties>
</file>