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4.xml" ContentType="application/vnd.openxmlformats-officedocument.drawingml.chart+xml"/>
  <Override PartName="/ppt/drawings/drawing4.xml" ContentType="application/vnd.openxmlformats-officedocument.drawingml.chartshape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36"/>
  </p:notesMasterIdLst>
  <p:sldIdLst>
    <p:sldId id="359" r:id="rId2"/>
    <p:sldId id="355" r:id="rId3"/>
    <p:sldId id="360" r:id="rId4"/>
    <p:sldId id="383" r:id="rId5"/>
    <p:sldId id="384" r:id="rId6"/>
    <p:sldId id="385" r:id="rId7"/>
    <p:sldId id="386" r:id="rId8"/>
    <p:sldId id="387" r:id="rId9"/>
    <p:sldId id="388" r:id="rId10"/>
    <p:sldId id="389" r:id="rId11"/>
    <p:sldId id="390" r:id="rId12"/>
    <p:sldId id="391" r:id="rId13"/>
    <p:sldId id="393" r:id="rId14"/>
    <p:sldId id="394" r:id="rId15"/>
    <p:sldId id="392" r:id="rId16"/>
    <p:sldId id="395" r:id="rId17"/>
    <p:sldId id="396" r:id="rId18"/>
    <p:sldId id="397" r:id="rId19"/>
    <p:sldId id="399" r:id="rId20"/>
    <p:sldId id="401" r:id="rId21"/>
    <p:sldId id="400" r:id="rId22"/>
    <p:sldId id="402" r:id="rId23"/>
    <p:sldId id="403" r:id="rId24"/>
    <p:sldId id="404" r:id="rId25"/>
    <p:sldId id="405" r:id="rId26"/>
    <p:sldId id="406" r:id="rId27"/>
    <p:sldId id="408" r:id="rId28"/>
    <p:sldId id="407" r:id="rId29"/>
    <p:sldId id="409" r:id="rId30"/>
    <p:sldId id="410" r:id="rId31"/>
    <p:sldId id="411" r:id="rId32"/>
    <p:sldId id="413" r:id="rId33"/>
    <p:sldId id="415" r:id="rId34"/>
    <p:sldId id="414" r:id="rId3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49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5472" autoAdjust="0"/>
  </p:normalViewPr>
  <p:slideViewPr>
    <p:cSldViewPr>
      <p:cViewPr varScale="1">
        <p:scale>
          <a:sx n="96" d="100"/>
          <a:sy n="96" d="100"/>
        </p:scale>
        <p:origin x="312" y="82"/>
      </p:cViewPr>
      <p:guideLst>
        <p:guide orient="horz" pos="2160"/>
        <p:guide pos="2880"/>
      </p:guideLst>
    </p:cSldViewPr>
  </p:slideViewPr>
  <p:outlineViewPr>
    <p:cViewPr>
      <p:scale>
        <a:sx n="33" d="100"/>
        <a:sy n="33" d="100"/>
      </p:scale>
      <p:origin x="0" y="353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E:\hpz800\kajitani\&#35611;&#32681;\2015\&#32076;&#28168;&#23398;&#20837;&#38272;\&#12486;&#12461;&#12473;&#12488;&#25913;&#35330;\&#22259;&#34920;\&#12486;&#12461;&#12473;&#12488;5&#31456;.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E:\hpz800\kajitani\&#35611;&#32681;\2015\&#32076;&#28168;&#23398;&#20837;&#38272;\&#12486;&#12461;&#12473;&#12488;&#25913;&#35330;\&#22259;&#34920;\&#12486;&#12461;&#12473;&#12488;5&#31456;.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E:\hpz800\kajitani\&#35611;&#32681;\2015\&#32076;&#28168;&#23398;&#20837;&#38272;\&#12486;&#12461;&#12473;&#12488;&#25913;&#35330;\&#22259;&#34920;\&#12486;&#12461;&#12473;&#12488;5&#31456;.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E:\hpz800\kajitani\&#35611;&#32681;\2015\&#32076;&#28168;&#23398;&#20837;&#38272;\&#12486;&#12461;&#12473;&#12488;&#25913;&#35330;\&#22259;&#34920;\&#12486;&#12461;&#12473;&#12488;5&#3145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424923447069116"/>
          <c:y val="0.13936351706036745"/>
          <c:w val="0.54895441518086097"/>
          <c:h val="0.74465660542432199"/>
        </c:manualLayout>
      </c:layout>
      <c:lineChart>
        <c:grouping val="standard"/>
        <c:varyColors val="0"/>
        <c:ser>
          <c:idx val="0"/>
          <c:order val="0"/>
          <c:tx>
            <c:strRef>
              <c:f>無差別曲線!$C$1</c:f>
              <c:strCache>
                <c:ptCount val="1"/>
                <c:pt idx="0">
                  <c:v>m2</c:v>
                </c:pt>
              </c:strCache>
            </c:strRef>
          </c:tx>
          <c:spPr>
            <a:ln w="31750">
              <a:solidFill>
                <a:srgbClr val="00B050"/>
              </a:solidFill>
              <a:prstDash val="solid"/>
            </a:ln>
          </c:spPr>
          <c:marker>
            <c:symbol val="none"/>
          </c:marker>
          <c:cat>
            <c:numRef>
              <c:f>無差別曲線!$E$2:$E$82</c:f>
              <c:numCache>
                <c:formatCode>General</c:formatCode>
                <c:ptCount val="8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pt idx="31">
                  <c:v>3.1000000000000014</c:v>
                </c:pt>
                <c:pt idx="32">
                  <c:v>3.2000000000000015</c:v>
                </c:pt>
                <c:pt idx="33">
                  <c:v>3.3000000000000016</c:v>
                </c:pt>
                <c:pt idx="34">
                  <c:v>3.4000000000000017</c:v>
                </c:pt>
                <c:pt idx="35">
                  <c:v>3.5000000000000018</c:v>
                </c:pt>
                <c:pt idx="36">
                  <c:v>3.6000000000000019</c:v>
                </c:pt>
                <c:pt idx="37">
                  <c:v>3.700000000000002</c:v>
                </c:pt>
                <c:pt idx="38">
                  <c:v>3.800000000000002</c:v>
                </c:pt>
                <c:pt idx="39">
                  <c:v>3.9000000000000021</c:v>
                </c:pt>
                <c:pt idx="40">
                  <c:v>4.0000000000000018</c:v>
                </c:pt>
                <c:pt idx="41">
                  <c:v>4.1000000000000014</c:v>
                </c:pt>
                <c:pt idx="42">
                  <c:v>4.2000000000000011</c:v>
                </c:pt>
                <c:pt idx="43">
                  <c:v>4.3000000000000007</c:v>
                </c:pt>
                <c:pt idx="44">
                  <c:v>4.4000000000000004</c:v>
                </c:pt>
                <c:pt idx="45">
                  <c:v>4.5</c:v>
                </c:pt>
                <c:pt idx="46">
                  <c:v>4.5999999999999996</c:v>
                </c:pt>
                <c:pt idx="47">
                  <c:v>4.6999999999999993</c:v>
                </c:pt>
                <c:pt idx="48">
                  <c:v>4.7999999999999989</c:v>
                </c:pt>
                <c:pt idx="49">
                  <c:v>4.8999999999999986</c:v>
                </c:pt>
                <c:pt idx="50">
                  <c:v>4.9999999999999982</c:v>
                </c:pt>
                <c:pt idx="51">
                  <c:v>5.0999999999999979</c:v>
                </c:pt>
                <c:pt idx="52">
                  <c:v>5.1999999999999975</c:v>
                </c:pt>
                <c:pt idx="53">
                  <c:v>5.2999999999999972</c:v>
                </c:pt>
                <c:pt idx="54">
                  <c:v>5.3999999999999968</c:v>
                </c:pt>
                <c:pt idx="55">
                  <c:v>5.4999999999999964</c:v>
                </c:pt>
                <c:pt idx="56">
                  <c:v>5.5999999999999961</c:v>
                </c:pt>
                <c:pt idx="57">
                  <c:v>5.6999999999999957</c:v>
                </c:pt>
                <c:pt idx="58">
                  <c:v>5.7999999999999954</c:v>
                </c:pt>
                <c:pt idx="59">
                  <c:v>5.899999999999995</c:v>
                </c:pt>
                <c:pt idx="60">
                  <c:v>5.9999999999999947</c:v>
                </c:pt>
                <c:pt idx="61">
                  <c:v>6.0999999999999943</c:v>
                </c:pt>
                <c:pt idx="62">
                  <c:v>6.199999999999994</c:v>
                </c:pt>
                <c:pt idx="63">
                  <c:v>6.2999999999999936</c:v>
                </c:pt>
                <c:pt idx="64">
                  <c:v>6.3999999999999932</c:v>
                </c:pt>
                <c:pt idx="65">
                  <c:v>6.4999999999999929</c:v>
                </c:pt>
                <c:pt idx="66">
                  <c:v>6.5999999999999925</c:v>
                </c:pt>
                <c:pt idx="67">
                  <c:v>6.6999999999999922</c:v>
                </c:pt>
                <c:pt idx="68">
                  <c:v>6.7999999999999918</c:v>
                </c:pt>
                <c:pt idx="69">
                  <c:v>6.8999999999999915</c:v>
                </c:pt>
                <c:pt idx="70">
                  <c:v>6.9999999999999911</c:v>
                </c:pt>
                <c:pt idx="71">
                  <c:v>7.0999999999999908</c:v>
                </c:pt>
                <c:pt idx="72">
                  <c:v>7.1999999999999904</c:v>
                </c:pt>
                <c:pt idx="73">
                  <c:v>7.2999999999999901</c:v>
                </c:pt>
                <c:pt idx="74">
                  <c:v>7.3999999999999897</c:v>
                </c:pt>
                <c:pt idx="75">
                  <c:v>7.4999999999999893</c:v>
                </c:pt>
                <c:pt idx="76">
                  <c:v>7.599999999999989</c:v>
                </c:pt>
                <c:pt idx="77">
                  <c:v>7.6999999999999886</c:v>
                </c:pt>
                <c:pt idx="78">
                  <c:v>7.7999999999999883</c:v>
                </c:pt>
                <c:pt idx="79">
                  <c:v>7.8999999999999879</c:v>
                </c:pt>
                <c:pt idx="80">
                  <c:v>7.9999999999999876</c:v>
                </c:pt>
              </c:numCache>
            </c:numRef>
          </c:cat>
          <c:val>
            <c:numRef>
              <c:f>無差別曲線!$C$2:$C$82</c:f>
              <c:numCache>
                <c:formatCode>General</c:formatCode>
                <c:ptCount val="81"/>
                <c:pt idx="0">
                  <c:v>19</c:v>
                </c:pt>
                <c:pt idx="1">
                  <c:v>18.504999999999999</c:v>
                </c:pt>
                <c:pt idx="2">
                  <c:v>18.02</c:v>
                </c:pt>
                <c:pt idx="3">
                  <c:v>17.544999999999998</c:v>
                </c:pt>
                <c:pt idx="4">
                  <c:v>17.079999999999998</c:v>
                </c:pt>
                <c:pt idx="5">
                  <c:v>16.625</c:v>
                </c:pt>
                <c:pt idx="6">
                  <c:v>16.18</c:v>
                </c:pt>
                <c:pt idx="7">
                  <c:v>15.745000000000001</c:v>
                </c:pt>
                <c:pt idx="8">
                  <c:v>15.32</c:v>
                </c:pt>
                <c:pt idx="9">
                  <c:v>14.905000000000001</c:v>
                </c:pt>
                <c:pt idx="10">
                  <c:v>14.5</c:v>
                </c:pt>
                <c:pt idx="11">
                  <c:v>14.105</c:v>
                </c:pt>
                <c:pt idx="12">
                  <c:v>13.719999999999999</c:v>
                </c:pt>
                <c:pt idx="13">
                  <c:v>13.344999999999999</c:v>
                </c:pt>
                <c:pt idx="14">
                  <c:v>12.98</c:v>
                </c:pt>
                <c:pt idx="15">
                  <c:v>12.625</c:v>
                </c:pt>
                <c:pt idx="16">
                  <c:v>12.279999999999998</c:v>
                </c:pt>
                <c:pt idx="17">
                  <c:v>11.944999999999999</c:v>
                </c:pt>
                <c:pt idx="18">
                  <c:v>11.62</c:v>
                </c:pt>
                <c:pt idx="19">
                  <c:v>11.304999999999998</c:v>
                </c:pt>
                <c:pt idx="20">
                  <c:v>11</c:v>
                </c:pt>
                <c:pt idx="21">
                  <c:v>10.704999999999998</c:v>
                </c:pt>
                <c:pt idx="22">
                  <c:v>10.419999999999998</c:v>
                </c:pt>
                <c:pt idx="23">
                  <c:v>10.144999999999998</c:v>
                </c:pt>
                <c:pt idx="24">
                  <c:v>9.879999999999999</c:v>
                </c:pt>
                <c:pt idx="25">
                  <c:v>9.6249999999999982</c:v>
                </c:pt>
                <c:pt idx="26">
                  <c:v>9.3799999999999972</c:v>
                </c:pt>
                <c:pt idx="27">
                  <c:v>9.1449999999999978</c:v>
                </c:pt>
                <c:pt idx="28">
                  <c:v>8.9199999999999982</c:v>
                </c:pt>
                <c:pt idx="29">
                  <c:v>8.7049999999999965</c:v>
                </c:pt>
                <c:pt idx="30">
                  <c:v>8.4999999999999964</c:v>
                </c:pt>
                <c:pt idx="31">
                  <c:v>8.3049999999999962</c:v>
                </c:pt>
                <c:pt idx="32">
                  <c:v>8.1199999999999974</c:v>
                </c:pt>
                <c:pt idx="33">
                  <c:v>7.9449999999999985</c:v>
                </c:pt>
                <c:pt idx="34">
                  <c:v>7.7799999999999976</c:v>
                </c:pt>
                <c:pt idx="35">
                  <c:v>7.625</c:v>
                </c:pt>
                <c:pt idx="36">
                  <c:v>7.4799999999999969</c:v>
                </c:pt>
                <c:pt idx="37">
                  <c:v>7.3449999999999953</c:v>
                </c:pt>
                <c:pt idx="38">
                  <c:v>7.2199999999999971</c:v>
                </c:pt>
                <c:pt idx="39">
                  <c:v>7.1049999999999969</c:v>
                </c:pt>
                <c:pt idx="40">
                  <c:v>7</c:v>
                </c:pt>
                <c:pt idx="41">
                  <c:v>6.9049999999999994</c:v>
                </c:pt>
                <c:pt idx="42">
                  <c:v>6.8199999999999967</c:v>
                </c:pt>
                <c:pt idx="43">
                  <c:v>6.7449999999999992</c:v>
                </c:pt>
                <c:pt idx="44">
                  <c:v>6.6800000000000015</c:v>
                </c:pt>
                <c:pt idx="45">
                  <c:v>6.625</c:v>
                </c:pt>
                <c:pt idx="46">
                  <c:v>6.5799999999999983</c:v>
                </c:pt>
                <c:pt idx="47">
                  <c:v>6.5449999999999999</c:v>
                </c:pt>
                <c:pt idx="48">
                  <c:v>6.5200000000000014</c:v>
                </c:pt>
                <c:pt idx="49">
                  <c:v>6.5050000000000008</c:v>
                </c:pt>
                <c:pt idx="50">
                  <c:v>6.4999999999999982</c:v>
                </c:pt>
                <c:pt idx="51">
                  <c:v>6.504999999999999</c:v>
                </c:pt>
                <c:pt idx="52">
                  <c:v>6.5200000000000014</c:v>
                </c:pt>
                <c:pt idx="53">
                  <c:v>6.5449999999999999</c:v>
                </c:pt>
                <c:pt idx="54">
                  <c:v>6.5799999999999965</c:v>
                </c:pt>
                <c:pt idx="55">
                  <c:v>6.6249999999999982</c:v>
                </c:pt>
                <c:pt idx="56">
                  <c:v>6.68</c:v>
                </c:pt>
                <c:pt idx="57">
                  <c:v>6.7449999999999974</c:v>
                </c:pt>
                <c:pt idx="58">
                  <c:v>6.8199999999999932</c:v>
                </c:pt>
                <c:pt idx="59">
                  <c:v>6.904999999999994</c:v>
                </c:pt>
                <c:pt idx="60">
                  <c:v>6.9999999999999964</c:v>
                </c:pt>
                <c:pt idx="61">
                  <c:v>7.1049999999999933</c:v>
                </c:pt>
                <c:pt idx="62">
                  <c:v>7.2199999999999918</c:v>
                </c:pt>
                <c:pt idx="63">
                  <c:v>7.3449999999999918</c:v>
                </c:pt>
                <c:pt idx="64">
                  <c:v>7.4799999999999933</c:v>
                </c:pt>
                <c:pt idx="65">
                  <c:v>7.6249999999999893</c:v>
                </c:pt>
                <c:pt idx="66">
                  <c:v>7.7799999999999869</c:v>
                </c:pt>
                <c:pt idx="67">
                  <c:v>7.9449999999999896</c:v>
                </c:pt>
                <c:pt idx="68">
                  <c:v>8.1199999999999868</c:v>
                </c:pt>
                <c:pt idx="69">
                  <c:v>8.3049999999999855</c:v>
                </c:pt>
                <c:pt idx="70">
                  <c:v>8.4999999999999787</c:v>
                </c:pt>
                <c:pt idx="71">
                  <c:v>8.704999999999977</c:v>
                </c:pt>
                <c:pt idx="72">
                  <c:v>8.9199999999999804</c:v>
                </c:pt>
                <c:pt idx="73">
                  <c:v>9.1449999999999783</c:v>
                </c:pt>
                <c:pt idx="74">
                  <c:v>9.3799999999999741</c:v>
                </c:pt>
                <c:pt idx="75">
                  <c:v>9.6249999999999787</c:v>
                </c:pt>
                <c:pt idx="76">
                  <c:v>9.8799999999999741</c:v>
                </c:pt>
                <c:pt idx="77">
                  <c:v>10.144999999999968</c:v>
                </c:pt>
                <c:pt idx="78">
                  <c:v>10.419999999999966</c:v>
                </c:pt>
                <c:pt idx="79">
                  <c:v>10.704999999999963</c:v>
                </c:pt>
                <c:pt idx="80">
                  <c:v>10.999999999999964</c:v>
                </c:pt>
              </c:numCache>
            </c:numRef>
          </c:val>
          <c:smooth val="0"/>
          <c:extLst>
            <c:ext xmlns:c16="http://schemas.microsoft.com/office/drawing/2014/chart" uri="{C3380CC4-5D6E-409C-BE32-E72D297353CC}">
              <c16:uniqueId val="{00000000-9E44-4493-AFBF-F6604E39EB0C}"/>
            </c:ext>
          </c:extLst>
        </c:ser>
        <c:dLbls>
          <c:showLegendKey val="0"/>
          <c:showVal val="0"/>
          <c:showCatName val="0"/>
          <c:showSerName val="0"/>
          <c:showPercent val="0"/>
          <c:showBubbleSize val="0"/>
        </c:dLbls>
        <c:smooth val="0"/>
        <c:axId val="42179584"/>
        <c:axId val="112159360"/>
      </c:lineChart>
      <c:catAx>
        <c:axId val="42179584"/>
        <c:scaling>
          <c:orientation val="minMax"/>
        </c:scaling>
        <c:delete val="0"/>
        <c:axPos val="b"/>
        <c:numFmt formatCode="General" sourceLinked="1"/>
        <c:majorTickMark val="out"/>
        <c:minorTickMark val="none"/>
        <c:tickLblPos val="nextTo"/>
        <c:txPr>
          <a:bodyPr/>
          <a:lstStyle/>
          <a:p>
            <a:pPr>
              <a:defRPr>
                <a:latin typeface="Times New Roman" panose="02020603050405020304" pitchFamily="18" charset="0"/>
                <a:cs typeface="Times New Roman" panose="02020603050405020304" pitchFamily="18" charset="0"/>
              </a:defRPr>
            </a:pPr>
            <a:endParaRPr lang="ja-JP"/>
          </a:p>
        </c:txPr>
        <c:crossAx val="112159360"/>
        <c:crosses val="autoZero"/>
        <c:auto val="1"/>
        <c:lblAlgn val="ctr"/>
        <c:lblOffset val="100"/>
        <c:tickLblSkip val="10"/>
        <c:tickMarkSkip val="10"/>
        <c:noMultiLvlLbl val="0"/>
      </c:catAx>
      <c:valAx>
        <c:axId val="112159360"/>
        <c:scaling>
          <c:orientation val="minMax"/>
          <c:max val="30"/>
        </c:scaling>
        <c:delete val="0"/>
        <c:axPos val="l"/>
        <c:numFmt formatCode="General" sourceLinked="1"/>
        <c:majorTickMark val="out"/>
        <c:minorTickMark val="none"/>
        <c:tickLblPos val="nextTo"/>
        <c:txPr>
          <a:bodyPr/>
          <a:lstStyle/>
          <a:p>
            <a:pPr>
              <a:defRPr>
                <a:latin typeface="Times New Roman" panose="02020603050405020304" pitchFamily="18" charset="0"/>
                <a:cs typeface="Times New Roman" panose="02020603050405020304" pitchFamily="18" charset="0"/>
              </a:defRPr>
            </a:pPr>
            <a:endParaRPr lang="ja-JP"/>
          </a:p>
        </c:txPr>
        <c:crossAx val="42179584"/>
        <c:crosses val="autoZero"/>
        <c:crossBetween val="midCat"/>
      </c:valAx>
    </c:plotArea>
    <c:plotVisOnly val="1"/>
    <c:dispBlanksAs val="gap"/>
    <c:showDLblsOverMax val="0"/>
  </c:chart>
  <c:spPr>
    <a:ln>
      <a:noFill/>
    </a:ln>
  </c:spPr>
  <c:txPr>
    <a:bodyPr/>
    <a:lstStyle/>
    <a:p>
      <a:pPr>
        <a:defRPr sz="1800"/>
      </a:pPr>
      <a:endParaRPr lang="ja-JP"/>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424923447069116"/>
          <c:y val="0.13936351706036745"/>
          <c:w val="0.54895441518086097"/>
          <c:h val="0.74465660542432199"/>
        </c:manualLayout>
      </c:layout>
      <c:lineChart>
        <c:grouping val="standard"/>
        <c:varyColors val="0"/>
        <c:ser>
          <c:idx val="0"/>
          <c:order val="0"/>
          <c:tx>
            <c:strRef>
              <c:f>無差別曲線!$A$1</c:f>
              <c:strCache>
                <c:ptCount val="1"/>
                <c:pt idx="0">
                  <c:v>m</c:v>
                </c:pt>
              </c:strCache>
            </c:strRef>
          </c:tx>
          <c:spPr>
            <a:ln w="31750">
              <a:solidFill>
                <a:srgbClr val="0070C0"/>
              </a:solidFill>
              <a:prstDash val="solid"/>
            </a:ln>
          </c:spPr>
          <c:marker>
            <c:symbol val="none"/>
          </c:marker>
          <c:cat>
            <c:numRef>
              <c:f>無差別曲線!$E$2:$E$82</c:f>
              <c:numCache>
                <c:formatCode>General</c:formatCode>
                <c:ptCount val="8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pt idx="31">
                  <c:v>3.1000000000000014</c:v>
                </c:pt>
                <c:pt idx="32">
                  <c:v>3.2000000000000015</c:v>
                </c:pt>
                <c:pt idx="33">
                  <c:v>3.3000000000000016</c:v>
                </c:pt>
                <c:pt idx="34">
                  <c:v>3.4000000000000017</c:v>
                </c:pt>
                <c:pt idx="35">
                  <c:v>3.5000000000000018</c:v>
                </c:pt>
                <c:pt idx="36">
                  <c:v>3.6000000000000019</c:v>
                </c:pt>
                <c:pt idx="37">
                  <c:v>3.700000000000002</c:v>
                </c:pt>
                <c:pt idx="38">
                  <c:v>3.800000000000002</c:v>
                </c:pt>
                <c:pt idx="39">
                  <c:v>3.9000000000000021</c:v>
                </c:pt>
                <c:pt idx="40">
                  <c:v>4.0000000000000018</c:v>
                </c:pt>
                <c:pt idx="41">
                  <c:v>4.1000000000000014</c:v>
                </c:pt>
                <c:pt idx="42">
                  <c:v>4.2000000000000011</c:v>
                </c:pt>
                <c:pt idx="43">
                  <c:v>4.3000000000000007</c:v>
                </c:pt>
                <c:pt idx="44">
                  <c:v>4.4000000000000004</c:v>
                </c:pt>
                <c:pt idx="45">
                  <c:v>4.5</c:v>
                </c:pt>
                <c:pt idx="46">
                  <c:v>4.5999999999999996</c:v>
                </c:pt>
                <c:pt idx="47">
                  <c:v>4.6999999999999993</c:v>
                </c:pt>
                <c:pt idx="48">
                  <c:v>4.7999999999999989</c:v>
                </c:pt>
                <c:pt idx="49">
                  <c:v>4.8999999999999986</c:v>
                </c:pt>
                <c:pt idx="50">
                  <c:v>4.9999999999999982</c:v>
                </c:pt>
                <c:pt idx="51">
                  <c:v>5.0999999999999979</c:v>
                </c:pt>
                <c:pt idx="52">
                  <c:v>5.1999999999999975</c:v>
                </c:pt>
                <c:pt idx="53">
                  <c:v>5.2999999999999972</c:v>
                </c:pt>
                <c:pt idx="54">
                  <c:v>5.3999999999999968</c:v>
                </c:pt>
                <c:pt idx="55">
                  <c:v>5.4999999999999964</c:v>
                </c:pt>
                <c:pt idx="56">
                  <c:v>5.5999999999999961</c:v>
                </c:pt>
                <c:pt idx="57">
                  <c:v>5.6999999999999957</c:v>
                </c:pt>
                <c:pt idx="58">
                  <c:v>5.7999999999999954</c:v>
                </c:pt>
                <c:pt idx="59">
                  <c:v>5.899999999999995</c:v>
                </c:pt>
                <c:pt idx="60">
                  <c:v>5.9999999999999947</c:v>
                </c:pt>
                <c:pt idx="61">
                  <c:v>6.0999999999999943</c:v>
                </c:pt>
                <c:pt idx="62">
                  <c:v>6.199999999999994</c:v>
                </c:pt>
                <c:pt idx="63">
                  <c:v>6.2999999999999936</c:v>
                </c:pt>
                <c:pt idx="64">
                  <c:v>6.3999999999999932</c:v>
                </c:pt>
                <c:pt idx="65">
                  <c:v>6.4999999999999929</c:v>
                </c:pt>
                <c:pt idx="66">
                  <c:v>6.5999999999999925</c:v>
                </c:pt>
                <c:pt idx="67">
                  <c:v>6.6999999999999922</c:v>
                </c:pt>
                <c:pt idx="68">
                  <c:v>6.7999999999999918</c:v>
                </c:pt>
                <c:pt idx="69">
                  <c:v>6.8999999999999915</c:v>
                </c:pt>
                <c:pt idx="70">
                  <c:v>6.9999999999999911</c:v>
                </c:pt>
                <c:pt idx="71">
                  <c:v>7.0999999999999908</c:v>
                </c:pt>
                <c:pt idx="72">
                  <c:v>7.1999999999999904</c:v>
                </c:pt>
                <c:pt idx="73">
                  <c:v>7.2999999999999901</c:v>
                </c:pt>
                <c:pt idx="74">
                  <c:v>7.3999999999999897</c:v>
                </c:pt>
                <c:pt idx="75">
                  <c:v>7.4999999999999893</c:v>
                </c:pt>
                <c:pt idx="76">
                  <c:v>7.599999999999989</c:v>
                </c:pt>
                <c:pt idx="77">
                  <c:v>7.6999999999999886</c:v>
                </c:pt>
                <c:pt idx="78">
                  <c:v>7.7999999999999883</c:v>
                </c:pt>
                <c:pt idx="79">
                  <c:v>7.8999999999999879</c:v>
                </c:pt>
                <c:pt idx="80">
                  <c:v>7.9999999999999876</c:v>
                </c:pt>
              </c:numCache>
            </c:numRef>
          </c:cat>
          <c:val>
            <c:numRef>
              <c:f>無差別曲線!$A$2:$A$82</c:f>
              <c:numCache>
                <c:formatCode>General</c:formatCode>
                <c:ptCount val="81"/>
                <c:pt idx="0">
                  <c:v>25</c:v>
                </c:pt>
                <c:pt idx="1">
                  <c:v>24.504999999999999</c:v>
                </c:pt>
                <c:pt idx="2">
                  <c:v>24.02</c:v>
                </c:pt>
                <c:pt idx="3">
                  <c:v>23.544999999999998</c:v>
                </c:pt>
                <c:pt idx="4">
                  <c:v>23.08</c:v>
                </c:pt>
                <c:pt idx="5">
                  <c:v>22.625</c:v>
                </c:pt>
                <c:pt idx="6">
                  <c:v>22.18</c:v>
                </c:pt>
                <c:pt idx="7">
                  <c:v>21.745000000000001</c:v>
                </c:pt>
                <c:pt idx="8">
                  <c:v>21.32</c:v>
                </c:pt>
                <c:pt idx="9">
                  <c:v>20.905000000000001</c:v>
                </c:pt>
                <c:pt idx="10">
                  <c:v>20.5</c:v>
                </c:pt>
                <c:pt idx="11">
                  <c:v>20.105</c:v>
                </c:pt>
                <c:pt idx="12">
                  <c:v>19.72</c:v>
                </c:pt>
                <c:pt idx="13">
                  <c:v>19.344999999999999</c:v>
                </c:pt>
                <c:pt idx="14">
                  <c:v>18.98</c:v>
                </c:pt>
                <c:pt idx="15">
                  <c:v>18.625</c:v>
                </c:pt>
                <c:pt idx="16">
                  <c:v>18.279999999999998</c:v>
                </c:pt>
                <c:pt idx="17">
                  <c:v>17.945</c:v>
                </c:pt>
                <c:pt idx="18">
                  <c:v>17.619999999999997</c:v>
                </c:pt>
                <c:pt idx="19">
                  <c:v>17.305</c:v>
                </c:pt>
                <c:pt idx="20">
                  <c:v>17</c:v>
                </c:pt>
                <c:pt idx="21">
                  <c:v>16.704999999999998</c:v>
                </c:pt>
                <c:pt idx="22">
                  <c:v>16.419999999999998</c:v>
                </c:pt>
                <c:pt idx="23">
                  <c:v>16.144999999999996</c:v>
                </c:pt>
                <c:pt idx="24">
                  <c:v>15.879999999999999</c:v>
                </c:pt>
                <c:pt idx="25">
                  <c:v>15.624999999999998</c:v>
                </c:pt>
                <c:pt idx="26">
                  <c:v>15.379999999999997</c:v>
                </c:pt>
                <c:pt idx="27">
                  <c:v>15.144999999999998</c:v>
                </c:pt>
                <c:pt idx="28">
                  <c:v>14.919999999999998</c:v>
                </c:pt>
                <c:pt idx="29">
                  <c:v>14.704999999999997</c:v>
                </c:pt>
                <c:pt idx="30">
                  <c:v>14.499999999999996</c:v>
                </c:pt>
                <c:pt idx="31">
                  <c:v>14.304999999999996</c:v>
                </c:pt>
                <c:pt idx="32">
                  <c:v>14.119999999999997</c:v>
                </c:pt>
                <c:pt idx="33">
                  <c:v>13.944999999999999</c:v>
                </c:pt>
                <c:pt idx="34">
                  <c:v>13.779999999999998</c:v>
                </c:pt>
                <c:pt idx="35">
                  <c:v>13.625</c:v>
                </c:pt>
                <c:pt idx="36">
                  <c:v>13.479999999999997</c:v>
                </c:pt>
                <c:pt idx="37">
                  <c:v>13.344999999999995</c:v>
                </c:pt>
                <c:pt idx="38">
                  <c:v>13.219999999999997</c:v>
                </c:pt>
                <c:pt idx="39">
                  <c:v>13.104999999999997</c:v>
                </c:pt>
                <c:pt idx="40">
                  <c:v>13</c:v>
                </c:pt>
                <c:pt idx="41">
                  <c:v>12.904999999999999</c:v>
                </c:pt>
                <c:pt idx="42">
                  <c:v>12.819999999999997</c:v>
                </c:pt>
                <c:pt idx="43">
                  <c:v>12.744999999999999</c:v>
                </c:pt>
                <c:pt idx="44">
                  <c:v>12.680000000000001</c:v>
                </c:pt>
                <c:pt idx="45">
                  <c:v>12.625</c:v>
                </c:pt>
                <c:pt idx="46">
                  <c:v>12.579999999999998</c:v>
                </c:pt>
                <c:pt idx="47">
                  <c:v>12.545</c:v>
                </c:pt>
                <c:pt idx="48">
                  <c:v>12.520000000000001</c:v>
                </c:pt>
                <c:pt idx="49">
                  <c:v>12.505000000000001</c:v>
                </c:pt>
                <c:pt idx="50">
                  <c:v>12.499999999999998</c:v>
                </c:pt>
                <c:pt idx="51">
                  <c:v>12.504999999999999</c:v>
                </c:pt>
                <c:pt idx="52">
                  <c:v>12.520000000000001</c:v>
                </c:pt>
                <c:pt idx="53">
                  <c:v>12.545</c:v>
                </c:pt>
                <c:pt idx="54">
                  <c:v>12.579999999999997</c:v>
                </c:pt>
                <c:pt idx="55">
                  <c:v>12.624999999999998</c:v>
                </c:pt>
                <c:pt idx="56">
                  <c:v>12.68</c:v>
                </c:pt>
                <c:pt idx="57">
                  <c:v>12.744999999999997</c:v>
                </c:pt>
                <c:pt idx="58">
                  <c:v>12.819999999999993</c:v>
                </c:pt>
                <c:pt idx="59">
                  <c:v>12.904999999999994</c:v>
                </c:pt>
                <c:pt idx="60">
                  <c:v>12.999999999999996</c:v>
                </c:pt>
                <c:pt idx="61">
                  <c:v>13.104999999999993</c:v>
                </c:pt>
                <c:pt idx="62">
                  <c:v>13.219999999999992</c:v>
                </c:pt>
                <c:pt idx="63">
                  <c:v>13.344999999999992</c:v>
                </c:pt>
                <c:pt idx="64">
                  <c:v>13.479999999999993</c:v>
                </c:pt>
                <c:pt idx="65">
                  <c:v>13.624999999999989</c:v>
                </c:pt>
                <c:pt idx="66">
                  <c:v>13.779999999999987</c:v>
                </c:pt>
                <c:pt idx="67">
                  <c:v>13.94499999999999</c:v>
                </c:pt>
                <c:pt idx="68">
                  <c:v>14.119999999999987</c:v>
                </c:pt>
                <c:pt idx="69">
                  <c:v>14.304999999999986</c:v>
                </c:pt>
                <c:pt idx="70">
                  <c:v>14.499999999999979</c:v>
                </c:pt>
                <c:pt idx="71">
                  <c:v>14.704999999999977</c:v>
                </c:pt>
                <c:pt idx="72">
                  <c:v>14.91999999999998</c:v>
                </c:pt>
                <c:pt idx="73">
                  <c:v>15.144999999999978</c:v>
                </c:pt>
                <c:pt idx="74">
                  <c:v>15.379999999999974</c:v>
                </c:pt>
                <c:pt idx="75">
                  <c:v>15.624999999999979</c:v>
                </c:pt>
                <c:pt idx="76">
                  <c:v>15.879999999999974</c:v>
                </c:pt>
                <c:pt idx="77">
                  <c:v>16.144999999999968</c:v>
                </c:pt>
                <c:pt idx="78">
                  <c:v>16.419999999999966</c:v>
                </c:pt>
                <c:pt idx="79">
                  <c:v>16.704999999999963</c:v>
                </c:pt>
                <c:pt idx="80">
                  <c:v>16.999999999999964</c:v>
                </c:pt>
              </c:numCache>
            </c:numRef>
          </c:val>
          <c:smooth val="0"/>
          <c:extLst>
            <c:ext xmlns:c16="http://schemas.microsoft.com/office/drawing/2014/chart" uri="{C3380CC4-5D6E-409C-BE32-E72D297353CC}">
              <c16:uniqueId val="{00000000-5BB1-4B0F-8667-5DE5FDFED623}"/>
            </c:ext>
          </c:extLst>
        </c:ser>
        <c:ser>
          <c:idx val="2"/>
          <c:order val="1"/>
          <c:tx>
            <c:strRef>
              <c:f>無差別曲線!$D$1</c:f>
              <c:strCache>
                <c:ptCount val="1"/>
                <c:pt idx="0">
                  <c:v>m2_</c:v>
                </c:pt>
              </c:strCache>
            </c:strRef>
          </c:tx>
          <c:spPr>
            <a:ln w="6350">
              <a:solidFill>
                <a:srgbClr val="00B050"/>
              </a:solidFill>
            </a:ln>
          </c:spPr>
          <c:marker>
            <c:symbol val="none"/>
          </c:marker>
          <c:cat>
            <c:numRef>
              <c:f>無差別曲線!$E$2:$E$82</c:f>
              <c:numCache>
                <c:formatCode>General</c:formatCode>
                <c:ptCount val="8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pt idx="31">
                  <c:v>3.1000000000000014</c:v>
                </c:pt>
                <c:pt idx="32">
                  <c:v>3.2000000000000015</c:v>
                </c:pt>
                <c:pt idx="33">
                  <c:v>3.3000000000000016</c:v>
                </c:pt>
                <c:pt idx="34">
                  <c:v>3.4000000000000017</c:v>
                </c:pt>
                <c:pt idx="35">
                  <c:v>3.5000000000000018</c:v>
                </c:pt>
                <c:pt idx="36">
                  <c:v>3.6000000000000019</c:v>
                </c:pt>
                <c:pt idx="37">
                  <c:v>3.700000000000002</c:v>
                </c:pt>
                <c:pt idx="38">
                  <c:v>3.800000000000002</c:v>
                </c:pt>
                <c:pt idx="39">
                  <c:v>3.9000000000000021</c:v>
                </c:pt>
                <c:pt idx="40">
                  <c:v>4.0000000000000018</c:v>
                </c:pt>
                <c:pt idx="41">
                  <c:v>4.1000000000000014</c:v>
                </c:pt>
                <c:pt idx="42">
                  <c:v>4.2000000000000011</c:v>
                </c:pt>
                <c:pt idx="43">
                  <c:v>4.3000000000000007</c:v>
                </c:pt>
                <c:pt idx="44">
                  <c:v>4.4000000000000004</c:v>
                </c:pt>
                <c:pt idx="45">
                  <c:v>4.5</c:v>
                </c:pt>
                <c:pt idx="46">
                  <c:v>4.5999999999999996</c:v>
                </c:pt>
                <c:pt idx="47">
                  <c:v>4.6999999999999993</c:v>
                </c:pt>
                <c:pt idx="48">
                  <c:v>4.7999999999999989</c:v>
                </c:pt>
                <c:pt idx="49">
                  <c:v>4.8999999999999986</c:v>
                </c:pt>
                <c:pt idx="50">
                  <c:v>4.9999999999999982</c:v>
                </c:pt>
                <c:pt idx="51">
                  <c:v>5.0999999999999979</c:v>
                </c:pt>
                <c:pt idx="52">
                  <c:v>5.1999999999999975</c:v>
                </c:pt>
                <c:pt idx="53">
                  <c:v>5.2999999999999972</c:v>
                </c:pt>
                <c:pt idx="54">
                  <c:v>5.3999999999999968</c:v>
                </c:pt>
                <c:pt idx="55">
                  <c:v>5.4999999999999964</c:v>
                </c:pt>
                <c:pt idx="56">
                  <c:v>5.5999999999999961</c:v>
                </c:pt>
                <c:pt idx="57">
                  <c:v>5.6999999999999957</c:v>
                </c:pt>
                <c:pt idx="58">
                  <c:v>5.7999999999999954</c:v>
                </c:pt>
                <c:pt idx="59">
                  <c:v>5.899999999999995</c:v>
                </c:pt>
                <c:pt idx="60">
                  <c:v>5.9999999999999947</c:v>
                </c:pt>
                <c:pt idx="61">
                  <c:v>6.0999999999999943</c:v>
                </c:pt>
                <c:pt idx="62">
                  <c:v>6.199999999999994</c:v>
                </c:pt>
                <c:pt idx="63">
                  <c:v>6.2999999999999936</c:v>
                </c:pt>
                <c:pt idx="64">
                  <c:v>6.3999999999999932</c:v>
                </c:pt>
                <c:pt idx="65">
                  <c:v>6.4999999999999929</c:v>
                </c:pt>
                <c:pt idx="66">
                  <c:v>6.5999999999999925</c:v>
                </c:pt>
                <c:pt idx="67">
                  <c:v>6.6999999999999922</c:v>
                </c:pt>
                <c:pt idx="68">
                  <c:v>6.7999999999999918</c:v>
                </c:pt>
                <c:pt idx="69">
                  <c:v>6.8999999999999915</c:v>
                </c:pt>
                <c:pt idx="70">
                  <c:v>6.9999999999999911</c:v>
                </c:pt>
                <c:pt idx="71">
                  <c:v>7.0999999999999908</c:v>
                </c:pt>
                <c:pt idx="72">
                  <c:v>7.1999999999999904</c:v>
                </c:pt>
                <c:pt idx="73">
                  <c:v>7.2999999999999901</c:v>
                </c:pt>
                <c:pt idx="74">
                  <c:v>7.3999999999999897</c:v>
                </c:pt>
                <c:pt idx="75">
                  <c:v>7.4999999999999893</c:v>
                </c:pt>
                <c:pt idx="76">
                  <c:v>7.599999999999989</c:v>
                </c:pt>
                <c:pt idx="77">
                  <c:v>7.6999999999999886</c:v>
                </c:pt>
                <c:pt idx="78">
                  <c:v>7.7999999999999883</c:v>
                </c:pt>
                <c:pt idx="79">
                  <c:v>7.8999999999999879</c:v>
                </c:pt>
                <c:pt idx="80">
                  <c:v>7.9999999999999876</c:v>
                </c:pt>
              </c:numCache>
            </c:numRef>
          </c:cat>
          <c:val>
            <c:numRef>
              <c:f>無差別曲線!$D$2:$D$52</c:f>
              <c:numCache>
                <c:formatCode>General</c:formatCode>
                <c:ptCount val="51"/>
                <c:pt idx="0">
                  <c:v>19</c:v>
                </c:pt>
                <c:pt idx="1">
                  <c:v>18.504999999999999</c:v>
                </c:pt>
                <c:pt idx="2">
                  <c:v>18.02</c:v>
                </c:pt>
                <c:pt idx="3">
                  <c:v>17.544999999999998</c:v>
                </c:pt>
                <c:pt idx="4">
                  <c:v>17.079999999999998</c:v>
                </c:pt>
                <c:pt idx="5">
                  <c:v>16.625</c:v>
                </c:pt>
                <c:pt idx="6">
                  <c:v>16.18</c:v>
                </c:pt>
                <c:pt idx="7">
                  <c:v>15.745000000000001</c:v>
                </c:pt>
                <c:pt idx="8">
                  <c:v>15.32</c:v>
                </c:pt>
                <c:pt idx="9">
                  <c:v>14.905000000000001</c:v>
                </c:pt>
                <c:pt idx="10">
                  <c:v>14.5</c:v>
                </c:pt>
                <c:pt idx="11">
                  <c:v>14.105</c:v>
                </c:pt>
                <c:pt idx="12">
                  <c:v>13.719999999999999</c:v>
                </c:pt>
                <c:pt idx="13">
                  <c:v>13.344999999999999</c:v>
                </c:pt>
                <c:pt idx="14">
                  <c:v>12.98</c:v>
                </c:pt>
                <c:pt idx="15">
                  <c:v>12.625</c:v>
                </c:pt>
                <c:pt idx="16">
                  <c:v>12.279999999999998</c:v>
                </c:pt>
                <c:pt idx="17">
                  <c:v>11.944999999999999</c:v>
                </c:pt>
                <c:pt idx="18">
                  <c:v>11.62</c:v>
                </c:pt>
                <c:pt idx="19">
                  <c:v>11.304999999999998</c:v>
                </c:pt>
                <c:pt idx="20">
                  <c:v>11</c:v>
                </c:pt>
                <c:pt idx="21">
                  <c:v>10.704999999999998</c:v>
                </c:pt>
                <c:pt idx="22">
                  <c:v>10.419999999999998</c:v>
                </c:pt>
                <c:pt idx="23">
                  <c:v>10.144999999999998</c:v>
                </c:pt>
                <c:pt idx="24">
                  <c:v>9.879999999999999</c:v>
                </c:pt>
                <c:pt idx="25">
                  <c:v>9.6249999999999982</c:v>
                </c:pt>
                <c:pt idx="26">
                  <c:v>9.3799999999999972</c:v>
                </c:pt>
                <c:pt idx="27">
                  <c:v>9.1449999999999978</c:v>
                </c:pt>
                <c:pt idx="28">
                  <c:v>8.9199999999999982</c:v>
                </c:pt>
                <c:pt idx="29">
                  <c:v>8.7049999999999965</c:v>
                </c:pt>
                <c:pt idx="30">
                  <c:v>8.4999999999999964</c:v>
                </c:pt>
                <c:pt idx="31">
                  <c:v>8.3049999999999962</c:v>
                </c:pt>
                <c:pt idx="32">
                  <c:v>8.1199999999999974</c:v>
                </c:pt>
                <c:pt idx="33">
                  <c:v>7.9449999999999985</c:v>
                </c:pt>
                <c:pt idx="34">
                  <c:v>7.7799999999999976</c:v>
                </c:pt>
                <c:pt idx="35">
                  <c:v>7.625</c:v>
                </c:pt>
                <c:pt idx="36">
                  <c:v>7.4799999999999969</c:v>
                </c:pt>
                <c:pt idx="37">
                  <c:v>7.3449999999999953</c:v>
                </c:pt>
                <c:pt idx="38">
                  <c:v>7.2199999999999971</c:v>
                </c:pt>
                <c:pt idx="39">
                  <c:v>7.1049999999999969</c:v>
                </c:pt>
                <c:pt idx="40">
                  <c:v>7</c:v>
                </c:pt>
                <c:pt idx="41">
                  <c:v>6.9049999999999994</c:v>
                </c:pt>
                <c:pt idx="42">
                  <c:v>6.8199999999999967</c:v>
                </c:pt>
                <c:pt idx="43">
                  <c:v>6.7449999999999992</c:v>
                </c:pt>
                <c:pt idx="44">
                  <c:v>6.6800000000000015</c:v>
                </c:pt>
                <c:pt idx="45">
                  <c:v>6.625</c:v>
                </c:pt>
                <c:pt idx="46">
                  <c:v>6.5799999999999983</c:v>
                </c:pt>
                <c:pt idx="47">
                  <c:v>6.5449999999999999</c:v>
                </c:pt>
                <c:pt idx="48">
                  <c:v>6.5200000000000014</c:v>
                </c:pt>
                <c:pt idx="49">
                  <c:v>6.5050000000000008</c:v>
                </c:pt>
                <c:pt idx="50">
                  <c:v>6.4999999999999982</c:v>
                </c:pt>
              </c:numCache>
            </c:numRef>
          </c:val>
          <c:smooth val="0"/>
          <c:extLst>
            <c:ext xmlns:c16="http://schemas.microsoft.com/office/drawing/2014/chart" uri="{C3380CC4-5D6E-409C-BE32-E72D297353CC}">
              <c16:uniqueId val="{00000001-5BB1-4B0F-8667-5DE5FDFED623}"/>
            </c:ext>
          </c:extLst>
        </c:ser>
        <c:ser>
          <c:idx val="3"/>
          <c:order val="2"/>
          <c:tx>
            <c:strRef>
              <c:f>無差別曲線!$C$1</c:f>
              <c:strCache>
                <c:ptCount val="1"/>
                <c:pt idx="0">
                  <c:v>m2</c:v>
                </c:pt>
              </c:strCache>
            </c:strRef>
          </c:tx>
          <c:spPr>
            <a:ln w="31750">
              <a:solidFill>
                <a:srgbClr val="00B050"/>
              </a:solidFill>
              <a:prstDash val="solid"/>
            </a:ln>
          </c:spPr>
          <c:marker>
            <c:symbol val="none"/>
          </c:marker>
          <c:cat>
            <c:numRef>
              <c:f>無差別曲線!$E$2:$E$82</c:f>
              <c:numCache>
                <c:formatCode>General</c:formatCode>
                <c:ptCount val="8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pt idx="31">
                  <c:v>3.1000000000000014</c:v>
                </c:pt>
                <c:pt idx="32">
                  <c:v>3.2000000000000015</c:v>
                </c:pt>
                <c:pt idx="33">
                  <c:v>3.3000000000000016</c:v>
                </c:pt>
                <c:pt idx="34">
                  <c:v>3.4000000000000017</c:v>
                </c:pt>
                <c:pt idx="35">
                  <c:v>3.5000000000000018</c:v>
                </c:pt>
                <c:pt idx="36">
                  <c:v>3.6000000000000019</c:v>
                </c:pt>
                <c:pt idx="37">
                  <c:v>3.700000000000002</c:v>
                </c:pt>
                <c:pt idx="38">
                  <c:v>3.800000000000002</c:v>
                </c:pt>
                <c:pt idx="39">
                  <c:v>3.9000000000000021</c:v>
                </c:pt>
                <c:pt idx="40">
                  <c:v>4.0000000000000018</c:v>
                </c:pt>
                <c:pt idx="41">
                  <c:v>4.1000000000000014</c:v>
                </c:pt>
                <c:pt idx="42">
                  <c:v>4.2000000000000011</c:v>
                </c:pt>
                <c:pt idx="43">
                  <c:v>4.3000000000000007</c:v>
                </c:pt>
                <c:pt idx="44">
                  <c:v>4.4000000000000004</c:v>
                </c:pt>
                <c:pt idx="45">
                  <c:v>4.5</c:v>
                </c:pt>
                <c:pt idx="46">
                  <c:v>4.5999999999999996</c:v>
                </c:pt>
                <c:pt idx="47">
                  <c:v>4.6999999999999993</c:v>
                </c:pt>
                <c:pt idx="48">
                  <c:v>4.7999999999999989</c:v>
                </c:pt>
                <c:pt idx="49">
                  <c:v>4.8999999999999986</c:v>
                </c:pt>
                <c:pt idx="50">
                  <c:v>4.9999999999999982</c:v>
                </c:pt>
                <c:pt idx="51">
                  <c:v>5.0999999999999979</c:v>
                </c:pt>
                <c:pt idx="52">
                  <c:v>5.1999999999999975</c:v>
                </c:pt>
                <c:pt idx="53">
                  <c:v>5.2999999999999972</c:v>
                </c:pt>
                <c:pt idx="54">
                  <c:v>5.3999999999999968</c:v>
                </c:pt>
                <c:pt idx="55">
                  <c:v>5.4999999999999964</c:v>
                </c:pt>
                <c:pt idx="56">
                  <c:v>5.5999999999999961</c:v>
                </c:pt>
                <c:pt idx="57">
                  <c:v>5.6999999999999957</c:v>
                </c:pt>
                <c:pt idx="58">
                  <c:v>5.7999999999999954</c:v>
                </c:pt>
                <c:pt idx="59">
                  <c:v>5.899999999999995</c:v>
                </c:pt>
                <c:pt idx="60">
                  <c:v>5.9999999999999947</c:v>
                </c:pt>
                <c:pt idx="61">
                  <c:v>6.0999999999999943</c:v>
                </c:pt>
                <c:pt idx="62">
                  <c:v>6.199999999999994</c:v>
                </c:pt>
                <c:pt idx="63">
                  <c:v>6.2999999999999936</c:v>
                </c:pt>
                <c:pt idx="64">
                  <c:v>6.3999999999999932</c:v>
                </c:pt>
                <c:pt idx="65">
                  <c:v>6.4999999999999929</c:v>
                </c:pt>
                <c:pt idx="66">
                  <c:v>6.5999999999999925</c:v>
                </c:pt>
                <c:pt idx="67">
                  <c:v>6.6999999999999922</c:v>
                </c:pt>
                <c:pt idx="68">
                  <c:v>6.7999999999999918</c:v>
                </c:pt>
                <c:pt idx="69">
                  <c:v>6.8999999999999915</c:v>
                </c:pt>
                <c:pt idx="70">
                  <c:v>6.9999999999999911</c:v>
                </c:pt>
                <c:pt idx="71">
                  <c:v>7.0999999999999908</c:v>
                </c:pt>
                <c:pt idx="72">
                  <c:v>7.1999999999999904</c:v>
                </c:pt>
                <c:pt idx="73">
                  <c:v>7.2999999999999901</c:v>
                </c:pt>
                <c:pt idx="74">
                  <c:v>7.3999999999999897</c:v>
                </c:pt>
                <c:pt idx="75">
                  <c:v>7.4999999999999893</c:v>
                </c:pt>
                <c:pt idx="76">
                  <c:v>7.599999999999989</c:v>
                </c:pt>
                <c:pt idx="77">
                  <c:v>7.6999999999999886</c:v>
                </c:pt>
                <c:pt idx="78">
                  <c:v>7.7999999999999883</c:v>
                </c:pt>
                <c:pt idx="79">
                  <c:v>7.8999999999999879</c:v>
                </c:pt>
                <c:pt idx="80">
                  <c:v>7.9999999999999876</c:v>
                </c:pt>
              </c:numCache>
            </c:numRef>
          </c:cat>
          <c:val>
            <c:numRef>
              <c:f>無差別曲線!$C$2:$C$82</c:f>
              <c:numCache>
                <c:formatCode>General</c:formatCode>
                <c:ptCount val="81"/>
                <c:pt idx="0">
                  <c:v>19</c:v>
                </c:pt>
                <c:pt idx="1">
                  <c:v>18.504999999999999</c:v>
                </c:pt>
                <c:pt idx="2">
                  <c:v>18.02</c:v>
                </c:pt>
                <c:pt idx="3">
                  <c:v>17.544999999999998</c:v>
                </c:pt>
                <c:pt idx="4">
                  <c:v>17.079999999999998</c:v>
                </c:pt>
                <c:pt idx="5">
                  <c:v>16.625</c:v>
                </c:pt>
                <c:pt idx="6">
                  <c:v>16.18</c:v>
                </c:pt>
                <c:pt idx="7">
                  <c:v>15.745000000000001</c:v>
                </c:pt>
                <c:pt idx="8">
                  <c:v>15.32</c:v>
                </c:pt>
                <c:pt idx="9">
                  <c:v>14.905000000000001</c:v>
                </c:pt>
                <c:pt idx="10">
                  <c:v>14.5</c:v>
                </c:pt>
                <c:pt idx="11">
                  <c:v>14.105</c:v>
                </c:pt>
                <c:pt idx="12">
                  <c:v>13.719999999999999</c:v>
                </c:pt>
                <c:pt idx="13">
                  <c:v>13.344999999999999</c:v>
                </c:pt>
                <c:pt idx="14">
                  <c:v>12.98</c:v>
                </c:pt>
                <c:pt idx="15">
                  <c:v>12.625</c:v>
                </c:pt>
                <c:pt idx="16">
                  <c:v>12.279999999999998</c:v>
                </c:pt>
                <c:pt idx="17">
                  <c:v>11.944999999999999</c:v>
                </c:pt>
                <c:pt idx="18">
                  <c:v>11.62</c:v>
                </c:pt>
                <c:pt idx="19">
                  <c:v>11.304999999999998</c:v>
                </c:pt>
                <c:pt idx="20">
                  <c:v>11</c:v>
                </c:pt>
                <c:pt idx="21">
                  <c:v>10.704999999999998</c:v>
                </c:pt>
                <c:pt idx="22">
                  <c:v>10.419999999999998</c:v>
                </c:pt>
                <c:pt idx="23">
                  <c:v>10.144999999999998</c:v>
                </c:pt>
                <c:pt idx="24">
                  <c:v>9.879999999999999</c:v>
                </c:pt>
                <c:pt idx="25">
                  <c:v>9.6249999999999982</c:v>
                </c:pt>
                <c:pt idx="26">
                  <c:v>9.3799999999999972</c:v>
                </c:pt>
                <c:pt idx="27">
                  <c:v>9.1449999999999978</c:v>
                </c:pt>
                <c:pt idx="28">
                  <c:v>8.9199999999999982</c:v>
                </c:pt>
                <c:pt idx="29">
                  <c:v>8.7049999999999965</c:v>
                </c:pt>
                <c:pt idx="30">
                  <c:v>8.4999999999999964</c:v>
                </c:pt>
                <c:pt idx="31">
                  <c:v>8.3049999999999962</c:v>
                </c:pt>
                <c:pt idx="32">
                  <c:v>8.1199999999999974</c:v>
                </c:pt>
                <c:pt idx="33">
                  <c:v>7.9449999999999985</c:v>
                </c:pt>
                <c:pt idx="34">
                  <c:v>7.7799999999999976</c:v>
                </c:pt>
                <c:pt idx="35">
                  <c:v>7.625</c:v>
                </c:pt>
                <c:pt idx="36">
                  <c:v>7.4799999999999969</c:v>
                </c:pt>
                <c:pt idx="37">
                  <c:v>7.3449999999999953</c:v>
                </c:pt>
                <c:pt idx="38">
                  <c:v>7.2199999999999971</c:v>
                </c:pt>
                <c:pt idx="39">
                  <c:v>7.1049999999999969</c:v>
                </c:pt>
                <c:pt idx="40">
                  <c:v>7</c:v>
                </c:pt>
                <c:pt idx="41">
                  <c:v>6.9049999999999994</c:v>
                </c:pt>
                <c:pt idx="42">
                  <c:v>6.8199999999999967</c:v>
                </c:pt>
                <c:pt idx="43">
                  <c:v>6.7449999999999992</c:v>
                </c:pt>
                <c:pt idx="44">
                  <c:v>6.6800000000000015</c:v>
                </c:pt>
                <c:pt idx="45">
                  <c:v>6.625</c:v>
                </c:pt>
                <c:pt idx="46">
                  <c:v>6.5799999999999983</c:v>
                </c:pt>
                <c:pt idx="47">
                  <c:v>6.5449999999999999</c:v>
                </c:pt>
                <c:pt idx="48">
                  <c:v>6.5200000000000014</c:v>
                </c:pt>
                <c:pt idx="49">
                  <c:v>6.5050000000000008</c:v>
                </c:pt>
                <c:pt idx="50">
                  <c:v>6.4999999999999982</c:v>
                </c:pt>
                <c:pt idx="51">
                  <c:v>6.504999999999999</c:v>
                </c:pt>
                <c:pt idx="52">
                  <c:v>6.5200000000000014</c:v>
                </c:pt>
                <c:pt idx="53">
                  <c:v>6.5449999999999999</c:v>
                </c:pt>
                <c:pt idx="54">
                  <c:v>6.5799999999999965</c:v>
                </c:pt>
                <c:pt idx="55">
                  <c:v>6.6249999999999982</c:v>
                </c:pt>
                <c:pt idx="56">
                  <c:v>6.68</c:v>
                </c:pt>
                <c:pt idx="57">
                  <c:v>6.7449999999999974</c:v>
                </c:pt>
                <c:pt idx="58">
                  <c:v>6.8199999999999932</c:v>
                </c:pt>
                <c:pt idx="59">
                  <c:v>6.904999999999994</c:v>
                </c:pt>
                <c:pt idx="60">
                  <c:v>6.9999999999999964</c:v>
                </c:pt>
                <c:pt idx="61">
                  <c:v>7.1049999999999933</c:v>
                </c:pt>
                <c:pt idx="62">
                  <c:v>7.2199999999999918</c:v>
                </c:pt>
                <c:pt idx="63">
                  <c:v>7.3449999999999918</c:v>
                </c:pt>
                <c:pt idx="64">
                  <c:v>7.4799999999999933</c:v>
                </c:pt>
                <c:pt idx="65">
                  <c:v>7.6249999999999893</c:v>
                </c:pt>
                <c:pt idx="66">
                  <c:v>7.7799999999999869</c:v>
                </c:pt>
                <c:pt idx="67">
                  <c:v>7.9449999999999896</c:v>
                </c:pt>
                <c:pt idx="68">
                  <c:v>8.1199999999999868</c:v>
                </c:pt>
                <c:pt idx="69">
                  <c:v>8.3049999999999855</c:v>
                </c:pt>
                <c:pt idx="70">
                  <c:v>8.4999999999999787</c:v>
                </c:pt>
                <c:pt idx="71">
                  <c:v>8.704999999999977</c:v>
                </c:pt>
                <c:pt idx="72">
                  <c:v>8.9199999999999804</c:v>
                </c:pt>
                <c:pt idx="73">
                  <c:v>9.1449999999999783</c:v>
                </c:pt>
                <c:pt idx="74">
                  <c:v>9.3799999999999741</c:v>
                </c:pt>
                <c:pt idx="75">
                  <c:v>9.6249999999999787</c:v>
                </c:pt>
                <c:pt idx="76">
                  <c:v>9.8799999999999741</c:v>
                </c:pt>
                <c:pt idx="77">
                  <c:v>10.144999999999968</c:v>
                </c:pt>
                <c:pt idx="78">
                  <c:v>10.419999999999966</c:v>
                </c:pt>
                <c:pt idx="79">
                  <c:v>10.704999999999963</c:v>
                </c:pt>
                <c:pt idx="80">
                  <c:v>10.999999999999964</c:v>
                </c:pt>
              </c:numCache>
            </c:numRef>
          </c:val>
          <c:smooth val="0"/>
          <c:extLst>
            <c:ext xmlns:c16="http://schemas.microsoft.com/office/drawing/2014/chart" uri="{C3380CC4-5D6E-409C-BE32-E72D297353CC}">
              <c16:uniqueId val="{00000002-5BB1-4B0F-8667-5DE5FDFED623}"/>
            </c:ext>
          </c:extLst>
        </c:ser>
        <c:ser>
          <c:idx val="4"/>
          <c:order val="3"/>
          <c:tx>
            <c:strRef>
              <c:f>無差別曲線!$G$1</c:f>
              <c:strCache>
                <c:ptCount val="1"/>
                <c:pt idx="0">
                  <c:v>予算制約</c:v>
                </c:pt>
              </c:strCache>
            </c:strRef>
          </c:tx>
          <c:spPr>
            <a:ln w="6350">
              <a:solidFill>
                <a:schemeClr val="tx1"/>
              </a:solidFill>
            </a:ln>
          </c:spPr>
          <c:marker>
            <c:symbol val="none"/>
          </c:marker>
          <c:trendline>
            <c:spPr>
              <a:ln w="25400">
                <a:solidFill>
                  <a:schemeClr val="tx1"/>
                </a:solidFill>
              </a:ln>
            </c:spPr>
            <c:trendlineType val="linear"/>
            <c:dispRSqr val="0"/>
            <c:dispEq val="0"/>
          </c:trendline>
          <c:cat>
            <c:numRef>
              <c:f>無差別曲線!$E$2:$E$82</c:f>
              <c:numCache>
                <c:formatCode>General</c:formatCode>
                <c:ptCount val="8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pt idx="31">
                  <c:v>3.1000000000000014</c:v>
                </c:pt>
                <c:pt idx="32">
                  <c:v>3.2000000000000015</c:v>
                </c:pt>
                <c:pt idx="33">
                  <c:v>3.3000000000000016</c:v>
                </c:pt>
                <c:pt idx="34">
                  <c:v>3.4000000000000017</c:v>
                </c:pt>
                <c:pt idx="35">
                  <c:v>3.5000000000000018</c:v>
                </c:pt>
                <c:pt idx="36">
                  <c:v>3.6000000000000019</c:v>
                </c:pt>
                <c:pt idx="37">
                  <c:v>3.700000000000002</c:v>
                </c:pt>
                <c:pt idx="38">
                  <c:v>3.800000000000002</c:v>
                </c:pt>
                <c:pt idx="39">
                  <c:v>3.9000000000000021</c:v>
                </c:pt>
                <c:pt idx="40">
                  <c:v>4.0000000000000018</c:v>
                </c:pt>
                <c:pt idx="41">
                  <c:v>4.1000000000000014</c:v>
                </c:pt>
                <c:pt idx="42">
                  <c:v>4.2000000000000011</c:v>
                </c:pt>
                <c:pt idx="43">
                  <c:v>4.3000000000000007</c:v>
                </c:pt>
                <c:pt idx="44">
                  <c:v>4.4000000000000004</c:v>
                </c:pt>
                <c:pt idx="45">
                  <c:v>4.5</c:v>
                </c:pt>
                <c:pt idx="46">
                  <c:v>4.5999999999999996</c:v>
                </c:pt>
                <c:pt idx="47">
                  <c:v>4.6999999999999993</c:v>
                </c:pt>
                <c:pt idx="48">
                  <c:v>4.7999999999999989</c:v>
                </c:pt>
                <c:pt idx="49">
                  <c:v>4.8999999999999986</c:v>
                </c:pt>
                <c:pt idx="50">
                  <c:v>4.9999999999999982</c:v>
                </c:pt>
                <c:pt idx="51">
                  <c:v>5.0999999999999979</c:v>
                </c:pt>
                <c:pt idx="52">
                  <c:v>5.1999999999999975</c:v>
                </c:pt>
                <c:pt idx="53">
                  <c:v>5.2999999999999972</c:v>
                </c:pt>
                <c:pt idx="54">
                  <c:v>5.3999999999999968</c:v>
                </c:pt>
                <c:pt idx="55">
                  <c:v>5.4999999999999964</c:v>
                </c:pt>
                <c:pt idx="56">
                  <c:v>5.5999999999999961</c:v>
                </c:pt>
                <c:pt idx="57">
                  <c:v>5.6999999999999957</c:v>
                </c:pt>
                <c:pt idx="58">
                  <c:v>5.7999999999999954</c:v>
                </c:pt>
                <c:pt idx="59">
                  <c:v>5.899999999999995</c:v>
                </c:pt>
                <c:pt idx="60">
                  <c:v>5.9999999999999947</c:v>
                </c:pt>
                <c:pt idx="61">
                  <c:v>6.0999999999999943</c:v>
                </c:pt>
                <c:pt idx="62">
                  <c:v>6.199999999999994</c:v>
                </c:pt>
                <c:pt idx="63">
                  <c:v>6.2999999999999936</c:v>
                </c:pt>
                <c:pt idx="64">
                  <c:v>6.3999999999999932</c:v>
                </c:pt>
                <c:pt idx="65">
                  <c:v>6.4999999999999929</c:v>
                </c:pt>
                <c:pt idx="66">
                  <c:v>6.5999999999999925</c:v>
                </c:pt>
                <c:pt idx="67">
                  <c:v>6.6999999999999922</c:v>
                </c:pt>
                <c:pt idx="68">
                  <c:v>6.7999999999999918</c:v>
                </c:pt>
                <c:pt idx="69">
                  <c:v>6.8999999999999915</c:v>
                </c:pt>
                <c:pt idx="70">
                  <c:v>6.9999999999999911</c:v>
                </c:pt>
                <c:pt idx="71">
                  <c:v>7.0999999999999908</c:v>
                </c:pt>
                <c:pt idx="72">
                  <c:v>7.1999999999999904</c:v>
                </c:pt>
                <c:pt idx="73">
                  <c:v>7.2999999999999901</c:v>
                </c:pt>
                <c:pt idx="74">
                  <c:v>7.3999999999999897</c:v>
                </c:pt>
                <c:pt idx="75">
                  <c:v>7.4999999999999893</c:v>
                </c:pt>
                <c:pt idx="76">
                  <c:v>7.599999999999989</c:v>
                </c:pt>
                <c:pt idx="77">
                  <c:v>7.6999999999999886</c:v>
                </c:pt>
                <c:pt idx="78">
                  <c:v>7.7999999999999883</c:v>
                </c:pt>
                <c:pt idx="79">
                  <c:v>7.8999999999999879</c:v>
                </c:pt>
                <c:pt idx="80">
                  <c:v>7.9999999999999876</c:v>
                </c:pt>
              </c:numCache>
            </c:numRef>
          </c:cat>
          <c:val>
            <c:numRef>
              <c:f>無差別曲線!$G$2:$G$82</c:f>
              <c:numCache>
                <c:formatCode>General</c:formatCode>
                <c:ptCount val="81"/>
                <c:pt idx="0">
                  <c:v>17</c:v>
                </c:pt>
                <c:pt idx="1">
                  <c:v>16.899999999999999</c:v>
                </c:pt>
                <c:pt idx="2">
                  <c:v>16.8</c:v>
                </c:pt>
                <c:pt idx="3">
                  <c:v>16.7</c:v>
                </c:pt>
                <c:pt idx="4">
                  <c:v>16.600000000000001</c:v>
                </c:pt>
                <c:pt idx="5">
                  <c:v>16.5</c:v>
                </c:pt>
                <c:pt idx="6">
                  <c:v>16.399999999999999</c:v>
                </c:pt>
                <c:pt idx="7">
                  <c:v>16.3</c:v>
                </c:pt>
                <c:pt idx="8">
                  <c:v>16.2</c:v>
                </c:pt>
                <c:pt idx="9">
                  <c:v>16.100000000000001</c:v>
                </c:pt>
                <c:pt idx="10">
                  <c:v>16</c:v>
                </c:pt>
                <c:pt idx="11">
                  <c:v>15.9</c:v>
                </c:pt>
                <c:pt idx="12">
                  <c:v>15.8</c:v>
                </c:pt>
                <c:pt idx="13">
                  <c:v>15.7</c:v>
                </c:pt>
                <c:pt idx="14">
                  <c:v>15.6</c:v>
                </c:pt>
                <c:pt idx="15">
                  <c:v>15.5</c:v>
                </c:pt>
                <c:pt idx="16">
                  <c:v>15.4</c:v>
                </c:pt>
                <c:pt idx="17">
                  <c:v>15.299999999999999</c:v>
                </c:pt>
                <c:pt idx="18">
                  <c:v>15.2</c:v>
                </c:pt>
                <c:pt idx="19">
                  <c:v>15.1</c:v>
                </c:pt>
                <c:pt idx="20">
                  <c:v>15</c:v>
                </c:pt>
                <c:pt idx="21">
                  <c:v>14.899999999999999</c:v>
                </c:pt>
                <c:pt idx="22">
                  <c:v>14.799999999999999</c:v>
                </c:pt>
                <c:pt idx="23">
                  <c:v>14.7</c:v>
                </c:pt>
                <c:pt idx="24">
                  <c:v>14.6</c:v>
                </c:pt>
                <c:pt idx="25">
                  <c:v>14.5</c:v>
                </c:pt>
                <c:pt idx="26">
                  <c:v>14.399999999999999</c:v>
                </c:pt>
                <c:pt idx="27">
                  <c:v>14.299999999999999</c:v>
                </c:pt>
                <c:pt idx="28">
                  <c:v>14.2</c:v>
                </c:pt>
                <c:pt idx="29">
                  <c:v>14.099999999999998</c:v>
                </c:pt>
                <c:pt idx="30">
                  <c:v>13.999999999999998</c:v>
                </c:pt>
                <c:pt idx="31">
                  <c:v>13.899999999999999</c:v>
                </c:pt>
                <c:pt idx="32">
                  <c:v>13.799999999999999</c:v>
                </c:pt>
                <c:pt idx="33">
                  <c:v>13.7</c:v>
                </c:pt>
                <c:pt idx="34">
                  <c:v>13.599999999999998</c:v>
                </c:pt>
                <c:pt idx="35">
                  <c:v>13.499999999999998</c:v>
                </c:pt>
                <c:pt idx="36">
                  <c:v>13.399999999999999</c:v>
                </c:pt>
                <c:pt idx="37">
                  <c:v>13.299999999999997</c:v>
                </c:pt>
                <c:pt idx="38">
                  <c:v>13.199999999999998</c:v>
                </c:pt>
                <c:pt idx="39">
                  <c:v>13.099999999999998</c:v>
                </c:pt>
                <c:pt idx="40">
                  <c:v>12.999999999999998</c:v>
                </c:pt>
                <c:pt idx="41">
                  <c:v>12.899999999999999</c:v>
                </c:pt>
                <c:pt idx="42">
                  <c:v>12.799999999999999</c:v>
                </c:pt>
                <c:pt idx="43">
                  <c:v>12.7</c:v>
                </c:pt>
                <c:pt idx="44">
                  <c:v>12.6</c:v>
                </c:pt>
                <c:pt idx="45">
                  <c:v>12.5</c:v>
                </c:pt>
                <c:pt idx="46">
                  <c:v>12.4</c:v>
                </c:pt>
                <c:pt idx="47">
                  <c:v>12.3</c:v>
                </c:pt>
                <c:pt idx="48">
                  <c:v>12.200000000000001</c:v>
                </c:pt>
                <c:pt idx="49">
                  <c:v>12.100000000000001</c:v>
                </c:pt>
                <c:pt idx="50">
                  <c:v>12.000000000000002</c:v>
                </c:pt>
                <c:pt idx="51">
                  <c:v>11.900000000000002</c:v>
                </c:pt>
                <c:pt idx="52">
                  <c:v>11.800000000000002</c:v>
                </c:pt>
                <c:pt idx="53">
                  <c:v>11.700000000000003</c:v>
                </c:pt>
                <c:pt idx="54">
                  <c:v>11.600000000000003</c:v>
                </c:pt>
                <c:pt idx="55">
                  <c:v>11.500000000000004</c:v>
                </c:pt>
                <c:pt idx="56">
                  <c:v>11.400000000000004</c:v>
                </c:pt>
                <c:pt idx="57">
                  <c:v>11.300000000000004</c:v>
                </c:pt>
                <c:pt idx="58">
                  <c:v>11.200000000000005</c:v>
                </c:pt>
                <c:pt idx="59">
                  <c:v>11.100000000000005</c:v>
                </c:pt>
                <c:pt idx="60">
                  <c:v>11.000000000000005</c:v>
                </c:pt>
                <c:pt idx="61">
                  <c:v>10.900000000000006</c:v>
                </c:pt>
                <c:pt idx="62">
                  <c:v>10.800000000000006</c:v>
                </c:pt>
                <c:pt idx="63">
                  <c:v>10.700000000000006</c:v>
                </c:pt>
                <c:pt idx="64">
                  <c:v>10.600000000000007</c:v>
                </c:pt>
                <c:pt idx="65">
                  <c:v>10.500000000000007</c:v>
                </c:pt>
                <c:pt idx="66">
                  <c:v>10.400000000000007</c:v>
                </c:pt>
                <c:pt idx="67">
                  <c:v>10.300000000000008</c:v>
                </c:pt>
                <c:pt idx="68">
                  <c:v>10.200000000000008</c:v>
                </c:pt>
                <c:pt idx="69">
                  <c:v>10.100000000000009</c:v>
                </c:pt>
                <c:pt idx="70">
                  <c:v>10.000000000000009</c:v>
                </c:pt>
                <c:pt idx="71">
                  <c:v>9.9000000000000092</c:v>
                </c:pt>
                <c:pt idx="72">
                  <c:v>9.8000000000000096</c:v>
                </c:pt>
                <c:pt idx="73">
                  <c:v>9.7000000000000099</c:v>
                </c:pt>
                <c:pt idx="74">
                  <c:v>9.6000000000000103</c:v>
                </c:pt>
                <c:pt idx="75">
                  <c:v>9.5000000000000107</c:v>
                </c:pt>
                <c:pt idx="76">
                  <c:v>9.400000000000011</c:v>
                </c:pt>
                <c:pt idx="77">
                  <c:v>9.3000000000000114</c:v>
                </c:pt>
                <c:pt idx="78">
                  <c:v>9.2000000000000117</c:v>
                </c:pt>
                <c:pt idx="79">
                  <c:v>9.1000000000000121</c:v>
                </c:pt>
                <c:pt idx="80">
                  <c:v>9.0000000000000124</c:v>
                </c:pt>
              </c:numCache>
            </c:numRef>
          </c:val>
          <c:smooth val="0"/>
          <c:extLst>
            <c:ext xmlns:c16="http://schemas.microsoft.com/office/drawing/2014/chart" uri="{C3380CC4-5D6E-409C-BE32-E72D297353CC}">
              <c16:uniqueId val="{00000004-5BB1-4B0F-8667-5DE5FDFED623}"/>
            </c:ext>
          </c:extLst>
        </c:ser>
        <c:dLbls>
          <c:showLegendKey val="0"/>
          <c:showVal val="0"/>
          <c:showCatName val="0"/>
          <c:showSerName val="0"/>
          <c:showPercent val="0"/>
          <c:showBubbleSize val="0"/>
        </c:dLbls>
        <c:smooth val="0"/>
        <c:axId val="43096704"/>
        <c:axId val="43581824"/>
      </c:lineChart>
      <c:catAx>
        <c:axId val="43096704"/>
        <c:scaling>
          <c:orientation val="minMax"/>
        </c:scaling>
        <c:delete val="0"/>
        <c:axPos val="b"/>
        <c:numFmt formatCode="General" sourceLinked="1"/>
        <c:majorTickMark val="out"/>
        <c:minorTickMark val="none"/>
        <c:tickLblPos val="nextTo"/>
        <c:txPr>
          <a:bodyPr/>
          <a:lstStyle/>
          <a:p>
            <a:pPr>
              <a:defRPr>
                <a:latin typeface="Times New Roman" panose="02020603050405020304" pitchFamily="18" charset="0"/>
                <a:cs typeface="Times New Roman" panose="02020603050405020304" pitchFamily="18" charset="0"/>
              </a:defRPr>
            </a:pPr>
            <a:endParaRPr lang="ja-JP"/>
          </a:p>
        </c:txPr>
        <c:crossAx val="43581824"/>
        <c:crosses val="autoZero"/>
        <c:auto val="1"/>
        <c:lblAlgn val="ctr"/>
        <c:lblOffset val="100"/>
        <c:tickLblSkip val="10"/>
        <c:tickMarkSkip val="10"/>
        <c:noMultiLvlLbl val="0"/>
      </c:catAx>
      <c:valAx>
        <c:axId val="43581824"/>
        <c:scaling>
          <c:orientation val="minMax"/>
          <c:max val="30"/>
          <c:min val="0"/>
        </c:scaling>
        <c:delete val="0"/>
        <c:axPos val="l"/>
        <c:numFmt formatCode="General" sourceLinked="1"/>
        <c:majorTickMark val="out"/>
        <c:minorTickMark val="none"/>
        <c:tickLblPos val="nextTo"/>
        <c:txPr>
          <a:bodyPr/>
          <a:lstStyle/>
          <a:p>
            <a:pPr>
              <a:defRPr>
                <a:latin typeface="Times New Roman" panose="02020603050405020304" pitchFamily="18" charset="0"/>
                <a:cs typeface="Times New Roman" panose="02020603050405020304" pitchFamily="18" charset="0"/>
              </a:defRPr>
            </a:pPr>
            <a:endParaRPr lang="ja-JP"/>
          </a:p>
        </c:txPr>
        <c:crossAx val="43096704"/>
        <c:crosses val="autoZero"/>
        <c:crossBetween val="midCat"/>
      </c:valAx>
    </c:plotArea>
    <c:plotVisOnly val="1"/>
    <c:dispBlanksAs val="gap"/>
    <c:showDLblsOverMax val="0"/>
  </c:chart>
  <c:spPr>
    <a:ln>
      <a:noFill/>
    </a:ln>
  </c:spPr>
  <c:txPr>
    <a:bodyPr/>
    <a:lstStyle/>
    <a:p>
      <a:pPr>
        <a:defRPr sz="1600"/>
      </a:pPr>
      <a:endParaRPr lang="ja-JP"/>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424923447069116"/>
          <c:y val="0.13936351706036745"/>
          <c:w val="0.54895441518086097"/>
          <c:h val="0.74465660542432199"/>
        </c:manualLayout>
      </c:layout>
      <c:lineChart>
        <c:grouping val="standard"/>
        <c:varyColors val="0"/>
        <c:ser>
          <c:idx val="0"/>
          <c:order val="0"/>
          <c:tx>
            <c:strRef>
              <c:f>無差別曲線!$A$1</c:f>
              <c:strCache>
                <c:ptCount val="1"/>
                <c:pt idx="0">
                  <c:v>m</c:v>
                </c:pt>
              </c:strCache>
            </c:strRef>
          </c:tx>
          <c:spPr>
            <a:ln w="31750">
              <a:solidFill>
                <a:srgbClr val="0070C0"/>
              </a:solidFill>
              <a:prstDash val="solid"/>
            </a:ln>
          </c:spPr>
          <c:marker>
            <c:symbol val="none"/>
          </c:marker>
          <c:cat>
            <c:numRef>
              <c:f>無差別曲線!$E$2:$E$82</c:f>
              <c:numCache>
                <c:formatCode>General</c:formatCode>
                <c:ptCount val="8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pt idx="31">
                  <c:v>3.1000000000000014</c:v>
                </c:pt>
                <c:pt idx="32">
                  <c:v>3.2000000000000015</c:v>
                </c:pt>
                <c:pt idx="33">
                  <c:v>3.3000000000000016</c:v>
                </c:pt>
                <c:pt idx="34">
                  <c:v>3.4000000000000017</c:v>
                </c:pt>
                <c:pt idx="35">
                  <c:v>3.5000000000000018</c:v>
                </c:pt>
                <c:pt idx="36">
                  <c:v>3.6000000000000019</c:v>
                </c:pt>
                <c:pt idx="37">
                  <c:v>3.700000000000002</c:v>
                </c:pt>
                <c:pt idx="38">
                  <c:v>3.800000000000002</c:v>
                </c:pt>
                <c:pt idx="39">
                  <c:v>3.9000000000000021</c:v>
                </c:pt>
                <c:pt idx="40">
                  <c:v>4.0000000000000018</c:v>
                </c:pt>
                <c:pt idx="41">
                  <c:v>4.1000000000000014</c:v>
                </c:pt>
                <c:pt idx="42">
                  <c:v>4.2000000000000011</c:v>
                </c:pt>
                <c:pt idx="43">
                  <c:v>4.3000000000000007</c:v>
                </c:pt>
                <c:pt idx="44">
                  <c:v>4.4000000000000004</c:v>
                </c:pt>
                <c:pt idx="45">
                  <c:v>4.5</c:v>
                </c:pt>
                <c:pt idx="46">
                  <c:v>4.5999999999999996</c:v>
                </c:pt>
                <c:pt idx="47">
                  <c:v>4.6999999999999993</c:v>
                </c:pt>
                <c:pt idx="48">
                  <c:v>4.7999999999999989</c:v>
                </c:pt>
                <c:pt idx="49">
                  <c:v>4.8999999999999986</c:v>
                </c:pt>
                <c:pt idx="50">
                  <c:v>4.9999999999999982</c:v>
                </c:pt>
                <c:pt idx="51">
                  <c:v>5.0999999999999979</c:v>
                </c:pt>
                <c:pt idx="52">
                  <c:v>5.1999999999999975</c:v>
                </c:pt>
                <c:pt idx="53">
                  <c:v>5.2999999999999972</c:v>
                </c:pt>
                <c:pt idx="54">
                  <c:v>5.3999999999999968</c:v>
                </c:pt>
                <c:pt idx="55">
                  <c:v>5.4999999999999964</c:v>
                </c:pt>
                <c:pt idx="56">
                  <c:v>5.5999999999999961</c:v>
                </c:pt>
                <c:pt idx="57">
                  <c:v>5.6999999999999957</c:v>
                </c:pt>
                <c:pt idx="58">
                  <c:v>5.7999999999999954</c:v>
                </c:pt>
                <c:pt idx="59">
                  <c:v>5.899999999999995</c:v>
                </c:pt>
                <c:pt idx="60">
                  <c:v>5.9999999999999947</c:v>
                </c:pt>
                <c:pt idx="61">
                  <c:v>6.0999999999999943</c:v>
                </c:pt>
                <c:pt idx="62">
                  <c:v>6.199999999999994</c:v>
                </c:pt>
                <c:pt idx="63">
                  <c:v>6.2999999999999936</c:v>
                </c:pt>
                <c:pt idx="64">
                  <c:v>6.3999999999999932</c:v>
                </c:pt>
                <c:pt idx="65">
                  <c:v>6.4999999999999929</c:v>
                </c:pt>
                <c:pt idx="66">
                  <c:v>6.5999999999999925</c:v>
                </c:pt>
                <c:pt idx="67">
                  <c:v>6.6999999999999922</c:v>
                </c:pt>
                <c:pt idx="68">
                  <c:v>6.7999999999999918</c:v>
                </c:pt>
                <c:pt idx="69">
                  <c:v>6.8999999999999915</c:v>
                </c:pt>
                <c:pt idx="70">
                  <c:v>6.9999999999999911</c:v>
                </c:pt>
                <c:pt idx="71">
                  <c:v>7.0999999999999908</c:v>
                </c:pt>
                <c:pt idx="72">
                  <c:v>7.1999999999999904</c:v>
                </c:pt>
                <c:pt idx="73">
                  <c:v>7.2999999999999901</c:v>
                </c:pt>
                <c:pt idx="74">
                  <c:v>7.3999999999999897</c:v>
                </c:pt>
                <c:pt idx="75">
                  <c:v>7.4999999999999893</c:v>
                </c:pt>
                <c:pt idx="76">
                  <c:v>7.599999999999989</c:v>
                </c:pt>
                <c:pt idx="77">
                  <c:v>7.6999999999999886</c:v>
                </c:pt>
                <c:pt idx="78">
                  <c:v>7.7999999999999883</c:v>
                </c:pt>
                <c:pt idx="79">
                  <c:v>7.8999999999999879</c:v>
                </c:pt>
                <c:pt idx="80">
                  <c:v>7.9999999999999876</c:v>
                </c:pt>
              </c:numCache>
            </c:numRef>
          </c:cat>
          <c:val>
            <c:numRef>
              <c:f>無差別曲線!$A$2:$A$82</c:f>
              <c:numCache>
                <c:formatCode>General</c:formatCode>
                <c:ptCount val="81"/>
                <c:pt idx="0">
                  <c:v>25</c:v>
                </c:pt>
                <c:pt idx="1">
                  <c:v>24.504999999999999</c:v>
                </c:pt>
                <c:pt idx="2">
                  <c:v>24.02</c:v>
                </c:pt>
                <c:pt idx="3">
                  <c:v>23.544999999999998</c:v>
                </c:pt>
                <c:pt idx="4">
                  <c:v>23.08</c:v>
                </c:pt>
                <c:pt idx="5">
                  <c:v>22.625</c:v>
                </c:pt>
                <c:pt idx="6">
                  <c:v>22.18</c:v>
                </c:pt>
                <c:pt idx="7">
                  <c:v>21.745000000000001</c:v>
                </c:pt>
                <c:pt idx="8">
                  <c:v>21.32</c:v>
                </c:pt>
                <c:pt idx="9">
                  <c:v>20.905000000000001</c:v>
                </c:pt>
                <c:pt idx="10">
                  <c:v>20.5</c:v>
                </c:pt>
                <c:pt idx="11">
                  <c:v>20.105</c:v>
                </c:pt>
                <c:pt idx="12">
                  <c:v>19.72</c:v>
                </c:pt>
                <c:pt idx="13">
                  <c:v>19.344999999999999</c:v>
                </c:pt>
                <c:pt idx="14">
                  <c:v>18.98</c:v>
                </c:pt>
                <c:pt idx="15">
                  <c:v>18.625</c:v>
                </c:pt>
                <c:pt idx="16">
                  <c:v>18.279999999999998</c:v>
                </c:pt>
                <c:pt idx="17">
                  <c:v>17.945</c:v>
                </c:pt>
                <c:pt idx="18">
                  <c:v>17.619999999999997</c:v>
                </c:pt>
                <c:pt idx="19">
                  <c:v>17.305</c:v>
                </c:pt>
                <c:pt idx="20">
                  <c:v>17</c:v>
                </c:pt>
                <c:pt idx="21">
                  <c:v>16.704999999999998</c:v>
                </c:pt>
                <c:pt idx="22">
                  <c:v>16.419999999999998</c:v>
                </c:pt>
                <c:pt idx="23">
                  <c:v>16.144999999999996</c:v>
                </c:pt>
                <c:pt idx="24">
                  <c:v>15.879999999999999</c:v>
                </c:pt>
                <c:pt idx="25">
                  <c:v>15.624999999999998</c:v>
                </c:pt>
                <c:pt idx="26">
                  <c:v>15.379999999999997</c:v>
                </c:pt>
                <c:pt idx="27">
                  <c:v>15.144999999999998</c:v>
                </c:pt>
                <c:pt idx="28">
                  <c:v>14.919999999999998</c:v>
                </c:pt>
                <c:pt idx="29">
                  <c:v>14.704999999999997</c:v>
                </c:pt>
                <c:pt idx="30">
                  <c:v>14.499999999999996</c:v>
                </c:pt>
                <c:pt idx="31">
                  <c:v>14.304999999999996</c:v>
                </c:pt>
                <c:pt idx="32">
                  <c:v>14.119999999999997</c:v>
                </c:pt>
                <c:pt idx="33">
                  <c:v>13.944999999999999</c:v>
                </c:pt>
                <c:pt idx="34">
                  <c:v>13.779999999999998</c:v>
                </c:pt>
                <c:pt idx="35">
                  <c:v>13.625</c:v>
                </c:pt>
                <c:pt idx="36">
                  <c:v>13.479999999999997</c:v>
                </c:pt>
                <c:pt idx="37">
                  <c:v>13.344999999999995</c:v>
                </c:pt>
                <c:pt idx="38">
                  <c:v>13.219999999999997</c:v>
                </c:pt>
                <c:pt idx="39">
                  <c:v>13.104999999999997</c:v>
                </c:pt>
                <c:pt idx="40">
                  <c:v>13</c:v>
                </c:pt>
                <c:pt idx="41">
                  <c:v>12.904999999999999</c:v>
                </c:pt>
                <c:pt idx="42">
                  <c:v>12.819999999999997</c:v>
                </c:pt>
                <c:pt idx="43">
                  <c:v>12.744999999999999</c:v>
                </c:pt>
                <c:pt idx="44">
                  <c:v>12.680000000000001</c:v>
                </c:pt>
                <c:pt idx="45">
                  <c:v>12.625</c:v>
                </c:pt>
                <c:pt idx="46">
                  <c:v>12.579999999999998</c:v>
                </c:pt>
                <c:pt idx="47">
                  <c:v>12.545</c:v>
                </c:pt>
                <c:pt idx="48">
                  <c:v>12.520000000000001</c:v>
                </c:pt>
                <c:pt idx="49">
                  <c:v>12.505000000000001</c:v>
                </c:pt>
                <c:pt idx="50">
                  <c:v>12.499999999999998</c:v>
                </c:pt>
                <c:pt idx="51">
                  <c:v>12.504999999999999</c:v>
                </c:pt>
                <c:pt idx="52">
                  <c:v>12.520000000000001</c:v>
                </c:pt>
                <c:pt idx="53">
                  <c:v>12.545</c:v>
                </c:pt>
                <c:pt idx="54">
                  <c:v>12.579999999999997</c:v>
                </c:pt>
                <c:pt idx="55">
                  <c:v>12.624999999999998</c:v>
                </c:pt>
                <c:pt idx="56">
                  <c:v>12.68</c:v>
                </c:pt>
                <c:pt idx="57">
                  <c:v>12.744999999999997</c:v>
                </c:pt>
                <c:pt idx="58">
                  <c:v>12.819999999999993</c:v>
                </c:pt>
                <c:pt idx="59">
                  <c:v>12.904999999999994</c:v>
                </c:pt>
                <c:pt idx="60">
                  <c:v>12.999999999999996</c:v>
                </c:pt>
                <c:pt idx="61">
                  <c:v>13.104999999999993</c:v>
                </c:pt>
                <c:pt idx="62">
                  <c:v>13.219999999999992</c:v>
                </c:pt>
                <c:pt idx="63">
                  <c:v>13.344999999999992</c:v>
                </c:pt>
                <c:pt idx="64">
                  <c:v>13.479999999999993</c:v>
                </c:pt>
                <c:pt idx="65">
                  <c:v>13.624999999999989</c:v>
                </c:pt>
                <c:pt idx="66">
                  <c:v>13.779999999999987</c:v>
                </c:pt>
                <c:pt idx="67">
                  <c:v>13.94499999999999</c:v>
                </c:pt>
                <c:pt idx="68">
                  <c:v>14.119999999999987</c:v>
                </c:pt>
                <c:pt idx="69">
                  <c:v>14.304999999999986</c:v>
                </c:pt>
                <c:pt idx="70">
                  <c:v>14.499999999999979</c:v>
                </c:pt>
                <c:pt idx="71">
                  <c:v>14.704999999999977</c:v>
                </c:pt>
                <c:pt idx="72">
                  <c:v>14.91999999999998</c:v>
                </c:pt>
                <c:pt idx="73">
                  <c:v>15.144999999999978</c:v>
                </c:pt>
                <c:pt idx="74">
                  <c:v>15.379999999999974</c:v>
                </c:pt>
                <c:pt idx="75">
                  <c:v>15.624999999999979</c:v>
                </c:pt>
                <c:pt idx="76">
                  <c:v>15.879999999999974</c:v>
                </c:pt>
                <c:pt idx="77">
                  <c:v>16.144999999999968</c:v>
                </c:pt>
                <c:pt idx="78">
                  <c:v>16.419999999999966</c:v>
                </c:pt>
                <c:pt idx="79">
                  <c:v>16.704999999999963</c:v>
                </c:pt>
                <c:pt idx="80">
                  <c:v>16.999999999999964</c:v>
                </c:pt>
              </c:numCache>
            </c:numRef>
          </c:val>
          <c:smooth val="0"/>
          <c:extLst>
            <c:ext xmlns:c16="http://schemas.microsoft.com/office/drawing/2014/chart" uri="{C3380CC4-5D6E-409C-BE32-E72D297353CC}">
              <c16:uniqueId val="{00000000-7528-4D6A-A83B-C27DACD72343}"/>
            </c:ext>
          </c:extLst>
        </c:ser>
        <c:ser>
          <c:idx val="2"/>
          <c:order val="1"/>
          <c:tx>
            <c:strRef>
              <c:f>無差別曲線!$D$1</c:f>
              <c:strCache>
                <c:ptCount val="1"/>
                <c:pt idx="0">
                  <c:v>m2_</c:v>
                </c:pt>
              </c:strCache>
            </c:strRef>
          </c:tx>
          <c:spPr>
            <a:ln w="6350">
              <a:solidFill>
                <a:srgbClr val="00B050"/>
              </a:solidFill>
            </a:ln>
          </c:spPr>
          <c:marker>
            <c:symbol val="none"/>
          </c:marker>
          <c:cat>
            <c:numRef>
              <c:f>無差別曲線!$E$2:$E$82</c:f>
              <c:numCache>
                <c:formatCode>General</c:formatCode>
                <c:ptCount val="8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pt idx="31">
                  <c:v>3.1000000000000014</c:v>
                </c:pt>
                <c:pt idx="32">
                  <c:v>3.2000000000000015</c:v>
                </c:pt>
                <c:pt idx="33">
                  <c:v>3.3000000000000016</c:v>
                </c:pt>
                <c:pt idx="34">
                  <c:v>3.4000000000000017</c:v>
                </c:pt>
                <c:pt idx="35">
                  <c:v>3.5000000000000018</c:v>
                </c:pt>
                <c:pt idx="36">
                  <c:v>3.6000000000000019</c:v>
                </c:pt>
                <c:pt idx="37">
                  <c:v>3.700000000000002</c:v>
                </c:pt>
                <c:pt idx="38">
                  <c:v>3.800000000000002</c:v>
                </c:pt>
                <c:pt idx="39">
                  <c:v>3.9000000000000021</c:v>
                </c:pt>
                <c:pt idx="40">
                  <c:v>4.0000000000000018</c:v>
                </c:pt>
                <c:pt idx="41">
                  <c:v>4.1000000000000014</c:v>
                </c:pt>
                <c:pt idx="42">
                  <c:v>4.2000000000000011</c:v>
                </c:pt>
                <c:pt idx="43">
                  <c:v>4.3000000000000007</c:v>
                </c:pt>
                <c:pt idx="44">
                  <c:v>4.4000000000000004</c:v>
                </c:pt>
                <c:pt idx="45">
                  <c:v>4.5</c:v>
                </c:pt>
                <c:pt idx="46">
                  <c:v>4.5999999999999996</c:v>
                </c:pt>
                <c:pt idx="47">
                  <c:v>4.6999999999999993</c:v>
                </c:pt>
                <c:pt idx="48">
                  <c:v>4.7999999999999989</c:v>
                </c:pt>
                <c:pt idx="49">
                  <c:v>4.8999999999999986</c:v>
                </c:pt>
                <c:pt idx="50">
                  <c:v>4.9999999999999982</c:v>
                </c:pt>
                <c:pt idx="51">
                  <c:v>5.0999999999999979</c:v>
                </c:pt>
                <c:pt idx="52">
                  <c:v>5.1999999999999975</c:v>
                </c:pt>
                <c:pt idx="53">
                  <c:v>5.2999999999999972</c:v>
                </c:pt>
                <c:pt idx="54">
                  <c:v>5.3999999999999968</c:v>
                </c:pt>
                <c:pt idx="55">
                  <c:v>5.4999999999999964</c:v>
                </c:pt>
                <c:pt idx="56">
                  <c:v>5.5999999999999961</c:v>
                </c:pt>
                <c:pt idx="57">
                  <c:v>5.6999999999999957</c:v>
                </c:pt>
                <c:pt idx="58">
                  <c:v>5.7999999999999954</c:v>
                </c:pt>
                <c:pt idx="59">
                  <c:v>5.899999999999995</c:v>
                </c:pt>
                <c:pt idx="60">
                  <c:v>5.9999999999999947</c:v>
                </c:pt>
                <c:pt idx="61">
                  <c:v>6.0999999999999943</c:v>
                </c:pt>
                <c:pt idx="62">
                  <c:v>6.199999999999994</c:v>
                </c:pt>
                <c:pt idx="63">
                  <c:v>6.2999999999999936</c:v>
                </c:pt>
                <c:pt idx="64">
                  <c:v>6.3999999999999932</c:v>
                </c:pt>
                <c:pt idx="65">
                  <c:v>6.4999999999999929</c:v>
                </c:pt>
                <c:pt idx="66">
                  <c:v>6.5999999999999925</c:v>
                </c:pt>
                <c:pt idx="67">
                  <c:v>6.6999999999999922</c:v>
                </c:pt>
                <c:pt idx="68">
                  <c:v>6.7999999999999918</c:v>
                </c:pt>
                <c:pt idx="69">
                  <c:v>6.8999999999999915</c:v>
                </c:pt>
                <c:pt idx="70">
                  <c:v>6.9999999999999911</c:v>
                </c:pt>
                <c:pt idx="71">
                  <c:v>7.0999999999999908</c:v>
                </c:pt>
                <c:pt idx="72">
                  <c:v>7.1999999999999904</c:v>
                </c:pt>
                <c:pt idx="73">
                  <c:v>7.2999999999999901</c:v>
                </c:pt>
                <c:pt idx="74">
                  <c:v>7.3999999999999897</c:v>
                </c:pt>
                <c:pt idx="75">
                  <c:v>7.4999999999999893</c:v>
                </c:pt>
                <c:pt idx="76">
                  <c:v>7.599999999999989</c:v>
                </c:pt>
                <c:pt idx="77">
                  <c:v>7.6999999999999886</c:v>
                </c:pt>
                <c:pt idx="78">
                  <c:v>7.7999999999999883</c:v>
                </c:pt>
                <c:pt idx="79">
                  <c:v>7.8999999999999879</c:v>
                </c:pt>
                <c:pt idx="80">
                  <c:v>7.9999999999999876</c:v>
                </c:pt>
              </c:numCache>
            </c:numRef>
          </c:cat>
          <c:val>
            <c:numRef>
              <c:f>無差別曲線!$D$2:$D$52</c:f>
              <c:numCache>
                <c:formatCode>General</c:formatCode>
                <c:ptCount val="51"/>
                <c:pt idx="0">
                  <c:v>19</c:v>
                </c:pt>
                <c:pt idx="1">
                  <c:v>18.504999999999999</c:v>
                </c:pt>
                <c:pt idx="2">
                  <c:v>18.02</c:v>
                </c:pt>
                <c:pt idx="3">
                  <c:v>17.544999999999998</c:v>
                </c:pt>
                <c:pt idx="4">
                  <c:v>17.079999999999998</c:v>
                </c:pt>
                <c:pt idx="5">
                  <c:v>16.625</c:v>
                </c:pt>
                <c:pt idx="6">
                  <c:v>16.18</c:v>
                </c:pt>
                <c:pt idx="7">
                  <c:v>15.745000000000001</c:v>
                </c:pt>
                <c:pt idx="8">
                  <c:v>15.32</c:v>
                </c:pt>
                <c:pt idx="9">
                  <c:v>14.905000000000001</c:v>
                </c:pt>
                <c:pt idx="10">
                  <c:v>14.5</c:v>
                </c:pt>
                <c:pt idx="11">
                  <c:v>14.105</c:v>
                </c:pt>
                <c:pt idx="12">
                  <c:v>13.719999999999999</c:v>
                </c:pt>
                <c:pt idx="13">
                  <c:v>13.344999999999999</c:v>
                </c:pt>
                <c:pt idx="14">
                  <c:v>12.98</c:v>
                </c:pt>
                <c:pt idx="15">
                  <c:v>12.625</c:v>
                </c:pt>
                <c:pt idx="16">
                  <c:v>12.279999999999998</c:v>
                </c:pt>
                <c:pt idx="17">
                  <c:v>11.944999999999999</c:v>
                </c:pt>
                <c:pt idx="18">
                  <c:v>11.62</c:v>
                </c:pt>
                <c:pt idx="19">
                  <c:v>11.304999999999998</c:v>
                </c:pt>
                <c:pt idx="20">
                  <c:v>11</c:v>
                </c:pt>
                <c:pt idx="21">
                  <c:v>10.704999999999998</c:v>
                </c:pt>
                <c:pt idx="22">
                  <c:v>10.419999999999998</c:v>
                </c:pt>
                <c:pt idx="23">
                  <c:v>10.144999999999998</c:v>
                </c:pt>
                <c:pt idx="24">
                  <c:v>9.879999999999999</c:v>
                </c:pt>
                <c:pt idx="25">
                  <c:v>9.6249999999999982</c:v>
                </c:pt>
                <c:pt idx="26">
                  <c:v>9.3799999999999972</c:v>
                </c:pt>
                <c:pt idx="27">
                  <c:v>9.1449999999999978</c:v>
                </c:pt>
                <c:pt idx="28">
                  <c:v>8.9199999999999982</c:v>
                </c:pt>
                <c:pt idx="29">
                  <c:v>8.7049999999999965</c:v>
                </c:pt>
                <c:pt idx="30">
                  <c:v>8.4999999999999964</c:v>
                </c:pt>
                <c:pt idx="31">
                  <c:v>8.3049999999999962</c:v>
                </c:pt>
                <c:pt idx="32">
                  <c:v>8.1199999999999974</c:v>
                </c:pt>
                <c:pt idx="33">
                  <c:v>7.9449999999999985</c:v>
                </c:pt>
                <c:pt idx="34">
                  <c:v>7.7799999999999976</c:v>
                </c:pt>
                <c:pt idx="35">
                  <c:v>7.625</c:v>
                </c:pt>
                <c:pt idx="36">
                  <c:v>7.4799999999999969</c:v>
                </c:pt>
                <c:pt idx="37">
                  <c:v>7.3449999999999953</c:v>
                </c:pt>
                <c:pt idx="38">
                  <c:v>7.2199999999999971</c:v>
                </c:pt>
                <c:pt idx="39">
                  <c:v>7.1049999999999969</c:v>
                </c:pt>
                <c:pt idx="40">
                  <c:v>7</c:v>
                </c:pt>
                <c:pt idx="41">
                  <c:v>6.9049999999999994</c:v>
                </c:pt>
                <c:pt idx="42">
                  <c:v>6.8199999999999967</c:v>
                </c:pt>
                <c:pt idx="43">
                  <c:v>6.7449999999999992</c:v>
                </c:pt>
                <c:pt idx="44">
                  <c:v>6.6800000000000015</c:v>
                </c:pt>
                <c:pt idx="45">
                  <c:v>6.625</c:v>
                </c:pt>
                <c:pt idx="46">
                  <c:v>6.5799999999999983</c:v>
                </c:pt>
                <c:pt idx="47">
                  <c:v>6.5449999999999999</c:v>
                </c:pt>
                <c:pt idx="48">
                  <c:v>6.5200000000000014</c:v>
                </c:pt>
                <c:pt idx="49">
                  <c:v>6.5050000000000008</c:v>
                </c:pt>
                <c:pt idx="50">
                  <c:v>6.4999999999999982</c:v>
                </c:pt>
              </c:numCache>
            </c:numRef>
          </c:val>
          <c:smooth val="0"/>
          <c:extLst>
            <c:ext xmlns:c16="http://schemas.microsoft.com/office/drawing/2014/chart" uri="{C3380CC4-5D6E-409C-BE32-E72D297353CC}">
              <c16:uniqueId val="{00000001-7528-4D6A-A83B-C27DACD72343}"/>
            </c:ext>
          </c:extLst>
        </c:ser>
        <c:ser>
          <c:idx val="3"/>
          <c:order val="2"/>
          <c:tx>
            <c:strRef>
              <c:f>無差別曲線!$C$1</c:f>
              <c:strCache>
                <c:ptCount val="1"/>
                <c:pt idx="0">
                  <c:v>m2</c:v>
                </c:pt>
              </c:strCache>
            </c:strRef>
          </c:tx>
          <c:spPr>
            <a:ln w="31750">
              <a:solidFill>
                <a:srgbClr val="00B050"/>
              </a:solidFill>
              <a:prstDash val="solid"/>
            </a:ln>
          </c:spPr>
          <c:marker>
            <c:symbol val="none"/>
          </c:marker>
          <c:cat>
            <c:numRef>
              <c:f>無差別曲線!$E$2:$E$82</c:f>
              <c:numCache>
                <c:formatCode>General</c:formatCode>
                <c:ptCount val="8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pt idx="31">
                  <c:v>3.1000000000000014</c:v>
                </c:pt>
                <c:pt idx="32">
                  <c:v>3.2000000000000015</c:v>
                </c:pt>
                <c:pt idx="33">
                  <c:v>3.3000000000000016</c:v>
                </c:pt>
                <c:pt idx="34">
                  <c:v>3.4000000000000017</c:v>
                </c:pt>
                <c:pt idx="35">
                  <c:v>3.5000000000000018</c:v>
                </c:pt>
                <c:pt idx="36">
                  <c:v>3.6000000000000019</c:v>
                </c:pt>
                <c:pt idx="37">
                  <c:v>3.700000000000002</c:v>
                </c:pt>
                <c:pt idx="38">
                  <c:v>3.800000000000002</c:v>
                </c:pt>
                <c:pt idx="39">
                  <c:v>3.9000000000000021</c:v>
                </c:pt>
                <c:pt idx="40">
                  <c:v>4.0000000000000018</c:v>
                </c:pt>
                <c:pt idx="41">
                  <c:v>4.1000000000000014</c:v>
                </c:pt>
                <c:pt idx="42">
                  <c:v>4.2000000000000011</c:v>
                </c:pt>
                <c:pt idx="43">
                  <c:v>4.3000000000000007</c:v>
                </c:pt>
                <c:pt idx="44">
                  <c:v>4.4000000000000004</c:v>
                </c:pt>
                <c:pt idx="45">
                  <c:v>4.5</c:v>
                </c:pt>
                <c:pt idx="46">
                  <c:v>4.5999999999999996</c:v>
                </c:pt>
                <c:pt idx="47">
                  <c:v>4.6999999999999993</c:v>
                </c:pt>
                <c:pt idx="48">
                  <c:v>4.7999999999999989</c:v>
                </c:pt>
                <c:pt idx="49">
                  <c:v>4.8999999999999986</c:v>
                </c:pt>
                <c:pt idx="50">
                  <c:v>4.9999999999999982</c:v>
                </c:pt>
                <c:pt idx="51">
                  <c:v>5.0999999999999979</c:v>
                </c:pt>
                <c:pt idx="52">
                  <c:v>5.1999999999999975</c:v>
                </c:pt>
                <c:pt idx="53">
                  <c:v>5.2999999999999972</c:v>
                </c:pt>
                <c:pt idx="54">
                  <c:v>5.3999999999999968</c:v>
                </c:pt>
                <c:pt idx="55">
                  <c:v>5.4999999999999964</c:v>
                </c:pt>
                <c:pt idx="56">
                  <c:v>5.5999999999999961</c:v>
                </c:pt>
                <c:pt idx="57">
                  <c:v>5.6999999999999957</c:v>
                </c:pt>
                <c:pt idx="58">
                  <c:v>5.7999999999999954</c:v>
                </c:pt>
                <c:pt idx="59">
                  <c:v>5.899999999999995</c:v>
                </c:pt>
                <c:pt idx="60">
                  <c:v>5.9999999999999947</c:v>
                </c:pt>
                <c:pt idx="61">
                  <c:v>6.0999999999999943</c:v>
                </c:pt>
                <c:pt idx="62">
                  <c:v>6.199999999999994</c:v>
                </c:pt>
                <c:pt idx="63">
                  <c:v>6.2999999999999936</c:v>
                </c:pt>
                <c:pt idx="64">
                  <c:v>6.3999999999999932</c:v>
                </c:pt>
                <c:pt idx="65">
                  <c:v>6.4999999999999929</c:v>
                </c:pt>
                <c:pt idx="66">
                  <c:v>6.5999999999999925</c:v>
                </c:pt>
                <c:pt idx="67">
                  <c:v>6.6999999999999922</c:v>
                </c:pt>
                <c:pt idx="68">
                  <c:v>6.7999999999999918</c:v>
                </c:pt>
                <c:pt idx="69">
                  <c:v>6.8999999999999915</c:v>
                </c:pt>
                <c:pt idx="70">
                  <c:v>6.9999999999999911</c:v>
                </c:pt>
                <c:pt idx="71">
                  <c:v>7.0999999999999908</c:v>
                </c:pt>
                <c:pt idx="72">
                  <c:v>7.1999999999999904</c:v>
                </c:pt>
                <c:pt idx="73">
                  <c:v>7.2999999999999901</c:v>
                </c:pt>
                <c:pt idx="74">
                  <c:v>7.3999999999999897</c:v>
                </c:pt>
                <c:pt idx="75">
                  <c:v>7.4999999999999893</c:v>
                </c:pt>
                <c:pt idx="76">
                  <c:v>7.599999999999989</c:v>
                </c:pt>
                <c:pt idx="77">
                  <c:v>7.6999999999999886</c:v>
                </c:pt>
                <c:pt idx="78">
                  <c:v>7.7999999999999883</c:v>
                </c:pt>
                <c:pt idx="79">
                  <c:v>7.8999999999999879</c:v>
                </c:pt>
                <c:pt idx="80">
                  <c:v>7.9999999999999876</c:v>
                </c:pt>
              </c:numCache>
            </c:numRef>
          </c:cat>
          <c:val>
            <c:numRef>
              <c:f>無差別曲線!$C$2:$C$82</c:f>
              <c:numCache>
                <c:formatCode>General</c:formatCode>
                <c:ptCount val="81"/>
                <c:pt idx="0">
                  <c:v>19</c:v>
                </c:pt>
                <c:pt idx="1">
                  <c:v>18.504999999999999</c:v>
                </c:pt>
                <c:pt idx="2">
                  <c:v>18.02</c:v>
                </c:pt>
                <c:pt idx="3">
                  <c:v>17.544999999999998</c:v>
                </c:pt>
                <c:pt idx="4">
                  <c:v>17.079999999999998</c:v>
                </c:pt>
                <c:pt idx="5">
                  <c:v>16.625</c:v>
                </c:pt>
                <c:pt idx="6">
                  <c:v>16.18</c:v>
                </c:pt>
                <c:pt idx="7">
                  <c:v>15.745000000000001</c:v>
                </c:pt>
                <c:pt idx="8">
                  <c:v>15.32</c:v>
                </c:pt>
                <c:pt idx="9">
                  <c:v>14.905000000000001</c:v>
                </c:pt>
                <c:pt idx="10">
                  <c:v>14.5</c:v>
                </c:pt>
                <c:pt idx="11">
                  <c:v>14.105</c:v>
                </c:pt>
                <c:pt idx="12">
                  <c:v>13.719999999999999</c:v>
                </c:pt>
                <c:pt idx="13">
                  <c:v>13.344999999999999</c:v>
                </c:pt>
                <c:pt idx="14">
                  <c:v>12.98</c:v>
                </c:pt>
                <c:pt idx="15">
                  <c:v>12.625</c:v>
                </c:pt>
                <c:pt idx="16">
                  <c:v>12.279999999999998</c:v>
                </c:pt>
                <c:pt idx="17">
                  <c:v>11.944999999999999</c:v>
                </c:pt>
                <c:pt idx="18">
                  <c:v>11.62</c:v>
                </c:pt>
                <c:pt idx="19">
                  <c:v>11.304999999999998</c:v>
                </c:pt>
                <c:pt idx="20">
                  <c:v>11</c:v>
                </c:pt>
                <c:pt idx="21">
                  <c:v>10.704999999999998</c:v>
                </c:pt>
                <c:pt idx="22">
                  <c:v>10.419999999999998</c:v>
                </c:pt>
                <c:pt idx="23">
                  <c:v>10.144999999999998</c:v>
                </c:pt>
                <c:pt idx="24">
                  <c:v>9.879999999999999</c:v>
                </c:pt>
                <c:pt idx="25">
                  <c:v>9.6249999999999982</c:v>
                </c:pt>
                <c:pt idx="26">
                  <c:v>9.3799999999999972</c:v>
                </c:pt>
                <c:pt idx="27">
                  <c:v>9.1449999999999978</c:v>
                </c:pt>
                <c:pt idx="28">
                  <c:v>8.9199999999999982</c:v>
                </c:pt>
                <c:pt idx="29">
                  <c:v>8.7049999999999965</c:v>
                </c:pt>
                <c:pt idx="30">
                  <c:v>8.4999999999999964</c:v>
                </c:pt>
                <c:pt idx="31">
                  <c:v>8.3049999999999962</c:v>
                </c:pt>
                <c:pt idx="32">
                  <c:v>8.1199999999999974</c:v>
                </c:pt>
                <c:pt idx="33">
                  <c:v>7.9449999999999985</c:v>
                </c:pt>
                <c:pt idx="34">
                  <c:v>7.7799999999999976</c:v>
                </c:pt>
                <c:pt idx="35">
                  <c:v>7.625</c:v>
                </c:pt>
                <c:pt idx="36">
                  <c:v>7.4799999999999969</c:v>
                </c:pt>
                <c:pt idx="37">
                  <c:v>7.3449999999999953</c:v>
                </c:pt>
                <c:pt idx="38">
                  <c:v>7.2199999999999971</c:v>
                </c:pt>
                <c:pt idx="39">
                  <c:v>7.1049999999999969</c:v>
                </c:pt>
                <c:pt idx="40">
                  <c:v>7</c:v>
                </c:pt>
                <c:pt idx="41">
                  <c:v>6.9049999999999994</c:v>
                </c:pt>
                <c:pt idx="42">
                  <c:v>6.8199999999999967</c:v>
                </c:pt>
                <c:pt idx="43">
                  <c:v>6.7449999999999992</c:v>
                </c:pt>
                <c:pt idx="44">
                  <c:v>6.6800000000000015</c:v>
                </c:pt>
                <c:pt idx="45">
                  <c:v>6.625</c:v>
                </c:pt>
                <c:pt idx="46">
                  <c:v>6.5799999999999983</c:v>
                </c:pt>
                <c:pt idx="47">
                  <c:v>6.5449999999999999</c:v>
                </c:pt>
                <c:pt idx="48">
                  <c:v>6.5200000000000014</c:v>
                </c:pt>
                <c:pt idx="49">
                  <c:v>6.5050000000000008</c:v>
                </c:pt>
                <c:pt idx="50">
                  <c:v>6.4999999999999982</c:v>
                </c:pt>
                <c:pt idx="51">
                  <c:v>6.504999999999999</c:v>
                </c:pt>
                <c:pt idx="52">
                  <c:v>6.5200000000000014</c:v>
                </c:pt>
                <c:pt idx="53">
                  <c:v>6.5449999999999999</c:v>
                </c:pt>
                <c:pt idx="54">
                  <c:v>6.5799999999999965</c:v>
                </c:pt>
                <c:pt idx="55">
                  <c:v>6.6249999999999982</c:v>
                </c:pt>
                <c:pt idx="56">
                  <c:v>6.68</c:v>
                </c:pt>
                <c:pt idx="57">
                  <c:v>6.7449999999999974</c:v>
                </c:pt>
                <c:pt idx="58">
                  <c:v>6.8199999999999932</c:v>
                </c:pt>
                <c:pt idx="59">
                  <c:v>6.904999999999994</c:v>
                </c:pt>
                <c:pt idx="60">
                  <c:v>6.9999999999999964</c:v>
                </c:pt>
                <c:pt idx="61">
                  <c:v>7.1049999999999933</c:v>
                </c:pt>
                <c:pt idx="62">
                  <c:v>7.2199999999999918</c:v>
                </c:pt>
                <c:pt idx="63">
                  <c:v>7.3449999999999918</c:v>
                </c:pt>
                <c:pt idx="64">
                  <c:v>7.4799999999999933</c:v>
                </c:pt>
                <c:pt idx="65">
                  <c:v>7.6249999999999893</c:v>
                </c:pt>
                <c:pt idx="66">
                  <c:v>7.7799999999999869</c:v>
                </c:pt>
                <c:pt idx="67">
                  <c:v>7.9449999999999896</c:v>
                </c:pt>
                <c:pt idx="68">
                  <c:v>8.1199999999999868</c:v>
                </c:pt>
                <c:pt idx="69">
                  <c:v>8.3049999999999855</c:v>
                </c:pt>
                <c:pt idx="70">
                  <c:v>8.4999999999999787</c:v>
                </c:pt>
                <c:pt idx="71">
                  <c:v>8.704999999999977</c:v>
                </c:pt>
                <c:pt idx="72">
                  <c:v>8.9199999999999804</c:v>
                </c:pt>
                <c:pt idx="73">
                  <c:v>9.1449999999999783</c:v>
                </c:pt>
                <c:pt idx="74">
                  <c:v>9.3799999999999741</c:v>
                </c:pt>
                <c:pt idx="75">
                  <c:v>9.6249999999999787</c:v>
                </c:pt>
                <c:pt idx="76">
                  <c:v>9.8799999999999741</c:v>
                </c:pt>
                <c:pt idx="77">
                  <c:v>10.144999999999968</c:v>
                </c:pt>
                <c:pt idx="78">
                  <c:v>10.419999999999966</c:v>
                </c:pt>
                <c:pt idx="79">
                  <c:v>10.704999999999963</c:v>
                </c:pt>
                <c:pt idx="80">
                  <c:v>10.999999999999964</c:v>
                </c:pt>
              </c:numCache>
            </c:numRef>
          </c:val>
          <c:smooth val="0"/>
          <c:extLst>
            <c:ext xmlns:c16="http://schemas.microsoft.com/office/drawing/2014/chart" uri="{C3380CC4-5D6E-409C-BE32-E72D297353CC}">
              <c16:uniqueId val="{00000002-7528-4D6A-A83B-C27DACD72343}"/>
            </c:ext>
          </c:extLst>
        </c:ser>
        <c:ser>
          <c:idx val="4"/>
          <c:order val="3"/>
          <c:tx>
            <c:strRef>
              <c:f>無差別曲線!$G$1</c:f>
              <c:strCache>
                <c:ptCount val="1"/>
                <c:pt idx="0">
                  <c:v>予算制約</c:v>
                </c:pt>
              </c:strCache>
            </c:strRef>
          </c:tx>
          <c:spPr>
            <a:ln w="6350">
              <a:solidFill>
                <a:schemeClr val="tx1"/>
              </a:solidFill>
            </a:ln>
          </c:spPr>
          <c:marker>
            <c:symbol val="none"/>
          </c:marker>
          <c:trendline>
            <c:spPr>
              <a:ln w="25400">
                <a:solidFill>
                  <a:schemeClr val="tx1"/>
                </a:solidFill>
              </a:ln>
            </c:spPr>
            <c:trendlineType val="linear"/>
            <c:dispRSqr val="0"/>
            <c:dispEq val="0"/>
          </c:trendline>
          <c:cat>
            <c:numRef>
              <c:f>無差別曲線!$E$2:$E$82</c:f>
              <c:numCache>
                <c:formatCode>General</c:formatCode>
                <c:ptCount val="8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pt idx="31">
                  <c:v>3.1000000000000014</c:v>
                </c:pt>
                <c:pt idx="32">
                  <c:v>3.2000000000000015</c:v>
                </c:pt>
                <c:pt idx="33">
                  <c:v>3.3000000000000016</c:v>
                </c:pt>
                <c:pt idx="34">
                  <c:v>3.4000000000000017</c:v>
                </c:pt>
                <c:pt idx="35">
                  <c:v>3.5000000000000018</c:v>
                </c:pt>
                <c:pt idx="36">
                  <c:v>3.6000000000000019</c:v>
                </c:pt>
                <c:pt idx="37">
                  <c:v>3.700000000000002</c:v>
                </c:pt>
                <c:pt idx="38">
                  <c:v>3.800000000000002</c:v>
                </c:pt>
                <c:pt idx="39">
                  <c:v>3.9000000000000021</c:v>
                </c:pt>
                <c:pt idx="40">
                  <c:v>4.0000000000000018</c:v>
                </c:pt>
                <c:pt idx="41">
                  <c:v>4.1000000000000014</c:v>
                </c:pt>
                <c:pt idx="42">
                  <c:v>4.2000000000000011</c:v>
                </c:pt>
                <c:pt idx="43">
                  <c:v>4.3000000000000007</c:v>
                </c:pt>
                <c:pt idx="44">
                  <c:v>4.4000000000000004</c:v>
                </c:pt>
                <c:pt idx="45">
                  <c:v>4.5</c:v>
                </c:pt>
                <c:pt idx="46">
                  <c:v>4.5999999999999996</c:v>
                </c:pt>
                <c:pt idx="47">
                  <c:v>4.6999999999999993</c:v>
                </c:pt>
                <c:pt idx="48">
                  <c:v>4.7999999999999989</c:v>
                </c:pt>
                <c:pt idx="49">
                  <c:v>4.8999999999999986</c:v>
                </c:pt>
                <c:pt idx="50">
                  <c:v>4.9999999999999982</c:v>
                </c:pt>
                <c:pt idx="51">
                  <c:v>5.0999999999999979</c:v>
                </c:pt>
                <c:pt idx="52">
                  <c:v>5.1999999999999975</c:v>
                </c:pt>
                <c:pt idx="53">
                  <c:v>5.2999999999999972</c:v>
                </c:pt>
                <c:pt idx="54">
                  <c:v>5.3999999999999968</c:v>
                </c:pt>
                <c:pt idx="55">
                  <c:v>5.4999999999999964</c:v>
                </c:pt>
                <c:pt idx="56">
                  <c:v>5.5999999999999961</c:v>
                </c:pt>
                <c:pt idx="57">
                  <c:v>5.6999999999999957</c:v>
                </c:pt>
                <c:pt idx="58">
                  <c:v>5.7999999999999954</c:v>
                </c:pt>
                <c:pt idx="59">
                  <c:v>5.899999999999995</c:v>
                </c:pt>
                <c:pt idx="60">
                  <c:v>5.9999999999999947</c:v>
                </c:pt>
                <c:pt idx="61">
                  <c:v>6.0999999999999943</c:v>
                </c:pt>
                <c:pt idx="62">
                  <c:v>6.199999999999994</c:v>
                </c:pt>
                <c:pt idx="63">
                  <c:v>6.2999999999999936</c:v>
                </c:pt>
                <c:pt idx="64">
                  <c:v>6.3999999999999932</c:v>
                </c:pt>
                <c:pt idx="65">
                  <c:v>6.4999999999999929</c:v>
                </c:pt>
                <c:pt idx="66">
                  <c:v>6.5999999999999925</c:v>
                </c:pt>
                <c:pt idx="67">
                  <c:v>6.6999999999999922</c:v>
                </c:pt>
                <c:pt idx="68">
                  <c:v>6.7999999999999918</c:v>
                </c:pt>
                <c:pt idx="69">
                  <c:v>6.8999999999999915</c:v>
                </c:pt>
                <c:pt idx="70">
                  <c:v>6.9999999999999911</c:v>
                </c:pt>
                <c:pt idx="71">
                  <c:v>7.0999999999999908</c:v>
                </c:pt>
                <c:pt idx="72">
                  <c:v>7.1999999999999904</c:v>
                </c:pt>
                <c:pt idx="73">
                  <c:v>7.2999999999999901</c:v>
                </c:pt>
                <c:pt idx="74">
                  <c:v>7.3999999999999897</c:v>
                </c:pt>
                <c:pt idx="75">
                  <c:v>7.4999999999999893</c:v>
                </c:pt>
                <c:pt idx="76">
                  <c:v>7.599999999999989</c:v>
                </c:pt>
                <c:pt idx="77">
                  <c:v>7.6999999999999886</c:v>
                </c:pt>
                <c:pt idx="78">
                  <c:v>7.7999999999999883</c:v>
                </c:pt>
                <c:pt idx="79">
                  <c:v>7.8999999999999879</c:v>
                </c:pt>
                <c:pt idx="80">
                  <c:v>7.9999999999999876</c:v>
                </c:pt>
              </c:numCache>
            </c:numRef>
          </c:cat>
          <c:val>
            <c:numRef>
              <c:f>無差別曲線!$G$2:$G$82</c:f>
              <c:numCache>
                <c:formatCode>General</c:formatCode>
                <c:ptCount val="81"/>
                <c:pt idx="0">
                  <c:v>17</c:v>
                </c:pt>
                <c:pt idx="1">
                  <c:v>16.899999999999999</c:v>
                </c:pt>
                <c:pt idx="2">
                  <c:v>16.8</c:v>
                </c:pt>
                <c:pt idx="3">
                  <c:v>16.7</c:v>
                </c:pt>
                <c:pt idx="4">
                  <c:v>16.600000000000001</c:v>
                </c:pt>
                <c:pt idx="5">
                  <c:v>16.5</c:v>
                </c:pt>
                <c:pt idx="6">
                  <c:v>16.399999999999999</c:v>
                </c:pt>
                <c:pt idx="7">
                  <c:v>16.3</c:v>
                </c:pt>
                <c:pt idx="8">
                  <c:v>16.2</c:v>
                </c:pt>
                <c:pt idx="9">
                  <c:v>16.100000000000001</c:v>
                </c:pt>
                <c:pt idx="10">
                  <c:v>16</c:v>
                </c:pt>
                <c:pt idx="11">
                  <c:v>15.9</c:v>
                </c:pt>
                <c:pt idx="12">
                  <c:v>15.8</c:v>
                </c:pt>
                <c:pt idx="13">
                  <c:v>15.7</c:v>
                </c:pt>
                <c:pt idx="14">
                  <c:v>15.6</c:v>
                </c:pt>
                <c:pt idx="15">
                  <c:v>15.5</c:v>
                </c:pt>
                <c:pt idx="16">
                  <c:v>15.4</c:v>
                </c:pt>
                <c:pt idx="17">
                  <c:v>15.299999999999999</c:v>
                </c:pt>
                <c:pt idx="18">
                  <c:v>15.2</c:v>
                </c:pt>
                <c:pt idx="19">
                  <c:v>15.1</c:v>
                </c:pt>
                <c:pt idx="20">
                  <c:v>15</c:v>
                </c:pt>
                <c:pt idx="21">
                  <c:v>14.899999999999999</c:v>
                </c:pt>
                <c:pt idx="22">
                  <c:v>14.799999999999999</c:v>
                </c:pt>
                <c:pt idx="23">
                  <c:v>14.7</c:v>
                </c:pt>
                <c:pt idx="24">
                  <c:v>14.6</c:v>
                </c:pt>
                <c:pt idx="25">
                  <c:v>14.5</c:v>
                </c:pt>
                <c:pt idx="26">
                  <c:v>14.399999999999999</c:v>
                </c:pt>
                <c:pt idx="27">
                  <c:v>14.299999999999999</c:v>
                </c:pt>
                <c:pt idx="28">
                  <c:v>14.2</c:v>
                </c:pt>
                <c:pt idx="29">
                  <c:v>14.099999999999998</c:v>
                </c:pt>
                <c:pt idx="30">
                  <c:v>13.999999999999998</c:v>
                </c:pt>
                <c:pt idx="31">
                  <c:v>13.899999999999999</c:v>
                </c:pt>
                <c:pt idx="32">
                  <c:v>13.799999999999999</c:v>
                </c:pt>
                <c:pt idx="33">
                  <c:v>13.7</c:v>
                </c:pt>
                <c:pt idx="34">
                  <c:v>13.599999999999998</c:v>
                </c:pt>
                <c:pt idx="35">
                  <c:v>13.499999999999998</c:v>
                </c:pt>
                <c:pt idx="36">
                  <c:v>13.399999999999999</c:v>
                </c:pt>
                <c:pt idx="37">
                  <c:v>13.299999999999997</c:v>
                </c:pt>
                <c:pt idx="38">
                  <c:v>13.199999999999998</c:v>
                </c:pt>
                <c:pt idx="39">
                  <c:v>13.099999999999998</c:v>
                </c:pt>
                <c:pt idx="40">
                  <c:v>12.999999999999998</c:v>
                </c:pt>
                <c:pt idx="41">
                  <c:v>12.899999999999999</c:v>
                </c:pt>
                <c:pt idx="42">
                  <c:v>12.799999999999999</c:v>
                </c:pt>
                <c:pt idx="43">
                  <c:v>12.7</c:v>
                </c:pt>
                <c:pt idx="44">
                  <c:v>12.6</c:v>
                </c:pt>
                <c:pt idx="45">
                  <c:v>12.5</c:v>
                </c:pt>
                <c:pt idx="46">
                  <c:v>12.4</c:v>
                </c:pt>
                <c:pt idx="47">
                  <c:v>12.3</c:v>
                </c:pt>
                <c:pt idx="48">
                  <c:v>12.200000000000001</c:v>
                </c:pt>
                <c:pt idx="49">
                  <c:v>12.100000000000001</c:v>
                </c:pt>
                <c:pt idx="50">
                  <c:v>12.000000000000002</c:v>
                </c:pt>
                <c:pt idx="51">
                  <c:v>11.900000000000002</c:v>
                </c:pt>
                <c:pt idx="52">
                  <c:v>11.800000000000002</c:v>
                </c:pt>
                <c:pt idx="53">
                  <c:v>11.700000000000003</c:v>
                </c:pt>
                <c:pt idx="54">
                  <c:v>11.600000000000003</c:v>
                </c:pt>
                <c:pt idx="55">
                  <c:v>11.500000000000004</c:v>
                </c:pt>
                <c:pt idx="56">
                  <c:v>11.400000000000004</c:v>
                </c:pt>
                <c:pt idx="57">
                  <c:v>11.300000000000004</c:v>
                </c:pt>
                <c:pt idx="58">
                  <c:v>11.200000000000005</c:v>
                </c:pt>
                <c:pt idx="59">
                  <c:v>11.100000000000005</c:v>
                </c:pt>
                <c:pt idx="60">
                  <c:v>11.000000000000005</c:v>
                </c:pt>
                <c:pt idx="61">
                  <c:v>10.900000000000006</c:v>
                </c:pt>
                <c:pt idx="62">
                  <c:v>10.800000000000006</c:v>
                </c:pt>
                <c:pt idx="63">
                  <c:v>10.700000000000006</c:v>
                </c:pt>
                <c:pt idx="64">
                  <c:v>10.600000000000007</c:v>
                </c:pt>
                <c:pt idx="65">
                  <c:v>10.500000000000007</c:v>
                </c:pt>
                <c:pt idx="66">
                  <c:v>10.400000000000007</c:v>
                </c:pt>
                <c:pt idx="67">
                  <c:v>10.300000000000008</c:v>
                </c:pt>
                <c:pt idx="68">
                  <c:v>10.200000000000008</c:v>
                </c:pt>
                <c:pt idx="69">
                  <c:v>10.100000000000009</c:v>
                </c:pt>
                <c:pt idx="70">
                  <c:v>10.000000000000009</c:v>
                </c:pt>
                <c:pt idx="71">
                  <c:v>9.9000000000000092</c:v>
                </c:pt>
                <c:pt idx="72">
                  <c:v>9.8000000000000096</c:v>
                </c:pt>
                <c:pt idx="73">
                  <c:v>9.7000000000000099</c:v>
                </c:pt>
                <c:pt idx="74">
                  <c:v>9.6000000000000103</c:v>
                </c:pt>
                <c:pt idx="75">
                  <c:v>9.5000000000000107</c:v>
                </c:pt>
                <c:pt idx="76">
                  <c:v>9.400000000000011</c:v>
                </c:pt>
                <c:pt idx="77">
                  <c:v>9.3000000000000114</c:v>
                </c:pt>
                <c:pt idx="78">
                  <c:v>9.2000000000000117</c:v>
                </c:pt>
                <c:pt idx="79">
                  <c:v>9.1000000000000121</c:v>
                </c:pt>
                <c:pt idx="80">
                  <c:v>9.0000000000000124</c:v>
                </c:pt>
              </c:numCache>
            </c:numRef>
          </c:val>
          <c:smooth val="0"/>
          <c:extLst>
            <c:ext xmlns:c16="http://schemas.microsoft.com/office/drawing/2014/chart" uri="{C3380CC4-5D6E-409C-BE32-E72D297353CC}">
              <c16:uniqueId val="{00000004-7528-4D6A-A83B-C27DACD72343}"/>
            </c:ext>
          </c:extLst>
        </c:ser>
        <c:dLbls>
          <c:showLegendKey val="0"/>
          <c:showVal val="0"/>
          <c:showCatName val="0"/>
          <c:showSerName val="0"/>
          <c:showPercent val="0"/>
          <c:showBubbleSize val="0"/>
        </c:dLbls>
        <c:smooth val="0"/>
        <c:axId val="42345984"/>
        <c:axId val="42347520"/>
      </c:lineChart>
      <c:catAx>
        <c:axId val="42345984"/>
        <c:scaling>
          <c:orientation val="minMax"/>
        </c:scaling>
        <c:delete val="0"/>
        <c:axPos val="b"/>
        <c:numFmt formatCode="General" sourceLinked="1"/>
        <c:majorTickMark val="out"/>
        <c:minorTickMark val="none"/>
        <c:tickLblPos val="nextTo"/>
        <c:spPr>
          <a:ln>
            <a:solidFill>
              <a:schemeClr val="tx1"/>
            </a:solidFill>
          </a:ln>
        </c:spPr>
        <c:txPr>
          <a:bodyPr/>
          <a:lstStyle/>
          <a:p>
            <a:pPr>
              <a:defRPr sz="1600">
                <a:latin typeface="Times New Roman" panose="02020603050405020304" pitchFamily="18" charset="0"/>
                <a:cs typeface="Times New Roman" panose="02020603050405020304" pitchFamily="18" charset="0"/>
              </a:defRPr>
            </a:pPr>
            <a:endParaRPr lang="ja-JP"/>
          </a:p>
        </c:txPr>
        <c:crossAx val="42347520"/>
        <c:crosses val="autoZero"/>
        <c:auto val="1"/>
        <c:lblAlgn val="ctr"/>
        <c:lblOffset val="100"/>
        <c:tickLblSkip val="10"/>
        <c:tickMarkSkip val="10"/>
        <c:noMultiLvlLbl val="0"/>
      </c:catAx>
      <c:valAx>
        <c:axId val="42347520"/>
        <c:scaling>
          <c:orientation val="minMax"/>
          <c:max val="30"/>
          <c:min val="0"/>
        </c:scaling>
        <c:delete val="0"/>
        <c:axPos val="l"/>
        <c:numFmt formatCode="General" sourceLinked="1"/>
        <c:majorTickMark val="out"/>
        <c:minorTickMark val="none"/>
        <c:tickLblPos val="nextTo"/>
        <c:spPr>
          <a:ln>
            <a:solidFill>
              <a:schemeClr val="tx1"/>
            </a:solidFill>
          </a:ln>
        </c:spPr>
        <c:txPr>
          <a:bodyPr/>
          <a:lstStyle/>
          <a:p>
            <a:pPr>
              <a:defRPr sz="1600">
                <a:latin typeface="Times New Roman" panose="02020603050405020304" pitchFamily="18" charset="0"/>
                <a:cs typeface="Times New Roman" panose="02020603050405020304" pitchFamily="18" charset="0"/>
              </a:defRPr>
            </a:pPr>
            <a:endParaRPr lang="ja-JP"/>
          </a:p>
        </c:txPr>
        <c:crossAx val="42345984"/>
        <c:crosses val="autoZero"/>
        <c:crossBetween val="midCat"/>
      </c:valAx>
      <c:spPr>
        <a:ln>
          <a:solidFill>
            <a:schemeClr val="bg1"/>
          </a:solidFill>
        </a:ln>
      </c:spPr>
    </c:plotArea>
    <c:plotVisOnly val="1"/>
    <c:dispBlanksAs val="gap"/>
    <c:showDLblsOverMax val="0"/>
  </c:chart>
  <c:spPr>
    <a:ln>
      <a:noFill/>
    </a:ln>
  </c:sp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424923447069116"/>
          <c:y val="0.13936351706036745"/>
          <c:w val="0.54895441518086097"/>
          <c:h val="0.74465660542432199"/>
        </c:manualLayout>
      </c:layout>
      <c:lineChart>
        <c:grouping val="standard"/>
        <c:varyColors val="0"/>
        <c:ser>
          <c:idx val="0"/>
          <c:order val="0"/>
          <c:tx>
            <c:strRef>
              <c:f>'E:\Users\kajitani-\Desktop\テキスト改訂\[余剰.xlsx]消費者余剰'!$A$1</c:f>
              <c:strCache>
                <c:ptCount val="1"/>
                <c:pt idx="0">
                  <c:v>m</c:v>
                </c:pt>
              </c:strCache>
            </c:strRef>
          </c:tx>
          <c:spPr>
            <a:ln w="6350">
              <a:solidFill>
                <a:schemeClr val="bg1"/>
              </a:solidFill>
              <a:prstDash val="sysDot"/>
            </a:ln>
          </c:spPr>
          <c:marker>
            <c:symbol val="none"/>
          </c:marker>
          <c:trendline>
            <c:spPr>
              <a:ln w="38100">
                <a:solidFill>
                  <a:srgbClr val="0070C0"/>
                </a:solidFill>
                <a:prstDash val="solid"/>
              </a:ln>
            </c:spPr>
            <c:trendlineType val="poly"/>
            <c:order val="2"/>
            <c:dispRSqr val="0"/>
            <c:dispEq val="0"/>
          </c:trendline>
          <c:cat>
            <c:numRef>
              <c:f>'E:\Users\kajitani-\Desktop\テキスト改訂\[余剰.xlsx]消費者余剰'!$B$2:$B$12</c:f>
              <c:numCache>
                <c:formatCode>General</c:formatCode>
                <c:ptCount val="11"/>
                <c:pt idx="0">
                  <c:v>0</c:v>
                </c:pt>
                <c:pt idx="1">
                  <c:v>1</c:v>
                </c:pt>
                <c:pt idx="2">
                  <c:v>2</c:v>
                </c:pt>
                <c:pt idx="3">
                  <c:v>3</c:v>
                </c:pt>
                <c:pt idx="4">
                  <c:v>4</c:v>
                </c:pt>
                <c:pt idx="5">
                  <c:v>5</c:v>
                </c:pt>
                <c:pt idx="6">
                  <c:v>6</c:v>
                </c:pt>
                <c:pt idx="7">
                  <c:v>7</c:v>
                </c:pt>
                <c:pt idx="8">
                  <c:v>8</c:v>
                </c:pt>
                <c:pt idx="9">
                  <c:v>9</c:v>
                </c:pt>
                <c:pt idx="10">
                  <c:v>10</c:v>
                </c:pt>
              </c:numCache>
            </c:numRef>
          </c:cat>
          <c:val>
            <c:numRef>
              <c:f>'E:\Users\kajitani-\Desktop\テキスト改訂\[余剰.xlsx]消費者余剰'!$A$2:$A$12</c:f>
              <c:numCache>
                <c:formatCode>General</c:formatCode>
                <c:ptCount val="11"/>
                <c:pt idx="0">
                  <c:v>5</c:v>
                </c:pt>
                <c:pt idx="1">
                  <c:v>4.5</c:v>
                </c:pt>
                <c:pt idx="2">
                  <c:v>4</c:v>
                </c:pt>
                <c:pt idx="3">
                  <c:v>3.5</c:v>
                </c:pt>
                <c:pt idx="4">
                  <c:v>3</c:v>
                </c:pt>
                <c:pt idx="5">
                  <c:v>2.5</c:v>
                </c:pt>
                <c:pt idx="6">
                  <c:v>2</c:v>
                </c:pt>
                <c:pt idx="7">
                  <c:v>1.5</c:v>
                </c:pt>
                <c:pt idx="8">
                  <c:v>1</c:v>
                </c:pt>
                <c:pt idx="9">
                  <c:v>0.5</c:v>
                </c:pt>
                <c:pt idx="10">
                  <c:v>0</c:v>
                </c:pt>
              </c:numCache>
            </c:numRef>
          </c:val>
          <c:smooth val="0"/>
          <c:extLst>
            <c:ext xmlns:c16="http://schemas.microsoft.com/office/drawing/2014/chart" uri="{C3380CC4-5D6E-409C-BE32-E72D297353CC}">
              <c16:uniqueId val="{00000001-CF80-4594-8409-A32195662B5A}"/>
            </c:ext>
          </c:extLst>
        </c:ser>
        <c:dLbls>
          <c:showLegendKey val="0"/>
          <c:showVal val="0"/>
          <c:showCatName val="0"/>
          <c:showSerName val="0"/>
          <c:showPercent val="0"/>
          <c:showBubbleSize val="0"/>
        </c:dLbls>
        <c:smooth val="0"/>
        <c:axId val="42418944"/>
        <c:axId val="42420480"/>
      </c:lineChart>
      <c:catAx>
        <c:axId val="42418944"/>
        <c:scaling>
          <c:orientation val="minMax"/>
        </c:scaling>
        <c:delete val="0"/>
        <c:axPos val="b"/>
        <c:numFmt formatCode="General" sourceLinked="1"/>
        <c:majorTickMark val="out"/>
        <c:minorTickMark val="none"/>
        <c:tickLblPos val="nextTo"/>
        <c:txPr>
          <a:bodyPr/>
          <a:lstStyle/>
          <a:p>
            <a:pPr>
              <a:defRPr sz="1400">
                <a:latin typeface="Times New Roman" panose="02020603050405020304" pitchFamily="18" charset="0"/>
                <a:cs typeface="Times New Roman" panose="02020603050405020304" pitchFamily="18" charset="0"/>
              </a:defRPr>
            </a:pPr>
            <a:endParaRPr lang="ja-JP"/>
          </a:p>
        </c:txPr>
        <c:crossAx val="42420480"/>
        <c:crosses val="autoZero"/>
        <c:auto val="1"/>
        <c:lblAlgn val="ctr"/>
        <c:lblOffset val="100"/>
        <c:tickMarkSkip val="1"/>
        <c:noMultiLvlLbl val="0"/>
      </c:catAx>
      <c:valAx>
        <c:axId val="42420480"/>
        <c:scaling>
          <c:orientation val="minMax"/>
          <c:max val="5.5"/>
          <c:min val="0"/>
        </c:scaling>
        <c:delete val="0"/>
        <c:axPos val="l"/>
        <c:numFmt formatCode="General" sourceLinked="1"/>
        <c:majorTickMark val="out"/>
        <c:minorTickMark val="out"/>
        <c:tickLblPos val="nextTo"/>
        <c:txPr>
          <a:bodyPr/>
          <a:lstStyle/>
          <a:p>
            <a:pPr>
              <a:defRPr sz="1400">
                <a:latin typeface="Times New Roman" panose="02020603050405020304" pitchFamily="18" charset="0"/>
                <a:cs typeface="Times New Roman" panose="02020603050405020304" pitchFamily="18" charset="0"/>
              </a:defRPr>
            </a:pPr>
            <a:endParaRPr lang="ja-JP"/>
          </a:p>
        </c:txPr>
        <c:crossAx val="42418944"/>
        <c:crosses val="autoZero"/>
        <c:crossBetween val="midCat"/>
        <c:majorUnit val="1"/>
        <c:minorUnit val="0.5"/>
      </c:valAx>
    </c:plotArea>
    <c:plotVisOnly val="1"/>
    <c:dispBlanksAs val="gap"/>
    <c:showDLblsOverMax val="0"/>
  </c:chart>
  <c:spPr>
    <a:ln>
      <a:noFill/>
    </a:ln>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0.03906</cdr:x>
      <cdr:y>0.01042</cdr:y>
    </cdr:from>
    <cdr:to>
      <cdr:x>0.34635</cdr:x>
      <cdr:y>0.10069</cdr:y>
    </cdr:to>
    <cdr:sp macro="" textlink="">
      <cdr:nvSpPr>
        <cdr:cNvPr id="2" name="テキスト ボックス 1"/>
        <cdr:cNvSpPr txBox="1"/>
      </cdr:nvSpPr>
      <cdr:spPr>
        <a:xfrm xmlns:a="http://schemas.openxmlformats.org/drawingml/2006/main">
          <a:off x="142875" y="28575"/>
          <a:ext cx="1123950" cy="2476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marL="0" marR="0" indent="0" defTabSz="914400" rtl="0" eaLnBrk="1" fontAlgn="auto" latinLnBrk="0" hangingPunct="1">
            <a:lnSpc>
              <a:spcPct val="100000"/>
            </a:lnSpc>
            <a:spcBef>
              <a:spcPts val="0"/>
            </a:spcBef>
            <a:spcAft>
              <a:spcPts val="0"/>
            </a:spcAft>
            <a:buClrTx/>
            <a:buSzTx/>
            <a:buFontTx/>
            <a:buNone/>
            <a:tabLst/>
            <a:defRPr/>
          </a:pPr>
          <a:r>
            <a:rPr lang="en-US" altLang="ja-JP" sz="1600" b="0" i="1" baseline="0" dirty="0">
              <a:effectLst/>
              <a:latin typeface="Times New Roman" panose="02020603050405020304" pitchFamily="18" charset="0"/>
              <a:ea typeface="+mn-ea"/>
              <a:cs typeface="Times New Roman" panose="02020603050405020304" pitchFamily="18" charset="0"/>
            </a:rPr>
            <a:t>m</a:t>
          </a:r>
          <a:r>
            <a:rPr lang="ja-JP" altLang="ja-JP" sz="1600" b="0" i="0" baseline="0" dirty="0">
              <a:effectLst/>
              <a:latin typeface="ＭＳ Ｐ明朝" panose="02020600040205080304" pitchFamily="18" charset="-128"/>
              <a:ea typeface="ＭＳ Ｐ明朝" panose="02020600040205080304" pitchFamily="18" charset="-128"/>
              <a:cs typeface="+mn-cs"/>
            </a:rPr>
            <a:t>；貨幣保有量</a:t>
          </a:r>
          <a:endParaRPr lang="ja-JP" altLang="ja-JP" sz="1600" dirty="0">
            <a:effectLst/>
            <a:latin typeface="ＭＳ Ｐ明朝" panose="02020600040205080304" pitchFamily="18" charset="-128"/>
            <a:ea typeface="ＭＳ Ｐ明朝" panose="02020600040205080304" pitchFamily="18" charset="-128"/>
          </a:endParaRPr>
        </a:p>
        <a:p xmlns:a="http://schemas.openxmlformats.org/drawingml/2006/main">
          <a:endParaRPr lang="ja-JP" altLang="en-US" sz="1600" dirty="0"/>
        </a:p>
      </cdr:txBody>
    </cdr:sp>
  </cdr:relSizeAnchor>
  <cdr:relSizeAnchor xmlns:cdr="http://schemas.openxmlformats.org/drawingml/2006/chartDrawing">
    <cdr:from>
      <cdr:x>0.74483</cdr:x>
      <cdr:y>0.8831</cdr:y>
    </cdr:from>
    <cdr:to>
      <cdr:x>1</cdr:x>
      <cdr:y>0.97338</cdr:y>
    </cdr:to>
    <cdr:sp macro="" textlink="">
      <cdr:nvSpPr>
        <cdr:cNvPr id="3" name="テキスト ボックス 1"/>
        <cdr:cNvSpPr txBox="1"/>
      </cdr:nvSpPr>
      <cdr:spPr>
        <a:xfrm xmlns:a="http://schemas.openxmlformats.org/drawingml/2006/main">
          <a:off x="3086101" y="2422525"/>
          <a:ext cx="1057274" cy="2476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defTabSz="914400" rtl="0" eaLnBrk="1" fontAlgn="auto" latinLnBrk="0" hangingPunct="1">
            <a:lnSpc>
              <a:spcPct val="100000"/>
            </a:lnSpc>
            <a:spcBef>
              <a:spcPts val="0"/>
            </a:spcBef>
            <a:spcAft>
              <a:spcPts val="0"/>
            </a:spcAft>
            <a:buClrTx/>
            <a:buSzTx/>
            <a:buFontTx/>
            <a:buNone/>
            <a:tabLst/>
            <a:defRPr/>
          </a:pPr>
          <a:r>
            <a:rPr lang="en-US" altLang="ja-JP" sz="1600" b="0" i="1" baseline="0" dirty="0">
              <a:effectLst/>
              <a:latin typeface="Times New Roman" panose="02020603050405020304" pitchFamily="18" charset="0"/>
              <a:ea typeface="+mn-ea"/>
              <a:cs typeface="Times New Roman" panose="02020603050405020304" pitchFamily="18" charset="0"/>
            </a:rPr>
            <a:t>c</a:t>
          </a:r>
          <a:r>
            <a:rPr lang="ja-JP" altLang="ja-JP" sz="1600" b="0" i="0" baseline="0" dirty="0">
              <a:effectLst/>
              <a:latin typeface="ＭＳ Ｐ明朝" panose="02020600040205080304" pitchFamily="18" charset="-128"/>
              <a:ea typeface="ＭＳ Ｐ明朝" panose="02020600040205080304" pitchFamily="18" charset="-128"/>
              <a:cs typeface="+mn-cs"/>
            </a:rPr>
            <a:t>；</a:t>
          </a:r>
          <a:r>
            <a:rPr lang="ja-JP" altLang="en-US" sz="1600" b="0" i="0" baseline="0" dirty="0">
              <a:effectLst/>
              <a:latin typeface="ＭＳ Ｐ明朝" panose="02020600040205080304" pitchFamily="18" charset="-128"/>
              <a:ea typeface="ＭＳ Ｐ明朝" panose="02020600040205080304" pitchFamily="18" charset="-128"/>
              <a:cs typeface="+mn-cs"/>
            </a:rPr>
            <a:t>消費</a:t>
          </a:r>
          <a:r>
            <a:rPr lang="ja-JP" altLang="ja-JP" sz="1600" b="0" i="0" baseline="0" dirty="0">
              <a:effectLst/>
              <a:latin typeface="ＭＳ Ｐ明朝" panose="02020600040205080304" pitchFamily="18" charset="-128"/>
              <a:ea typeface="ＭＳ Ｐ明朝" panose="02020600040205080304" pitchFamily="18" charset="-128"/>
              <a:cs typeface="+mn-cs"/>
            </a:rPr>
            <a:t>量</a:t>
          </a:r>
          <a:endParaRPr lang="ja-JP" altLang="ja-JP" sz="1600" dirty="0">
            <a:effectLst/>
            <a:latin typeface="ＭＳ Ｐ明朝" panose="02020600040205080304" pitchFamily="18" charset="-128"/>
            <a:ea typeface="ＭＳ Ｐ明朝" panose="02020600040205080304" pitchFamily="18" charset="-128"/>
          </a:endParaRPr>
        </a:p>
        <a:p xmlns:a="http://schemas.openxmlformats.org/drawingml/2006/main">
          <a:endParaRPr lang="ja-JP" altLang="en-US" sz="1600" dirty="0"/>
        </a:p>
      </cdr:txBody>
    </cdr:sp>
  </cdr:relSizeAnchor>
  <cdr:relSizeAnchor xmlns:cdr="http://schemas.openxmlformats.org/drawingml/2006/chartDrawing">
    <cdr:from>
      <cdr:x>0.17471</cdr:x>
      <cdr:y>0.61285</cdr:y>
    </cdr:from>
    <cdr:to>
      <cdr:x>0.35172</cdr:x>
      <cdr:y>0.61285</cdr:y>
    </cdr:to>
    <cdr:cxnSp macro="">
      <cdr:nvCxnSpPr>
        <cdr:cNvPr id="6" name="直線コネクタ 5">
          <a:extLst xmlns:a="http://schemas.openxmlformats.org/drawingml/2006/main">
            <a:ext uri="{FF2B5EF4-FFF2-40B4-BE49-F238E27FC236}">
              <a16:creationId xmlns:a16="http://schemas.microsoft.com/office/drawing/2014/main" id="{61586F58-890B-41BE-882F-E0A29315BE49}"/>
            </a:ext>
          </a:extLst>
        </cdr:cNvPr>
        <cdr:cNvCxnSpPr/>
      </cdr:nvCxnSpPr>
      <cdr:spPr>
        <a:xfrm xmlns:a="http://schemas.openxmlformats.org/drawingml/2006/main" flipV="1">
          <a:off x="723889" y="1681175"/>
          <a:ext cx="733419" cy="0"/>
        </a:xfrm>
        <a:prstGeom xmlns:a="http://schemas.openxmlformats.org/drawingml/2006/main" prst="line">
          <a:avLst/>
        </a:prstGeom>
        <a:ln xmlns:a="http://schemas.openxmlformats.org/drawingml/2006/main">
          <a:solidFill>
            <a:schemeClr val="tx1"/>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0.31073</cdr:x>
      <cdr:y>0.13947</cdr:y>
    </cdr:from>
    <cdr:to>
      <cdr:x>0.31073</cdr:x>
      <cdr:y>0.89641</cdr:y>
    </cdr:to>
    <cdr:cxnSp macro="">
      <cdr:nvCxnSpPr>
        <cdr:cNvPr id="8" name="直線コネクタ 7">
          <a:extLst xmlns:a="http://schemas.openxmlformats.org/drawingml/2006/main">
            <a:ext uri="{FF2B5EF4-FFF2-40B4-BE49-F238E27FC236}">
              <a16:creationId xmlns:a16="http://schemas.microsoft.com/office/drawing/2014/main" id="{28D9C118-5A98-41EE-BD10-E1A8BE7F7597}"/>
            </a:ext>
          </a:extLst>
        </cdr:cNvPr>
        <cdr:cNvCxnSpPr/>
      </cdr:nvCxnSpPr>
      <cdr:spPr>
        <a:xfrm xmlns:a="http://schemas.openxmlformats.org/drawingml/2006/main" flipV="1">
          <a:off x="1287472" y="382598"/>
          <a:ext cx="0" cy="2076438"/>
        </a:xfrm>
        <a:prstGeom xmlns:a="http://schemas.openxmlformats.org/drawingml/2006/main" prst="line">
          <a:avLst/>
        </a:prstGeom>
        <a:ln xmlns:a="http://schemas.openxmlformats.org/drawingml/2006/main">
          <a:solidFill>
            <a:schemeClr val="tx1"/>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0.24176</cdr:x>
      <cdr:y>0.13774</cdr:y>
    </cdr:from>
    <cdr:to>
      <cdr:x>0.24176</cdr:x>
      <cdr:y>0.89468</cdr:y>
    </cdr:to>
    <cdr:cxnSp macro="">
      <cdr:nvCxnSpPr>
        <cdr:cNvPr id="9" name="直線コネクタ 8">
          <a:extLst xmlns:a="http://schemas.openxmlformats.org/drawingml/2006/main">
            <a:ext uri="{FF2B5EF4-FFF2-40B4-BE49-F238E27FC236}">
              <a16:creationId xmlns:a16="http://schemas.microsoft.com/office/drawing/2014/main" id="{BE61F5EE-1AA2-472F-A87B-E44DABA1F511}"/>
            </a:ext>
          </a:extLst>
        </cdr:cNvPr>
        <cdr:cNvCxnSpPr/>
      </cdr:nvCxnSpPr>
      <cdr:spPr>
        <a:xfrm xmlns:a="http://schemas.openxmlformats.org/drawingml/2006/main" flipV="1">
          <a:off x="1001723" y="377835"/>
          <a:ext cx="0" cy="2076438"/>
        </a:xfrm>
        <a:prstGeom xmlns:a="http://schemas.openxmlformats.org/drawingml/2006/main" prst="line">
          <a:avLst/>
        </a:prstGeom>
        <a:ln xmlns:a="http://schemas.openxmlformats.org/drawingml/2006/main">
          <a:solidFill>
            <a:schemeClr val="tx1"/>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0.2341</cdr:x>
      <cdr:y>0.51331</cdr:y>
    </cdr:from>
    <cdr:to>
      <cdr:x>0.24513</cdr:x>
      <cdr:y>0.52997</cdr:y>
    </cdr:to>
    <cdr:sp macro="" textlink="">
      <cdr:nvSpPr>
        <cdr:cNvPr id="11" name="円/楕円 10"/>
        <cdr:cNvSpPr/>
      </cdr:nvSpPr>
      <cdr:spPr>
        <a:xfrm xmlns:a="http://schemas.openxmlformats.org/drawingml/2006/main">
          <a:off x="969967" y="1408117"/>
          <a:ext cx="45701" cy="45702"/>
        </a:xfrm>
        <a:prstGeom xmlns:a="http://schemas.openxmlformats.org/drawingml/2006/main" prst="ellipse">
          <a:avLst/>
        </a:prstGeom>
        <a:solidFill xmlns:a="http://schemas.openxmlformats.org/drawingml/2006/main">
          <a:schemeClr val="tx1"/>
        </a:solidFill>
        <a:ln xmlns:a="http://schemas.openxmlformats.org/drawingml/2006/main">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kumimoji="1" lang="ja-JP" altLang="en-US" sz="1100"/>
        </a:p>
      </cdr:txBody>
    </cdr:sp>
  </cdr:relSizeAnchor>
  <cdr:relSizeAnchor xmlns:cdr="http://schemas.openxmlformats.org/drawingml/2006/chartDrawing">
    <cdr:from>
      <cdr:x>0.34559</cdr:x>
      <cdr:y>0.5081</cdr:y>
    </cdr:from>
    <cdr:to>
      <cdr:x>0.73448</cdr:x>
      <cdr:y>0.59028</cdr:y>
    </cdr:to>
    <cdr:sp macro="" textlink="">
      <cdr:nvSpPr>
        <cdr:cNvPr id="24" name="Text Box 328"/>
        <cdr:cNvSpPr txBox="1">
          <a:spLocks xmlns:a="http://schemas.openxmlformats.org/drawingml/2006/main" noChangeArrowheads="1"/>
        </cdr:cNvSpPr>
      </cdr:nvSpPr>
      <cdr:spPr bwMode="auto">
        <a:xfrm xmlns:a="http://schemas.openxmlformats.org/drawingml/2006/main">
          <a:off x="1431925" y="1393825"/>
          <a:ext cx="1611313" cy="225425"/>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cdr:spPr>
      <cdr:txBody>
        <a:bodyPr xmlns:a="http://schemas.openxmlformats.org/drawingml/2006/main" rot="0" vert="horz" wrap="square" lIns="74295" tIns="8890" rIns="74295" bIns="8890" anchor="t" anchorCtr="0" upright="1">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just">
            <a:spcAft>
              <a:spcPts val="0"/>
            </a:spcAft>
          </a:pPr>
          <a:r>
            <a:rPr lang="ja-JP" altLang="en-US" sz="1600" i="0" kern="100" dirty="0">
              <a:effectLst/>
              <a:latin typeface="Times New Roman" panose="02020603050405020304" pitchFamily="18" charset="0"/>
              <a:ea typeface="ＭＳ 明朝"/>
              <a:cs typeface="Times New Roman" panose="02020603050405020304" pitchFamily="18" charset="0"/>
            </a:rPr>
            <a:t>引き下げる貨幣保有量</a:t>
          </a:r>
          <a:endParaRPr lang="ja-JP" sz="1600" i="0" kern="100" dirty="0">
            <a:effectLst/>
            <a:latin typeface="Times New Roman" panose="02020603050405020304" pitchFamily="18" charset="0"/>
            <a:ea typeface="ＭＳ 明朝"/>
            <a:cs typeface="Times New Roman" panose="02020603050405020304" pitchFamily="18" charset="0"/>
          </a:endParaRPr>
        </a:p>
      </cdr:txBody>
    </cdr:sp>
  </cdr:relSizeAnchor>
  <cdr:relSizeAnchor xmlns:cdr="http://schemas.openxmlformats.org/drawingml/2006/chartDrawing">
    <cdr:from>
      <cdr:x>0.17433</cdr:x>
      <cdr:y>0.52199</cdr:y>
    </cdr:from>
    <cdr:to>
      <cdr:x>0.35134</cdr:x>
      <cdr:y>0.52199</cdr:y>
    </cdr:to>
    <cdr:cxnSp macro="">
      <cdr:nvCxnSpPr>
        <cdr:cNvPr id="30" name="直線コネクタ 29">
          <a:extLst xmlns:a="http://schemas.openxmlformats.org/drawingml/2006/main">
            <a:ext uri="{FF2B5EF4-FFF2-40B4-BE49-F238E27FC236}">
              <a16:creationId xmlns:a16="http://schemas.microsoft.com/office/drawing/2014/main" id="{604F9E67-A8E3-45BB-87CA-0FBEA9492D67}"/>
            </a:ext>
          </a:extLst>
        </cdr:cNvPr>
        <cdr:cNvCxnSpPr/>
      </cdr:nvCxnSpPr>
      <cdr:spPr>
        <a:xfrm xmlns:a="http://schemas.openxmlformats.org/drawingml/2006/main" flipV="1">
          <a:off x="722312" y="1431928"/>
          <a:ext cx="733418" cy="0"/>
        </a:xfrm>
        <a:prstGeom xmlns:a="http://schemas.openxmlformats.org/drawingml/2006/main" prst="line">
          <a:avLst/>
        </a:prstGeom>
        <a:ln xmlns:a="http://schemas.openxmlformats.org/drawingml/2006/main">
          <a:solidFill>
            <a:schemeClr val="tx1"/>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0.24598</cdr:x>
      <cdr:y>0.65972</cdr:y>
    </cdr:from>
    <cdr:to>
      <cdr:x>0.3069</cdr:x>
      <cdr:y>0.65972</cdr:y>
    </cdr:to>
    <cdr:cxnSp macro="">
      <cdr:nvCxnSpPr>
        <cdr:cNvPr id="32" name="直線矢印コネクタ 31">
          <a:extLst xmlns:a="http://schemas.openxmlformats.org/drawingml/2006/main">
            <a:ext uri="{FF2B5EF4-FFF2-40B4-BE49-F238E27FC236}">
              <a16:creationId xmlns:a16="http://schemas.microsoft.com/office/drawing/2014/main" id="{909503DE-B8F3-4B16-BBA2-18BD916B2958}"/>
            </a:ext>
          </a:extLst>
        </cdr:cNvPr>
        <cdr:cNvCxnSpPr/>
      </cdr:nvCxnSpPr>
      <cdr:spPr>
        <a:xfrm xmlns:a="http://schemas.openxmlformats.org/drawingml/2006/main" flipV="1">
          <a:off x="1019175" y="1809750"/>
          <a:ext cx="252413" cy="1"/>
        </a:xfrm>
        <a:prstGeom xmlns:a="http://schemas.openxmlformats.org/drawingml/2006/main" prst="straightConnector1">
          <a:avLst/>
        </a:prstGeom>
        <a:ln xmlns:a="http://schemas.openxmlformats.org/drawingml/2006/main" w="31750">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0.33449</cdr:x>
      <cdr:y>0.53125</cdr:y>
    </cdr:from>
    <cdr:to>
      <cdr:x>0.33563</cdr:x>
      <cdr:y>0.60764</cdr:y>
    </cdr:to>
    <cdr:cxnSp macro="">
      <cdr:nvCxnSpPr>
        <cdr:cNvPr id="33" name="直線矢印コネクタ 32">
          <a:extLst xmlns:a="http://schemas.openxmlformats.org/drawingml/2006/main">
            <a:ext uri="{FF2B5EF4-FFF2-40B4-BE49-F238E27FC236}">
              <a16:creationId xmlns:a16="http://schemas.microsoft.com/office/drawing/2014/main" id="{A6556445-5846-4C26-96E6-7126E4D88707}"/>
            </a:ext>
          </a:extLst>
        </cdr:cNvPr>
        <cdr:cNvCxnSpPr/>
      </cdr:nvCxnSpPr>
      <cdr:spPr>
        <a:xfrm xmlns:a="http://schemas.openxmlformats.org/drawingml/2006/main" flipH="1">
          <a:off x="1385908" y="1457335"/>
          <a:ext cx="4723" cy="209553"/>
        </a:xfrm>
        <a:prstGeom xmlns:a="http://schemas.openxmlformats.org/drawingml/2006/main" prst="straightConnector1">
          <a:avLst/>
        </a:prstGeom>
        <a:ln xmlns:a="http://schemas.openxmlformats.org/drawingml/2006/main" w="31750">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0.17816</cdr:x>
      <cdr:y>0.70139</cdr:y>
    </cdr:from>
    <cdr:to>
      <cdr:x>0.4023</cdr:x>
      <cdr:y>0.75868</cdr:y>
    </cdr:to>
    <cdr:sp macro="" textlink="">
      <cdr:nvSpPr>
        <cdr:cNvPr id="35" name="Text Box 328"/>
        <cdr:cNvSpPr txBox="1">
          <a:spLocks xmlns:a="http://schemas.openxmlformats.org/drawingml/2006/main" noChangeArrowheads="1"/>
        </cdr:cNvSpPr>
      </cdr:nvSpPr>
      <cdr:spPr bwMode="auto">
        <a:xfrm xmlns:a="http://schemas.openxmlformats.org/drawingml/2006/main">
          <a:off x="1116118" y="3030341"/>
          <a:ext cx="1404169" cy="247521"/>
        </a:xfrm>
        <a:prstGeom xmlns:a="http://schemas.openxmlformats.org/drawingml/2006/main" prst="rect">
          <a:avLst/>
        </a:prstGeom>
        <a:solidFill xmlns:a="http://schemas.openxmlformats.org/drawingml/2006/main">
          <a:schemeClr val="bg1"/>
        </a:solidFill>
        <a:ln xmlns:a="http://schemas.openxmlformats.org/drawingml/2006/main">
          <a:noFill/>
        </a:ln>
        <a:extLst xmlns:a="http://schemas.openxmlformats.org/drawingml/2006/main"/>
      </cdr:spPr>
      <cdr:txBody>
        <a:bodyPr xmlns:a="http://schemas.openxmlformats.org/drawingml/2006/main" rot="0" vert="horz" wrap="square" lIns="74295" tIns="8890" rIns="74295" bIns="8890" anchor="t" anchorCtr="0" upright="1">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just">
            <a:spcAft>
              <a:spcPts val="0"/>
            </a:spcAft>
          </a:pPr>
          <a:r>
            <a:rPr lang="ja-JP" altLang="en-US" sz="1600" i="0" kern="100" dirty="0">
              <a:effectLst/>
              <a:latin typeface="Times New Roman" panose="02020603050405020304" pitchFamily="18" charset="0"/>
              <a:ea typeface="ＭＳ 明朝"/>
              <a:cs typeface="Times New Roman" panose="02020603050405020304" pitchFamily="18" charset="0"/>
            </a:rPr>
            <a:t>増やす消費量</a:t>
          </a:r>
          <a:endParaRPr lang="ja-JP" sz="1600" i="0" kern="100" dirty="0">
            <a:effectLst/>
            <a:latin typeface="Times New Roman" panose="02020603050405020304" pitchFamily="18" charset="0"/>
            <a:ea typeface="ＭＳ 明朝"/>
            <a:cs typeface="Times New Roman" panose="02020603050405020304" pitchFamily="18" charset="0"/>
          </a:endParaRPr>
        </a:p>
      </cdr:txBody>
    </cdr:sp>
  </cdr:relSizeAnchor>
  <cdr:relSizeAnchor xmlns:cdr="http://schemas.openxmlformats.org/drawingml/2006/chartDrawing">
    <cdr:from>
      <cdr:x>0.51724</cdr:x>
      <cdr:y>0.7</cdr:y>
    </cdr:from>
    <cdr:to>
      <cdr:x>0.54023</cdr:x>
      <cdr:y>0.75044</cdr:y>
    </cdr:to>
    <cdr:sp macro="" textlink="">
      <cdr:nvSpPr>
        <cdr:cNvPr id="4" name="正方形/長方形 3"/>
        <cdr:cNvSpPr/>
      </cdr:nvSpPr>
      <cdr:spPr>
        <a:xfrm xmlns:a="http://schemas.openxmlformats.org/drawingml/2006/main">
          <a:off x="3240360" y="3024336"/>
          <a:ext cx="144016" cy="217909"/>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dr:relSizeAnchor xmlns:cdr="http://schemas.openxmlformats.org/drawingml/2006/chartDrawing">
    <cdr:from>
      <cdr:x>0.56322</cdr:x>
      <cdr:y>0.71066</cdr:y>
    </cdr:from>
    <cdr:to>
      <cdr:x>0.57471</cdr:x>
      <cdr:y>0.72732</cdr:y>
    </cdr:to>
    <cdr:sp macro="" textlink="">
      <cdr:nvSpPr>
        <cdr:cNvPr id="15" name="正方形/長方形 14"/>
        <cdr:cNvSpPr/>
      </cdr:nvSpPr>
      <cdr:spPr>
        <a:xfrm xmlns:a="http://schemas.openxmlformats.org/drawingml/2006/main">
          <a:off x="3528392" y="3070373"/>
          <a:ext cx="72008" cy="72008"/>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0.5977</cdr:x>
      <cdr:y>0.68333</cdr:y>
    </cdr:from>
    <cdr:to>
      <cdr:x>0.6092</cdr:x>
      <cdr:y>0.71667</cdr:y>
    </cdr:to>
    <cdr:sp macro="" textlink="">
      <cdr:nvSpPr>
        <cdr:cNvPr id="16" name="正方形/長方形 15"/>
        <cdr:cNvSpPr/>
      </cdr:nvSpPr>
      <cdr:spPr>
        <a:xfrm xmlns:a="http://schemas.openxmlformats.org/drawingml/2006/main">
          <a:off x="3744416" y="2952328"/>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0.63218</cdr:x>
      <cdr:y>0.66667</cdr:y>
    </cdr:from>
    <cdr:to>
      <cdr:x>0.64368</cdr:x>
      <cdr:y>0.7</cdr:y>
    </cdr:to>
    <cdr:sp macro="" textlink="">
      <cdr:nvSpPr>
        <cdr:cNvPr id="17" name="正方形/長方形 16"/>
        <cdr:cNvSpPr/>
      </cdr:nvSpPr>
      <cdr:spPr>
        <a:xfrm xmlns:a="http://schemas.openxmlformats.org/drawingml/2006/main">
          <a:off x="3960440" y="2880320"/>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0.66667</cdr:x>
      <cdr:y>0.65</cdr:y>
    </cdr:from>
    <cdr:to>
      <cdr:x>0.67816</cdr:x>
      <cdr:y>0.68333</cdr:y>
    </cdr:to>
    <cdr:sp macro="" textlink="">
      <cdr:nvSpPr>
        <cdr:cNvPr id="18" name="正方形/長方形 17"/>
        <cdr:cNvSpPr/>
      </cdr:nvSpPr>
      <cdr:spPr>
        <a:xfrm xmlns:a="http://schemas.openxmlformats.org/drawingml/2006/main">
          <a:off x="4176464" y="2808312"/>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0.70115</cdr:x>
      <cdr:y>0.61273</cdr:y>
    </cdr:from>
    <cdr:to>
      <cdr:x>0.71264</cdr:x>
      <cdr:y>0.64607</cdr:y>
    </cdr:to>
    <cdr:sp macro="" textlink="">
      <cdr:nvSpPr>
        <cdr:cNvPr id="19" name="正方形/長方形 18"/>
        <cdr:cNvSpPr/>
      </cdr:nvSpPr>
      <cdr:spPr>
        <a:xfrm xmlns:a="http://schemas.openxmlformats.org/drawingml/2006/main">
          <a:off x="4392488" y="2647304"/>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userShapes>
</file>

<file path=ppt/drawings/drawing2.xml><?xml version="1.0" encoding="utf-8"?>
<c:userShapes xmlns:c="http://schemas.openxmlformats.org/drawingml/2006/chart">
  <cdr:relSizeAnchor xmlns:cdr="http://schemas.openxmlformats.org/drawingml/2006/chartDrawing">
    <cdr:from>
      <cdr:x>0</cdr:x>
      <cdr:y>0.00695</cdr:y>
    </cdr:from>
    <cdr:to>
      <cdr:x>0.4437</cdr:x>
      <cdr:y>0.09722</cdr:y>
    </cdr:to>
    <cdr:sp macro="" textlink="">
      <cdr:nvSpPr>
        <cdr:cNvPr id="2" name="テキスト ボックス 1"/>
        <cdr:cNvSpPr txBox="1"/>
      </cdr:nvSpPr>
      <cdr:spPr>
        <a:xfrm xmlns:a="http://schemas.openxmlformats.org/drawingml/2006/main">
          <a:off x="0" y="19059"/>
          <a:ext cx="1838410" cy="24762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marL="0" marR="0" indent="0" defTabSz="914400" rtl="0" eaLnBrk="1" fontAlgn="auto" latinLnBrk="0" hangingPunct="1">
            <a:lnSpc>
              <a:spcPct val="100000"/>
            </a:lnSpc>
            <a:spcBef>
              <a:spcPts val="0"/>
            </a:spcBef>
            <a:spcAft>
              <a:spcPts val="0"/>
            </a:spcAft>
            <a:buClrTx/>
            <a:buSzTx/>
            <a:buFontTx/>
            <a:buNone/>
            <a:tabLst/>
            <a:defRPr/>
          </a:pPr>
          <a:r>
            <a:rPr lang="en-US" altLang="ja-JP" sz="1600" b="0" i="1" baseline="0" dirty="0">
              <a:effectLst/>
              <a:latin typeface="Times New Roman" panose="02020603050405020304" pitchFamily="18" charset="0"/>
              <a:ea typeface="+mn-ea"/>
              <a:cs typeface="Times New Roman" panose="02020603050405020304" pitchFamily="18" charset="0"/>
            </a:rPr>
            <a:t>m</a:t>
          </a:r>
          <a:r>
            <a:rPr lang="ja-JP" altLang="ja-JP" sz="1600" b="0" i="0" baseline="0" dirty="0">
              <a:effectLst/>
              <a:latin typeface="ＭＳ Ｐ明朝" panose="02020600040205080304" pitchFamily="18" charset="-128"/>
              <a:ea typeface="ＭＳ Ｐ明朝" panose="02020600040205080304" pitchFamily="18" charset="-128"/>
              <a:cs typeface="+mn-cs"/>
            </a:rPr>
            <a:t>；貨幣保有量</a:t>
          </a:r>
          <a:endParaRPr lang="ja-JP" altLang="ja-JP" sz="1600" dirty="0">
            <a:effectLst/>
            <a:latin typeface="ＭＳ Ｐ明朝" panose="02020600040205080304" pitchFamily="18" charset="-128"/>
            <a:ea typeface="ＭＳ Ｐ明朝" panose="02020600040205080304" pitchFamily="18" charset="-128"/>
          </a:endParaRPr>
        </a:p>
        <a:p xmlns:a="http://schemas.openxmlformats.org/drawingml/2006/main">
          <a:endParaRPr lang="ja-JP" altLang="en-US" sz="1600" dirty="0"/>
        </a:p>
      </cdr:txBody>
    </cdr:sp>
  </cdr:relSizeAnchor>
  <cdr:relSizeAnchor xmlns:cdr="http://schemas.openxmlformats.org/drawingml/2006/chartDrawing">
    <cdr:from>
      <cdr:x>0.74483</cdr:x>
      <cdr:y>0.8831</cdr:y>
    </cdr:from>
    <cdr:to>
      <cdr:x>1</cdr:x>
      <cdr:y>0.97338</cdr:y>
    </cdr:to>
    <cdr:sp macro="" textlink="">
      <cdr:nvSpPr>
        <cdr:cNvPr id="3" name="テキスト ボックス 1"/>
        <cdr:cNvSpPr txBox="1"/>
      </cdr:nvSpPr>
      <cdr:spPr>
        <a:xfrm xmlns:a="http://schemas.openxmlformats.org/drawingml/2006/main">
          <a:off x="3086101" y="2422525"/>
          <a:ext cx="1057274" cy="2476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defTabSz="914400" rtl="0" eaLnBrk="1" fontAlgn="auto" latinLnBrk="0" hangingPunct="1">
            <a:lnSpc>
              <a:spcPct val="100000"/>
            </a:lnSpc>
            <a:spcBef>
              <a:spcPts val="0"/>
            </a:spcBef>
            <a:spcAft>
              <a:spcPts val="0"/>
            </a:spcAft>
            <a:buClrTx/>
            <a:buSzTx/>
            <a:buFontTx/>
            <a:buNone/>
            <a:tabLst/>
            <a:defRPr/>
          </a:pPr>
          <a:r>
            <a:rPr lang="en-US" altLang="ja-JP" sz="1600" b="0" i="1" baseline="0" dirty="0">
              <a:effectLst/>
              <a:latin typeface="Times New Roman" panose="02020603050405020304" pitchFamily="18" charset="0"/>
              <a:ea typeface="+mn-ea"/>
              <a:cs typeface="Times New Roman" panose="02020603050405020304" pitchFamily="18" charset="0"/>
            </a:rPr>
            <a:t>c</a:t>
          </a:r>
          <a:r>
            <a:rPr lang="ja-JP" altLang="ja-JP" sz="1600" b="0" i="0" baseline="0" dirty="0">
              <a:effectLst/>
              <a:latin typeface="ＭＳ Ｐ明朝" panose="02020600040205080304" pitchFamily="18" charset="-128"/>
              <a:ea typeface="ＭＳ Ｐ明朝" panose="02020600040205080304" pitchFamily="18" charset="-128"/>
              <a:cs typeface="+mn-cs"/>
            </a:rPr>
            <a:t>；</a:t>
          </a:r>
          <a:r>
            <a:rPr lang="ja-JP" altLang="en-US" sz="1600" b="0" i="0" baseline="0" dirty="0">
              <a:effectLst/>
              <a:latin typeface="ＭＳ Ｐ明朝" panose="02020600040205080304" pitchFamily="18" charset="-128"/>
              <a:ea typeface="ＭＳ Ｐ明朝" panose="02020600040205080304" pitchFamily="18" charset="-128"/>
              <a:cs typeface="+mn-cs"/>
            </a:rPr>
            <a:t>消費</a:t>
          </a:r>
          <a:r>
            <a:rPr lang="ja-JP" altLang="ja-JP" sz="1600" b="0" i="0" baseline="0" dirty="0">
              <a:effectLst/>
              <a:latin typeface="ＭＳ Ｐ明朝" panose="02020600040205080304" pitchFamily="18" charset="-128"/>
              <a:ea typeface="ＭＳ Ｐ明朝" panose="02020600040205080304" pitchFamily="18" charset="-128"/>
              <a:cs typeface="+mn-cs"/>
            </a:rPr>
            <a:t>量</a:t>
          </a:r>
          <a:endParaRPr lang="ja-JP" altLang="ja-JP" sz="1600" dirty="0">
            <a:effectLst/>
            <a:latin typeface="ＭＳ Ｐ明朝" panose="02020600040205080304" pitchFamily="18" charset="-128"/>
            <a:ea typeface="ＭＳ Ｐ明朝" panose="02020600040205080304" pitchFamily="18" charset="-128"/>
          </a:endParaRPr>
        </a:p>
        <a:p xmlns:a="http://schemas.openxmlformats.org/drawingml/2006/main">
          <a:endParaRPr lang="ja-JP" altLang="en-US" sz="1600" dirty="0"/>
        </a:p>
      </cdr:txBody>
    </cdr:sp>
  </cdr:relSizeAnchor>
  <cdr:relSizeAnchor xmlns:cdr="http://schemas.openxmlformats.org/drawingml/2006/chartDrawing">
    <cdr:from>
      <cdr:x>0.08696</cdr:x>
      <cdr:y>0.41176</cdr:y>
    </cdr:from>
    <cdr:to>
      <cdr:x>0.16726</cdr:x>
      <cdr:y>0.54718</cdr:y>
    </cdr:to>
    <cdr:sp macro="" textlink="">
      <cdr:nvSpPr>
        <cdr:cNvPr id="9" name="Text Box 328"/>
        <cdr:cNvSpPr txBox="1">
          <a:spLocks xmlns:a="http://schemas.openxmlformats.org/drawingml/2006/main" noChangeArrowheads="1"/>
        </cdr:cNvSpPr>
      </cdr:nvSpPr>
      <cdr:spPr bwMode="auto">
        <a:xfrm xmlns:a="http://schemas.openxmlformats.org/drawingml/2006/main">
          <a:off x="432048" y="1512168"/>
          <a:ext cx="398975" cy="497317"/>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cdr:spPr>
      <cdr:txBody>
        <a:bodyPr xmlns:a="http://schemas.openxmlformats.org/drawingml/2006/main" rot="0" vert="horz" wrap="square" lIns="74295" tIns="8890" rIns="74295" bIns="8890" anchor="t" anchorCtr="0" upright="1">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just">
            <a:spcAft>
              <a:spcPts val="0"/>
            </a:spcAft>
          </a:pPr>
          <a:r>
            <a:rPr lang="en-US" altLang="ja-JP" sz="1600" kern="100" dirty="0">
              <a:effectLst/>
              <a:latin typeface="Century"/>
              <a:ea typeface="ＭＳ 明朝"/>
              <a:cs typeface="Times New Roman"/>
            </a:rPr>
            <a:t>17</a:t>
          </a:r>
          <a:endParaRPr lang="ja-JP" sz="1600" kern="100" dirty="0">
            <a:effectLst/>
            <a:latin typeface="Century"/>
            <a:ea typeface="ＭＳ 明朝"/>
            <a:cs typeface="Times New Roman"/>
          </a:endParaRPr>
        </a:p>
      </cdr:txBody>
    </cdr:sp>
  </cdr:relSizeAnchor>
  <cdr:relSizeAnchor xmlns:cdr="http://schemas.openxmlformats.org/drawingml/2006/chartDrawing">
    <cdr:from>
      <cdr:x>0.55709</cdr:x>
      <cdr:y>0.57755</cdr:y>
    </cdr:from>
    <cdr:to>
      <cdr:x>0.58256</cdr:x>
      <cdr:y>0.64013</cdr:y>
    </cdr:to>
    <cdr:sp macro="" textlink="">
      <cdr:nvSpPr>
        <cdr:cNvPr id="11" name="円弧 10"/>
        <cdr:cNvSpPr/>
      </cdr:nvSpPr>
      <cdr:spPr>
        <a:xfrm xmlns:a="http://schemas.openxmlformats.org/drawingml/2006/main" rot="7390726" flipV="1">
          <a:off x="2275142" y="1617408"/>
          <a:ext cx="171686" cy="105520"/>
        </a:xfrm>
        <a:prstGeom xmlns:a="http://schemas.openxmlformats.org/drawingml/2006/main" prst="arc">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kumimoji="1" lang="ja-JP" altLang="en-US" sz="1100"/>
        </a:p>
      </cdr:txBody>
    </cdr:sp>
  </cdr:relSizeAnchor>
  <cdr:relSizeAnchor xmlns:cdr="http://schemas.openxmlformats.org/drawingml/2006/chartDrawing">
    <cdr:from>
      <cdr:x>0.5659</cdr:x>
      <cdr:y>0.40741</cdr:y>
    </cdr:from>
    <cdr:to>
      <cdr:x>0.72896</cdr:x>
      <cdr:y>0.51042</cdr:y>
    </cdr:to>
    <cdr:sp macro="" textlink="">
      <cdr:nvSpPr>
        <cdr:cNvPr id="13" name="Text Box 333"/>
        <cdr:cNvSpPr txBox="1">
          <a:spLocks xmlns:a="http://schemas.openxmlformats.org/drawingml/2006/main" noChangeArrowheads="1"/>
        </cdr:cNvSpPr>
      </cdr:nvSpPr>
      <cdr:spPr bwMode="auto">
        <a:xfrm xmlns:a="http://schemas.openxmlformats.org/drawingml/2006/main">
          <a:off x="2344735" y="1117600"/>
          <a:ext cx="675640" cy="282575"/>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cdr:spPr>
      <cdr:txBody>
        <a:bodyPr xmlns:a="http://schemas.openxmlformats.org/drawingml/2006/main" rot="0" vert="horz" wrap="square" lIns="74295" tIns="8890" rIns="74295" bIns="8890" anchor="t" anchorCtr="0" upright="1">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just"/>
          <a:r>
            <a:rPr lang="en-US" altLang="ja-JP" sz="1600" i="0" kern="100">
              <a:latin typeface="Cambria Math"/>
              <a:ea typeface="ＭＳ 明朝"/>
              <a:cs typeface="Times New Roman"/>
            </a:rPr>
            <a:t>𝑃_1=1</a:t>
          </a:r>
          <a:endParaRPr lang="ja-JP" altLang="ja-JP" sz="1600" kern="100" dirty="0">
            <a:latin typeface="Century"/>
            <a:ea typeface="ＭＳ 明朝"/>
            <a:cs typeface="Times New Roman"/>
          </a:endParaRPr>
        </a:p>
      </cdr:txBody>
    </cdr:sp>
  </cdr:relSizeAnchor>
  <cdr:relSizeAnchor xmlns:cdr="http://schemas.openxmlformats.org/drawingml/2006/chartDrawing">
    <cdr:from>
      <cdr:x>0.57126</cdr:x>
      <cdr:y>0.47917</cdr:y>
    </cdr:from>
    <cdr:to>
      <cdr:x>0.61111</cdr:x>
      <cdr:y>0.62153</cdr:y>
    </cdr:to>
    <cdr:cxnSp macro="">
      <cdr:nvCxnSpPr>
        <cdr:cNvPr id="14" name="直線矢印コネクタ 13">
          <a:extLst xmlns:a="http://schemas.openxmlformats.org/drawingml/2006/main">
            <a:ext uri="{FF2B5EF4-FFF2-40B4-BE49-F238E27FC236}">
              <a16:creationId xmlns:a16="http://schemas.microsoft.com/office/drawing/2014/main" id="{01C66542-5A43-4855-88D2-82BE1C83D3BA}"/>
            </a:ext>
          </a:extLst>
        </cdr:cNvPr>
        <cdr:cNvCxnSpPr/>
      </cdr:nvCxnSpPr>
      <cdr:spPr>
        <a:xfrm xmlns:a="http://schemas.openxmlformats.org/drawingml/2006/main" flipH="1">
          <a:off x="2366963" y="1314450"/>
          <a:ext cx="165097" cy="390525"/>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0.52174</cdr:x>
      <cdr:y>0.70588</cdr:y>
    </cdr:from>
    <cdr:to>
      <cdr:x>0.53623</cdr:x>
      <cdr:y>0.7451</cdr:y>
    </cdr:to>
    <cdr:sp macro="" textlink="">
      <cdr:nvSpPr>
        <cdr:cNvPr id="4" name="正方形/長方形 3"/>
        <cdr:cNvSpPr/>
      </cdr:nvSpPr>
      <cdr:spPr>
        <a:xfrm xmlns:a="http://schemas.openxmlformats.org/drawingml/2006/main">
          <a:off x="2592288" y="2592288"/>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dr:relSizeAnchor xmlns:cdr="http://schemas.openxmlformats.org/drawingml/2006/chartDrawing">
    <cdr:from>
      <cdr:x>0.56522</cdr:x>
      <cdr:y>0.70588</cdr:y>
    </cdr:from>
    <cdr:to>
      <cdr:x>0.57971</cdr:x>
      <cdr:y>0.7451</cdr:y>
    </cdr:to>
    <cdr:sp macro="" textlink="">
      <cdr:nvSpPr>
        <cdr:cNvPr id="12" name="正方形/長方形 11"/>
        <cdr:cNvSpPr/>
      </cdr:nvSpPr>
      <cdr:spPr>
        <a:xfrm xmlns:a="http://schemas.openxmlformats.org/drawingml/2006/main">
          <a:off x="2808312" y="2592288"/>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0.6087</cdr:x>
      <cdr:y>0.68627</cdr:y>
    </cdr:from>
    <cdr:to>
      <cdr:x>0.62319</cdr:x>
      <cdr:y>0.72549</cdr:y>
    </cdr:to>
    <cdr:sp macro="" textlink="">
      <cdr:nvSpPr>
        <cdr:cNvPr id="15" name="正方形/長方形 14"/>
        <cdr:cNvSpPr/>
      </cdr:nvSpPr>
      <cdr:spPr>
        <a:xfrm xmlns:a="http://schemas.openxmlformats.org/drawingml/2006/main">
          <a:off x="3024336" y="2520280"/>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0.65217</cdr:x>
      <cdr:y>0.64706</cdr:y>
    </cdr:from>
    <cdr:to>
      <cdr:x>0.66667</cdr:x>
      <cdr:y>0.70588</cdr:y>
    </cdr:to>
    <cdr:sp macro="" textlink="">
      <cdr:nvSpPr>
        <cdr:cNvPr id="16" name="正方形/長方形 15"/>
        <cdr:cNvSpPr/>
      </cdr:nvSpPr>
      <cdr:spPr>
        <a:xfrm xmlns:a="http://schemas.openxmlformats.org/drawingml/2006/main">
          <a:off x="3240360" y="2376264"/>
          <a:ext cx="72008" cy="216024"/>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0.69565</cdr:x>
      <cdr:y>0.5851</cdr:y>
    </cdr:from>
    <cdr:to>
      <cdr:x>0.71014</cdr:x>
      <cdr:y>0.64393</cdr:y>
    </cdr:to>
    <cdr:sp macro="" textlink="">
      <cdr:nvSpPr>
        <cdr:cNvPr id="17" name="正方形/長方形 16"/>
        <cdr:cNvSpPr/>
      </cdr:nvSpPr>
      <cdr:spPr>
        <a:xfrm xmlns:a="http://schemas.openxmlformats.org/drawingml/2006/main">
          <a:off x="3456384" y="2148740"/>
          <a:ext cx="72008" cy="216024"/>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0.16782</cdr:x>
      <cdr:y>0.63542</cdr:y>
    </cdr:from>
    <cdr:to>
      <cdr:x>0.72184</cdr:x>
      <cdr:y>0.63542</cdr:y>
    </cdr:to>
    <cdr:cxnSp macro="">
      <cdr:nvCxnSpPr>
        <cdr:cNvPr id="10" name="直線コネクタ 9">
          <a:extLst xmlns:a="http://schemas.openxmlformats.org/drawingml/2006/main">
            <a:ext uri="{FF2B5EF4-FFF2-40B4-BE49-F238E27FC236}">
              <a16:creationId xmlns:a16="http://schemas.microsoft.com/office/drawing/2014/main" id="{7D5FDDBF-5CE7-4A80-A4CC-927ED92B472A}"/>
            </a:ext>
          </a:extLst>
        </cdr:cNvPr>
        <cdr:cNvCxnSpPr/>
      </cdr:nvCxnSpPr>
      <cdr:spPr>
        <a:xfrm xmlns:a="http://schemas.openxmlformats.org/drawingml/2006/main">
          <a:off x="695325" y="1743075"/>
          <a:ext cx="2295525" cy="0"/>
        </a:xfrm>
        <a:prstGeom xmlns:a="http://schemas.openxmlformats.org/drawingml/2006/main" prst="line">
          <a:avLst/>
        </a:prstGeom>
        <a:ln xmlns:a="http://schemas.openxmlformats.org/drawingml/2006/main">
          <a:solidFill>
            <a:schemeClr val="tx1"/>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0.52174</cdr:x>
      <cdr:y>0.54395</cdr:y>
    </cdr:from>
    <cdr:to>
      <cdr:x>0.53623</cdr:x>
      <cdr:y>0.58317</cdr:y>
    </cdr:to>
    <cdr:sp macro="" textlink="">
      <cdr:nvSpPr>
        <cdr:cNvPr id="18" name="正方形/長方形 17"/>
        <cdr:cNvSpPr/>
      </cdr:nvSpPr>
      <cdr:spPr>
        <a:xfrm xmlns:a="http://schemas.openxmlformats.org/drawingml/2006/main">
          <a:off x="2592288" y="1997606"/>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0.56522</cdr:x>
      <cdr:y>0.55091</cdr:y>
    </cdr:from>
    <cdr:to>
      <cdr:x>0.57971</cdr:x>
      <cdr:y>0.59013</cdr:y>
    </cdr:to>
    <cdr:sp macro="" textlink="">
      <cdr:nvSpPr>
        <cdr:cNvPr id="19" name="正方形/長方形 18"/>
        <cdr:cNvSpPr/>
      </cdr:nvSpPr>
      <cdr:spPr>
        <a:xfrm xmlns:a="http://schemas.openxmlformats.org/drawingml/2006/main">
          <a:off x="2808312" y="2023165"/>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0.6087</cdr:x>
      <cdr:y>0.53065</cdr:y>
    </cdr:from>
    <cdr:to>
      <cdr:x>0.62319</cdr:x>
      <cdr:y>0.56986</cdr:y>
    </cdr:to>
    <cdr:sp macro="" textlink="">
      <cdr:nvSpPr>
        <cdr:cNvPr id="20" name="正方形/長方形 19"/>
        <cdr:cNvSpPr/>
      </cdr:nvSpPr>
      <cdr:spPr>
        <a:xfrm xmlns:a="http://schemas.openxmlformats.org/drawingml/2006/main">
          <a:off x="3024336" y="1948750"/>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0.65217</cdr:x>
      <cdr:y>0.50824</cdr:y>
    </cdr:from>
    <cdr:to>
      <cdr:x>0.66667</cdr:x>
      <cdr:y>0.54745</cdr:y>
    </cdr:to>
    <cdr:sp macro="" textlink="">
      <cdr:nvSpPr>
        <cdr:cNvPr id="21" name="正方形/長方形 20"/>
        <cdr:cNvSpPr/>
      </cdr:nvSpPr>
      <cdr:spPr>
        <a:xfrm xmlns:a="http://schemas.openxmlformats.org/drawingml/2006/main">
          <a:off x="3240360" y="1866459"/>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0.69565</cdr:x>
      <cdr:y>0.47059</cdr:y>
    </cdr:from>
    <cdr:to>
      <cdr:x>0.71014</cdr:x>
      <cdr:y>0.51295</cdr:y>
    </cdr:to>
    <cdr:sp macro="" textlink="">
      <cdr:nvSpPr>
        <cdr:cNvPr id="22" name="正方形/長方形 21"/>
        <cdr:cNvSpPr/>
      </cdr:nvSpPr>
      <cdr:spPr>
        <a:xfrm xmlns:a="http://schemas.openxmlformats.org/drawingml/2006/main">
          <a:off x="3456384" y="1728192"/>
          <a:ext cx="72008" cy="155567"/>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userShapes>
</file>

<file path=ppt/drawings/drawing3.xml><?xml version="1.0" encoding="utf-8"?>
<c:userShapes xmlns:c="http://schemas.openxmlformats.org/drawingml/2006/chart">
  <cdr:relSizeAnchor xmlns:cdr="http://schemas.openxmlformats.org/drawingml/2006/chartDrawing">
    <cdr:from>
      <cdr:x>0</cdr:x>
      <cdr:y>0.00695</cdr:y>
    </cdr:from>
    <cdr:to>
      <cdr:x>0.4437</cdr:x>
      <cdr:y>0.09722</cdr:y>
    </cdr:to>
    <cdr:sp macro="" textlink="">
      <cdr:nvSpPr>
        <cdr:cNvPr id="2" name="テキスト ボックス 1"/>
        <cdr:cNvSpPr txBox="1"/>
      </cdr:nvSpPr>
      <cdr:spPr>
        <a:xfrm xmlns:a="http://schemas.openxmlformats.org/drawingml/2006/main">
          <a:off x="0" y="19059"/>
          <a:ext cx="1838410" cy="24762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marL="0" marR="0" indent="0" defTabSz="914400" rtl="0" eaLnBrk="1" fontAlgn="auto" latinLnBrk="0" hangingPunct="1">
            <a:lnSpc>
              <a:spcPct val="100000"/>
            </a:lnSpc>
            <a:spcBef>
              <a:spcPts val="0"/>
            </a:spcBef>
            <a:spcAft>
              <a:spcPts val="0"/>
            </a:spcAft>
            <a:buClrTx/>
            <a:buSzTx/>
            <a:buFontTx/>
            <a:buNone/>
            <a:tabLst/>
            <a:defRPr/>
          </a:pPr>
          <a:r>
            <a:rPr lang="en-US" altLang="ja-JP" sz="1600" b="0" i="1" baseline="0" dirty="0">
              <a:effectLst/>
              <a:latin typeface="Times New Roman" panose="02020603050405020304" pitchFamily="18" charset="0"/>
              <a:ea typeface="+mn-ea"/>
              <a:cs typeface="Times New Roman" panose="02020603050405020304" pitchFamily="18" charset="0"/>
            </a:rPr>
            <a:t>m</a:t>
          </a:r>
          <a:r>
            <a:rPr lang="ja-JP" altLang="ja-JP" sz="1600" b="0" i="0" baseline="0" dirty="0">
              <a:effectLst/>
              <a:latin typeface="ＭＳ Ｐ明朝" panose="02020600040205080304" pitchFamily="18" charset="-128"/>
              <a:ea typeface="ＭＳ Ｐ明朝" panose="02020600040205080304" pitchFamily="18" charset="-128"/>
              <a:cs typeface="+mn-cs"/>
            </a:rPr>
            <a:t>；貨幣保有量</a:t>
          </a:r>
          <a:endParaRPr lang="ja-JP" altLang="ja-JP" sz="1600" dirty="0">
            <a:effectLst/>
            <a:latin typeface="ＭＳ Ｐ明朝" panose="02020600040205080304" pitchFamily="18" charset="-128"/>
            <a:ea typeface="ＭＳ Ｐ明朝" panose="02020600040205080304" pitchFamily="18" charset="-128"/>
          </a:endParaRPr>
        </a:p>
        <a:p xmlns:a="http://schemas.openxmlformats.org/drawingml/2006/main">
          <a:endParaRPr lang="ja-JP" altLang="en-US" sz="1600" dirty="0"/>
        </a:p>
      </cdr:txBody>
    </cdr:sp>
  </cdr:relSizeAnchor>
  <cdr:relSizeAnchor xmlns:cdr="http://schemas.openxmlformats.org/drawingml/2006/chartDrawing">
    <cdr:from>
      <cdr:x>0.74483</cdr:x>
      <cdr:y>0.8831</cdr:y>
    </cdr:from>
    <cdr:to>
      <cdr:x>1</cdr:x>
      <cdr:y>0.97338</cdr:y>
    </cdr:to>
    <cdr:sp macro="" textlink="">
      <cdr:nvSpPr>
        <cdr:cNvPr id="3" name="テキスト ボックス 1"/>
        <cdr:cNvSpPr txBox="1"/>
      </cdr:nvSpPr>
      <cdr:spPr>
        <a:xfrm xmlns:a="http://schemas.openxmlformats.org/drawingml/2006/main">
          <a:off x="3086101" y="2422525"/>
          <a:ext cx="1057274" cy="2476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defTabSz="914400" rtl="0" eaLnBrk="1" fontAlgn="auto" latinLnBrk="0" hangingPunct="1">
            <a:lnSpc>
              <a:spcPct val="100000"/>
            </a:lnSpc>
            <a:spcBef>
              <a:spcPts val="0"/>
            </a:spcBef>
            <a:spcAft>
              <a:spcPts val="0"/>
            </a:spcAft>
            <a:buClrTx/>
            <a:buSzTx/>
            <a:buFontTx/>
            <a:buNone/>
            <a:tabLst/>
            <a:defRPr/>
          </a:pPr>
          <a:r>
            <a:rPr lang="en-US" altLang="ja-JP" sz="1600" b="0" i="1" baseline="0" dirty="0">
              <a:effectLst/>
              <a:latin typeface="Times New Roman" panose="02020603050405020304" pitchFamily="18" charset="0"/>
              <a:ea typeface="+mn-ea"/>
              <a:cs typeface="Times New Roman" panose="02020603050405020304" pitchFamily="18" charset="0"/>
            </a:rPr>
            <a:t>c</a:t>
          </a:r>
          <a:r>
            <a:rPr lang="ja-JP" altLang="ja-JP" sz="1600" b="0" i="0" baseline="0" dirty="0">
              <a:effectLst/>
              <a:latin typeface="ＭＳ Ｐ明朝" panose="02020600040205080304" pitchFamily="18" charset="-128"/>
              <a:ea typeface="ＭＳ Ｐ明朝" panose="02020600040205080304" pitchFamily="18" charset="-128"/>
              <a:cs typeface="+mn-cs"/>
            </a:rPr>
            <a:t>；</a:t>
          </a:r>
          <a:r>
            <a:rPr lang="ja-JP" altLang="en-US" sz="1600" b="0" i="0" baseline="0" dirty="0">
              <a:effectLst/>
              <a:latin typeface="ＭＳ Ｐ明朝" panose="02020600040205080304" pitchFamily="18" charset="-128"/>
              <a:ea typeface="ＭＳ Ｐ明朝" panose="02020600040205080304" pitchFamily="18" charset="-128"/>
              <a:cs typeface="+mn-cs"/>
            </a:rPr>
            <a:t>消費</a:t>
          </a:r>
          <a:r>
            <a:rPr lang="ja-JP" altLang="ja-JP" sz="1600" b="0" i="0" baseline="0" dirty="0">
              <a:effectLst/>
              <a:latin typeface="ＭＳ Ｐ明朝" panose="02020600040205080304" pitchFamily="18" charset="-128"/>
              <a:ea typeface="ＭＳ Ｐ明朝" panose="02020600040205080304" pitchFamily="18" charset="-128"/>
              <a:cs typeface="+mn-cs"/>
            </a:rPr>
            <a:t>量</a:t>
          </a:r>
          <a:endParaRPr lang="ja-JP" altLang="ja-JP" sz="1600" dirty="0">
            <a:effectLst/>
            <a:latin typeface="ＭＳ Ｐ明朝" panose="02020600040205080304" pitchFamily="18" charset="-128"/>
            <a:ea typeface="ＭＳ Ｐ明朝" panose="02020600040205080304" pitchFamily="18" charset="-128"/>
          </a:endParaRPr>
        </a:p>
        <a:p xmlns:a="http://schemas.openxmlformats.org/drawingml/2006/main">
          <a:endParaRPr lang="ja-JP" altLang="en-US" sz="1600" dirty="0"/>
        </a:p>
      </cdr:txBody>
    </cdr:sp>
  </cdr:relSizeAnchor>
  <cdr:relSizeAnchor xmlns:cdr="http://schemas.openxmlformats.org/drawingml/2006/chartDrawing">
    <cdr:from>
      <cdr:x>0.56284</cdr:x>
      <cdr:y>0.40741</cdr:y>
    </cdr:from>
    <cdr:to>
      <cdr:x>0.7259</cdr:x>
      <cdr:y>0.51042</cdr:y>
    </cdr:to>
    <cdr:sp macro="" textlink="">
      <cdr:nvSpPr>
        <cdr:cNvPr id="13" name="Text Box 333"/>
        <cdr:cNvSpPr txBox="1">
          <a:spLocks xmlns:a="http://schemas.openxmlformats.org/drawingml/2006/main" noChangeArrowheads="1"/>
        </cdr:cNvSpPr>
      </cdr:nvSpPr>
      <cdr:spPr bwMode="auto">
        <a:xfrm xmlns:a="http://schemas.openxmlformats.org/drawingml/2006/main">
          <a:off x="2332038" y="1117600"/>
          <a:ext cx="675640" cy="282575"/>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cdr:spPr>
      <cdr:txBody>
        <a:bodyPr xmlns:a="http://schemas.openxmlformats.org/drawingml/2006/main" rot="0" vert="horz" wrap="square" lIns="74295" tIns="8890" rIns="74295" bIns="8890" anchor="t" anchorCtr="0" upright="1">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just">
            <a:spcAft>
              <a:spcPts val="0"/>
            </a:spcAft>
          </a:pPr>
          <a:r>
            <a:rPr lang="en-US" altLang="ja-JP" sz="1600" b="0" i="0" kern="100">
              <a:latin typeface="Cambria Math"/>
              <a:ea typeface="ＭＳ 明朝"/>
              <a:cs typeface="Times New Roman"/>
            </a:rPr>
            <a:t>𝑃_1=1</a:t>
          </a:r>
          <a:endParaRPr lang="ja-JP" altLang="ja-JP" sz="1600" kern="100" dirty="0">
            <a:latin typeface="Century"/>
            <a:ea typeface="ＭＳ 明朝"/>
            <a:cs typeface="Times New Roman"/>
          </a:endParaRPr>
        </a:p>
      </cdr:txBody>
    </cdr:sp>
  </cdr:relSizeAnchor>
  <cdr:relSizeAnchor xmlns:cdr="http://schemas.openxmlformats.org/drawingml/2006/chartDrawing">
    <cdr:from>
      <cdr:x>0.53563</cdr:x>
      <cdr:y>0.47049</cdr:y>
    </cdr:from>
    <cdr:to>
      <cdr:x>0.5977</cdr:x>
      <cdr:y>0.61458</cdr:y>
    </cdr:to>
    <cdr:cxnSp macro="">
      <cdr:nvCxnSpPr>
        <cdr:cNvPr id="5" name="直線矢印コネクタ 4">
          <a:extLst xmlns:a="http://schemas.openxmlformats.org/drawingml/2006/main">
            <a:ext uri="{FF2B5EF4-FFF2-40B4-BE49-F238E27FC236}">
              <a16:creationId xmlns:a16="http://schemas.microsoft.com/office/drawing/2014/main" id="{29301EF3-A117-4DB4-9AFC-E592DE27DBC3}"/>
            </a:ext>
          </a:extLst>
        </cdr:cNvPr>
        <cdr:cNvCxnSpPr/>
      </cdr:nvCxnSpPr>
      <cdr:spPr>
        <a:xfrm xmlns:a="http://schemas.openxmlformats.org/drawingml/2006/main" flipH="1">
          <a:off x="2219325" y="1290648"/>
          <a:ext cx="257170" cy="395277"/>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0.07813</cdr:x>
      <cdr:y>0.40426</cdr:y>
    </cdr:from>
    <cdr:to>
      <cdr:x>0.17686</cdr:x>
      <cdr:y>0.53968</cdr:y>
    </cdr:to>
    <cdr:sp macro="" textlink="">
      <cdr:nvSpPr>
        <cdr:cNvPr id="24" name="Text Box 328"/>
        <cdr:cNvSpPr txBox="1">
          <a:spLocks xmlns:a="http://schemas.openxmlformats.org/drawingml/2006/main" noChangeArrowheads="1"/>
        </cdr:cNvSpPr>
      </cdr:nvSpPr>
      <cdr:spPr bwMode="auto">
        <a:xfrm xmlns:a="http://schemas.openxmlformats.org/drawingml/2006/main">
          <a:off x="360040" y="1368152"/>
          <a:ext cx="455021" cy="458312"/>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cdr:spPr>
      <cdr:txBody>
        <a:bodyPr xmlns:a="http://schemas.openxmlformats.org/drawingml/2006/main" rot="0" vert="horz" wrap="square" lIns="74295" tIns="8890" rIns="74295" bIns="8890" anchor="t" anchorCtr="0" upright="1">
          <a:noAutofit/>
        </a:bodyPr>
        <a:lstStyle xmlns:a="http://schemas.openxmlformats.org/drawingml/2006/main"/>
        <a:p xmlns:a="http://schemas.openxmlformats.org/drawingml/2006/main">
          <a:pPr algn="just">
            <a:spcAft>
              <a:spcPts val="0"/>
            </a:spcAft>
          </a:pPr>
          <a:r>
            <a:rPr lang="en-US" altLang="ja-JP" sz="1600" kern="100">
              <a:effectLst/>
              <a:latin typeface="Century"/>
              <a:ea typeface="ＭＳ 明朝"/>
              <a:cs typeface="Times New Roman"/>
            </a:rPr>
            <a:t>17</a:t>
          </a:r>
          <a:endParaRPr lang="ja-JP" sz="1600" kern="100">
            <a:effectLst/>
            <a:latin typeface="Century"/>
            <a:ea typeface="ＭＳ 明朝"/>
            <a:cs typeface="Times New Roman"/>
          </a:endParaRPr>
        </a:p>
      </cdr:txBody>
    </cdr:sp>
  </cdr:relSizeAnchor>
  <cdr:relSizeAnchor xmlns:cdr="http://schemas.openxmlformats.org/drawingml/2006/chartDrawing">
    <cdr:from>
      <cdr:x>0.51916</cdr:x>
      <cdr:y>0.58796</cdr:y>
    </cdr:from>
    <cdr:to>
      <cdr:x>0.55881</cdr:x>
      <cdr:y>0.64913</cdr:y>
    </cdr:to>
    <cdr:sp macro="" textlink="">
      <cdr:nvSpPr>
        <cdr:cNvPr id="23" name="円弧 22"/>
        <cdr:cNvSpPr/>
      </cdr:nvSpPr>
      <cdr:spPr>
        <a:xfrm xmlns:a="http://schemas.openxmlformats.org/drawingml/2006/main" rot="8947650" flipV="1">
          <a:off x="2151063" y="1612899"/>
          <a:ext cx="164285" cy="167802"/>
        </a:xfrm>
        <a:prstGeom xmlns:a="http://schemas.openxmlformats.org/drawingml/2006/main" prst="arc">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kumimoji="1" lang="ja-JP" altLang="en-US" sz="1100"/>
        </a:p>
      </cdr:txBody>
    </cdr:sp>
  </cdr:relSizeAnchor>
  <cdr:relSizeAnchor xmlns:cdr="http://schemas.openxmlformats.org/drawingml/2006/chartDrawing">
    <cdr:from>
      <cdr:x>0.42188</cdr:x>
      <cdr:y>0.3617</cdr:y>
    </cdr:from>
    <cdr:to>
      <cdr:x>0.51563</cdr:x>
      <cdr:y>0.59574</cdr:y>
    </cdr:to>
    <cdr:grpSp>
      <cdr:nvGrpSpPr>
        <cdr:cNvPr id="30" name="グループ化 29">
          <a:extLst xmlns:a="http://schemas.openxmlformats.org/drawingml/2006/main">
            <a:ext uri="{FF2B5EF4-FFF2-40B4-BE49-F238E27FC236}">
              <a16:creationId xmlns:a16="http://schemas.microsoft.com/office/drawing/2014/main" id="{8F5E7725-7654-401C-ABE1-BA6F3C80E28E}"/>
            </a:ext>
          </a:extLst>
        </cdr:cNvPr>
        <cdr:cNvGrpSpPr/>
      </cdr:nvGrpSpPr>
      <cdr:grpSpPr>
        <a:xfrm xmlns:a="http://schemas.openxmlformats.org/drawingml/2006/main">
          <a:off x="1944239" y="1224129"/>
          <a:ext cx="432048" cy="792079"/>
          <a:chOff x="-4955273" y="-1658489"/>
          <a:chExt cx="315816" cy="575535"/>
        </a:xfrm>
      </cdr:grpSpPr>
      <cdr:sp macro="" textlink="">
        <cdr:nvSpPr>
          <cdr:cNvPr id="31" name="Text Box 328"/>
          <cdr:cNvSpPr txBox="1">
            <a:spLocks xmlns:a="http://schemas.openxmlformats.org/drawingml/2006/main" noChangeArrowheads="1"/>
          </cdr:cNvSpPr>
        </cdr:nvSpPr>
        <cdr:spPr bwMode="auto">
          <a:xfrm xmlns:a="http://schemas.openxmlformats.org/drawingml/2006/main">
            <a:off x="-4955273" y="-1658489"/>
            <a:ext cx="315816" cy="575535"/>
          </a:xfrm>
          <a:prstGeom xmlns:a="http://schemas.openxmlformats.org/drawingml/2006/main" prst="rect">
            <a:avLst/>
          </a:prstGeom>
          <a:noFill xmlns:a="http://schemas.openxmlformats.org/drawingml/2006/main"/>
          <a:ln xmlns:a="http://schemas.openxmlformats.org/drawingml/2006/main">
            <a:noFill/>
          </a:ln>
          <a:extLst xmlns:a="http://schemas.openxmlformats.org/drawingml/2006/main">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cdr:spPr>
        <cdr:txBody>
          <a:bodyPr xmlns:a="http://schemas.openxmlformats.org/drawingml/2006/main" rot="0" vert="horz" wrap="square" lIns="74295" tIns="8890" rIns="74295" bIns="8890" anchor="t" anchorCtr="0" upright="1">
            <a:no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pPr algn="just">
              <a:spcAft>
                <a:spcPts val="0"/>
              </a:spcAft>
            </a:pPr>
            <a:r>
              <a:rPr lang="en-US" altLang="ja-JP" sz="2400" i="1" kern="100" dirty="0">
                <a:solidFill>
                  <a:schemeClr val="accent5">
                    <a:lumMod val="75000"/>
                  </a:schemeClr>
                </a:solidFill>
                <a:effectLst/>
                <a:latin typeface="Times New Roman" panose="02020603050405020304" pitchFamily="18" charset="0"/>
                <a:ea typeface="ＭＳ 明朝"/>
                <a:cs typeface="Times New Roman" panose="02020603050405020304" pitchFamily="18" charset="0"/>
              </a:rPr>
              <a:t>y</a:t>
            </a:r>
            <a:endParaRPr lang="ja-JP" sz="2400" i="1" kern="100" dirty="0">
              <a:solidFill>
                <a:schemeClr val="accent5">
                  <a:lumMod val="75000"/>
                </a:schemeClr>
              </a:solidFill>
              <a:effectLst/>
              <a:latin typeface="Times New Roman" panose="02020603050405020304" pitchFamily="18" charset="0"/>
              <a:ea typeface="ＭＳ 明朝"/>
              <a:cs typeface="Times New Roman" panose="02020603050405020304" pitchFamily="18" charset="0"/>
            </a:endParaRPr>
          </a:p>
        </cdr:txBody>
      </cdr:sp>
      <cdr:sp macro="" textlink="">
        <cdr:nvSpPr>
          <cdr:cNvPr id="32" name="円/楕円 31"/>
          <cdr:cNvSpPr/>
        </cdr:nvSpPr>
        <cdr:spPr>
          <a:xfrm xmlns:a="http://schemas.openxmlformats.org/drawingml/2006/main">
            <a:off x="-4945651" y="-1244281"/>
            <a:ext cx="116705" cy="109006"/>
          </a:xfrm>
          <a:prstGeom xmlns:a="http://schemas.openxmlformats.org/drawingml/2006/main" prst="ellipse">
            <a:avLst/>
          </a:prstGeom>
          <a:solidFill xmlns:a="http://schemas.openxmlformats.org/drawingml/2006/main">
            <a:srgbClr val="FF0000"/>
          </a:solidFill>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xmlns:a="http://schemas.openxmlformats.org/drawingml/2006/main">
            <a:endParaRPr lang="ja-JP"/>
          </a:p>
        </cdr:txBody>
      </cdr:sp>
    </cdr:grpSp>
  </cdr:relSizeAnchor>
  <cdr:relSizeAnchor xmlns:cdr="http://schemas.openxmlformats.org/drawingml/2006/chartDrawing">
    <cdr:from>
      <cdr:x>0.52249</cdr:x>
      <cdr:y>0.6976</cdr:y>
    </cdr:from>
    <cdr:to>
      <cdr:x>0.53812</cdr:x>
      <cdr:y>0.74015</cdr:y>
    </cdr:to>
    <cdr:sp macro="" textlink="">
      <cdr:nvSpPr>
        <cdr:cNvPr id="12" name="正方形/長方形 11"/>
        <cdr:cNvSpPr/>
      </cdr:nvSpPr>
      <cdr:spPr>
        <a:xfrm xmlns:a="http://schemas.openxmlformats.org/drawingml/2006/main">
          <a:off x="2407923" y="2360935"/>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0.5625</cdr:x>
      <cdr:y>0.6842</cdr:y>
    </cdr:from>
    <cdr:to>
      <cdr:x>0.57812</cdr:x>
      <cdr:y>0.72675</cdr:y>
    </cdr:to>
    <cdr:sp macro="" textlink="">
      <cdr:nvSpPr>
        <cdr:cNvPr id="14" name="正方形/長方形 13"/>
        <cdr:cNvSpPr/>
      </cdr:nvSpPr>
      <cdr:spPr>
        <a:xfrm xmlns:a="http://schemas.openxmlformats.org/drawingml/2006/main">
          <a:off x="2592281" y="2315584"/>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0.60938</cdr:x>
      <cdr:y>0.67573</cdr:y>
    </cdr:from>
    <cdr:to>
      <cdr:x>0.625</cdr:x>
      <cdr:y>0.71829</cdr:y>
    </cdr:to>
    <cdr:sp macro="" textlink="">
      <cdr:nvSpPr>
        <cdr:cNvPr id="15" name="正方形/長方形 14"/>
        <cdr:cNvSpPr/>
      </cdr:nvSpPr>
      <cdr:spPr>
        <a:xfrm xmlns:a="http://schemas.openxmlformats.org/drawingml/2006/main">
          <a:off x="2808312" y="2286935"/>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0.65625</cdr:x>
      <cdr:y>0.65446</cdr:y>
    </cdr:from>
    <cdr:to>
      <cdr:x>0.67188</cdr:x>
      <cdr:y>0.69701</cdr:y>
    </cdr:to>
    <cdr:sp macro="" textlink="">
      <cdr:nvSpPr>
        <cdr:cNvPr id="16" name="正方形/長方形 15"/>
        <cdr:cNvSpPr/>
      </cdr:nvSpPr>
      <cdr:spPr>
        <a:xfrm xmlns:a="http://schemas.openxmlformats.org/drawingml/2006/main">
          <a:off x="3024336" y="2214927"/>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0.70313</cdr:x>
      <cdr:y>0.60054</cdr:y>
    </cdr:from>
    <cdr:to>
      <cdr:x>0.71875</cdr:x>
      <cdr:y>0.64309</cdr:y>
    </cdr:to>
    <cdr:sp macro="" textlink="">
      <cdr:nvSpPr>
        <cdr:cNvPr id="17" name="正方形/長方形 16"/>
        <cdr:cNvSpPr/>
      </cdr:nvSpPr>
      <cdr:spPr>
        <a:xfrm xmlns:a="http://schemas.openxmlformats.org/drawingml/2006/main">
          <a:off x="3240360" y="2032439"/>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0.16667</cdr:x>
      <cdr:y>0.63542</cdr:y>
    </cdr:from>
    <cdr:to>
      <cdr:x>0.72069</cdr:x>
      <cdr:y>0.63542</cdr:y>
    </cdr:to>
    <cdr:cxnSp macro="">
      <cdr:nvCxnSpPr>
        <cdr:cNvPr id="28" name="直線コネクタ 27">
          <a:extLst xmlns:a="http://schemas.openxmlformats.org/drawingml/2006/main">
            <a:ext uri="{FF2B5EF4-FFF2-40B4-BE49-F238E27FC236}">
              <a16:creationId xmlns:a16="http://schemas.microsoft.com/office/drawing/2014/main" id="{CC9413EF-0AFA-4A9F-A79B-2D1D1B85DAF3}"/>
            </a:ext>
          </a:extLst>
        </cdr:cNvPr>
        <cdr:cNvCxnSpPr/>
      </cdr:nvCxnSpPr>
      <cdr:spPr>
        <a:xfrm xmlns:a="http://schemas.openxmlformats.org/drawingml/2006/main">
          <a:off x="690576" y="1743072"/>
          <a:ext cx="2295513" cy="0"/>
        </a:xfrm>
        <a:prstGeom xmlns:a="http://schemas.openxmlformats.org/drawingml/2006/main" prst="line">
          <a:avLst/>
        </a:prstGeom>
        <a:ln xmlns:a="http://schemas.openxmlformats.org/drawingml/2006/main">
          <a:solidFill>
            <a:schemeClr val="tx1"/>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0.52249</cdr:x>
      <cdr:y>0.54011</cdr:y>
    </cdr:from>
    <cdr:to>
      <cdr:x>0.53812</cdr:x>
      <cdr:y>0.58267</cdr:y>
    </cdr:to>
    <cdr:sp macro="" textlink="">
      <cdr:nvSpPr>
        <cdr:cNvPr id="18" name="正方形/長方形 17"/>
        <cdr:cNvSpPr/>
      </cdr:nvSpPr>
      <cdr:spPr>
        <a:xfrm xmlns:a="http://schemas.openxmlformats.org/drawingml/2006/main">
          <a:off x="2407923" y="1827951"/>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0.56777</cdr:x>
      <cdr:y>0.55578</cdr:y>
    </cdr:from>
    <cdr:to>
      <cdr:x>0.5834</cdr:x>
      <cdr:y>0.59834</cdr:y>
    </cdr:to>
    <cdr:sp macro="" textlink="">
      <cdr:nvSpPr>
        <cdr:cNvPr id="19" name="正方形/長方形 18"/>
        <cdr:cNvSpPr/>
      </cdr:nvSpPr>
      <cdr:spPr>
        <a:xfrm xmlns:a="http://schemas.openxmlformats.org/drawingml/2006/main">
          <a:off x="2616586" y="1880985"/>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0.60938</cdr:x>
      <cdr:y>0.53451</cdr:y>
    </cdr:from>
    <cdr:to>
      <cdr:x>0.625</cdr:x>
      <cdr:y>0.57706</cdr:y>
    </cdr:to>
    <cdr:sp macro="" textlink="">
      <cdr:nvSpPr>
        <cdr:cNvPr id="20" name="正方形/長方形 19"/>
        <cdr:cNvSpPr/>
      </cdr:nvSpPr>
      <cdr:spPr>
        <a:xfrm xmlns:a="http://schemas.openxmlformats.org/drawingml/2006/main">
          <a:off x="2808312" y="1808977"/>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0.65625</cdr:x>
      <cdr:y>0.4913</cdr:y>
    </cdr:from>
    <cdr:to>
      <cdr:x>0.67188</cdr:x>
      <cdr:y>0.53385</cdr:y>
    </cdr:to>
    <cdr:sp macro="" textlink="">
      <cdr:nvSpPr>
        <cdr:cNvPr id="21" name="正方形/長方形 20"/>
        <cdr:cNvSpPr/>
      </cdr:nvSpPr>
      <cdr:spPr>
        <a:xfrm xmlns:a="http://schemas.openxmlformats.org/drawingml/2006/main">
          <a:off x="3024336" y="1662733"/>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0.70313</cdr:x>
      <cdr:y>0.46012</cdr:y>
    </cdr:from>
    <cdr:to>
      <cdr:x>0.71875</cdr:x>
      <cdr:y>0.50267</cdr:y>
    </cdr:to>
    <cdr:sp macro="" textlink="">
      <cdr:nvSpPr>
        <cdr:cNvPr id="22" name="正方形/長方形 21"/>
        <cdr:cNvSpPr/>
      </cdr:nvSpPr>
      <cdr:spPr>
        <a:xfrm xmlns:a="http://schemas.openxmlformats.org/drawingml/2006/main">
          <a:off x="3240360" y="1557214"/>
          <a:ext cx="72008" cy="1440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userShapes>
</file>

<file path=ppt/drawings/drawing4.xml><?xml version="1.0" encoding="utf-8"?>
<c:userShapes xmlns:c="http://schemas.openxmlformats.org/drawingml/2006/chart">
  <cdr:relSizeAnchor xmlns:cdr="http://schemas.openxmlformats.org/drawingml/2006/chartDrawing">
    <cdr:from>
      <cdr:x>0.07356</cdr:x>
      <cdr:y>0.01042</cdr:y>
    </cdr:from>
    <cdr:to>
      <cdr:x>0.34635</cdr:x>
      <cdr:y>0.10069</cdr:y>
    </cdr:to>
    <cdr:sp macro="" textlink="">
      <cdr:nvSpPr>
        <cdr:cNvPr id="2" name="テキスト ボックス 1"/>
        <cdr:cNvSpPr txBox="1"/>
      </cdr:nvSpPr>
      <cdr:spPr>
        <a:xfrm xmlns:a="http://schemas.openxmlformats.org/drawingml/2006/main">
          <a:off x="304801" y="28584"/>
          <a:ext cx="1130257" cy="24762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marL="0" marR="0" indent="0" defTabSz="914400" rtl="0" eaLnBrk="1" fontAlgn="auto" latinLnBrk="0" hangingPunct="1">
            <a:lnSpc>
              <a:spcPct val="100000"/>
            </a:lnSpc>
            <a:spcBef>
              <a:spcPts val="0"/>
            </a:spcBef>
            <a:spcAft>
              <a:spcPts val="0"/>
            </a:spcAft>
            <a:buClrTx/>
            <a:buSzTx/>
            <a:buFontTx/>
            <a:buNone/>
            <a:tabLst/>
            <a:defRPr/>
          </a:pPr>
          <a:r>
            <a:rPr lang="en-US" altLang="ja-JP" sz="1600" b="0" i="1" baseline="0" dirty="0">
              <a:effectLst/>
              <a:latin typeface="Times New Roman" panose="02020603050405020304" pitchFamily="18" charset="0"/>
              <a:ea typeface="+mn-ea"/>
              <a:cs typeface="Times New Roman" panose="02020603050405020304" pitchFamily="18" charset="0"/>
            </a:rPr>
            <a:t>P</a:t>
          </a:r>
          <a:r>
            <a:rPr lang="ja-JP" altLang="ja-JP" sz="1600" b="0" i="0" baseline="0" dirty="0">
              <a:effectLst/>
              <a:latin typeface="ＭＳ Ｐ明朝" panose="02020600040205080304" pitchFamily="18" charset="-128"/>
              <a:ea typeface="ＭＳ Ｐ明朝" panose="02020600040205080304" pitchFamily="18" charset="-128"/>
              <a:cs typeface="+mn-cs"/>
            </a:rPr>
            <a:t>；</a:t>
          </a:r>
          <a:r>
            <a:rPr lang="ja-JP" altLang="en-US" sz="1600" b="0" i="0" baseline="0" dirty="0">
              <a:effectLst/>
              <a:latin typeface="ＭＳ Ｐ明朝" panose="02020600040205080304" pitchFamily="18" charset="-128"/>
              <a:ea typeface="ＭＳ Ｐ明朝" panose="02020600040205080304" pitchFamily="18" charset="-128"/>
              <a:cs typeface="+mn-cs"/>
            </a:rPr>
            <a:t>価格</a:t>
          </a:r>
          <a:endParaRPr lang="ja-JP" altLang="ja-JP" sz="1600" dirty="0">
            <a:effectLst/>
            <a:latin typeface="ＭＳ Ｐ明朝" panose="02020600040205080304" pitchFamily="18" charset="-128"/>
            <a:ea typeface="ＭＳ Ｐ明朝" panose="02020600040205080304" pitchFamily="18" charset="-128"/>
          </a:endParaRPr>
        </a:p>
        <a:p xmlns:a="http://schemas.openxmlformats.org/drawingml/2006/main">
          <a:endParaRPr lang="ja-JP" altLang="en-US" sz="1600" dirty="0"/>
        </a:p>
      </cdr:txBody>
    </cdr:sp>
  </cdr:relSizeAnchor>
  <cdr:relSizeAnchor xmlns:cdr="http://schemas.openxmlformats.org/drawingml/2006/chartDrawing">
    <cdr:from>
      <cdr:x>0.74483</cdr:x>
      <cdr:y>0.8831</cdr:y>
    </cdr:from>
    <cdr:to>
      <cdr:x>1</cdr:x>
      <cdr:y>0.97338</cdr:y>
    </cdr:to>
    <cdr:sp macro="" textlink="">
      <cdr:nvSpPr>
        <cdr:cNvPr id="3" name="テキスト ボックス 1"/>
        <cdr:cNvSpPr txBox="1"/>
      </cdr:nvSpPr>
      <cdr:spPr>
        <a:xfrm xmlns:a="http://schemas.openxmlformats.org/drawingml/2006/main">
          <a:off x="3086101" y="2422525"/>
          <a:ext cx="1057274" cy="2476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defTabSz="914400" rtl="0" eaLnBrk="1" fontAlgn="auto" latinLnBrk="0" hangingPunct="1">
            <a:lnSpc>
              <a:spcPct val="100000"/>
            </a:lnSpc>
            <a:spcBef>
              <a:spcPts val="0"/>
            </a:spcBef>
            <a:spcAft>
              <a:spcPts val="0"/>
            </a:spcAft>
            <a:buClrTx/>
            <a:buSzTx/>
            <a:buFontTx/>
            <a:buNone/>
            <a:tabLst/>
            <a:defRPr/>
          </a:pPr>
          <a:r>
            <a:rPr lang="en-US" altLang="ja-JP" sz="1600" b="0" i="1" baseline="0" dirty="0">
              <a:effectLst/>
              <a:latin typeface="Times New Roman" panose="02020603050405020304" pitchFamily="18" charset="0"/>
              <a:ea typeface="+mn-ea"/>
              <a:cs typeface="Times New Roman" panose="02020603050405020304" pitchFamily="18" charset="0"/>
            </a:rPr>
            <a:t>D</a:t>
          </a:r>
          <a:r>
            <a:rPr lang="ja-JP" altLang="ja-JP" sz="1600" b="0" i="0" baseline="0" dirty="0">
              <a:effectLst/>
              <a:latin typeface="ＭＳ Ｐ明朝" panose="02020600040205080304" pitchFamily="18" charset="-128"/>
              <a:ea typeface="ＭＳ Ｐ明朝" panose="02020600040205080304" pitchFamily="18" charset="-128"/>
              <a:cs typeface="+mn-cs"/>
            </a:rPr>
            <a:t>；</a:t>
          </a:r>
          <a:r>
            <a:rPr lang="ja-JP" altLang="en-US" sz="1600" b="0" i="0" baseline="0" dirty="0">
              <a:effectLst/>
              <a:latin typeface="ＭＳ Ｐ明朝" panose="02020600040205080304" pitchFamily="18" charset="-128"/>
              <a:ea typeface="ＭＳ Ｐ明朝" panose="02020600040205080304" pitchFamily="18" charset="-128"/>
              <a:cs typeface="+mn-cs"/>
            </a:rPr>
            <a:t>需要量</a:t>
          </a:r>
          <a:endParaRPr lang="ja-JP" altLang="ja-JP" sz="1600" dirty="0">
            <a:effectLst/>
            <a:latin typeface="ＭＳ Ｐ明朝" panose="02020600040205080304" pitchFamily="18" charset="-128"/>
            <a:ea typeface="ＭＳ Ｐ明朝" panose="02020600040205080304" pitchFamily="18" charset="-128"/>
          </a:endParaRPr>
        </a:p>
        <a:p xmlns:a="http://schemas.openxmlformats.org/drawingml/2006/main">
          <a:endParaRPr lang="ja-JP" altLang="en-US" sz="16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B0AA56-1315-4636-B1D1-723DF76C3113}" type="datetimeFigureOut">
              <a:rPr kumimoji="1" lang="ja-JP" altLang="en-US" smtClean="0"/>
              <a:pPr/>
              <a:t>2018/6/19</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58E600-ADA9-4392-B5E7-4421D6511C2B}" type="slidenum">
              <a:rPr kumimoji="1" lang="ja-JP" altLang="en-US" smtClean="0"/>
              <a:pPr/>
              <a:t>‹#›</a:t>
            </a:fld>
            <a:endParaRPr kumimoji="1" lang="ja-JP" altLang="en-US"/>
          </a:p>
        </p:txBody>
      </p:sp>
    </p:spTree>
    <p:extLst>
      <p:ext uri="{BB962C8B-B14F-4D97-AF65-F5344CB8AC3E}">
        <p14:creationId xmlns:p14="http://schemas.microsoft.com/office/powerpoint/2010/main" val="8231252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12</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15</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16</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17</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18</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19</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20</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21</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22</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26</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27</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28</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29</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30</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31</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32</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5</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6</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7</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8</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9</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10</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11</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6400800" y="6355080"/>
            <a:ext cx="2286000" cy="365760"/>
          </a:xfrm>
        </p:spPr>
        <p:txBody>
          <a:bodyPr/>
          <a:lstStyle>
            <a:lvl1pPr algn="r">
              <a:defRPr sz="1400"/>
            </a:lvl1pPr>
          </a:lstStyle>
          <a:p>
            <a:r>
              <a:rPr kumimoji="1" lang="en-US" altLang="ja-JP"/>
              <a:t>ver. 2</a:t>
            </a:r>
            <a:endParaRPr kumimoji="1" lang="ja-JP" altLang="en-US"/>
          </a:p>
        </p:txBody>
      </p:sp>
      <p:sp>
        <p:nvSpPr>
          <p:cNvPr id="17" name="フッター プレースホルダー 16"/>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9" name="スライド番号プレースホルダー 28"/>
          <p:cNvSpPr>
            <a:spLocks noGrp="1"/>
          </p:cNvSpPr>
          <p:nvPr>
            <p:ph type="sldNum" sz="quarter" idx="12"/>
          </p:nvPr>
        </p:nvSpPr>
        <p:spPr>
          <a:xfrm>
            <a:off x="1216152" y="6355080"/>
            <a:ext cx="1219200" cy="365760"/>
          </a:xfrm>
        </p:spPr>
        <p:txBody>
          <a:bodyPr/>
          <a:lstStyle/>
          <a:p>
            <a:fld id="{91B48CE8-BB9A-434A-95B2-7E9F0103B171}" type="slidenum">
              <a:rPr kumimoji="1" lang="ja-JP" altLang="en-US" smtClean="0"/>
              <a:pPr/>
              <a:t>‹#›</a:t>
            </a:fld>
            <a:endParaRPr kumimoji="1" lang="ja-JP" altLang="en-US"/>
          </a:p>
        </p:txBody>
      </p:sp>
      <p:sp>
        <p:nvSpPr>
          <p:cNvPr id="21" name="正方形/長方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7" name="直線コネクタ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457200" y="1219200"/>
            <a:ext cx="8229600"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4" name="日付プレースホルダー 3"/>
          <p:cNvSpPr>
            <a:spLocks noGrp="1"/>
          </p:cNvSpPr>
          <p:nvPr>
            <p:ph type="dt" sz="half" idx="10"/>
          </p:nvPr>
        </p:nvSpPr>
        <p:spPr>
          <a:xfrm>
            <a:off x="6400800" y="6355080"/>
            <a:ext cx="2286000" cy="365760"/>
          </a:xfrm>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a:xfrm>
            <a:off x="1069848" y="6355080"/>
            <a:ext cx="1520952" cy="365760"/>
          </a:xfrm>
        </p:spPr>
        <p:txBody>
          <a:bodyPr/>
          <a:lstStyle/>
          <a:p>
            <a:fld id="{91B48CE8-BB9A-434A-95B2-7E9F0103B171}" type="slidenum">
              <a:rPr kumimoji="1" lang="ja-JP" altLang="en-US" smtClean="0"/>
              <a:pPr/>
              <a:t>‹#›</a:t>
            </a:fld>
            <a:endParaRPr kumimoji="1" lang="ja-JP" altLang="en-US"/>
          </a:p>
        </p:txBody>
      </p:sp>
      <p:sp>
        <p:nvSpPr>
          <p:cNvPr id="7" name="正方形/長方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457200" y="1219200"/>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632198" y="1216152"/>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4" name="テキスト プレースホルダー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7" name="日付プレースホルダー 6"/>
          <p:cNvSpPr>
            <a:spLocks noGrp="1"/>
          </p:cNvSpPr>
          <p:nvPr>
            <p:ph type="dt" sz="half" idx="10"/>
          </p:nvPr>
        </p:nvSpPr>
        <p:spPr/>
        <p:txBody>
          <a:bodyPr/>
          <a:lstStyle/>
          <a:p>
            <a:r>
              <a:rPr kumimoji="1" lang="en-US" altLang="ja-JP"/>
              <a:t>ver. 2</a:t>
            </a:r>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9" name="スライド番号プレースホルダー 8"/>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11" name="コンテンツ プレースホルダー 10"/>
          <p:cNvSpPr>
            <a:spLocks noGrp="1"/>
          </p:cNvSpPr>
          <p:nvPr>
            <p:ph sz="quarter" idx="2"/>
          </p:nvPr>
        </p:nvSpPr>
        <p:spPr>
          <a:xfrm>
            <a:off x="457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648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r>
              <a:rPr kumimoji="1" lang="en-US" altLang="ja-JP"/>
              <a:t>ver. 2</a:t>
            </a:r>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スライド番号プレースホルダー 4"/>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a:t>ver. 2</a:t>
            </a:r>
            <a:endParaRPr kumimoji="1" lang="ja-JP" altLang="en-US"/>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ー 11"/>
          <p:cNvSpPr>
            <a:spLocks noGrp="1"/>
          </p:cNvSpPr>
          <p:nvPr>
            <p:ph sz="quarter" idx="1"/>
          </p:nvPr>
        </p:nvSpPr>
        <p:spPr>
          <a:xfrm>
            <a:off x="304800" y="304800"/>
            <a:ext cx="5715000" cy="5715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ja-JP" altLang="en-US"/>
              <a:t>マスター タイトルの書式設定</a:t>
            </a:r>
            <a:endParaRPr kumimoji="0" lang="en-US"/>
          </a:p>
        </p:txBody>
      </p:sp>
      <p:sp>
        <p:nvSpPr>
          <p:cNvPr id="3" name="図プレースホルダー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a:t>アイコンをクリックして図を追加</a:t>
            </a:r>
            <a:endParaRPr kumimoji="0" lang="en-US" dirty="0"/>
          </a:p>
        </p:txBody>
      </p:sp>
      <p:sp>
        <p:nvSpPr>
          <p:cNvPr id="4" name="テキスト プレースホルダー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457200" y="152400"/>
            <a:ext cx="8229600" cy="990600"/>
          </a:xfrm>
          <a:prstGeom prst="rect">
            <a:avLst/>
          </a:prstGeom>
        </p:spPr>
        <p:txBody>
          <a:bodyPr vert="horz" anchor="b" anchorCtr="0">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400800" y="6356350"/>
            <a:ext cx="2289048" cy="365760"/>
          </a:xfrm>
          <a:prstGeom prst="rect">
            <a:avLst/>
          </a:prstGeom>
        </p:spPr>
        <p:txBody>
          <a:bodyPr vert="horz"/>
          <a:lstStyle>
            <a:lvl1pPr algn="r" eaLnBrk="1" latinLnBrk="0" hangingPunct="1">
              <a:defRPr kumimoji="0" sz="1400">
                <a:solidFill>
                  <a:schemeClr val="tx2"/>
                </a:solidFill>
              </a:defRPr>
            </a:lvl1pPr>
          </a:lstStyle>
          <a:p>
            <a:r>
              <a:rPr kumimoji="1" lang="en-US" altLang="ja-JP"/>
              <a:t>ver. 2</a:t>
            </a:r>
            <a:endParaRPr kumimoji="1" lang="ja-JP" altLang="en-US"/>
          </a:p>
        </p:txBody>
      </p:sp>
      <p:sp>
        <p:nvSpPr>
          <p:cNvPr id="3" name="フッター プレースホルダー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3" name="スライド番号プレースホルダー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91B48CE8-BB9A-434A-95B2-7E9F0103B171}" type="slidenum">
              <a:rPr kumimoji="1" lang="ja-JP" altLang="en-US" smtClean="0"/>
              <a:pPr/>
              <a:t>‹#›</a:t>
            </a:fld>
            <a:endParaRPr kumimoji="1" lang="ja-JP" altLang="en-US"/>
          </a:p>
        </p:txBody>
      </p:sp>
      <p:sp>
        <p:nvSpPr>
          <p:cNvPr id="28" name="直線コネクタ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コネクタ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chart" Target="../charts/char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chart" Target="../charts/char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4.png"/><Relationship Id="rId7"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0.png"/><Relationship Id="rId9" Type="http://schemas.openxmlformats.org/officeDocument/2006/relationships/image" Target="../media/image39.png"/></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ctrTitle"/>
          </p:nvPr>
        </p:nvSpPr>
        <p:spPr/>
        <p:txBody>
          <a:bodyPr>
            <a:normAutofit fontScale="90000"/>
          </a:bodyPr>
          <a:lstStyle/>
          <a:p>
            <a:r>
              <a:rPr lang="ja-JP" altLang="en-US" sz="3600" dirty="0"/>
              <a:t>第</a:t>
            </a:r>
            <a:r>
              <a:rPr lang="en-US" altLang="ja-JP" sz="3600" dirty="0"/>
              <a:t>5</a:t>
            </a:r>
            <a:r>
              <a:rPr lang="ja-JP" altLang="en-US" sz="3600" dirty="0"/>
              <a:t>章 消費者理論</a:t>
            </a:r>
            <a:br>
              <a:rPr lang="en-US" altLang="en-US" dirty="0"/>
            </a:br>
            <a:endParaRPr lang="en-US" altLang="en-US" dirty="0"/>
          </a:p>
        </p:txBody>
      </p:sp>
      <p:sp>
        <p:nvSpPr>
          <p:cNvPr id="274435" name="Rectangle 3"/>
          <p:cNvSpPr>
            <a:spLocks noGrp="1" noChangeArrowheads="1"/>
          </p:cNvSpPr>
          <p:nvPr>
            <p:ph type="subTitle" idx="1"/>
          </p:nvPr>
        </p:nvSpPr>
        <p:spPr/>
        <p:txBody>
          <a:bodyPr>
            <a:normAutofit fontScale="62500" lnSpcReduction="20000"/>
          </a:bodyPr>
          <a:lstStyle/>
          <a:p>
            <a:r>
              <a:rPr lang="ja-JP" altLang="en-US" sz="2400" dirty="0"/>
              <a:t>梶谷真也・鈴木史馬</a:t>
            </a:r>
            <a:r>
              <a:rPr lang="en-US" altLang="ja-JP" sz="2400" dirty="0"/>
              <a:t>『</a:t>
            </a:r>
            <a:r>
              <a:rPr lang="ja-JP" altLang="en-US" sz="2400" dirty="0"/>
              <a:t>しっかり基礎からミクロ経済学</a:t>
            </a:r>
          </a:p>
          <a:p>
            <a:r>
              <a:rPr lang="ja-JP" altLang="en-US" sz="2400" dirty="0"/>
              <a:t>－</a:t>
            </a:r>
            <a:r>
              <a:rPr lang="en-US" altLang="ja-JP" sz="2400" dirty="0"/>
              <a:t>LQ</a:t>
            </a:r>
            <a:r>
              <a:rPr lang="ja-JP" altLang="en-US" sz="2400" dirty="0"/>
              <a:t>アプローチ</a:t>
            </a:r>
            <a:r>
              <a:rPr lang="en-US" altLang="ja-JP" sz="2400" dirty="0"/>
              <a:t>』</a:t>
            </a:r>
            <a:r>
              <a:rPr lang="ja-JP" altLang="en-US" sz="2400" dirty="0"/>
              <a:t>（日本評論社）</a:t>
            </a:r>
          </a:p>
        </p:txBody>
      </p:sp>
      <p:sp>
        <p:nvSpPr>
          <p:cNvPr id="2" name="日付プレースホルダー 1">
            <a:extLst>
              <a:ext uri="{FF2B5EF4-FFF2-40B4-BE49-F238E27FC236}">
                <a16:creationId xmlns:a16="http://schemas.microsoft.com/office/drawing/2014/main" id="{9D9B5F1F-27D2-4606-8E94-16C484E1467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920016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〇●〇〇〇〇〇</a:t>
            </a:r>
            <a:br>
              <a:rPr lang="en-US" altLang="ja-JP" dirty="0">
                <a:solidFill>
                  <a:srgbClr val="0070C0"/>
                </a:solidFill>
              </a:rPr>
            </a:br>
            <a:r>
              <a:rPr lang="en-US" altLang="ja-JP" dirty="0">
                <a:solidFill>
                  <a:srgbClr val="0070C0"/>
                </a:solidFill>
              </a:rPr>
              <a:t>1.2 </a:t>
            </a:r>
            <a:r>
              <a:rPr lang="ja-JP" altLang="en-US" dirty="0">
                <a:solidFill>
                  <a:srgbClr val="0070C0"/>
                </a:solidFill>
              </a:rPr>
              <a:t>効用関数</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4786346"/>
              </a:xfrm>
            </p:spPr>
            <p:txBody>
              <a:bodyPr>
                <a:normAutofit/>
              </a:bodyPr>
              <a:lstStyle/>
              <a:p>
                <a:pPr algn="just"/>
                <a:r>
                  <a:rPr lang="ja-JP" altLang="en-US" sz="2400" dirty="0">
                    <a:ea typeface="ＭＳ Ｐゴシック" pitchFamily="50" charset="-128"/>
                  </a:rPr>
                  <a:t>貨幣保有量が増えると効用は</a:t>
                </a:r>
                <a:r>
                  <a:rPr lang="ja-JP" altLang="en-US" sz="2400" dirty="0">
                    <a:solidFill>
                      <a:srgbClr val="FF0000"/>
                    </a:solidFill>
                    <a:ea typeface="ＭＳ Ｐゴシック" pitchFamily="50" charset="-128"/>
                  </a:rPr>
                  <a:t>単調に増加</a:t>
                </a:r>
                <a:r>
                  <a:rPr lang="ja-JP" altLang="en-US" sz="2400" dirty="0">
                    <a:ea typeface="ＭＳ Ｐゴシック" pitchFamily="50" charset="-128"/>
                  </a:rPr>
                  <a:t>すると仮定する．</a:t>
                </a:r>
                <a:endParaRPr lang="en-US" altLang="ja-JP" sz="2400" dirty="0">
                  <a:ea typeface="ＭＳ Ｐゴシック" pitchFamily="50" charset="-128"/>
                </a:endParaRPr>
              </a:p>
              <a:p>
                <a:pPr algn="just"/>
                <a:r>
                  <a:rPr lang="ja-JP" altLang="en-US" sz="2400" dirty="0">
                    <a:latin typeface="ＭＳ Ｐゴシック" pitchFamily="50" charset="-128"/>
                    <a:ea typeface="ＭＳ Ｐゴシック" pitchFamily="50" charset="-128"/>
                  </a:rPr>
                  <a:t>貨幣保有から得られる効用を </a:t>
                </a:r>
                <a:r>
                  <a:rPr lang="en-US" altLang="ja-JP" sz="2400" i="1" dirty="0">
                    <a:latin typeface="Times New Roman" panose="02020603050405020304" pitchFamily="18" charset="0"/>
                    <a:ea typeface="ＭＳ Ｐゴシック" pitchFamily="50" charset="-128"/>
                    <a:cs typeface="Times New Roman" panose="02020603050405020304" pitchFamily="18" charset="0"/>
                  </a:rPr>
                  <a:t>u</a:t>
                </a:r>
                <a:r>
                  <a:rPr lang="en-US" altLang="ja-JP" sz="2400" baseline="-25000" dirty="0">
                    <a:latin typeface="Times New Roman" panose="02020603050405020304" pitchFamily="18" charset="0"/>
                    <a:ea typeface="ＭＳ Ｐゴシック" pitchFamily="50" charset="-128"/>
                    <a:cs typeface="Times New Roman" panose="02020603050405020304" pitchFamily="18" charset="0"/>
                  </a:rPr>
                  <a:t>1</a:t>
                </a: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とする．</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効用 </a:t>
                </a:r>
                <a:r>
                  <a:rPr lang="en-US" altLang="ja-JP" sz="2400" i="1" dirty="0">
                    <a:latin typeface="Times New Roman" panose="02020603050405020304" pitchFamily="18" charset="0"/>
                    <a:ea typeface="ＭＳ Ｐゴシック" pitchFamily="50" charset="-128"/>
                    <a:cs typeface="Times New Roman" panose="02020603050405020304" pitchFamily="18" charset="0"/>
                  </a:rPr>
                  <a:t>u</a:t>
                </a:r>
                <a:r>
                  <a:rPr lang="en-US" altLang="ja-JP" sz="2400" baseline="-25000" dirty="0">
                    <a:latin typeface="Times New Roman" panose="02020603050405020304" pitchFamily="18" charset="0"/>
                    <a:ea typeface="ＭＳ Ｐゴシック" pitchFamily="50" charset="-128"/>
                    <a:cs typeface="Times New Roman" panose="02020603050405020304" pitchFamily="18" charset="0"/>
                  </a:rPr>
                  <a:t>1 </a:t>
                </a:r>
                <a:r>
                  <a:rPr lang="ja-JP" altLang="en-US" sz="2400" dirty="0">
                    <a:latin typeface="ＭＳ Ｐゴシック" pitchFamily="50" charset="-128"/>
                    <a:ea typeface="ＭＳ Ｐゴシック" pitchFamily="50" charset="-128"/>
                  </a:rPr>
                  <a:t>と貨幣保有量 </a:t>
                </a:r>
                <a:r>
                  <a:rPr lang="en-US" altLang="ja-JP" sz="2400" i="1" dirty="0">
                    <a:latin typeface="Times New Roman" panose="02020603050405020304" pitchFamily="18" charset="0"/>
                    <a:ea typeface="ＭＳ Ｐゴシック" pitchFamily="50" charset="-128"/>
                    <a:cs typeface="Times New Roman" panose="02020603050405020304" pitchFamily="18" charset="0"/>
                  </a:rPr>
                  <a:t>m</a:t>
                </a: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の間には以下の関係があるとする．</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sSub>
                        <m:sSubPr>
                          <m:ctrlPr>
                            <a:rPr lang="en-US" altLang="ja-JP" sz="2400" b="0" i="1" smtClean="0">
                              <a:solidFill>
                                <a:srgbClr val="FF0000"/>
                              </a:solidFill>
                              <a:latin typeface="Cambria Math" panose="02040503050406030204" pitchFamily="18" charset="0"/>
                              <a:ea typeface="ＭＳ Ｐゴシック" pitchFamily="50" charset="-128"/>
                            </a:rPr>
                          </m:ctrlPr>
                        </m:sSubPr>
                        <m:e>
                          <m:r>
                            <a:rPr lang="en-US" altLang="ja-JP" sz="2400" b="0" i="1" smtClean="0">
                              <a:solidFill>
                                <a:srgbClr val="FF0000"/>
                              </a:solidFill>
                              <a:latin typeface="Cambria Math"/>
                              <a:ea typeface="ＭＳ Ｐゴシック" pitchFamily="50" charset="-128"/>
                            </a:rPr>
                            <m:t>𝑢</m:t>
                          </m:r>
                        </m:e>
                        <m:sub>
                          <m:r>
                            <a:rPr lang="en-US" altLang="ja-JP" sz="2400" b="0" i="1" smtClean="0">
                              <a:solidFill>
                                <a:srgbClr val="FF0000"/>
                              </a:solidFill>
                              <a:latin typeface="Cambria Math"/>
                              <a:ea typeface="ＭＳ Ｐゴシック" pitchFamily="50" charset="-128"/>
                            </a:rPr>
                            <m:t>1</m:t>
                          </m:r>
                        </m:sub>
                      </m:sSub>
                      <m:r>
                        <a:rPr lang="en-US" altLang="ja-JP" sz="2400" b="0" i="1" smtClean="0">
                          <a:solidFill>
                            <a:srgbClr val="FF0000"/>
                          </a:solidFill>
                          <a:latin typeface="Cambria Math"/>
                          <a:ea typeface="ＭＳ Ｐゴシック" pitchFamily="50" charset="-128"/>
                        </a:rPr>
                        <m:t>=</m:t>
                      </m:r>
                      <m:r>
                        <a:rPr lang="en-US" altLang="ja-JP" sz="2400" b="0" i="1" smtClean="0">
                          <a:solidFill>
                            <a:srgbClr val="FF0000"/>
                          </a:solidFill>
                          <a:latin typeface="Cambria Math"/>
                          <a:ea typeface="ＭＳ Ｐゴシック" pitchFamily="50" charset="-128"/>
                        </a:rPr>
                        <m:t>𝐴𝑚</m:t>
                      </m:r>
                    </m:oMath>
                  </m:oMathPara>
                </a14:m>
                <a:endParaRPr lang="en-US" altLang="ja-JP" sz="2400" dirty="0">
                  <a:solidFill>
                    <a:srgbClr val="FF0000"/>
                  </a:solidFill>
                  <a:latin typeface="ＭＳ Ｐゴシック" pitchFamily="50" charset="-128"/>
                  <a:ea typeface="ＭＳ Ｐゴシック" pitchFamily="50" charset="-128"/>
                </a:endParaRPr>
              </a:p>
              <a:p>
                <a:pPr lvl="1" algn="just"/>
                <a:endParaRPr lang="en-US" altLang="ja-JP" sz="9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HG丸ｺﾞｼｯｸM-PRO" panose="020F0600000000000000" pitchFamily="50" charset="-128"/>
                    <a:cs typeface="Times New Roman" panose="02020603050405020304" pitchFamily="18" charset="0"/>
                  </a:rPr>
                  <a:t>A </a:t>
                </a:r>
                <a:r>
                  <a:rPr lang="ja-JP" altLang="en-US" sz="2100" dirty="0">
                    <a:latin typeface="ＭＳ Ｐゴシック" pitchFamily="50" charset="-128"/>
                    <a:ea typeface="ＭＳ Ｐゴシック" pitchFamily="50" charset="-128"/>
                  </a:rPr>
                  <a:t>は貨幣保有量の変化がどの程度の効用の変化をもたらすかを表す未知の定数（パラメータ）．</a:t>
                </a:r>
                <a:endParaRPr lang="en-US" altLang="ja-JP" sz="21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m </a:t>
                </a:r>
                <a:r>
                  <a:rPr lang="ja-JP" altLang="en-US" sz="2100" dirty="0">
                    <a:latin typeface="ＭＳ Ｐゴシック" pitchFamily="50" charset="-128"/>
                    <a:ea typeface="ＭＳ Ｐゴシック" pitchFamily="50" charset="-128"/>
                  </a:rPr>
                  <a:t>の増加に応じて単調に効用も増加していくと仮定．</a:t>
                </a:r>
                <a:endParaRPr lang="en-US" altLang="ja-JP" sz="2100" dirty="0">
                  <a:latin typeface="ＭＳ Ｐゴシック" pitchFamily="50" charset="-128"/>
                  <a:ea typeface="ＭＳ Ｐゴシック" pitchFamily="50" charset="-128"/>
                </a:endParaRPr>
              </a:p>
              <a:p>
                <a:pPr algn="just"/>
                <a:endParaRPr lang="en-US" altLang="ja-JP" sz="18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4786346"/>
              </a:xfrm>
              <a:blipFill rotWithShape="1">
                <a:blip r:embed="rId3"/>
                <a:stretch>
                  <a:fillRect l="-511" t="-1401" r="-876"/>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10</a:t>
            </a:fld>
            <a:endParaRPr kumimoji="1" lang="ja-JP" altLang="en-US"/>
          </a:p>
        </p:txBody>
      </p:sp>
      <p:sp>
        <p:nvSpPr>
          <p:cNvPr id="4" name="日付プレースホルダー 3">
            <a:extLst>
              <a:ext uri="{FF2B5EF4-FFF2-40B4-BE49-F238E27FC236}">
                <a16:creationId xmlns:a16="http://schemas.microsoft.com/office/drawing/2014/main" id="{52981D05-A1CD-4586-BA40-F932D05A216F}"/>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15394877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3" end="3"/>
                                            </p:txEl>
                                          </p:spTgt>
                                        </p:tgtEl>
                                        <p:attrNameLst>
                                          <p:attrName>style.visibility</p:attrName>
                                        </p:attrNameLst>
                                      </p:cBhvr>
                                      <p:to>
                                        <p:strVal val="visible"/>
                                      </p:to>
                                    </p:set>
                                    <p:animEffect transition="in" filter="fade">
                                      <p:cBhvr>
                                        <p:cTn id="7" dur="500"/>
                                        <p:tgtEl>
                                          <p:spTgt spid="166917">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5" end="5"/>
                                            </p:txEl>
                                          </p:spTgt>
                                        </p:tgtEl>
                                        <p:attrNameLst>
                                          <p:attrName>style.visibility</p:attrName>
                                        </p:attrNameLst>
                                      </p:cBhvr>
                                      <p:to>
                                        <p:strVal val="visible"/>
                                      </p:to>
                                    </p:set>
                                    <p:animEffect transition="in" filter="fade">
                                      <p:cBhvr>
                                        <p:cTn id="10" dur="500"/>
                                        <p:tgtEl>
                                          <p:spTgt spid="166917">
                                            <p:txEl>
                                              <p:pRg st="5" end="5"/>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7" end="7"/>
                                            </p:txEl>
                                          </p:spTgt>
                                        </p:tgtEl>
                                        <p:attrNameLst>
                                          <p:attrName>style.visibility</p:attrName>
                                        </p:attrNameLst>
                                      </p:cBhvr>
                                      <p:to>
                                        <p:strVal val="visible"/>
                                      </p:to>
                                    </p:set>
                                    <p:animEffect transition="in" filter="fade">
                                      <p:cBhvr>
                                        <p:cTn id="13" dur="500"/>
                                        <p:tgtEl>
                                          <p:spTgt spid="166917">
                                            <p:txEl>
                                              <p:pRg st="7" end="7"/>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6917">
                                            <p:txEl>
                                              <p:pRg st="8" end="8"/>
                                            </p:txEl>
                                          </p:spTgt>
                                        </p:tgtEl>
                                        <p:attrNameLst>
                                          <p:attrName>style.visibility</p:attrName>
                                        </p:attrNameLst>
                                      </p:cBhvr>
                                      <p:to>
                                        <p:strVal val="visible"/>
                                      </p:to>
                                    </p:set>
                                    <p:animEffect transition="in" filter="fade">
                                      <p:cBhvr>
                                        <p:cTn id="16"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〇〇●〇〇〇〇</a:t>
            </a:r>
            <a:br>
              <a:rPr lang="en-US" altLang="ja-JP" dirty="0">
                <a:solidFill>
                  <a:srgbClr val="0070C0"/>
                </a:solidFill>
              </a:rPr>
            </a:br>
            <a:r>
              <a:rPr lang="en-US" altLang="ja-JP" dirty="0">
                <a:solidFill>
                  <a:srgbClr val="0070C0"/>
                </a:solidFill>
              </a:rPr>
              <a:t>1.2 </a:t>
            </a:r>
            <a:r>
              <a:rPr lang="ja-JP" altLang="en-US" dirty="0">
                <a:solidFill>
                  <a:srgbClr val="0070C0"/>
                </a:solidFill>
              </a:rPr>
              <a:t>効用関数</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4968552"/>
              </a:xfrm>
            </p:spPr>
            <p:txBody>
              <a:bodyPr>
                <a:normAutofit/>
              </a:bodyPr>
              <a:lstStyle/>
              <a:p>
                <a:pPr algn="just"/>
                <a:r>
                  <a:rPr lang="ja-JP" altLang="en-US" sz="2400" dirty="0">
                    <a:ea typeface="ＭＳ Ｐゴシック" pitchFamily="50" charset="-128"/>
                  </a:rPr>
                  <a:t>財・サービスの消費量が増えると</a:t>
                </a:r>
                <a:r>
                  <a:rPr lang="ja-JP" altLang="en-US" sz="2400" dirty="0">
                    <a:solidFill>
                      <a:srgbClr val="FF0000"/>
                    </a:solidFill>
                    <a:ea typeface="ＭＳ Ｐゴシック" pitchFamily="50" charset="-128"/>
                  </a:rPr>
                  <a:t>追加的な消費量の増加</a:t>
                </a:r>
                <a:r>
                  <a:rPr lang="ja-JP" altLang="en-US" sz="2400" dirty="0">
                    <a:ea typeface="ＭＳ Ｐゴシック" pitchFamily="50" charset="-128"/>
                  </a:rPr>
                  <a:t>による</a:t>
                </a:r>
                <a:r>
                  <a:rPr lang="ja-JP" altLang="en-US" sz="2400" dirty="0">
                    <a:solidFill>
                      <a:srgbClr val="FF0000"/>
                    </a:solidFill>
                    <a:ea typeface="ＭＳ Ｐゴシック" pitchFamily="50" charset="-128"/>
                  </a:rPr>
                  <a:t>効用の増分は低下する</a:t>
                </a:r>
                <a:r>
                  <a:rPr lang="ja-JP" altLang="en-US" sz="2400" dirty="0">
                    <a:ea typeface="ＭＳ Ｐゴシック" pitchFamily="50" charset="-128"/>
                  </a:rPr>
                  <a:t>（飽きる）と仮定する．</a:t>
                </a:r>
                <a:endParaRPr lang="en-US" altLang="ja-JP" sz="2400" dirty="0">
                  <a:ea typeface="ＭＳ Ｐゴシック" pitchFamily="50" charset="-128"/>
                </a:endParaRPr>
              </a:p>
              <a:p>
                <a:pPr lvl="1" algn="just"/>
                <a:endParaRPr lang="en-US" altLang="ja-JP" sz="1200" dirty="0">
                  <a:latin typeface="ＭＳ Ｐゴシック" pitchFamily="50" charset="-128"/>
                  <a:ea typeface="ＭＳ Ｐゴシック" pitchFamily="50" charset="-128"/>
                </a:endParaRPr>
              </a:p>
              <a:p>
                <a:pPr lvl="1" algn="just"/>
                <a:r>
                  <a:rPr lang="ja-JP" altLang="en-US" sz="2000" dirty="0">
                    <a:latin typeface="ＭＳ Ｐゴシック" pitchFamily="50" charset="-128"/>
                    <a:ea typeface="ＭＳ Ｐゴシック" pitchFamily="50" charset="-128"/>
                  </a:rPr>
                  <a:t>消費量をわずかに増やした時の効用の増分の程度を</a:t>
                </a:r>
                <a:r>
                  <a:rPr lang="ja-JP" altLang="en-US" sz="2000" dirty="0">
                    <a:solidFill>
                      <a:srgbClr val="0070C0"/>
                    </a:solidFill>
                    <a:latin typeface="ＭＳ Ｐゴシック" pitchFamily="50" charset="-128"/>
                    <a:ea typeface="ＭＳ Ｐゴシック" pitchFamily="50" charset="-128"/>
                  </a:rPr>
                  <a:t>限界効用</a:t>
                </a:r>
                <a:r>
                  <a:rPr lang="ja-JP" altLang="en-US" sz="2000" dirty="0">
                    <a:latin typeface="ＭＳ Ｐゴシック" pitchFamily="50" charset="-128"/>
                    <a:ea typeface="ＭＳ Ｐゴシック" pitchFamily="50" charset="-128"/>
                  </a:rPr>
                  <a:t>という．</a:t>
                </a:r>
                <a:endParaRPr lang="en-US" altLang="ja-JP" sz="2000" dirty="0">
                  <a:latin typeface="ＭＳ Ｐゴシック" pitchFamily="50" charset="-128"/>
                  <a:ea typeface="ＭＳ Ｐゴシック" pitchFamily="50" charset="-128"/>
                </a:endParaRPr>
              </a:p>
              <a:p>
                <a:pPr lvl="1" algn="just"/>
                <a:r>
                  <a:rPr lang="ja-JP" altLang="en-US" sz="2000" dirty="0">
                    <a:latin typeface="ＭＳ Ｐゴシック" pitchFamily="50" charset="-128"/>
                    <a:ea typeface="ＭＳ Ｐゴシック" pitchFamily="50" charset="-128"/>
                  </a:rPr>
                  <a:t>消費量の増加に従って次第に限界効用が下がっていく性質を</a:t>
                </a:r>
                <a:r>
                  <a:rPr lang="ja-JP" altLang="en-US" sz="2000" dirty="0">
                    <a:solidFill>
                      <a:srgbClr val="0070C0"/>
                    </a:solidFill>
                    <a:latin typeface="ＭＳ Ｐゴシック" pitchFamily="50" charset="-128"/>
                    <a:ea typeface="ＭＳ Ｐゴシック" pitchFamily="50" charset="-128"/>
                  </a:rPr>
                  <a:t>限界効用の逓減</a:t>
                </a:r>
                <a:r>
                  <a:rPr lang="ja-JP" altLang="en-US" sz="2000" dirty="0">
                    <a:latin typeface="ＭＳ Ｐゴシック" pitchFamily="50" charset="-128"/>
                    <a:ea typeface="ＭＳ Ｐゴシック" pitchFamily="50" charset="-128"/>
                  </a:rPr>
                  <a:t>と表現する．</a:t>
                </a:r>
                <a:endParaRPr lang="en-US" altLang="ja-JP" sz="2000" dirty="0">
                  <a:latin typeface="ＭＳ Ｐゴシック" pitchFamily="50" charset="-128"/>
                  <a:ea typeface="ＭＳ Ｐゴシック" pitchFamily="50" charset="-128"/>
                </a:endParaRPr>
              </a:p>
              <a:p>
                <a:pPr algn="just"/>
                <a:endParaRPr lang="en-US" altLang="ja-JP" sz="12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消費から得られる効用を </a:t>
                </a:r>
                <a:r>
                  <a:rPr lang="en-US" altLang="ja-JP" sz="2400" i="1" dirty="0">
                    <a:latin typeface="Times New Roman" panose="02020603050405020304" pitchFamily="18" charset="0"/>
                    <a:ea typeface="ＭＳ Ｐゴシック" pitchFamily="50" charset="-128"/>
                    <a:cs typeface="Times New Roman" panose="02020603050405020304" pitchFamily="18" charset="0"/>
                  </a:rPr>
                  <a:t>u</a:t>
                </a:r>
                <a:r>
                  <a:rPr lang="en-US" altLang="ja-JP" sz="2400" baseline="-25000" dirty="0">
                    <a:latin typeface="Times New Roman" panose="02020603050405020304" pitchFamily="18" charset="0"/>
                    <a:ea typeface="ＭＳ Ｐゴシック" pitchFamily="50" charset="-128"/>
                    <a:cs typeface="Times New Roman" panose="02020603050405020304" pitchFamily="18" charset="0"/>
                  </a:rPr>
                  <a:t>2  </a:t>
                </a:r>
                <a:r>
                  <a:rPr lang="ja-JP" altLang="en-US" sz="2400" dirty="0">
                    <a:latin typeface="ＭＳ Ｐゴシック" pitchFamily="50" charset="-128"/>
                    <a:ea typeface="ＭＳ Ｐゴシック" pitchFamily="50" charset="-128"/>
                  </a:rPr>
                  <a:t>とする．</a:t>
                </a:r>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効用</a:t>
                </a:r>
                <a:r>
                  <a:rPr lang="en-US" altLang="ja-JP" sz="2400" i="1" dirty="0">
                    <a:latin typeface="Times New Roman" panose="02020603050405020304" pitchFamily="18" charset="0"/>
                    <a:ea typeface="ＭＳ Ｐゴシック" pitchFamily="50" charset="-128"/>
                    <a:cs typeface="Times New Roman" panose="02020603050405020304" pitchFamily="18" charset="0"/>
                  </a:rPr>
                  <a:t>u</a:t>
                </a:r>
                <a:r>
                  <a:rPr lang="en-US" altLang="ja-JP" sz="2400" baseline="-25000" dirty="0">
                    <a:latin typeface="Times New Roman" panose="02020603050405020304" pitchFamily="18" charset="0"/>
                    <a:ea typeface="ＭＳ Ｐゴシック" pitchFamily="50" charset="-128"/>
                    <a:cs typeface="Times New Roman" panose="02020603050405020304" pitchFamily="18" charset="0"/>
                  </a:rPr>
                  <a:t>2 </a:t>
                </a:r>
                <a:r>
                  <a:rPr lang="ja-JP" altLang="en-US" sz="2400" dirty="0">
                    <a:latin typeface="ＭＳ Ｐゴシック" pitchFamily="50" charset="-128"/>
                    <a:ea typeface="ＭＳ Ｐゴシック" pitchFamily="50" charset="-128"/>
                  </a:rPr>
                  <a:t>と消費量 </a:t>
                </a:r>
                <a:r>
                  <a:rPr lang="en-US" altLang="ja-JP" sz="2400" i="1" dirty="0">
                    <a:latin typeface="Times New Roman" panose="02020603050405020304" pitchFamily="18" charset="0"/>
                    <a:ea typeface="ＭＳ Ｐゴシック" pitchFamily="50" charset="-128"/>
                    <a:cs typeface="Times New Roman" panose="02020603050405020304" pitchFamily="18" charset="0"/>
                  </a:rPr>
                  <a:t>c</a:t>
                </a: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の間には以下の関係があるとする．</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sSub>
                        <m:sSubPr>
                          <m:ctrlPr>
                            <a:rPr lang="en-US" altLang="ja-JP" sz="2400" i="1" smtClean="0">
                              <a:solidFill>
                                <a:srgbClr val="0070C0"/>
                              </a:solidFill>
                              <a:latin typeface="Cambria Math" panose="02040503050406030204" pitchFamily="18" charset="0"/>
                              <a:ea typeface="ＭＳ Ｐゴシック" pitchFamily="50" charset="-128"/>
                            </a:rPr>
                          </m:ctrlPr>
                        </m:sSubPr>
                        <m:e>
                          <m:r>
                            <a:rPr lang="en-US" altLang="ja-JP" sz="2400" i="1">
                              <a:solidFill>
                                <a:srgbClr val="0070C0"/>
                              </a:solidFill>
                              <a:latin typeface="Cambria Math"/>
                              <a:ea typeface="ＭＳ Ｐゴシック" pitchFamily="50" charset="-128"/>
                            </a:rPr>
                            <m:t>𝑢</m:t>
                          </m:r>
                        </m:e>
                        <m:sub>
                          <m:r>
                            <a:rPr lang="en-US" altLang="ja-JP" sz="2400" b="0" i="1" smtClean="0">
                              <a:solidFill>
                                <a:srgbClr val="0070C0"/>
                              </a:solidFill>
                              <a:latin typeface="Cambria Math"/>
                              <a:ea typeface="ＭＳ Ｐゴシック" pitchFamily="50" charset="-128"/>
                            </a:rPr>
                            <m:t>2</m:t>
                          </m:r>
                        </m:sub>
                      </m:sSub>
                      <m:r>
                        <a:rPr lang="en-US" altLang="ja-JP" sz="2400" i="1">
                          <a:solidFill>
                            <a:srgbClr val="0070C0"/>
                          </a:solidFill>
                          <a:latin typeface="Cambria Math"/>
                          <a:ea typeface="ＭＳ Ｐゴシック" pitchFamily="50" charset="-128"/>
                        </a:rPr>
                        <m:t>=</m:t>
                      </m:r>
                      <m:r>
                        <a:rPr lang="en-US" altLang="ja-JP" sz="2400" b="0" i="1" smtClean="0">
                          <a:solidFill>
                            <a:srgbClr val="0070C0"/>
                          </a:solidFill>
                          <a:latin typeface="Cambria Math"/>
                          <a:ea typeface="ＭＳ Ｐゴシック" pitchFamily="50" charset="-128"/>
                        </a:rPr>
                        <m:t>−</m:t>
                      </m:r>
                      <m:f>
                        <m:fPr>
                          <m:ctrlPr>
                            <a:rPr lang="en-US" altLang="ja-JP" sz="2400" b="0" i="1" smtClean="0">
                              <a:solidFill>
                                <a:srgbClr val="0070C0"/>
                              </a:solidFill>
                              <a:latin typeface="Cambria Math" panose="02040503050406030204" pitchFamily="18" charset="0"/>
                              <a:ea typeface="ＭＳ Ｐゴシック" pitchFamily="50" charset="-128"/>
                            </a:rPr>
                          </m:ctrlPr>
                        </m:fPr>
                        <m:num>
                          <m:r>
                            <a:rPr lang="en-US" altLang="ja-JP" sz="2400" b="0" i="1" smtClean="0">
                              <a:solidFill>
                                <a:srgbClr val="0070C0"/>
                              </a:solidFill>
                              <a:latin typeface="Cambria Math"/>
                              <a:ea typeface="ＭＳ Ｐゴシック" pitchFamily="50" charset="-128"/>
                            </a:rPr>
                            <m:t>1</m:t>
                          </m:r>
                        </m:num>
                        <m:den>
                          <m:r>
                            <a:rPr lang="en-US" altLang="ja-JP" sz="2400" b="0" i="1" smtClean="0">
                              <a:solidFill>
                                <a:srgbClr val="0070C0"/>
                              </a:solidFill>
                              <a:latin typeface="Cambria Math"/>
                              <a:ea typeface="ＭＳ Ｐゴシック" pitchFamily="50" charset="-128"/>
                            </a:rPr>
                            <m:t>2</m:t>
                          </m:r>
                        </m:den>
                      </m:f>
                      <m:sSup>
                        <m:sSupPr>
                          <m:ctrlPr>
                            <a:rPr lang="en-US" altLang="ja-JP" sz="2400" b="0" i="1" smtClean="0">
                              <a:solidFill>
                                <a:srgbClr val="0070C0"/>
                              </a:solidFill>
                              <a:latin typeface="Cambria Math" panose="02040503050406030204" pitchFamily="18" charset="0"/>
                              <a:ea typeface="ＭＳ Ｐゴシック" pitchFamily="50" charset="-128"/>
                            </a:rPr>
                          </m:ctrlPr>
                        </m:sSupPr>
                        <m:e>
                          <m:r>
                            <a:rPr lang="en-US" altLang="ja-JP" sz="2400" b="0" i="1" smtClean="0">
                              <a:solidFill>
                                <a:srgbClr val="0070C0"/>
                              </a:solidFill>
                              <a:latin typeface="Cambria Math"/>
                              <a:ea typeface="ＭＳ Ｐゴシック" pitchFamily="50" charset="-128"/>
                            </a:rPr>
                            <m:t>𝑐</m:t>
                          </m:r>
                        </m:e>
                        <m:sup>
                          <m:r>
                            <a:rPr lang="en-US" altLang="ja-JP" sz="2400" b="0" i="1" smtClean="0">
                              <a:solidFill>
                                <a:srgbClr val="0070C0"/>
                              </a:solidFill>
                              <a:latin typeface="Cambria Math"/>
                              <a:ea typeface="ＭＳ Ｐゴシック" pitchFamily="50" charset="-128"/>
                            </a:rPr>
                            <m:t>2</m:t>
                          </m:r>
                        </m:sup>
                      </m:sSup>
                      <m:r>
                        <a:rPr lang="en-US" altLang="ja-JP" sz="2400" b="0" i="1" smtClean="0">
                          <a:solidFill>
                            <a:srgbClr val="0070C0"/>
                          </a:solidFill>
                          <a:latin typeface="Cambria Math"/>
                          <a:ea typeface="ＭＳ Ｐゴシック" pitchFamily="50" charset="-128"/>
                        </a:rPr>
                        <m:t>+</m:t>
                      </m:r>
                      <m:r>
                        <a:rPr lang="en-US" altLang="ja-JP" sz="2400" b="0" i="1" smtClean="0">
                          <a:solidFill>
                            <a:srgbClr val="0070C0"/>
                          </a:solidFill>
                          <a:latin typeface="Cambria Math"/>
                          <a:ea typeface="ＭＳ Ｐゴシック" pitchFamily="50" charset="-128"/>
                        </a:rPr>
                        <m:t>𝐵𝑐</m:t>
                      </m:r>
                    </m:oMath>
                  </m:oMathPara>
                </a14:m>
                <a:endParaRPr lang="en-US" altLang="ja-JP" sz="2400" dirty="0">
                  <a:solidFill>
                    <a:srgbClr val="0070C0"/>
                  </a:solidFill>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HG丸ｺﾞｼｯｸM-PRO" panose="020F0600000000000000" pitchFamily="50" charset="-128"/>
                    <a:cs typeface="Times New Roman" panose="02020603050405020304" pitchFamily="18" charset="0"/>
                  </a:rPr>
                  <a:t>B </a:t>
                </a:r>
                <a:r>
                  <a:rPr lang="ja-JP" altLang="en-US" sz="2100" dirty="0">
                    <a:latin typeface="ＭＳ Ｐゴシック" pitchFamily="50" charset="-128"/>
                    <a:ea typeface="ＭＳ Ｐゴシック" pitchFamily="50" charset="-128"/>
                  </a:rPr>
                  <a:t>は</a:t>
                </a:r>
                <a:r>
                  <a:rPr lang="en-US" altLang="ja-JP" sz="2100" i="1" dirty="0">
                    <a:latin typeface="Times New Roman" panose="02020603050405020304" pitchFamily="18" charset="0"/>
                    <a:ea typeface="ＭＳ Ｐゴシック" pitchFamily="50" charset="-128"/>
                    <a:cs typeface="Times New Roman" panose="02020603050405020304" pitchFamily="18" charset="0"/>
                  </a:rPr>
                  <a:t>c </a:t>
                </a:r>
                <a:r>
                  <a:rPr lang="ja-JP" altLang="en-US" sz="2100" dirty="0">
                    <a:latin typeface="ＭＳ Ｐゴシック" pitchFamily="50" charset="-128"/>
                    <a:ea typeface="ＭＳ Ｐゴシック" pitchFamily="50" charset="-128"/>
                  </a:rPr>
                  <a:t>と</a:t>
                </a:r>
                <a:r>
                  <a:rPr lang="en-US" altLang="ja-JP" sz="2100" i="1" dirty="0">
                    <a:latin typeface="Times New Roman" panose="02020603050405020304" pitchFamily="18" charset="0"/>
                    <a:ea typeface="ＭＳ Ｐゴシック" pitchFamily="50" charset="-128"/>
                    <a:cs typeface="Times New Roman" panose="02020603050405020304" pitchFamily="18" charset="0"/>
                  </a:rPr>
                  <a:t>u</a:t>
                </a:r>
                <a:r>
                  <a:rPr lang="en-US" altLang="ja-JP" sz="2100" baseline="-25000" dirty="0">
                    <a:latin typeface="Times New Roman" panose="02020603050405020304" pitchFamily="18" charset="0"/>
                    <a:ea typeface="ＭＳ Ｐゴシック" pitchFamily="50" charset="-128"/>
                    <a:cs typeface="Times New Roman" panose="02020603050405020304" pitchFamily="18" charset="0"/>
                  </a:rPr>
                  <a:t>2 </a:t>
                </a:r>
                <a:r>
                  <a:rPr lang="ja-JP" altLang="en-US" sz="2100" dirty="0">
                    <a:latin typeface="ＭＳ Ｐゴシック" pitchFamily="50" charset="-128"/>
                    <a:ea typeface="ＭＳ Ｐゴシック" pitchFamily="50" charset="-128"/>
                  </a:rPr>
                  <a:t>の関係を表す未知の定数（パラメータ）．</a:t>
                </a:r>
                <a:endParaRPr lang="en-US" altLang="ja-JP" sz="2100" dirty="0">
                  <a:latin typeface="ＭＳ Ｐゴシック" pitchFamily="50" charset="-128"/>
                  <a:ea typeface="ＭＳ Ｐゴシック" pitchFamily="50" charset="-128"/>
                </a:endParaRPr>
              </a:p>
              <a:p>
                <a:pPr lvl="1" algn="just"/>
                <a:endParaRPr lang="en-US" altLang="ja-JP" sz="21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4968552"/>
              </a:xfrm>
              <a:blipFill rotWithShape="1">
                <a:blip r:embed="rId3"/>
                <a:stretch>
                  <a:fillRect l="-511" t="-982" r="-1095"/>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11</a:t>
            </a:fld>
            <a:endParaRPr kumimoji="1" lang="ja-JP" altLang="en-US"/>
          </a:p>
        </p:txBody>
      </p:sp>
      <p:sp>
        <p:nvSpPr>
          <p:cNvPr id="4" name="日付プレースホルダー 3">
            <a:extLst>
              <a:ext uri="{FF2B5EF4-FFF2-40B4-BE49-F238E27FC236}">
                <a16:creationId xmlns:a16="http://schemas.microsoft.com/office/drawing/2014/main" id="{27AA39EF-AEEB-46D4-AB75-D136966562D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77582771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3" end="3"/>
                                            </p:txEl>
                                          </p:spTgt>
                                        </p:tgtEl>
                                        <p:attrNameLst>
                                          <p:attrName>style.visibility</p:attrName>
                                        </p:attrNameLst>
                                      </p:cBhvr>
                                      <p:to>
                                        <p:strVal val="visible"/>
                                      </p:to>
                                    </p:set>
                                    <p:animEffect transition="in" filter="fade">
                                      <p:cBhvr>
                                        <p:cTn id="12" dur="500"/>
                                        <p:tgtEl>
                                          <p:spTgt spid="16691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5" end="5"/>
                                            </p:txEl>
                                          </p:spTgt>
                                        </p:tgtEl>
                                        <p:attrNameLst>
                                          <p:attrName>style.visibility</p:attrName>
                                        </p:attrNameLst>
                                      </p:cBhvr>
                                      <p:to>
                                        <p:strVal val="visible"/>
                                      </p:to>
                                    </p:set>
                                    <p:animEffect transition="in" filter="fade">
                                      <p:cBhvr>
                                        <p:cTn id="17" dur="500"/>
                                        <p:tgtEl>
                                          <p:spTgt spid="166917">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6917">
                                            <p:txEl>
                                              <p:pRg st="6" end="6"/>
                                            </p:txEl>
                                          </p:spTgt>
                                        </p:tgtEl>
                                        <p:attrNameLst>
                                          <p:attrName>style.visibility</p:attrName>
                                        </p:attrNameLst>
                                      </p:cBhvr>
                                      <p:to>
                                        <p:strVal val="visible"/>
                                      </p:to>
                                    </p:set>
                                    <p:animEffect transition="in" filter="fade">
                                      <p:cBhvr>
                                        <p:cTn id="22" dur="500"/>
                                        <p:tgtEl>
                                          <p:spTgt spid="166917">
                                            <p:txEl>
                                              <p:pRg st="6" end="6"/>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6917">
                                            <p:txEl>
                                              <p:pRg st="8" end="8"/>
                                            </p:txEl>
                                          </p:spTgt>
                                        </p:tgtEl>
                                        <p:attrNameLst>
                                          <p:attrName>style.visibility</p:attrName>
                                        </p:attrNameLst>
                                      </p:cBhvr>
                                      <p:to>
                                        <p:strVal val="visible"/>
                                      </p:to>
                                    </p:set>
                                    <p:animEffect transition="in" filter="fade">
                                      <p:cBhvr>
                                        <p:cTn id="25" dur="500"/>
                                        <p:tgtEl>
                                          <p:spTgt spid="166917">
                                            <p:txEl>
                                              <p:pRg st="8" end="8"/>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6917">
                                            <p:txEl>
                                              <p:pRg st="9" end="9"/>
                                            </p:txEl>
                                          </p:spTgt>
                                        </p:tgtEl>
                                        <p:attrNameLst>
                                          <p:attrName>style.visibility</p:attrName>
                                        </p:attrNameLst>
                                      </p:cBhvr>
                                      <p:to>
                                        <p:strVal val="visible"/>
                                      </p:to>
                                    </p:set>
                                    <p:animEffect transition="in" filter="fade">
                                      <p:cBhvr>
                                        <p:cTn id="28"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〇〇〇●〇〇〇</a:t>
            </a:r>
            <a:br>
              <a:rPr lang="en-US" altLang="ja-JP" dirty="0">
                <a:solidFill>
                  <a:srgbClr val="0070C0"/>
                </a:solidFill>
              </a:rPr>
            </a:br>
            <a:r>
              <a:rPr lang="en-US" altLang="ja-JP" dirty="0">
                <a:solidFill>
                  <a:srgbClr val="0070C0"/>
                </a:solidFill>
              </a:rPr>
              <a:t>1.2 </a:t>
            </a:r>
            <a:r>
              <a:rPr lang="ja-JP" altLang="en-US" dirty="0">
                <a:solidFill>
                  <a:srgbClr val="0070C0"/>
                </a:solidFill>
              </a:rPr>
              <a:t>効用関数</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179512" y="1268760"/>
                <a:ext cx="8352928" cy="4968552"/>
              </a:xfrm>
            </p:spPr>
            <p:txBody>
              <a:bodyPr>
                <a:normAutofit/>
              </a:bodyPr>
              <a:lstStyle/>
              <a:p>
                <a:pPr algn="just"/>
                <a:r>
                  <a:rPr lang="ja-JP" altLang="en-US" sz="2400" dirty="0">
                    <a:latin typeface="ＭＳ Ｐゴシック" pitchFamily="50" charset="-128"/>
                    <a:ea typeface="ＭＳ Ｐゴシック" pitchFamily="50" charset="-128"/>
                  </a:rPr>
                  <a:t>例）　</a:t>
                </a:r>
                <a14:m>
                  <m:oMath xmlns:m="http://schemas.openxmlformats.org/officeDocument/2006/math">
                    <m:sSub>
                      <m:sSubPr>
                        <m:ctrlPr>
                          <a:rPr lang="en-US" altLang="ja-JP" sz="2400" b="0" i="1" dirty="0" smtClean="0">
                            <a:latin typeface="Cambria Math" panose="02040503050406030204" pitchFamily="18" charset="0"/>
                            <a:ea typeface="ＭＳ Ｐゴシック" pitchFamily="50" charset="-128"/>
                          </a:rPr>
                        </m:ctrlPr>
                      </m:sSubPr>
                      <m:e>
                        <m:r>
                          <a:rPr lang="en-US" altLang="ja-JP" sz="2400" b="0" i="1" dirty="0" smtClean="0">
                            <a:latin typeface="Cambria Math"/>
                            <a:ea typeface="ＭＳ Ｐゴシック" pitchFamily="50" charset="-128"/>
                          </a:rPr>
                          <m:t>𝑢</m:t>
                        </m:r>
                      </m:e>
                      <m:sub>
                        <m:r>
                          <a:rPr lang="en-US" altLang="ja-JP" sz="2400" b="0" i="1" dirty="0" smtClean="0">
                            <a:latin typeface="Cambria Math"/>
                            <a:ea typeface="ＭＳ Ｐゴシック" pitchFamily="50" charset="-128"/>
                          </a:rPr>
                          <m:t>2</m:t>
                        </m:r>
                      </m:sub>
                    </m:sSub>
                    <m:r>
                      <a:rPr lang="en-US" altLang="ja-JP" sz="2400" b="0" i="1" dirty="0" smtClean="0">
                        <a:latin typeface="Cambria Math"/>
                        <a:ea typeface="ＭＳ Ｐゴシック" pitchFamily="50" charset="-128"/>
                      </a:rPr>
                      <m:t>=−</m:t>
                    </m:r>
                    <m:sSup>
                      <m:sSupPr>
                        <m:ctrlPr>
                          <a:rPr lang="en-US" altLang="ja-JP" sz="2400" b="0" i="1" dirty="0" smtClean="0">
                            <a:latin typeface="Cambria Math" panose="02040503050406030204" pitchFamily="18" charset="0"/>
                            <a:ea typeface="ＭＳ Ｐゴシック" pitchFamily="50" charset="-128"/>
                          </a:rPr>
                        </m:ctrlPr>
                      </m:sSupPr>
                      <m:e>
                        <m:f>
                          <m:fPr>
                            <m:ctrlPr>
                              <a:rPr lang="en-US" altLang="ja-JP" sz="2400" b="0" i="1" dirty="0" smtClean="0">
                                <a:latin typeface="Cambria Math" panose="02040503050406030204" pitchFamily="18" charset="0"/>
                                <a:ea typeface="ＭＳ Ｐゴシック" pitchFamily="50" charset="-128"/>
                              </a:rPr>
                            </m:ctrlPr>
                          </m:fPr>
                          <m:num>
                            <m:r>
                              <a:rPr lang="en-US" altLang="ja-JP" sz="2400" b="0" i="1" dirty="0" smtClean="0">
                                <a:latin typeface="Cambria Math"/>
                                <a:ea typeface="ＭＳ Ｐゴシック" pitchFamily="50" charset="-128"/>
                              </a:rPr>
                              <m:t>1</m:t>
                            </m:r>
                          </m:num>
                          <m:den>
                            <m:r>
                              <a:rPr lang="en-US" altLang="ja-JP" sz="2400" b="0" i="1" dirty="0" smtClean="0">
                                <a:latin typeface="Cambria Math"/>
                                <a:ea typeface="ＭＳ Ｐゴシック" pitchFamily="50" charset="-128"/>
                              </a:rPr>
                              <m:t>2</m:t>
                            </m:r>
                          </m:den>
                        </m:f>
                        <m:r>
                          <a:rPr lang="en-US" altLang="ja-JP" sz="2400" b="0" i="1" dirty="0" smtClean="0">
                            <a:latin typeface="Cambria Math"/>
                            <a:ea typeface="ＭＳ Ｐゴシック" pitchFamily="50" charset="-128"/>
                          </a:rPr>
                          <m:t>𝑐</m:t>
                        </m:r>
                      </m:e>
                      <m:sup>
                        <m:r>
                          <a:rPr lang="en-US" altLang="ja-JP" sz="2400" b="0" i="1" dirty="0" smtClean="0">
                            <a:latin typeface="Cambria Math"/>
                            <a:ea typeface="ＭＳ Ｐゴシック" pitchFamily="50" charset="-128"/>
                          </a:rPr>
                          <m:t>2</m:t>
                        </m:r>
                      </m:sup>
                    </m:sSup>
                    <m:r>
                      <a:rPr lang="en-US" altLang="ja-JP" sz="2400" b="0" i="1" dirty="0" smtClean="0">
                        <a:latin typeface="Cambria Math"/>
                        <a:ea typeface="ＭＳ Ｐゴシック" pitchFamily="50" charset="-128"/>
                      </a:rPr>
                      <m:t>+4</m:t>
                    </m:r>
                    <m:r>
                      <a:rPr lang="en-US" altLang="ja-JP" sz="2400" b="0" i="1" dirty="0" smtClean="0">
                        <a:latin typeface="Cambria Math"/>
                        <a:ea typeface="ＭＳ Ｐゴシック" pitchFamily="50" charset="-128"/>
                      </a:rPr>
                      <m:t>𝑐</m:t>
                    </m:r>
                  </m:oMath>
                </a14:m>
                <a:r>
                  <a:rPr lang="ja-JP" altLang="en-US" sz="2400" dirty="0">
                    <a:latin typeface="ＭＳ Ｐゴシック" pitchFamily="50" charset="-128"/>
                    <a:ea typeface="ＭＳ Ｐゴシック" pitchFamily="50" charset="-128"/>
                  </a:rPr>
                  <a:t>．消費量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c</a:t>
                </a:r>
                <a:r>
                  <a:rPr lang="en-US" altLang="ja-JP" sz="2400" dirty="0">
                    <a:latin typeface="Times New Roman" panose="02020603050405020304" pitchFamily="18" charset="0"/>
                    <a:ea typeface="ＭＳ Ｐゴシック" pitchFamily="50" charset="-128"/>
                    <a:cs typeface="Times New Roman" panose="02020603050405020304" pitchFamily="18" charset="0"/>
                  </a:rPr>
                  <a:t>=4</a:t>
                </a:r>
                <a:r>
                  <a:rPr lang="ja-JP" altLang="en-US" sz="2400" dirty="0">
                    <a:latin typeface="ＭＳ Ｐゴシック" pitchFamily="50" charset="-128"/>
                    <a:ea typeface="ＭＳ Ｐゴシック" pitchFamily="50" charset="-128"/>
                  </a:rPr>
                  <a:t>を頂点とする放物線．</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消費量</a:t>
                </a:r>
                <a:r>
                  <a:rPr lang="en-US" altLang="ja-JP" sz="2100" dirty="0">
                    <a:latin typeface="ＭＳ Ｐゴシック" pitchFamily="50" charset="-128"/>
                    <a:ea typeface="ＭＳ Ｐゴシック" pitchFamily="50" charset="-128"/>
                  </a:rPr>
                  <a:t>0</a:t>
                </a:r>
                <a:r>
                  <a:rPr lang="ja-JP" altLang="en-US" sz="2100" dirty="0">
                    <a:latin typeface="ＭＳ Ｐゴシック" pitchFamily="50" charset="-128"/>
                    <a:ea typeface="ＭＳ Ｐゴシック" pitchFamily="50" charset="-128"/>
                  </a:rPr>
                  <a:t>→</a:t>
                </a:r>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の時，効用は</a:t>
                </a:r>
                <a:r>
                  <a:rPr lang="en-US" altLang="ja-JP" sz="2100" dirty="0">
                    <a:latin typeface="ＭＳ Ｐゴシック" pitchFamily="50" charset="-128"/>
                    <a:ea typeface="ＭＳ Ｐゴシック" pitchFamily="50" charset="-128"/>
                  </a:rPr>
                  <a:t>0</a:t>
                </a:r>
                <a:r>
                  <a:rPr lang="ja-JP" altLang="en-US" sz="2100" dirty="0">
                    <a:latin typeface="ＭＳ Ｐゴシック" pitchFamily="50" charset="-128"/>
                    <a:ea typeface="ＭＳ Ｐゴシック" pitchFamily="50" charset="-128"/>
                  </a:rPr>
                  <a:t>→</a:t>
                </a:r>
                <a:r>
                  <a:rPr lang="en-US" altLang="ja-JP" sz="2100" dirty="0">
                    <a:latin typeface="ＭＳ Ｐゴシック" pitchFamily="50" charset="-128"/>
                    <a:ea typeface="ＭＳ Ｐゴシック" pitchFamily="50" charset="-128"/>
                  </a:rPr>
                  <a:t>3.5</a:t>
                </a:r>
              </a:p>
              <a:p>
                <a:pPr lvl="1" algn="just"/>
                <a:r>
                  <a:rPr lang="ja-JP" altLang="en-US" sz="2100" dirty="0">
                    <a:latin typeface="ＭＳ Ｐゴシック" pitchFamily="50" charset="-128"/>
                    <a:ea typeface="ＭＳ Ｐゴシック" pitchFamily="50" charset="-128"/>
                  </a:rPr>
                  <a:t>消費量</a:t>
                </a:r>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a:t>
                </a:r>
                <a:r>
                  <a:rPr lang="en-US" altLang="ja-JP" sz="2100" dirty="0">
                    <a:latin typeface="ＭＳ Ｐゴシック" pitchFamily="50" charset="-128"/>
                    <a:ea typeface="ＭＳ Ｐゴシック" pitchFamily="50" charset="-128"/>
                  </a:rPr>
                  <a:t>2</a:t>
                </a:r>
                <a:r>
                  <a:rPr lang="ja-JP" altLang="en-US" sz="2100" dirty="0">
                    <a:latin typeface="ＭＳ Ｐゴシック" pitchFamily="50" charset="-128"/>
                    <a:ea typeface="ＭＳ Ｐゴシック" pitchFamily="50" charset="-128"/>
                  </a:rPr>
                  <a:t>の時，効用は</a:t>
                </a:r>
                <a:r>
                  <a:rPr lang="en-US" altLang="ja-JP" sz="2100" dirty="0">
                    <a:latin typeface="ＭＳ Ｐゴシック" pitchFamily="50" charset="-128"/>
                    <a:ea typeface="ＭＳ Ｐゴシック" pitchFamily="50" charset="-128"/>
                  </a:rPr>
                  <a:t>3.5</a:t>
                </a:r>
                <a:r>
                  <a:rPr lang="ja-JP" altLang="en-US" sz="2100" dirty="0">
                    <a:latin typeface="ＭＳ Ｐゴシック" pitchFamily="50" charset="-128"/>
                    <a:ea typeface="ＭＳ Ｐゴシック" pitchFamily="50" charset="-128"/>
                  </a:rPr>
                  <a:t>→</a:t>
                </a:r>
                <a:r>
                  <a:rPr lang="en-US" altLang="ja-JP" sz="2100" dirty="0">
                    <a:latin typeface="ＭＳ Ｐゴシック" pitchFamily="50" charset="-128"/>
                    <a:ea typeface="ＭＳ Ｐゴシック" pitchFamily="50" charset="-128"/>
                  </a:rPr>
                  <a:t>6</a:t>
                </a:r>
              </a:p>
              <a:p>
                <a:pPr lvl="1" algn="just"/>
                <a:r>
                  <a:rPr lang="ja-JP" altLang="en-US" sz="2100" dirty="0">
                    <a:latin typeface="ＭＳ Ｐゴシック" pitchFamily="50" charset="-128"/>
                    <a:ea typeface="ＭＳ Ｐゴシック" pitchFamily="50" charset="-128"/>
                  </a:rPr>
                  <a:t>消費量</a:t>
                </a:r>
                <a:r>
                  <a:rPr lang="en-US" altLang="ja-JP" sz="2100" dirty="0">
                    <a:latin typeface="ＭＳ Ｐゴシック" pitchFamily="50" charset="-128"/>
                    <a:ea typeface="ＭＳ Ｐゴシック" pitchFamily="50" charset="-128"/>
                  </a:rPr>
                  <a:t>2</a:t>
                </a:r>
                <a:r>
                  <a:rPr lang="ja-JP" altLang="en-US" sz="2100" dirty="0">
                    <a:latin typeface="ＭＳ Ｐゴシック" pitchFamily="50" charset="-128"/>
                    <a:ea typeface="ＭＳ Ｐゴシック" pitchFamily="50" charset="-128"/>
                  </a:rPr>
                  <a:t>→</a:t>
                </a:r>
                <a:r>
                  <a:rPr lang="en-US" altLang="ja-JP" sz="2100" dirty="0">
                    <a:latin typeface="ＭＳ Ｐゴシック" pitchFamily="50" charset="-128"/>
                    <a:ea typeface="ＭＳ Ｐゴシック" pitchFamily="50" charset="-128"/>
                  </a:rPr>
                  <a:t>3</a:t>
                </a:r>
                <a:r>
                  <a:rPr lang="ja-JP" altLang="en-US" sz="2100" dirty="0">
                    <a:latin typeface="ＭＳ Ｐゴシック" pitchFamily="50" charset="-128"/>
                    <a:ea typeface="ＭＳ Ｐゴシック" pitchFamily="50" charset="-128"/>
                  </a:rPr>
                  <a:t>の時，効用は</a:t>
                </a:r>
                <a:r>
                  <a:rPr lang="en-US" altLang="ja-JP" sz="2100" dirty="0">
                    <a:latin typeface="ＭＳ Ｐゴシック" pitchFamily="50" charset="-128"/>
                    <a:ea typeface="ＭＳ Ｐゴシック" pitchFamily="50" charset="-128"/>
                  </a:rPr>
                  <a:t>6→7.5</a:t>
                </a:r>
              </a:p>
              <a:p>
                <a:pPr lvl="1" algn="just"/>
                <a:r>
                  <a:rPr lang="ja-JP" altLang="en-US" sz="2100" dirty="0">
                    <a:latin typeface="ＭＳ Ｐゴシック" pitchFamily="50" charset="-128"/>
                    <a:ea typeface="ＭＳ Ｐゴシック" pitchFamily="50" charset="-128"/>
                  </a:rPr>
                  <a:t>消費量</a:t>
                </a:r>
                <a:r>
                  <a:rPr lang="en-US" altLang="ja-JP" sz="2100" dirty="0">
                    <a:latin typeface="ＭＳ Ｐゴシック" pitchFamily="50" charset="-128"/>
                    <a:ea typeface="ＭＳ Ｐゴシック" pitchFamily="50" charset="-128"/>
                  </a:rPr>
                  <a:t>3</a:t>
                </a:r>
                <a:r>
                  <a:rPr lang="ja-JP" altLang="en-US" sz="2100" dirty="0">
                    <a:latin typeface="ＭＳ Ｐゴシック" pitchFamily="50" charset="-128"/>
                    <a:ea typeface="ＭＳ Ｐゴシック" pitchFamily="50" charset="-128"/>
                  </a:rPr>
                  <a:t>→</a:t>
                </a:r>
                <a:r>
                  <a:rPr lang="en-US" altLang="ja-JP" sz="2100" dirty="0">
                    <a:latin typeface="ＭＳ Ｐゴシック" pitchFamily="50" charset="-128"/>
                    <a:ea typeface="ＭＳ Ｐゴシック" pitchFamily="50" charset="-128"/>
                  </a:rPr>
                  <a:t>4</a:t>
                </a:r>
                <a:r>
                  <a:rPr lang="ja-JP" altLang="en-US" sz="2100" dirty="0">
                    <a:latin typeface="ＭＳ Ｐゴシック" pitchFamily="50" charset="-128"/>
                    <a:ea typeface="ＭＳ Ｐゴシック" pitchFamily="50" charset="-128"/>
                  </a:rPr>
                  <a:t>の時，効用は</a:t>
                </a:r>
                <a:r>
                  <a:rPr lang="en-US" altLang="ja-JP" sz="2100" dirty="0">
                    <a:latin typeface="ＭＳ Ｐゴシック" pitchFamily="50" charset="-128"/>
                    <a:ea typeface="ＭＳ Ｐゴシック" pitchFamily="50" charset="-128"/>
                  </a:rPr>
                  <a:t>7.5</a:t>
                </a:r>
                <a:r>
                  <a:rPr lang="ja-JP" altLang="en-US" sz="2100" dirty="0">
                    <a:latin typeface="ＭＳ Ｐゴシック" pitchFamily="50" charset="-128"/>
                    <a:ea typeface="ＭＳ Ｐゴシック" pitchFamily="50" charset="-128"/>
                  </a:rPr>
                  <a:t>→</a:t>
                </a:r>
                <a:r>
                  <a:rPr lang="en-US" altLang="ja-JP" sz="2100" dirty="0">
                    <a:latin typeface="ＭＳ Ｐゴシック" pitchFamily="50" charset="-128"/>
                    <a:ea typeface="ＭＳ Ｐゴシック" pitchFamily="50" charset="-128"/>
                  </a:rPr>
                  <a:t>8</a:t>
                </a:r>
              </a:p>
              <a:p>
                <a:pPr marL="274320" lvl="1" indent="0" algn="just">
                  <a:buNone/>
                </a:pPr>
                <a:endParaRPr lang="en-US" altLang="ja-JP" sz="21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179512" y="1268760"/>
                <a:ext cx="8352928" cy="4968552"/>
              </a:xfrm>
              <a:blipFill rotWithShape="1">
                <a:blip r:embed="rId3"/>
                <a:stretch>
                  <a:fillRect l="-438"/>
                </a:stretch>
              </a:blipFill>
            </p:spPr>
            <p:txBody>
              <a:bodyPr/>
              <a:lstStyle/>
              <a:p>
                <a:r>
                  <a:rPr lang="ja-JP" altLang="en-US">
                    <a:noFill/>
                  </a:rPr>
                  <a:t> </a:t>
                </a:r>
              </a:p>
            </p:txBody>
          </p:sp>
        </mc:Fallback>
      </mc:AlternateContent>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3136" y="2852936"/>
            <a:ext cx="4564101"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円/楕円 6"/>
          <p:cNvSpPr/>
          <p:nvPr/>
        </p:nvSpPr>
        <p:spPr>
          <a:xfrm>
            <a:off x="7308304" y="3716938"/>
            <a:ext cx="144016"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9" name="グループ化 18"/>
          <p:cNvGrpSpPr/>
          <p:nvPr/>
        </p:nvGrpSpPr>
        <p:grpSpPr>
          <a:xfrm>
            <a:off x="4932040" y="4977172"/>
            <a:ext cx="720080" cy="1015888"/>
            <a:chOff x="4932040" y="4941168"/>
            <a:chExt cx="720080" cy="1015888"/>
          </a:xfrm>
        </p:grpSpPr>
        <p:cxnSp>
          <p:nvCxnSpPr>
            <p:cNvPr id="17" name="直線コネクタ 16"/>
            <p:cNvCxnSpPr/>
            <p:nvPr/>
          </p:nvCxnSpPr>
          <p:spPr>
            <a:xfrm>
              <a:off x="4932040" y="5013176"/>
              <a:ext cx="648072"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5580112" y="5013176"/>
              <a:ext cx="0" cy="94388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 name="円/楕円 7"/>
            <p:cNvSpPr/>
            <p:nvPr/>
          </p:nvSpPr>
          <p:spPr>
            <a:xfrm>
              <a:off x="5508104" y="4941168"/>
              <a:ext cx="144016"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3" name="グループ化 22"/>
          <p:cNvGrpSpPr/>
          <p:nvPr/>
        </p:nvGrpSpPr>
        <p:grpSpPr>
          <a:xfrm>
            <a:off x="4932040" y="4293096"/>
            <a:ext cx="1320477" cy="1699964"/>
            <a:chOff x="4324747" y="4350246"/>
            <a:chExt cx="1320477" cy="1697732"/>
          </a:xfrm>
        </p:grpSpPr>
        <p:cxnSp>
          <p:nvCxnSpPr>
            <p:cNvPr id="24" name="直線コネクタ 23"/>
            <p:cNvCxnSpPr/>
            <p:nvPr/>
          </p:nvCxnSpPr>
          <p:spPr>
            <a:xfrm>
              <a:off x="4324747" y="4405511"/>
              <a:ext cx="1176461"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5573216" y="4405511"/>
              <a:ext cx="0" cy="1642467"/>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6" name="円/楕円 25"/>
            <p:cNvSpPr/>
            <p:nvPr/>
          </p:nvSpPr>
          <p:spPr>
            <a:xfrm>
              <a:off x="5501208" y="4350246"/>
              <a:ext cx="144016"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0" name="グループ化 29"/>
          <p:cNvGrpSpPr/>
          <p:nvPr/>
        </p:nvGrpSpPr>
        <p:grpSpPr>
          <a:xfrm>
            <a:off x="4932040" y="3860954"/>
            <a:ext cx="1896541" cy="2187025"/>
            <a:chOff x="3748683" y="3891038"/>
            <a:chExt cx="1896541" cy="2184153"/>
          </a:xfrm>
        </p:grpSpPr>
        <p:cxnSp>
          <p:nvCxnSpPr>
            <p:cNvPr id="31" name="直線コネクタ 30"/>
            <p:cNvCxnSpPr/>
            <p:nvPr/>
          </p:nvCxnSpPr>
          <p:spPr>
            <a:xfrm>
              <a:off x="3748683" y="3963045"/>
              <a:ext cx="1764691" cy="1"/>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5580112" y="3990259"/>
              <a:ext cx="0" cy="2084932"/>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3" name="円/楕円 32"/>
            <p:cNvSpPr/>
            <p:nvPr/>
          </p:nvSpPr>
          <p:spPr>
            <a:xfrm>
              <a:off x="5501208" y="3891038"/>
              <a:ext cx="144016"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12</a:t>
            </a:fld>
            <a:endParaRPr kumimoji="1" lang="ja-JP" altLang="en-US"/>
          </a:p>
        </p:txBody>
      </p:sp>
      <p:sp>
        <p:nvSpPr>
          <p:cNvPr id="4" name="日付プレースホルダー 3">
            <a:extLst>
              <a:ext uri="{FF2B5EF4-FFF2-40B4-BE49-F238E27FC236}">
                <a16:creationId xmlns:a16="http://schemas.microsoft.com/office/drawing/2014/main" id="{711615AC-229F-4E59-86B7-497F39A9630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57498701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5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1" end="1"/>
                                            </p:txEl>
                                          </p:spTgt>
                                        </p:tgtEl>
                                        <p:attrNameLst>
                                          <p:attrName>style.visibility</p:attrName>
                                        </p:attrNameLst>
                                      </p:cBhvr>
                                      <p:to>
                                        <p:strVal val="visible"/>
                                      </p:to>
                                    </p:set>
                                    <p:animEffect transition="in" filter="fade">
                                      <p:cBhvr>
                                        <p:cTn id="12" dur="500"/>
                                        <p:tgtEl>
                                          <p:spTgt spid="166917">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6917">
                                            <p:txEl>
                                              <p:pRg st="2" end="2"/>
                                            </p:txEl>
                                          </p:spTgt>
                                        </p:tgtEl>
                                        <p:attrNameLst>
                                          <p:attrName>style.visibility</p:attrName>
                                        </p:attrNameLst>
                                      </p:cBhvr>
                                      <p:to>
                                        <p:strVal val="visible"/>
                                      </p:to>
                                    </p:set>
                                    <p:animEffect transition="in" filter="fade">
                                      <p:cBhvr>
                                        <p:cTn id="20" dur="500"/>
                                        <p:tgtEl>
                                          <p:spTgt spid="166917">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66917">
                                            <p:txEl>
                                              <p:pRg st="3" end="3"/>
                                            </p:txEl>
                                          </p:spTgt>
                                        </p:tgtEl>
                                        <p:attrNameLst>
                                          <p:attrName>style.visibility</p:attrName>
                                        </p:attrNameLst>
                                      </p:cBhvr>
                                      <p:to>
                                        <p:strVal val="visible"/>
                                      </p:to>
                                    </p:set>
                                    <p:animEffect transition="in" filter="fade">
                                      <p:cBhvr>
                                        <p:cTn id="28" dur="500"/>
                                        <p:tgtEl>
                                          <p:spTgt spid="166917">
                                            <p:txEl>
                                              <p:pRg st="3" end="3"/>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6917">
                                            <p:txEl>
                                              <p:pRg st="4" end="4"/>
                                            </p:txEl>
                                          </p:spTgt>
                                        </p:tgtEl>
                                        <p:attrNameLst>
                                          <p:attrName>style.visibility</p:attrName>
                                        </p:attrNameLst>
                                      </p:cBhvr>
                                      <p:to>
                                        <p:strVal val="visible"/>
                                      </p:to>
                                    </p:set>
                                    <p:animEffect transition="in" filter="fade">
                                      <p:cBhvr>
                                        <p:cTn id="36" dur="500"/>
                                        <p:tgtEl>
                                          <p:spTgt spid="166917">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〇〇〇〇●〇〇</a:t>
            </a:r>
            <a:br>
              <a:rPr lang="en-US" altLang="ja-JP" dirty="0">
                <a:solidFill>
                  <a:srgbClr val="0070C0"/>
                </a:solidFill>
              </a:rPr>
            </a:br>
            <a:r>
              <a:rPr lang="en-US" altLang="ja-JP" dirty="0">
                <a:solidFill>
                  <a:srgbClr val="0070C0"/>
                </a:solidFill>
              </a:rPr>
              <a:t>1.2 </a:t>
            </a:r>
            <a:r>
              <a:rPr lang="ja-JP" altLang="en-US" dirty="0">
                <a:solidFill>
                  <a:srgbClr val="0070C0"/>
                </a:solidFill>
              </a:rPr>
              <a:t>効用関数</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179512" y="1124744"/>
                <a:ext cx="8712968" cy="5184576"/>
              </a:xfrm>
            </p:spPr>
            <p:txBody>
              <a:bodyPr>
                <a:normAutofit/>
              </a:bodyPr>
              <a:lstStyle/>
              <a:p>
                <a:pPr algn="just"/>
                <a:r>
                  <a:rPr lang="ja-JP" altLang="en-US" sz="2400" dirty="0">
                    <a:ea typeface="ＭＳ Ｐゴシック" pitchFamily="50" charset="-128"/>
                  </a:rPr>
                  <a:t>効用関数　</a:t>
                </a:r>
                <a14:m>
                  <m:oMath xmlns:m="http://schemas.openxmlformats.org/officeDocument/2006/math">
                    <m:sSub>
                      <m:sSubPr>
                        <m:ctrlPr>
                          <a:rPr lang="en-US" altLang="ja-JP" sz="2400" i="1" smtClean="0">
                            <a:solidFill>
                              <a:srgbClr val="0070C0"/>
                            </a:solidFill>
                            <a:latin typeface="Cambria Math" panose="02040503050406030204" pitchFamily="18" charset="0"/>
                            <a:ea typeface="ＭＳ Ｐゴシック" pitchFamily="50" charset="-128"/>
                          </a:rPr>
                        </m:ctrlPr>
                      </m:sSubPr>
                      <m:e>
                        <m:r>
                          <a:rPr lang="en-US" altLang="ja-JP" sz="2400" i="1">
                            <a:solidFill>
                              <a:srgbClr val="0070C0"/>
                            </a:solidFill>
                            <a:latin typeface="Cambria Math"/>
                            <a:ea typeface="ＭＳ Ｐゴシック" pitchFamily="50" charset="-128"/>
                          </a:rPr>
                          <m:t>𝑢</m:t>
                        </m:r>
                      </m:e>
                      <m:sub>
                        <m:r>
                          <a:rPr lang="en-US" altLang="ja-JP" sz="2400" i="1">
                            <a:solidFill>
                              <a:srgbClr val="0070C0"/>
                            </a:solidFill>
                            <a:latin typeface="Cambria Math"/>
                            <a:ea typeface="ＭＳ Ｐゴシック" pitchFamily="50" charset="-128"/>
                          </a:rPr>
                          <m:t>2</m:t>
                        </m:r>
                      </m:sub>
                    </m:sSub>
                    <m:r>
                      <a:rPr lang="en-US" altLang="ja-JP" sz="2400" i="1">
                        <a:solidFill>
                          <a:srgbClr val="0070C0"/>
                        </a:solidFill>
                        <a:latin typeface="Cambria Math"/>
                        <a:ea typeface="ＭＳ Ｐゴシック" pitchFamily="50" charset="-128"/>
                      </a:rPr>
                      <m:t>=−</m:t>
                    </m:r>
                    <m:f>
                      <m:fPr>
                        <m:ctrlPr>
                          <a:rPr lang="en-US" altLang="ja-JP" sz="2400" i="1">
                            <a:solidFill>
                              <a:srgbClr val="0070C0"/>
                            </a:solidFill>
                            <a:latin typeface="Cambria Math" panose="02040503050406030204" pitchFamily="18" charset="0"/>
                            <a:ea typeface="ＭＳ Ｐゴシック" pitchFamily="50" charset="-128"/>
                          </a:rPr>
                        </m:ctrlPr>
                      </m:fPr>
                      <m:num>
                        <m:r>
                          <a:rPr lang="en-US" altLang="ja-JP" sz="2400" i="1">
                            <a:solidFill>
                              <a:srgbClr val="0070C0"/>
                            </a:solidFill>
                            <a:latin typeface="Cambria Math"/>
                            <a:ea typeface="ＭＳ Ｐゴシック" pitchFamily="50" charset="-128"/>
                          </a:rPr>
                          <m:t>1</m:t>
                        </m:r>
                      </m:num>
                      <m:den>
                        <m:r>
                          <a:rPr lang="en-US" altLang="ja-JP" sz="2400" i="1">
                            <a:solidFill>
                              <a:srgbClr val="0070C0"/>
                            </a:solidFill>
                            <a:latin typeface="Cambria Math"/>
                            <a:ea typeface="ＭＳ Ｐゴシック" pitchFamily="50" charset="-128"/>
                          </a:rPr>
                          <m:t>2</m:t>
                        </m:r>
                      </m:den>
                    </m:f>
                    <m:sSup>
                      <m:sSupPr>
                        <m:ctrlPr>
                          <a:rPr lang="en-US" altLang="ja-JP" sz="2400" i="1">
                            <a:solidFill>
                              <a:srgbClr val="0070C0"/>
                            </a:solidFill>
                            <a:latin typeface="Cambria Math" panose="02040503050406030204" pitchFamily="18" charset="0"/>
                            <a:ea typeface="ＭＳ Ｐゴシック" pitchFamily="50" charset="-128"/>
                          </a:rPr>
                        </m:ctrlPr>
                      </m:sSupPr>
                      <m:e>
                        <m:r>
                          <a:rPr lang="en-US" altLang="ja-JP" sz="2400" i="1">
                            <a:solidFill>
                              <a:srgbClr val="0070C0"/>
                            </a:solidFill>
                            <a:latin typeface="Cambria Math"/>
                            <a:ea typeface="ＭＳ Ｐゴシック" pitchFamily="50" charset="-128"/>
                          </a:rPr>
                          <m:t>𝑐</m:t>
                        </m:r>
                      </m:e>
                      <m:sup>
                        <m:r>
                          <a:rPr lang="en-US" altLang="ja-JP" sz="2400" i="1">
                            <a:solidFill>
                              <a:srgbClr val="0070C0"/>
                            </a:solidFill>
                            <a:latin typeface="Cambria Math"/>
                            <a:ea typeface="ＭＳ Ｐゴシック" pitchFamily="50" charset="-128"/>
                          </a:rPr>
                          <m:t>2</m:t>
                        </m:r>
                      </m:sup>
                    </m:sSup>
                    <m:r>
                      <a:rPr lang="en-US" altLang="ja-JP" sz="2400" i="1">
                        <a:solidFill>
                          <a:srgbClr val="0070C0"/>
                        </a:solidFill>
                        <a:latin typeface="Cambria Math"/>
                        <a:ea typeface="ＭＳ Ｐゴシック" pitchFamily="50" charset="-128"/>
                      </a:rPr>
                      <m:t>+</m:t>
                    </m:r>
                    <m:r>
                      <a:rPr lang="en-US" altLang="ja-JP" sz="2400" i="1">
                        <a:solidFill>
                          <a:srgbClr val="0070C0"/>
                        </a:solidFill>
                        <a:latin typeface="Cambria Math"/>
                        <a:ea typeface="ＭＳ Ｐゴシック" pitchFamily="50" charset="-128"/>
                      </a:rPr>
                      <m:t>𝐵𝑐</m:t>
                    </m:r>
                  </m:oMath>
                </a14:m>
                <a:r>
                  <a:rPr lang="ja-JP" altLang="en-US" sz="2400" dirty="0">
                    <a:latin typeface="ＭＳ Ｐゴシック" pitchFamily="50" charset="-128"/>
                    <a:ea typeface="ＭＳ Ｐゴシック" pitchFamily="50" charset="-128"/>
                  </a:rPr>
                  <a:t>　のパラメータ</a:t>
                </a:r>
                <a:r>
                  <a:rPr lang="en-US" altLang="ja-JP" sz="2400" i="1" dirty="0">
                    <a:latin typeface="Times New Roman" panose="02020603050405020304" pitchFamily="18" charset="0"/>
                    <a:ea typeface="ＭＳ Ｐゴシック" pitchFamily="50" charset="-128"/>
                    <a:cs typeface="Times New Roman" panose="02020603050405020304" pitchFamily="18" charset="0"/>
                  </a:rPr>
                  <a:t>B</a:t>
                </a:r>
                <a:r>
                  <a:rPr lang="ja-JP" altLang="en-US" sz="2400" dirty="0">
                    <a:latin typeface="ＭＳ Ｐゴシック" pitchFamily="50" charset="-128"/>
                    <a:ea typeface="ＭＳ Ｐゴシック" pitchFamily="50" charset="-128"/>
                  </a:rPr>
                  <a:t>の意味</a:t>
                </a:r>
                <a:endParaRPr lang="en-US" altLang="ja-JP" sz="2400" dirty="0">
                  <a:latin typeface="ＭＳ Ｐゴシック" pitchFamily="50" charset="-128"/>
                  <a:ea typeface="ＭＳ Ｐゴシック" pitchFamily="50" charset="-128"/>
                </a:endParaRPr>
              </a:p>
              <a:p>
                <a:pPr algn="just"/>
                <a:endParaRPr lang="en-US" altLang="ja-JP" sz="2100" dirty="0">
                  <a:latin typeface="ＭＳ Ｐゴシック" pitchFamily="50" charset="-128"/>
                  <a:ea typeface="ＭＳ Ｐゴシック" pitchFamily="50" charset="-128"/>
                </a:endParaRPr>
              </a:p>
              <a:p>
                <a:pPr algn="just"/>
                <a:endParaRPr lang="en-US" altLang="ja-JP" sz="2100" dirty="0">
                  <a:latin typeface="ＭＳ Ｐゴシック" pitchFamily="50" charset="-128"/>
                  <a:ea typeface="ＭＳ Ｐゴシック" pitchFamily="50" charset="-128"/>
                </a:endParaRPr>
              </a:p>
              <a:p>
                <a:pPr algn="just"/>
                <a:endParaRPr lang="en-US" altLang="ja-JP" sz="2100" dirty="0">
                  <a:latin typeface="ＭＳ Ｐゴシック" pitchFamily="50" charset="-128"/>
                  <a:ea typeface="ＭＳ Ｐゴシック" pitchFamily="50" charset="-128"/>
                </a:endParaRPr>
              </a:p>
              <a:p>
                <a:pPr algn="just"/>
                <a:endParaRPr lang="en-US" altLang="ja-JP" sz="2100" dirty="0">
                  <a:latin typeface="ＭＳ Ｐゴシック" pitchFamily="50" charset="-128"/>
                  <a:ea typeface="ＭＳ Ｐゴシック" pitchFamily="50" charset="-128"/>
                </a:endParaRPr>
              </a:p>
              <a:p>
                <a:pPr algn="just"/>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２次関数は左右対称な放物線．２次方程式の解とは２次関数が表す放物線と</a:t>
                </a:r>
                <a:r>
                  <a:rPr lang="en-US" altLang="ja-JP" sz="2100" i="1" dirty="0">
                    <a:latin typeface="Times New Roman" panose="02020603050405020304" pitchFamily="18" charset="0"/>
                    <a:ea typeface="ＭＳ Ｐゴシック" pitchFamily="50" charset="-128"/>
                    <a:cs typeface="Times New Roman" panose="02020603050405020304" pitchFamily="18" charset="0"/>
                  </a:rPr>
                  <a:t>x</a:t>
                </a:r>
                <a:r>
                  <a:rPr lang="ja-JP" altLang="en-US" sz="2100" dirty="0">
                    <a:latin typeface="ＭＳ Ｐゴシック" pitchFamily="50" charset="-128"/>
                    <a:ea typeface="ＭＳ Ｐゴシック" pitchFamily="50" charset="-128"/>
                  </a:rPr>
                  <a:t>軸の交点．ふたつの解の中点が放物線に頂点を与える座標．</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すなわち，２次関数は</a:t>
                </a:r>
                <a:r>
                  <a:rPr lang="ja-JP" altLang="en-US" sz="2100" dirty="0">
                    <a:solidFill>
                      <a:srgbClr val="FF0000"/>
                    </a:solidFill>
                    <a:latin typeface="ＭＳ Ｐゴシック" pitchFamily="50" charset="-128"/>
                    <a:ea typeface="ＭＳ Ｐゴシック" pitchFamily="50" charset="-128"/>
                  </a:rPr>
                  <a:t>　</a:t>
                </a:r>
                <a14:m>
                  <m:oMath xmlns:m="http://schemas.openxmlformats.org/officeDocument/2006/math">
                    <m:r>
                      <a:rPr lang="en-US" altLang="ja-JP" sz="2100" b="0" i="1" smtClean="0">
                        <a:solidFill>
                          <a:srgbClr val="FF0000"/>
                        </a:solidFill>
                        <a:latin typeface="Cambria Math"/>
                        <a:ea typeface="ＭＳ Ｐゴシック" pitchFamily="50" charset="-128"/>
                      </a:rPr>
                      <m:t>𝑥</m:t>
                    </m:r>
                    <m:r>
                      <a:rPr lang="en-US" altLang="ja-JP" sz="2100" b="0" i="1" smtClean="0">
                        <a:solidFill>
                          <a:srgbClr val="FF0000"/>
                        </a:solidFill>
                        <a:latin typeface="Cambria Math"/>
                        <a:ea typeface="ＭＳ Ｐゴシック" pitchFamily="50" charset="-128"/>
                      </a:rPr>
                      <m:t>=−</m:t>
                    </m:r>
                    <m:f>
                      <m:fPr>
                        <m:ctrlPr>
                          <a:rPr lang="en-US" altLang="ja-JP" sz="2100" b="0" i="1" smtClean="0">
                            <a:solidFill>
                              <a:srgbClr val="FF0000"/>
                            </a:solidFill>
                            <a:latin typeface="Cambria Math" panose="02040503050406030204" pitchFamily="18" charset="0"/>
                            <a:ea typeface="ＭＳ Ｐゴシック" pitchFamily="50" charset="-128"/>
                          </a:rPr>
                        </m:ctrlPr>
                      </m:fPr>
                      <m:num>
                        <m:r>
                          <a:rPr lang="en-US" altLang="ja-JP" sz="2100" b="0" i="1" smtClean="0">
                            <a:solidFill>
                              <a:srgbClr val="FF0000"/>
                            </a:solidFill>
                            <a:latin typeface="Cambria Math"/>
                            <a:ea typeface="ＭＳ Ｐゴシック" pitchFamily="50" charset="-128"/>
                          </a:rPr>
                          <m:t>𝑏</m:t>
                        </m:r>
                      </m:num>
                      <m:den>
                        <m:r>
                          <a:rPr lang="en-US" altLang="ja-JP" sz="2100" b="0" i="1" smtClean="0">
                            <a:solidFill>
                              <a:srgbClr val="FF0000"/>
                            </a:solidFill>
                            <a:latin typeface="Cambria Math"/>
                            <a:ea typeface="ＭＳ Ｐゴシック" pitchFamily="50" charset="-128"/>
                          </a:rPr>
                          <m:t>2</m:t>
                        </m:r>
                        <m:r>
                          <a:rPr lang="en-US" altLang="ja-JP" sz="2100" b="0" i="1" smtClean="0">
                            <a:solidFill>
                              <a:srgbClr val="FF0000"/>
                            </a:solidFill>
                            <a:latin typeface="Cambria Math"/>
                            <a:ea typeface="ＭＳ Ｐゴシック" pitchFamily="50" charset="-128"/>
                          </a:rPr>
                          <m:t>𝑎</m:t>
                        </m:r>
                      </m:den>
                    </m:f>
                  </m:oMath>
                </a14:m>
                <a:r>
                  <a:rPr lang="ja-JP" altLang="en-US" sz="2100" dirty="0">
                    <a:solidFill>
                      <a:srgbClr val="FF0000"/>
                    </a:solidFill>
                    <a:latin typeface="ＭＳ Ｐゴシック" pitchFamily="50" charset="-128"/>
                    <a:ea typeface="ＭＳ Ｐゴシック" pitchFamily="50" charset="-128"/>
                  </a:rPr>
                  <a:t>で必ず頂点</a:t>
                </a:r>
                <a:r>
                  <a:rPr lang="ja-JP" altLang="en-US" sz="2100" dirty="0">
                    <a:latin typeface="ＭＳ Ｐゴシック" pitchFamily="50" charset="-128"/>
                    <a:ea typeface="ＭＳ Ｐゴシック" pitchFamily="50" charset="-128"/>
                  </a:rPr>
                  <a:t>を取る．</a:t>
                </a:r>
                <a:endParaRPr lang="en-US" altLang="ja-JP" sz="2400" dirty="0">
                  <a:latin typeface="ＭＳ Ｐゴシック" pitchFamily="50" charset="-128"/>
                  <a:ea typeface="ＭＳ Ｐゴシック" pitchFamily="50" charset="-128"/>
                </a:endParaRPr>
              </a:p>
              <a:p>
                <a:pPr algn="just"/>
                <a:r>
                  <a:rPr lang="ja-JP" altLang="en-US" sz="2400" dirty="0">
                    <a:ea typeface="ＭＳ Ｐゴシック" pitchFamily="50" charset="-128"/>
                  </a:rPr>
                  <a:t>効用関数　</a:t>
                </a:r>
                <a14:m>
                  <m:oMath xmlns:m="http://schemas.openxmlformats.org/officeDocument/2006/math">
                    <m:sSub>
                      <m:sSubPr>
                        <m:ctrlPr>
                          <a:rPr lang="en-US" altLang="ja-JP" sz="2400" i="1" smtClean="0">
                            <a:solidFill>
                              <a:srgbClr val="0070C0"/>
                            </a:solidFill>
                            <a:latin typeface="Cambria Math" panose="02040503050406030204" pitchFamily="18" charset="0"/>
                            <a:ea typeface="ＭＳ Ｐゴシック" pitchFamily="50" charset="-128"/>
                          </a:rPr>
                        </m:ctrlPr>
                      </m:sSubPr>
                      <m:e>
                        <m:r>
                          <a:rPr lang="en-US" altLang="ja-JP" sz="2400" i="1">
                            <a:solidFill>
                              <a:srgbClr val="0070C0"/>
                            </a:solidFill>
                            <a:latin typeface="Cambria Math"/>
                            <a:ea typeface="ＭＳ Ｐゴシック" pitchFamily="50" charset="-128"/>
                          </a:rPr>
                          <m:t>𝑢</m:t>
                        </m:r>
                      </m:e>
                      <m:sub>
                        <m:r>
                          <a:rPr lang="en-US" altLang="ja-JP" sz="2400" i="1">
                            <a:solidFill>
                              <a:srgbClr val="0070C0"/>
                            </a:solidFill>
                            <a:latin typeface="Cambria Math"/>
                            <a:ea typeface="ＭＳ Ｐゴシック" pitchFamily="50" charset="-128"/>
                          </a:rPr>
                          <m:t>2</m:t>
                        </m:r>
                      </m:sub>
                    </m:sSub>
                    <m:r>
                      <a:rPr lang="en-US" altLang="ja-JP" sz="2400" i="1">
                        <a:solidFill>
                          <a:srgbClr val="0070C0"/>
                        </a:solidFill>
                        <a:latin typeface="Cambria Math"/>
                        <a:ea typeface="ＭＳ Ｐゴシック" pitchFamily="50" charset="-128"/>
                      </a:rPr>
                      <m:t>=−</m:t>
                    </m:r>
                    <m:f>
                      <m:fPr>
                        <m:ctrlPr>
                          <a:rPr lang="en-US" altLang="ja-JP" sz="2400" i="1">
                            <a:solidFill>
                              <a:srgbClr val="0070C0"/>
                            </a:solidFill>
                            <a:latin typeface="Cambria Math" panose="02040503050406030204" pitchFamily="18" charset="0"/>
                            <a:ea typeface="ＭＳ Ｐゴシック" pitchFamily="50" charset="-128"/>
                          </a:rPr>
                        </m:ctrlPr>
                      </m:fPr>
                      <m:num>
                        <m:r>
                          <a:rPr lang="en-US" altLang="ja-JP" sz="2400" i="1">
                            <a:solidFill>
                              <a:srgbClr val="0070C0"/>
                            </a:solidFill>
                            <a:latin typeface="Cambria Math"/>
                            <a:ea typeface="ＭＳ Ｐゴシック" pitchFamily="50" charset="-128"/>
                          </a:rPr>
                          <m:t>1</m:t>
                        </m:r>
                      </m:num>
                      <m:den>
                        <m:r>
                          <a:rPr lang="en-US" altLang="ja-JP" sz="2400" i="1">
                            <a:solidFill>
                              <a:srgbClr val="0070C0"/>
                            </a:solidFill>
                            <a:latin typeface="Cambria Math"/>
                            <a:ea typeface="ＭＳ Ｐゴシック" pitchFamily="50" charset="-128"/>
                          </a:rPr>
                          <m:t>2</m:t>
                        </m:r>
                      </m:den>
                    </m:f>
                    <m:sSup>
                      <m:sSupPr>
                        <m:ctrlPr>
                          <a:rPr lang="en-US" altLang="ja-JP" sz="2400" i="1">
                            <a:solidFill>
                              <a:srgbClr val="0070C0"/>
                            </a:solidFill>
                            <a:latin typeface="Cambria Math" panose="02040503050406030204" pitchFamily="18" charset="0"/>
                            <a:ea typeface="ＭＳ Ｐゴシック" pitchFamily="50" charset="-128"/>
                          </a:rPr>
                        </m:ctrlPr>
                      </m:sSupPr>
                      <m:e>
                        <m:r>
                          <a:rPr lang="en-US" altLang="ja-JP" sz="2400" i="1">
                            <a:solidFill>
                              <a:srgbClr val="0070C0"/>
                            </a:solidFill>
                            <a:latin typeface="Cambria Math"/>
                            <a:ea typeface="ＭＳ Ｐゴシック" pitchFamily="50" charset="-128"/>
                          </a:rPr>
                          <m:t>𝑐</m:t>
                        </m:r>
                      </m:e>
                      <m:sup>
                        <m:r>
                          <a:rPr lang="en-US" altLang="ja-JP" sz="2400" i="1">
                            <a:solidFill>
                              <a:srgbClr val="0070C0"/>
                            </a:solidFill>
                            <a:latin typeface="Cambria Math"/>
                            <a:ea typeface="ＭＳ Ｐゴシック" pitchFamily="50" charset="-128"/>
                          </a:rPr>
                          <m:t>2</m:t>
                        </m:r>
                      </m:sup>
                    </m:sSup>
                    <m:r>
                      <a:rPr lang="en-US" altLang="ja-JP" sz="2400" i="1">
                        <a:solidFill>
                          <a:srgbClr val="0070C0"/>
                        </a:solidFill>
                        <a:latin typeface="Cambria Math"/>
                        <a:ea typeface="ＭＳ Ｐゴシック" pitchFamily="50" charset="-128"/>
                      </a:rPr>
                      <m:t>+</m:t>
                    </m:r>
                    <m:r>
                      <a:rPr lang="en-US" altLang="ja-JP" sz="2400" i="1">
                        <a:solidFill>
                          <a:srgbClr val="0070C0"/>
                        </a:solidFill>
                        <a:latin typeface="Cambria Math"/>
                        <a:ea typeface="ＭＳ Ｐゴシック" pitchFamily="50" charset="-128"/>
                      </a:rPr>
                      <m:t>𝐵𝑐</m:t>
                    </m:r>
                  </m:oMath>
                </a14:m>
                <a:r>
                  <a:rPr lang="ja-JP" altLang="en-US" sz="2400" dirty="0">
                    <a:latin typeface="ＭＳ Ｐゴシック" pitchFamily="50" charset="-128"/>
                    <a:ea typeface="ＭＳ Ｐゴシック" pitchFamily="50" charset="-128"/>
                  </a:rPr>
                  <a:t>　は</a:t>
                </a:r>
                <a14:m>
                  <m:oMath xmlns:m="http://schemas.openxmlformats.org/officeDocument/2006/math">
                    <m:r>
                      <a:rPr lang="en-US" altLang="ja-JP" sz="2400" b="0" i="1" smtClean="0">
                        <a:latin typeface="Cambria Math"/>
                        <a:ea typeface="ＭＳ Ｐゴシック" pitchFamily="50" charset="-128"/>
                      </a:rPr>
                      <m:t>𝑎</m:t>
                    </m:r>
                    <m:r>
                      <a:rPr lang="en-US" altLang="ja-JP" sz="2400" b="0" i="1" smtClean="0">
                        <a:latin typeface="Cambria Math"/>
                        <a:ea typeface="ＭＳ Ｐゴシック" pitchFamily="50" charset="-128"/>
                      </a:rPr>
                      <m:t>=−</m:t>
                    </m:r>
                    <m:f>
                      <m:fPr>
                        <m:ctrlPr>
                          <a:rPr lang="en-US" altLang="ja-JP" sz="2400" b="0" i="1" smtClean="0">
                            <a:latin typeface="Cambria Math" panose="02040503050406030204" pitchFamily="18" charset="0"/>
                            <a:ea typeface="ＭＳ Ｐゴシック" pitchFamily="50" charset="-128"/>
                          </a:rPr>
                        </m:ctrlPr>
                      </m:fPr>
                      <m:num>
                        <m:r>
                          <a:rPr lang="en-US" altLang="ja-JP" sz="2400" b="0" i="1" smtClean="0">
                            <a:latin typeface="Cambria Math"/>
                            <a:ea typeface="ＭＳ Ｐゴシック" pitchFamily="50" charset="-128"/>
                          </a:rPr>
                          <m:t>1</m:t>
                        </m:r>
                      </m:num>
                      <m:den>
                        <m:r>
                          <a:rPr lang="en-US" altLang="ja-JP" sz="2400" b="0" i="1" smtClean="0">
                            <a:latin typeface="Cambria Math"/>
                            <a:ea typeface="ＭＳ Ｐゴシック" pitchFamily="50" charset="-128"/>
                          </a:rPr>
                          <m:t>2</m:t>
                        </m:r>
                      </m:den>
                    </m:f>
                  </m:oMath>
                </a14:m>
                <a:r>
                  <a:rPr lang="ja-JP" altLang="en-US" sz="2400" dirty="0">
                    <a:latin typeface="ＭＳ Ｐゴシック" pitchFamily="50" charset="-128"/>
                    <a:ea typeface="ＭＳ Ｐゴシック" pitchFamily="50" charset="-128"/>
                  </a:rPr>
                  <a:t>，</a:t>
                </a:r>
                <a:r>
                  <a:rPr lang="en-US" altLang="ja-JP" sz="2400" dirty="0">
                    <a:ea typeface="ＭＳ Ｐゴシック" pitchFamily="50" charset="-128"/>
                  </a:rPr>
                  <a:t> </a:t>
                </a:r>
                <a14:m>
                  <m:oMath xmlns:m="http://schemas.openxmlformats.org/officeDocument/2006/math">
                    <m:r>
                      <a:rPr lang="en-US" altLang="ja-JP" sz="2400" b="0" i="1" smtClean="0">
                        <a:latin typeface="Cambria Math"/>
                        <a:ea typeface="ＭＳ Ｐゴシック" pitchFamily="50" charset="-128"/>
                      </a:rPr>
                      <m:t>𝑏</m:t>
                    </m:r>
                    <m:r>
                      <a:rPr lang="en-US" altLang="ja-JP" sz="2400" i="1">
                        <a:latin typeface="Cambria Math"/>
                        <a:ea typeface="ＭＳ Ｐゴシック" pitchFamily="50" charset="-128"/>
                      </a:rPr>
                      <m:t>=</m:t>
                    </m:r>
                    <m:r>
                      <a:rPr lang="en-US" altLang="ja-JP" sz="2400" b="0" i="1" smtClean="0">
                        <a:latin typeface="Cambria Math"/>
                        <a:ea typeface="ＭＳ Ｐゴシック" pitchFamily="50" charset="-128"/>
                      </a:rPr>
                      <m:t>𝐵</m:t>
                    </m:r>
                  </m:oMath>
                </a14:m>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より</a:t>
                </a:r>
                <a:endParaRPr lang="en-US" altLang="ja-JP" sz="2400" dirty="0">
                  <a:latin typeface="ＭＳ Ｐゴシック" pitchFamily="50" charset="-128"/>
                  <a:ea typeface="ＭＳ Ｐゴシック" pitchFamily="50" charset="-128"/>
                </a:endParaRPr>
              </a:p>
              <a:p>
                <a:pPr marL="0" indent="0" algn="just">
                  <a:buNone/>
                </a:pPr>
                <a:r>
                  <a:rPr lang="ja-JP" altLang="en-US" sz="2400" dirty="0">
                    <a:latin typeface="ＭＳ Ｐゴシック" pitchFamily="50" charset="-128"/>
                    <a:ea typeface="ＭＳ Ｐゴシック" pitchFamily="50" charset="-128"/>
                  </a:rPr>
                  <a:t>　 </a:t>
                </a:r>
                <a14:m>
                  <m:oMath xmlns:m="http://schemas.openxmlformats.org/officeDocument/2006/math">
                    <m:r>
                      <a:rPr lang="en-US" altLang="ja-JP" sz="2400" i="1">
                        <a:latin typeface="Cambria Math"/>
                        <a:ea typeface="ＭＳ Ｐゴシック" pitchFamily="50" charset="-128"/>
                      </a:rPr>
                      <m:t>−</m:t>
                    </m:r>
                    <m:f>
                      <m:fPr>
                        <m:ctrlPr>
                          <a:rPr lang="en-US" altLang="ja-JP" sz="2400" i="1">
                            <a:latin typeface="Cambria Math" panose="02040503050406030204" pitchFamily="18" charset="0"/>
                            <a:ea typeface="ＭＳ Ｐゴシック" pitchFamily="50" charset="-128"/>
                          </a:rPr>
                        </m:ctrlPr>
                      </m:fPr>
                      <m:num>
                        <m:r>
                          <a:rPr lang="en-US" altLang="ja-JP" sz="2400" i="1">
                            <a:latin typeface="Cambria Math"/>
                            <a:ea typeface="ＭＳ Ｐゴシック" pitchFamily="50" charset="-128"/>
                          </a:rPr>
                          <m:t>𝑏</m:t>
                        </m:r>
                      </m:num>
                      <m:den>
                        <m:r>
                          <a:rPr lang="en-US" altLang="ja-JP" sz="2400" i="1">
                            <a:latin typeface="Cambria Math"/>
                            <a:ea typeface="ＭＳ Ｐゴシック" pitchFamily="50" charset="-128"/>
                          </a:rPr>
                          <m:t>2</m:t>
                        </m:r>
                        <m:r>
                          <a:rPr lang="en-US" altLang="ja-JP" sz="2400" i="1">
                            <a:latin typeface="Cambria Math"/>
                            <a:ea typeface="ＭＳ Ｐゴシック" pitchFamily="50" charset="-128"/>
                          </a:rPr>
                          <m:t>𝑎</m:t>
                        </m:r>
                      </m:den>
                    </m:f>
                    <m:r>
                      <a:rPr lang="en-US" altLang="ja-JP" sz="2400" b="0" i="1" smtClean="0">
                        <a:latin typeface="Cambria Math"/>
                        <a:ea typeface="ＭＳ Ｐゴシック" pitchFamily="50" charset="-128"/>
                      </a:rPr>
                      <m:t>=−</m:t>
                    </m:r>
                    <m:f>
                      <m:fPr>
                        <m:ctrlPr>
                          <a:rPr lang="en-US" altLang="ja-JP" sz="2400" b="0" i="1" smtClean="0">
                            <a:latin typeface="Cambria Math" panose="02040503050406030204" pitchFamily="18" charset="0"/>
                            <a:ea typeface="ＭＳ Ｐゴシック" pitchFamily="50" charset="-128"/>
                          </a:rPr>
                        </m:ctrlPr>
                      </m:fPr>
                      <m:num>
                        <m:r>
                          <a:rPr lang="en-US" altLang="ja-JP" sz="2400" b="0" i="1" smtClean="0">
                            <a:latin typeface="Cambria Math"/>
                            <a:ea typeface="ＭＳ Ｐゴシック" pitchFamily="50" charset="-128"/>
                          </a:rPr>
                          <m:t>𝐵</m:t>
                        </m:r>
                      </m:num>
                      <m:den>
                        <m:r>
                          <a:rPr lang="en-US" altLang="ja-JP" sz="2400" b="0" i="1" smtClean="0">
                            <a:latin typeface="Cambria Math"/>
                            <a:ea typeface="ＭＳ Ｐゴシック" pitchFamily="50" charset="-128"/>
                          </a:rPr>
                          <m:t>2×</m:t>
                        </m:r>
                        <m:d>
                          <m:dPr>
                            <m:ctrlPr>
                              <a:rPr lang="en-US" altLang="ja-JP" sz="2400" b="0" i="1" smtClean="0">
                                <a:latin typeface="Cambria Math" panose="02040503050406030204" pitchFamily="18" charset="0"/>
                                <a:ea typeface="ＭＳ Ｐゴシック" pitchFamily="50" charset="-128"/>
                              </a:rPr>
                            </m:ctrlPr>
                          </m:dPr>
                          <m:e>
                            <m:r>
                              <a:rPr lang="en-US" altLang="ja-JP" sz="2400" b="0" i="1" smtClean="0">
                                <a:latin typeface="Cambria Math"/>
                                <a:ea typeface="ＭＳ Ｐゴシック" pitchFamily="50" charset="-128"/>
                              </a:rPr>
                              <m:t>−</m:t>
                            </m:r>
                            <m:f>
                              <m:fPr>
                                <m:ctrlPr>
                                  <a:rPr lang="en-US" altLang="ja-JP" sz="2400" b="0" i="1" smtClean="0">
                                    <a:latin typeface="Cambria Math" panose="02040503050406030204" pitchFamily="18" charset="0"/>
                                    <a:ea typeface="ＭＳ Ｐゴシック" pitchFamily="50" charset="-128"/>
                                  </a:rPr>
                                </m:ctrlPr>
                              </m:fPr>
                              <m:num>
                                <m:r>
                                  <a:rPr lang="en-US" altLang="ja-JP" sz="2400" b="0" i="1" smtClean="0">
                                    <a:latin typeface="Cambria Math"/>
                                    <a:ea typeface="ＭＳ Ｐゴシック" pitchFamily="50" charset="-128"/>
                                  </a:rPr>
                                  <m:t>1</m:t>
                                </m:r>
                              </m:num>
                              <m:den>
                                <m:r>
                                  <a:rPr lang="en-US" altLang="ja-JP" sz="2400" b="0" i="1" smtClean="0">
                                    <a:latin typeface="Cambria Math"/>
                                    <a:ea typeface="ＭＳ Ｐゴシック" pitchFamily="50" charset="-128"/>
                                  </a:rPr>
                                  <m:t>2</m:t>
                                </m:r>
                              </m:den>
                            </m:f>
                          </m:e>
                        </m:d>
                      </m:den>
                    </m:f>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𝐵</m:t>
                    </m:r>
                  </m:oMath>
                </a14:m>
                <a:r>
                  <a:rPr lang="ja-JP" altLang="en-US" sz="2400" dirty="0">
                    <a:latin typeface="ＭＳ Ｐゴシック" pitchFamily="50" charset="-128"/>
                    <a:ea typeface="ＭＳ Ｐゴシック" pitchFamily="50" charset="-128"/>
                  </a:rPr>
                  <a:t>で頂点をもつ．（</a:t>
                </a:r>
                <a:r>
                  <a:rPr lang="en-US" altLang="ja-JP" sz="2400" i="1" dirty="0">
                    <a:latin typeface="Times New Roman" panose="02020603050405020304" pitchFamily="18" charset="0"/>
                    <a:ea typeface="ＭＳ Ｐゴシック" pitchFamily="50" charset="-128"/>
                    <a:cs typeface="Times New Roman" panose="02020603050405020304" pitchFamily="18" charset="0"/>
                  </a:rPr>
                  <a:t>B</a:t>
                </a:r>
                <a:r>
                  <a:rPr lang="ja-JP" altLang="en-US" sz="2400" dirty="0">
                    <a:latin typeface="ＭＳ Ｐゴシック" pitchFamily="50" charset="-128"/>
                    <a:ea typeface="ＭＳ Ｐゴシック" pitchFamily="50" charset="-128"/>
                  </a:rPr>
                  <a:t>は消費の飽和点）</a:t>
                </a:r>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179512" y="1124744"/>
                <a:ext cx="8712968" cy="5184576"/>
              </a:xfrm>
              <a:blipFill rotWithShape="1">
                <a:blip r:embed="rId3"/>
                <a:stretch>
                  <a:fillRect l="-420" r="-8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 name="角丸四角形 2"/>
              <p:cNvSpPr/>
              <p:nvPr/>
            </p:nvSpPr>
            <p:spPr>
              <a:xfrm>
                <a:off x="683568" y="1916832"/>
                <a:ext cx="8208912" cy="1512168"/>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rgbClr val="FF0000"/>
                    </a:solidFill>
                  </a:rPr>
                  <a:t>２次方程式</a:t>
                </a:r>
                <a:r>
                  <a:rPr kumimoji="1" lang="ja-JP" altLang="en-US" sz="2400" dirty="0">
                    <a:solidFill>
                      <a:srgbClr val="FF0000"/>
                    </a:solidFill>
                  </a:rPr>
                  <a:t>の解の公式</a:t>
                </a:r>
                <a:endParaRPr kumimoji="1" lang="en-US" altLang="ja-JP" sz="2400" dirty="0">
                  <a:solidFill>
                    <a:srgbClr val="FF0000"/>
                  </a:solidFill>
                </a:endParaRPr>
              </a:p>
              <a:p>
                <a14:m>
                  <m:oMath xmlns:m="http://schemas.openxmlformats.org/officeDocument/2006/math">
                    <m:r>
                      <a:rPr kumimoji="1" lang="en-US" altLang="ja-JP" sz="2800" b="0" i="1" smtClean="0">
                        <a:solidFill>
                          <a:schemeClr val="tx1"/>
                        </a:solidFill>
                        <a:latin typeface="Cambria Math"/>
                      </a:rPr>
                      <m:t>𝑦</m:t>
                    </m:r>
                    <m:r>
                      <a:rPr kumimoji="1" lang="en-US" altLang="ja-JP" sz="2800" b="0" i="1" smtClean="0">
                        <a:solidFill>
                          <a:schemeClr val="tx1"/>
                        </a:solidFill>
                        <a:latin typeface="Cambria Math"/>
                      </a:rPr>
                      <m:t>=</m:t>
                    </m:r>
                    <m:r>
                      <a:rPr kumimoji="1" lang="en-US" altLang="ja-JP" sz="2800" b="0" i="1" smtClean="0">
                        <a:solidFill>
                          <a:schemeClr val="tx1"/>
                        </a:solidFill>
                        <a:latin typeface="Cambria Math"/>
                      </a:rPr>
                      <m:t>𝑎</m:t>
                    </m:r>
                    <m:sSup>
                      <m:sSupPr>
                        <m:ctrlPr>
                          <a:rPr kumimoji="1" lang="en-US" altLang="ja-JP" sz="2800" b="0" i="1" smtClean="0">
                            <a:solidFill>
                              <a:schemeClr val="tx1"/>
                            </a:solidFill>
                            <a:latin typeface="Cambria Math" panose="02040503050406030204" pitchFamily="18" charset="0"/>
                          </a:rPr>
                        </m:ctrlPr>
                      </m:sSupPr>
                      <m:e>
                        <m:r>
                          <a:rPr kumimoji="1" lang="en-US" altLang="ja-JP" sz="2800" b="0" i="1" smtClean="0">
                            <a:solidFill>
                              <a:schemeClr val="tx1"/>
                            </a:solidFill>
                            <a:latin typeface="Cambria Math"/>
                          </a:rPr>
                          <m:t>𝑥</m:t>
                        </m:r>
                      </m:e>
                      <m:sup>
                        <m:r>
                          <a:rPr kumimoji="1" lang="en-US" altLang="ja-JP" sz="2800" b="0" i="1" smtClean="0">
                            <a:solidFill>
                              <a:schemeClr val="tx1"/>
                            </a:solidFill>
                            <a:latin typeface="Cambria Math"/>
                          </a:rPr>
                          <m:t>2</m:t>
                        </m:r>
                      </m:sup>
                    </m:sSup>
                    <m:r>
                      <a:rPr kumimoji="1" lang="en-US" altLang="ja-JP" sz="2800" b="0" i="1" smtClean="0">
                        <a:solidFill>
                          <a:schemeClr val="tx1"/>
                        </a:solidFill>
                        <a:latin typeface="Cambria Math"/>
                      </a:rPr>
                      <m:t>+</m:t>
                    </m:r>
                    <m:r>
                      <a:rPr kumimoji="1" lang="en-US" altLang="ja-JP" sz="2800" b="0" i="1" smtClean="0">
                        <a:solidFill>
                          <a:schemeClr val="tx1"/>
                        </a:solidFill>
                        <a:latin typeface="Cambria Math"/>
                      </a:rPr>
                      <m:t>𝑏𝑥</m:t>
                    </m:r>
                    <m:r>
                      <a:rPr kumimoji="1" lang="en-US" altLang="ja-JP" sz="2800" b="0" i="1" smtClean="0">
                        <a:solidFill>
                          <a:schemeClr val="tx1"/>
                        </a:solidFill>
                        <a:latin typeface="Cambria Math"/>
                      </a:rPr>
                      <m:t>+</m:t>
                    </m:r>
                    <m:r>
                      <a:rPr kumimoji="1" lang="en-US" altLang="ja-JP" sz="2800" b="0" i="1" smtClean="0">
                        <a:solidFill>
                          <a:schemeClr val="tx1"/>
                        </a:solidFill>
                        <a:latin typeface="Cambria Math"/>
                      </a:rPr>
                      <m:t>𝑐</m:t>
                    </m:r>
                    <m:r>
                      <a:rPr kumimoji="1" lang="en-US" altLang="ja-JP" sz="2800" b="0" i="1" smtClean="0">
                        <a:solidFill>
                          <a:schemeClr val="tx1"/>
                        </a:solidFill>
                        <a:latin typeface="Cambria Math"/>
                      </a:rPr>
                      <m:t>=0</m:t>
                    </m:r>
                  </m:oMath>
                </a14:m>
                <a:r>
                  <a:rPr kumimoji="1" lang="en-US" altLang="ja-JP" sz="2800" dirty="0">
                    <a:solidFill>
                      <a:schemeClr val="tx1"/>
                    </a:solidFill>
                  </a:rPr>
                  <a:t> </a:t>
                </a:r>
                <a:r>
                  <a:rPr kumimoji="1" lang="ja-JP" altLang="en-US" sz="2800" dirty="0">
                    <a:solidFill>
                      <a:schemeClr val="tx1"/>
                    </a:solidFill>
                  </a:rPr>
                  <a:t>の解は</a:t>
                </a:r>
                <a:r>
                  <a:rPr kumimoji="1" lang="en-US" altLang="ja-JP" sz="2800" dirty="0">
                    <a:solidFill>
                      <a:schemeClr val="tx1"/>
                    </a:solidFill>
                  </a:rPr>
                  <a:t>	</a:t>
                </a:r>
                <a14:m>
                  <m:oMath xmlns:m="http://schemas.openxmlformats.org/officeDocument/2006/math">
                    <m:r>
                      <a:rPr kumimoji="1" lang="en-US" altLang="ja-JP" sz="2800" b="0" i="1" smtClean="0">
                        <a:solidFill>
                          <a:schemeClr val="tx1"/>
                        </a:solidFill>
                        <a:latin typeface="Cambria Math"/>
                      </a:rPr>
                      <m:t>𝑥</m:t>
                    </m:r>
                    <m:r>
                      <a:rPr kumimoji="1" lang="en-US" altLang="ja-JP" sz="2800" b="0" i="1" smtClean="0">
                        <a:solidFill>
                          <a:schemeClr val="tx1"/>
                        </a:solidFill>
                        <a:latin typeface="Cambria Math"/>
                      </a:rPr>
                      <m:t>=−</m:t>
                    </m:r>
                    <m:f>
                      <m:fPr>
                        <m:ctrlPr>
                          <a:rPr kumimoji="1" lang="en-US" altLang="ja-JP" sz="2800" b="0" i="1" smtClean="0">
                            <a:solidFill>
                              <a:schemeClr val="tx1"/>
                            </a:solidFill>
                            <a:latin typeface="Cambria Math" panose="02040503050406030204" pitchFamily="18" charset="0"/>
                          </a:rPr>
                        </m:ctrlPr>
                      </m:fPr>
                      <m:num>
                        <m:r>
                          <a:rPr kumimoji="1" lang="en-US" altLang="ja-JP" sz="2800" b="0" i="1" smtClean="0">
                            <a:solidFill>
                              <a:schemeClr val="tx1"/>
                            </a:solidFill>
                            <a:latin typeface="Cambria Math"/>
                          </a:rPr>
                          <m:t>𝑏</m:t>
                        </m:r>
                      </m:num>
                      <m:den>
                        <m:r>
                          <a:rPr kumimoji="1" lang="en-US" altLang="ja-JP" sz="2800" b="0" i="1" smtClean="0">
                            <a:solidFill>
                              <a:schemeClr val="tx1"/>
                            </a:solidFill>
                            <a:latin typeface="Cambria Math"/>
                          </a:rPr>
                          <m:t>2</m:t>
                        </m:r>
                        <m:r>
                          <a:rPr kumimoji="1" lang="en-US" altLang="ja-JP" sz="2800" b="0" i="1" smtClean="0">
                            <a:solidFill>
                              <a:schemeClr val="tx1"/>
                            </a:solidFill>
                            <a:latin typeface="Cambria Math"/>
                          </a:rPr>
                          <m:t>𝑎</m:t>
                        </m:r>
                      </m:den>
                    </m:f>
                    <m:r>
                      <a:rPr kumimoji="1" lang="en-US" altLang="ja-JP" sz="2800" b="0" i="1" smtClean="0">
                        <a:solidFill>
                          <a:schemeClr val="tx1"/>
                        </a:solidFill>
                        <a:latin typeface="Cambria Math"/>
                      </a:rPr>
                      <m:t>±</m:t>
                    </m:r>
                    <m:f>
                      <m:fPr>
                        <m:ctrlPr>
                          <a:rPr kumimoji="1" lang="en-US" altLang="ja-JP" sz="2800" b="0" i="1" smtClean="0">
                            <a:solidFill>
                              <a:schemeClr val="tx1"/>
                            </a:solidFill>
                            <a:latin typeface="Cambria Math" panose="02040503050406030204" pitchFamily="18" charset="0"/>
                          </a:rPr>
                        </m:ctrlPr>
                      </m:fPr>
                      <m:num>
                        <m:rad>
                          <m:radPr>
                            <m:degHide m:val="on"/>
                            <m:ctrlPr>
                              <a:rPr kumimoji="1" lang="en-US" altLang="ja-JP" sz="2800" b="0" i="1" smtClean="0">
                                <a:solidFill>
                                  <a:schemeClr val="tx1"/>
                                </a:solidFill>
                                <a:latin typeface="Cambria Math" panose="02040503050406030204" pitchFamily="18" charset="0"/>
                              </a:rPr>
                            </m:ctrlPr>
                          </m:radPr>
                          <m:deg/>
                          <m:e>
                            <m:sSup>
                              <m:sSupPr>
                                <m:ctrlPr>
                                  <a:rPr kumimoji="1" lang="en-US" altLang="ja-JP" sz="2800" b="0" i="1" smtClean="0">
                                    <a:solidFill>
                                      <a:schemeClr val="tx1"/>
                                    </a:solidFill>
                                    <a:latin typeface="Cambria Math" panose="02040503050406030204" pitchFamily="18" charset="0"/>
                                  </a:rPr>
                                </m:ctrlPr>
                              </m:sSupPr>
                              <m:e>
                                <m:r>
                                  <a:rPr kumimoji="1" lang="en-US" altLang="ja-JP" sz="2800" b="0" i="1" smtClean="0">
                                    <a:solidFill>
                                      <a:schemeClr val="tx1"/>
                                    </a:solidFill>
                                    <a:latin typeface="Cambria Math"/>
                                  </a:rPr>
                                  <m:t>𝑏</m:t>
                                </m:r>
                              </m:e>
                              <m:sup>
                                <m:r>
                                  <a:rPr kumimoji="1" lang="en-US" altLang="ja-JP" sz="2800" b="0" i="1" smtClean="0">
                                    <a:solidFill>
                                      <a:schemeClr val="tx1"/>
                                    </a:solidFill>
                                    <a:latin typeface="Cambria Math"/>
                                  </a:rPr>
                                  <m:t>2</m:t>
                                </m:r>
                              </m:sup>
                            </m:sSup>
                            <m:r>
                              <a:rPr kumimoji="1" lang="en-US" altLang="ja-JP" sz="2800" b="0" i="1" smtClean="0">
                                <a:solidFill>
                                  <a:schemeClr val="tx1"/>
                                </a:solidFill>
                                <a:latin typeface="Cambria Math"/>
                              </a:rPr>
                              <m:t>−4</m:t>
                            </m:r>
                            <m:r>
                              <a:rPr kumimoji="1" lang="en-US" altLang="ja-JP" sz="2800" b="0" i="1" smtClean="0">
                                <a:solidFill>
                                  <a:schemeClr val="tx1"/>
                                </a:solidFill>
                                <a:latin typeface="Cambria Math"/>
                              </a:rPr>
                              <m:t>𝑎𝑐</m:t>
                            </m:r>
                          </m:e>
                        </m:rad>
                      </m:num>
                      <m:den>
                        <m:r>
                          <a:rPr kumimoji="1" lang="en-US" altLang="ja-JP" sz="2800" b="0" i="1" smtClean="0">
                            <a:solidFill>
                              <a:schemeClr val="tx1"/>
                            </a:solidFill>
                            <a:latin typeface="Cambria Math"/>
                          </a:rPr>
                          <m:t>2</m:t>
                        </m:r>
                        <m:r>
                          <a:rPr kumimoji="1" lang="en-US" altLang="ja-JP" sz="2800" b="0" i="1" smtClean="0">
                            <a:solidFill>
                              <a:schemeClr val="tx1"/>
                            </a:solidFill>
                            <a:latin typeface="Cambria Math"/>
                          </a:rPr>
                          <m:t>𝑎</m:t>
                        </m:r>
                      </m:den>
                    </m:f>
                  </m:oMath>
                </a14:m>
                <a:endParaRPr kumimoji="1" lang="ja-JP" altLang="en-US" sz="2800" dirty="0">
                  <a:solidFill>
                    <a:schemeClr val="tx1"/>
                  </a:solidFill>
                </a:endParaRPr>
              </a:p>
            </p:txBody>
          </p:sp>
        </mc:Choice>
        <mc:Fallback xmlns="">
          <p:sp>
            <p:nvSpPr>
              <p:cNvPr id="3" name="角丸四角形 2"/>
              <p:cNvSpPr>
                <a:spLocks noRot="1" noChangeAspect="1" noMove="1" noResize="1" noEditPoints="1" noAdjustHandles="1" noChangeArrowheads="1" noChangeShapeType="1" noTextEdit="1"/>
              </p:cNvSpPr>
              <p:nvPr/>
            </p:nvSpPr>
            <p:spPr>
              <a:xfrm>
                <a:off x="683568" y="1916832"/>
                <a:ext cx="8208912" cy="1512168"/>
              </a:xfrm>
              <a:prstGeom prst="roundRect">
                <a:avLst/>
              </a:prstGeom>
              <a:blipFill rotWithShape="1">
                <a:blip r:embed="rId4"/>
                <a:stretch>
                  <a:fillRect l="-148"/>
                </a:stretch>
              </a:blipFill>
              <a:ln>
                <a:solidFill>
                  <a:schemeClr val="tx1"/>
                </a:solidFill>
              </a:ln>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13</a:t>
            </a:fld>
            <a:endParaRPr kumimoji="1" lang="ja-JP" altLang="en-US"/>
          </a:p>
        </p:txBody>
      </p:sp>
      <p:sp>
        <p:nvSpPr>
          <p:cNvPr id="5" name="日付プレースホルダー 4">
            <a:extLst>
              <a:ext uri="{FF2B5EF4-FFF2-40B4-BE49-F238E27FC236}">
                <a16:creationId xmlns:a16="http://schemas.microsoft.com/office/drawing/2014/main" id="{1A7B31E7-4E91-4B0D-8387-AC14B93129EF}"/>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28037584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6" end="6"/>
                                            </p:txEl>
                                          </p:spTgt>
                                        </p:tgtEl>
                                        <p:attrNameLst>
                                          <p:attrName>style.visibility</p:attrName>
                                        </p:attrNameLst>
                                      </p:cBhvr>
                                      <p:to>
                                        <p:strVal val="visible"/>
                                      </p:to>
                                    </p:set>
                                    <p:animEffect transition="in" filter="fade">
                                      <p:cBhvr>
                                        <p:cTn id="7" dur="500"/>
                                        <p:tgtEl>
                                          <p:spTgt spid="166917">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7" end="7"/>
                                            </p:txEl>
                                          </p:spTgt>
                                        </p:tgtEl>
                                        <p:attrNameLst>
                                          <p:attrName>style.visibility</p:attrName>
                                        </p:attrNameLst>
                                      </p:cBhvr>
                                      <p:to>
                                        <p:strVal val="visible"/>
                                      </p:to>
                                    </p:set>
                                    <p:animEffect transition="in" filter="fade">
                                      <p:cBhvr>
                                        <p:cTn id="17" dur="500"/>
                                        <p:tgtEl>
                                          <p:spTgt spid="166917">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6917">
                                            <p:txEl>
                                              <p:pRg st="8" end="8"/>
                                            </p:txEl>
                                          </p:spTgt>
                                        </p:tgtEl>
                                        <p:attrNameLst>
                                          <p:attrName>style.visibility</p:attrName>
                                        </p:attrNameLst>
                                      </p:cBhvr>
                                      <p:to>
                                        <p:strVal val="visible"/>
                                      </p:to>
                                    </p:set>
                                    <p:animEffect transition="in" filter="fade">
                                      <p:cBhvr>
                                        <p:cTn id="22" dur="500"/>
                                        <p:tgtEl>
                                          <p:spTgt spid="166917">
                                            <p:txEl>
                                              <p:pRg st="8" end="8"/>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6917">
                                            <p:txEl>
                                              <p:pRg st="9" end="9"/>
                                            </p:txEl>
                                          </p:spTgt>
                                        </p:tgtEl>
                                        <p:attrNameLst>
                                          <p:attrName>style.visibility</p:attrName>
                                        </p:attrNameLst>
                                      </p:cBhvr>
                                      <p:to>
                                        <p:strVal val="visible"/>
                                      </p:to>
                                    </p:set>
                                    <p:animEffect transition="in" filter="fade">
                                      <p:cBhvr>
                                        <p:cTn id="25"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〇〇〇〇〇●〇</a:t>
            </a:r>
            <a:br>
              <a:rPr lang="en-US" altLang="ja-JP" dirty="0">
                <a:solidFill>
                  <a:srgbClr val="0070C0"/>
                </a:solidFill>
              </a:rPr>
            </a:br>
            <a:r>
              <a:rPr lang="en-US" altLang="ja-JP" dirty="0">
                <a:solidFill>
                  <a:srgbClr val="0070C0"/>
                </a:solidFill>
              </a:rPr>
              <a:t>1.2 </a:t>
            </a:r>
            <a:r>
              <a:rPr lang="ja-JP" altLang="en-US" dirty="0">
                <a:solidFill>
                  <a:srgbClr val="0070C0"/>
                </a:solidFill>
              </a:rPr>
              <a:t>効用関数</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124744"/>
                <a:ext cx="8352928" cy="5184576"/>
              </a:xfrm>
            </p:spPr>
            <p:txBody>
              <a:bodyPr>
                <a:normAutofit/>
              </a:bodyPr>
              <a:lstStyle/>
              <a:p>
                <a:pPr algn="just"/>
                <a:endParaRPr lang="en-US" altLang="ja-JP" sz="2100" dirty="0">
                  <a:latin typeface="ＭＳ Ｐゴシック" pitchFamily="50" charset="-128"/>
                  <a:ea typeface="ＭＳ Ｐゴシック" pitchFamily="50" charset="-128"/>
                </a:endParaRPr>
              </a:p>
              <a:p>
                <a:pPr algn="just"/>
                <a:endParaRPr lang="en-US" altLang="ja-JP" sz="2100" dirty="0">
                  <a:latin typeface="ＭＳ Ｐゴシック" pitchFamily="50" charset="-128"/>
                  <a:ea typeface="ＭＳ Ｐゴシック" pitchFamily="50" charset="-128"/>
                </a:endParaRPr>
              </a:p>
              <a:p>
                <a:pPr algn="just"/>
                <a:endParaRPr lang="en-US" altLang="ja-JP" sz="2100" dirty="0">
                  <a:latin typeface="ＭＳ Ｐゴシック" pitchFamily="50" charset="-128"/>
                  <a:ea typeface="ＭＳ Ｐゴシック" pitchFamily="50" charset="-128"/>
                </a:endParaRPr>
              </a:p>
              <a:p>
                <a:pPr algn="just"/>
                <a:endParaRPr lang="en-US" altLang="ja-JP" sz="21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endParaRPr lang="en-US" altLang="ja-JP" sz="800" dirty="0">
                  <a:ea typeface="ＭＳ Ｐゴシック" pitchFamily="50" charset="-128"/>
                </a:endParaRPr>
              </a:p>
              <a:p>
                <a:pPr algn="just"/>
                <a:endParaRPr lang="en-US" altLang="ja-JP" sz="800" dirty="0">
                  <a:ea typeface="ＭＳ Ｐゴシック" pitchFamily="50" charset="-128"/>
                </a:endParaRPr>
              </a:p>
              <a:p>
                <a:pPr algn="just"/>
                <a:r>
                  <a:rPr lang="ja-JP" altLang="en-US" sz="2400" dirty="0">
                    <a:latin typeface="ＭＳ Ｐゴシック" pitchFamily="50" charset="-128"/>
                    <a:ea typeface="ＭＳ Ｐゴシック" pitchFamily="50" charset="-128"/>
                  </a:rPr>
                  <a:t>財の消費と貨幣の保有から得られる効用</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消費者が得られる効用の全体を</a:t>
                </a:r>
                <a:r>
                  <a:rPr lang="en-US" altLang="ja-JP" sz="2100" i="1" dirty="0">
                    <a:solidFill>
                      <a:schemeClr val="tx1"/>
                    </a:solidFill>
                    <a:latin typeface="Times New Roman" panose="02020603050405020304" pitchFamily="18" charset="0"/>
                    <a:ea typeface="ＭＳ Ｐゴシック" pitchFamily="50" charset="-128"/>
                    <a:cs typeface="Times New Roman" panose="02020603050405020304" pitchFamily="18" charset="0"/>
                  </a:rPr>
                  <a:t>U</a:t>
                </a:r>
                <a:r>
                  <a:rPr lang="en-US" altLang="ja-JP" sz="2100" i="1" dirty="0">
                    <a:latin typeface="Times New Roman" panose="02020603050405020304" pitchFamily="18" charset="0"/>
                    <a:ea typeface="ＭＳ Ｐゴシック" pitchFamily="50" charset="-128"/>
                    <a:cs typeface="Times New Roman" panose="02020603050405020304" pitchFamily="18" charset="0"/>
                  </a:rPr>
                  <a:t> </a:t>
                </a:r>
                <a:r>
                  <a:rPr lang="ja-JP" altLang="en-US" sz="2100" dirty="0">
                    <a:latin typeface="ＭＳ Ｐゴシック" pitchFamily="50" charset="-128"/>
                    <a:ea typeface="ＭＳ Ｐゴシック" pitchFamily="50" charset="-128"/>
                  </a:rPr>
                  <a:t>とし，貨幣保有から得られる効用</a:t>
                </a:r>
                <a:r>
                  <a:rPr lang="en-US" altLang="ja-JP" sz="2400" i="1" dirty="0">
                    <a:solidFill>
                      <a:srgbClr val="FF0000"/>
                    </a:solidFill>
                    <a:latin typeface="Times New Roman" panose="02020603050405020304" pitchFamily="18" charset="0"/>
                    <a:ea typeface="ＭＳ Ｐゴシック" pitchFamily="50" charset="-128"/>
                    <a:cs typeface="Times New Roman" panose="02020603050405020304" pitchFamily="18" charset="0"/>
                  </a:rPr>
                  <a:t>u</a:t>
                </a:r>
                <a:r>
                  <a:rPr lang="en-US" altLang="ja-JP" sz="2400" baseline="-25000" dirty="0">
                    <a:solidFill>
                      <a:srgbClr val="FF0000"/>
                    </a:solidFill>
                    <a:latin typeface="Times New Roman" panose="02020603050405020304" pitchFamily="18" charset="0"/>
                    <a:ea typeface="ＭＳ Ｐゴシック" pitchFamily="50" charset="-128"/>
                    <a:cs typeface="Times New Roman" panose="02020603050405020304" pitchFamily="18" charset="0"/>
                  </a:rPr>
                  <a:t>1 </a:t>
                </a:r>
                <a:r>
                  <a:rPr lang="ja-JP" altLang="en-US" sz="2100" dirty="0">
                    <a:latin typeface="ＭＳ Ｐゴシック" pitchFamily="50" charset="-128"/>
                    <a:ea typeface="ＭＳ Ｐゴシック" pitchFamily="50" charset="-128"/>
                  </a:rPr>
                  <a:t>と財・サービスから得られる効用 </a:t>
                </a:r>
                <a:r>
                  <a:rPr lang="en-US" altLang="ja-JP" sz="2000" i="1" dirty="0">
                    <a:solidFill>
                      <a:srgbClr val="0070C0"/>
                    </a:solidFill>
                    <a:latin typeface="Times New Roman" panose="02020603050405020304" pitchFamily="18" charset="0"/>
                    <a:ea typeface="ＭＳ Ｐゴシック" pitchFamily="50" charset="-128"/>
                    <a:cs typeface="Times New Roman" panose="02020603050405020304" pitchFamily="18" charset="0"/>
                  </a:rPr>
                  <a:t>u</a:t>
                </a:r>
                <a:r>
                  <a:rPr lang="en-US" altLang="ja-JP" sz="2000" baseline="-25000" dirty="0">
                    <a:solidFill>
                      <a:srgbClr val="0070C0"/>
                    </a:solidFill>
                    <a:latin typeface="Times New Roman" panose="02020603050405020304" pitchFamily="18" charset="0"/>
                    <a:ea typeface="ＭＳ Ｐゴシック" pitchFamily="50" charset="-128"/>
                    <a:cs typeface="Times New Roman" panose="02020603050405020304" pitchFamily="18" charset="0"/>
                  </a:rPr>
                  <a:t>2</a:t>
                </a:r>
                <a:r>
                  <a:rPr lang="en-US" altLang="ja-JP" sz="2000" baseline="-25000" dirty="0">
                    <a:latin typeface="Times New Roman" panose="02020603050405020304" pitchFamily="18" charset="0"/>
                    <a:ea typeface="ＭＳ Ｐゴシック" pitchFamily="50" charset="-128"/>
                    <a:cs typeface="Times New Roman" panose="02020603050405020304" pitchFamily="18" charset="0"/>
                  </a:rPr>
                  <a:t> </a:t>
                </a:r>
                <a:r>
                  <a:rPr lang="ja-JP" altLang="en-US" sz="2100" dirty="0">
                    <a:latin typeface="ＭＳ Ｐゴシック" pitchFamily="50" charset="-128"/>
                    <a:ea typeface="ＭＳ Ｐゴシック" pitchFamily="50" charset="-128"/>
                  </a:rPr>
                  <a:t>の和であるとする．</a:t>
                </a:r>
                <a:endParaRPr lang="en-US" altLang="ja-JP" sz="2100" dirty="0">
                  <a:latin typeface="ＭＳ Ｐゴシック" pitchFamily="50" charset="-128"/>
                  <a:ea typeface="ＭＳ Ｐゴシック" pitchFamily="50" charset="-128"/>
                </a:endParaRPr>
              </a:p>
              <a:p>
                <a:pPr marL="274320" lvl="1" indent="0" algn="just">
                  <a:buNone/>
                </a:pPr>
                <a:endParaRPr lang="en-US" altLang="ja-JP" sz="800" dirty="0">
                  <a:latin typeface="ＭＳ Ｐゴシック" pitchFamily="50" charset="-128"/>
                  <a:ea typeface="ＭＳ Ｐゴシック" pitchFamily="50" charset="-128"/>
                </a:endParaRPr>
              </a:p>
              <a:p>
                <a:pPr marL="274320" lvl="1" indent="0" algn="just">
                  <a:buNone/>
                </a:pPr>
                <a14:m>
                  <m:oMathPara xmlns:m="http://schemas.openxmlformats.org/officeDocument/2006/math">
                    <m:oMathParaPr>
                      <m:jc m:val="centerGroup"/>
                    </m:oMathParaPr>
                    <m:oMath xmlns:m="http://schemas.openxmlformats.org/officeDocument/2006/math">
                      <m:r>
                        <a:rPr lang="en-US" altLang="ja-JP" sz="2400" b="0" i="1" smtClean="0">
                          <a:solidFill>
                            <a:schemeClr val="tx1"/>
                          </a:solidFill>
                          <a:latin typeface="Cambria Math"/>
                          <a:ea typeface="ＭＳ Ｐゴシック" pitchFamily="50" charset="-128"/>
                        </a:rPr>
                        <m:t>𝑈</m:t>
                      </m:r>
                      <m:r>
                        <a:rPr lang="en-US" altLang="ja-JP" sz="2400" b="0" i="1" smtClean="0">
                          <a:solidFill>
                            <a:schemeClr val="tx1"/>
                          </a:solidFill>
                          <a:latin typeface="Cambria Math"/>
                          <a:ea typeface="ＭＳ Ｐゴシック" pitchFamily="50" charset="-128"/>
                        </a:rPr>
                        <m:t>=</m:t>
                      </m:r>
                      <m:sSub>
                        <m:sSubPr>
                          <m:ctrlPr>
                            <a:rPr lang="en-US" altLang="ja-JP" sz="2400" b="0" i="1" smtClean="0">
                              <a:solidFill>
                                <a:srgbClr val="FF0000"/>
                              </a:solidFill>
                              <a:latin typeface="Cambria Math" panose="02040503050406030204" pitchFamily="18" charset="0"/>
                              <a:ea typeface="ＭＳ Ｐゴシック" pitchFamily="50" charset="-128"/>
                            </a:rPr>
                          </m:ctrlPr>
                        </m:sSubPr>
                        <m:e>
                          <m:r>
                            <a:rPr lang="en-US" altLang="ja-JP" sz="2400" b="0" i="1" smtClean="0">
                              <a:solidFill>
                                <a:srgbClr val="FF0000"/>
                              </a:solidFill>
                              <a:latin typeface="Cambria Math"/>
                              <a:ea typeface="ＭＳ Ｐゴシック" pitchFamily="50" charset="-128"/>
                            </a:rPr>
                            <m:t>𝑢</m:t>
                          </m:r>
                        </m:e>
                        <m:sub>
                          <m:r>
                            <a:rPr lang="en-US" altLang="ja-JP" sz="2400" b="0" i="1" smtClean="0">
                              <a:solidFill>
                                <a:srgbClr val="FF0000"/>
                              </a:solidFill>
                              <a:latin typeface="Cambria Math"/>
                              <a:ea typeface="ＭＳ Ｐゴシック" pitchFamily="50" charset="-128"/>
                            </a:rPr>
                            <m:t>1</m:t>
                          </m:r>
                        </m:sub>
                      </m:sSub>
                      <m:r>
                        <a:rPr lang="en-US" altLang="ja-JP" sz="2400" b="0" i="1" smtClean="0">
                          <a:solidFill>
                            <a:schemeClr val="tx1"/>
                          </a:solidFill>
                          <a:latin typeface="Cambria Math"/>
                          <a:ea typeface="ＭＳ Ｐゴシック" pitchFamily="50" charset="-128"/>
                        </a:rPr>
                        <m:t>+</m:t>
                      </m:r>
                      <m:sSub>
                        <m:sSubPr>
                          <m:ctrlPr>
                            <a:rPr lang="en-US" altLang="ja-JP" sz="2400" i="1" smtClean="0">
                              <a:solidFill>
                                <a:srgbClr val="0070C0"/>
                              </a:solidFill>
                              <a:latin typeface="Cambria Math" panose="02040503050406030204" pitchFamily="18" charset="0"/>
                              <a:ea typeface="ＭＳ Ｐゴシック" pitchFamily="50" charset="-128"/>
                            </a:rPr>
                          </m:ctrlPr>
                        </m:sSubPr>
                        <m:e>
                          <m:r>
                            <a:rPr lang="en-US" altLang="ja-JP" sz="2400" i="1">
                              <a:solidFill>
                                <a:srgbClr val="0070C0"/>
                              </a:solidFill>
                              <a:latin typeface="Cambria Math"/>
                              <a:ea typeface="ＭＳ Ｐゴシック" pitchFamily="50" charset="-128"/>
                            </a:rPr>
                            <m:t>𝑢</m:t>
                          </m:r>
                        </m:e>
                        <m:sub>
                          <m:r>
                            <a:rPr lang="en-US" altLang="ja-JP" sz="2400" i="1">
                              <a:solidFill>
                                <a:srgbClr val="0070C0"/>
                              </a:solidFill>
                              <a:latin typeface="Cambria Math"/>
                              <a:ea typeface="ＭＳ Ｐゴシック" pitchFamily="50" charset="-128"/>
                            </a:rPr>
                            <m:t>2</m:t>
                          </m:r>
                        </m:sub>
                      </m:sSub>
                      <m:r>
                        <a:rPr lang="en-US" altLang="ja-JP" sz="2400" i="1">
                          <a:solidFill>
                            <a:schemeClr val="tx1"/>
                          </a:solidFill>
                          <a:latin typeface="Cambria Math"/>
                          <a:ea typeface="ＭＳ Ｐゴシック" pitchFamily="50" charset="-128"/>
                        </a:rPr>
                        <m:t>=</m:t>
                      </m:r>
                      <m:r>
                        <a:rPr lang="en-US" altLang="ja-JP" sz="2400" i="1" smtClean="0">
                          <a:solidFill>
                            <a:srgbClr val="0070C0"/>
                          </a:solidFill>
                          <a:latin typeface="Cambria Math"/>
                          <a:ea typeface="ＭＳ Ｐゴシック" pitchFamily="50" charset="-128"/>
                        </a:rPr>
                        <m:t>−</m:t>
                      </m:r>
                      <m:f>
                        <m:fPr>
                          <m:ctrlPr>
                            <a:rPr lang="en-US" altLang="ja-JP" sz="2400" i="1">
                              <a:solidFill>
                                <a:srgbClr val="0070C0"/>
                              </a:solidFill>
                              <a:latin typeface="Cambria Math" panose="02040503050406030204" pitchFamily="18" charset="0"/>
                              <a:ea typeface="ＭＳ Ｐゴシック" pitchFamily="50" charset="-128"/>
                            </a:rPr>
                          </m:ctrlPr>
                        </m:fPr>
                        <m:num>
                          <m:r>
                            <a:rPr lang="en-US" altLang="ja-JP" sz="2400" i="1">
                              <a:solidFill>
                                <a:srgbClr val="0070C0"/>
                              </a:solidFill>
                              <a:latin typeface="Cambria Math"/>
                              <a:ea typeface="ＭＳ Ｐゴシック" pitchFamily="50" charset="-128"/>
                            </a:rPr>
                            <m:t>1</m:t>
                          </m:r>
                        </m:num>
                        <m:den>
                          <m:r>
                            <a:rPr lang="en-US" altLang="ja-JP" sz="2400" i="1">
                              <a:solidFill>
                                <a:srgbClr val="0070C0"/>
                              </a:solidFill>
                              <a:latin typeface="Cambria Math"/>
                              <a:ea typeface="ＭＳ Ｐゴシック" pitchFamily="50" charset="-128"/>
                            </a:rPr>
                            <m:t>2</m:t>
                          </m:r>
                        </m:den>
                      </m:f>
                      <m:sSup>
                        <m:sSupPr>
                          <m:ctrlPr>
                            <a:rPr lang="en-US" altLang="ja-JP" sz="2400" i="1">
                              <a:solidFill>
                                <a:srgbClr val="0070C0"/>
                              </a:solidFill>
                              <a:latin typeface="Cambria Math" panose="02040503050406030204" pitchFamily="18" charset="0"/>
                              <a:ea typeface="ＭＳ Ｐゴシック" pitchFamily="50" charset="-128"/>
                            </a:rPr>
                          </m:ctrlPr>
                        </m:sSupPr>
                        <m:e>
                          <m:r>
                            <a:rPr lang="en-US" altLang="ja-JP" sz="2400" i="1">
                              <a:solidFill>
                                <a:srgbClr val="0070C0"/>
                              </a:solidFill>
                              <a:latin typeface="Cambria Math"/>
                              <a:ea typeface="ＭＳ Ｐゴシック" pitchFamily="50" charset="-128"/>
                            </a:rPr>
                            <m:t>𝑐</m:t>
                          </m:r>
                        </m:e>
                        <m:sup>
                          <m:r>
                            <a:rPr lang="en-US" altLang="ja-JP" sz="2400" i="1">
                              <a:solidFill>
                                <a:srgbClr val="0070C0"/>
                              </a:solidFill>
                              <a:latin typeface="Cambria Math"/>
                              <a:ea typeface="ＭＳ Ｐゴシック" pitchFamily="50" charset="-128"/>
                            </a:rPr>
                            <m:t>2</m:t>
                          </m:r>
                        </m:sup>
                      </m:sSup>
                      <m:r>
                        <a:rPr lang="en-US" altLang="ja-JP" sz="2400" i="1">
                          <a:solidFill>
                            <a:srgbClr val="0070C0"/>
                          </a:solidFill>
                          <a:latin typeface="Cambria Math"/>
                          <a:ea typeface="ＭＳ Ｐゴシック" pitchFamily="50" charset="-128"/>
                        </a:rPr>
                        <m:t>+</m:t>
                      </m:r>
                      <m:r>
                        <a:rPr lang="en-US" altLang="ja-JP" sz="2400" i="1">
                          <a:solidFill>
                            <a:srgbClr val="0070C0"/>
                          </a:solidFill>
                          <a:latin typeface="Cambria Math"/>
                          <a:ea typeface="ＭＳ Ｐゴシック" pitchFamily="50" charset="-128"/>
                        </a:rPr>
                        <m:t>𝐵𝑐</m:t>
                      </m:r>
                      <m:r>
                        <a:rPr lang="en-US" altLang="ja-JP" sz="2400" b="0" i="1" smtClean="0">
                          <a:solidFill>
                            <a:schemeClr val="tx1"/>
                          </a:solidFill>
                          <a:latin typeface="Cambria Math"/>
                          <a:ea typeface="ＭＳ Ｐゴシック" pitchFamily="50" charset="-128"/>
                        </a:rPr>
                        <m:t>+</m:t>
                      </m:r>
                      <m:r>
                        <a:rPr lang="en-US" altLang="ja-JP" sz="2400" b="0" i="1" smtClean="0">
                          <a:solidFill>
                            <a:srgbClr val="FF0000"/>
                          </a:solidFill>
                          <a:latin typeface="Cambria Math"/>
                          <a:ea typeface="ＭＳ Ｐゴシック" pitchFamily="50" charset="-128"/>
                        </a:rPr>
                        <m:t>𝐴𝑚</m:t>
                      </m:r>
                    </m:oMath>
                  </m:oMathPara>
                </a14:m>
                <a:endParaRPr lang="en-US" altLang="ja-JP" sz="2400" dirty="0">
                  <a:solidFill>
                    <a:srgbClr val="FF0000"/>
                  </a:solidFill>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124744"/>
                <a:ext cx="8352928" cy="5184576"/>
              </a:xfrm>
              <a:blipFill rotWithShape="1">
                <a:blip r:embed="rId3"/>
                <a:stretch>
                  <a:fillRect l="-511" r="-876"/>
                </a:stretch>
              </a:blipFill>
            </p:spPr>
            <p:txBody>
              <a:bodyPr/>
              <a:lstStyle/>
              <a:p>
                <a:r>
                  <a:rPr lang="ja-JP" altLang="en-US">
                    <a:noFill/>
                  </a:rPr>
                  <a:t> </a:t>
                </a:r>
              </a:p>
            </p:txBody>
          </p:sp>
        </mc:Fallback>
      </mc:AlternateContent>
      <p:sp>
        <p:nvSpPr>
          <p:cNvPr id="3" name="角丸四角形 2"/>
          <p:cNvSpPr/>
          <p:nvPr/>
        </p:nvSpPr>
        <p:spPr>
          <a:xfrm>
            <a:off x="539552" y="1196752"/>
            <a:ext cx="8208912" cy="2016224"/>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rgbClr val="FF0000"/>
                </a:solidFill>
              </a:rPr>
              <a:t>効用関数の性質についての仮定</a:t>
            </a:r>
            <a:endParaRPr kumimoji="1" lang="en-US" altLang="ja-JP" sz="2400" dirty="0">
              <a:solidFill>
                <a:srgbClr val="FF0000"/>
              </a:solidFill>
            </a:endParaRPr>
          </a:p>
          <a:p>
            <a:endParaRPr kumimoji="1" lang="en-US" altLang="ja-JP" sz="800" dirty="0">
              <a:solidFill>
                <a:srgbClr val="FF0000"/>
              </a:solidFill>
            </a:endParaRPr>
          </a:p>
          <a:p>
            <a:endParaRPr kumimoji="1" lang="en-US" altLang="ja-JP" sz="800" dirty="0">
              <a:solidFill>
                <a:srgbClr val="FF0000"/>
              </a:solidFill>
            </a:endParaRPr>
          </a:p>
          <a:p>
            <a:pPr marL="514350" indent="-514350">
              <a:buFont typeface="+mj-lt"/>
              <a:buAutoNum type="arabicPeriod"/>
            </a:pPr>
            <a:r>
              <a:rPr lang="ja-JP" altLang="en-US" sz="2400" dirty="0">
                <a:solidFill>
                  <a:schemeClr val="tx1"/>
                </a:solidFill>
              </a:rPr>
              <a:t>貨幣保有量が増加すると効用は</a:t>
            </a:r>
            <a:r>
              <a:rPr lang="ja-JP" altLang="en-US" sz="2400" dirty="0">
                <a:solidFill>
                  <a:srgbClr val="0070C0"/>
                </a:solidFill>
              </a:rPr>
              <a:t>単調に増加</a:t>
            </a:r>
            <a:r>
              <a:rPr lang="ja-JP" altLang="en-US" sz="2400" dirty="0">
                <a:solidFill>
                  <a:schemeClr val="tx1"/>
                </a:solidFill>
              </a:rPr>
              <a:t>する．</a:t>
            </a:r>
            <a:endParaRPr lang="en-US" altLang="ja-JP" sz="2400" dirty="0">
              <a:solidFill>
                <a:schemeClr val="tx1"/>
              </a:solidFill>
            </a:endParaRPr>
          </a:p>
          <a:p>
            <a:pPr marL="514350" indent="-514350">
              <a:buFont typeface="+mj-lt"/>
              <a:buAutoNum type="arabicPeriod"/>
            </a:pPr>
            <a:endParaRPr lang="en-US" altLang="ja-JP" sz="800" dirty="0">
              <a:solidFill>
                <a:schemeClr val="tx1"/>
              </a:solidFill>
            </a:endParaRPr>
          </a:p>
          <a:p>
            <a:pPr marL="514350" indent="-514350">
              <a:buFont typeface="+mj-lt"/>
              <a:buAutoNum type="arabicPeriod"/>
            </a:pPr>
            <a:r>
              <a:rPr kumimoji="1" lang="ja-JP" altLang="en-US" sz="2400" dirty="0">
                <a:solidFill>
                  <a:schemeClr val="tx1"/>
                </a:solidFill>
              </a:rPr>
              <a:t>消費量が増加すると，その追加的な消費量の増加による効用の増分は</a:t>
            </a:r>
            <a:r>
              <a:rPr kumimoji="1" lang="ja-JP" altLang="en-US" sz="2400" dirty="0">
                <a:solidFill>
                  <a:srgbClr val="0070C0"/>
                </a:solidFill>
              </a:rPr>
              <a:t>逓減</a:t>
            </a:r>
            <a:r>
              <a:rPr kumimoji="1" lang="ja-JP" altLang="en-US" sz="2400" dirty="0">
                <a:solidFill>
                  <a:schemeClr val="tx1"/>
                </a:solidFill>
              </a:rPr>
              <a:t>する．</a:t>
            </a:r>
            <a:endParaRPr kumimoji="1" lang="ja-JP" altLang="en-US" sz="2800" dirty="0">
              <a:solidFill>
                <a:schemeClr val="tx1"/>
              </a:solidFill>
            </a:endParaRPr>
          </a:p>
        </p:txBody>
      </p:sp>
      <p:grpSp>
        <p:nvGrpSpPr>
          <p:cNvPr id="6" name="グループ化 5"/>
          <p:cNvGrpSpPr/>
          <p:nvPr/>
        </p:nvGrpSpPr>
        <p:grpSpPr>
          <a:xfrm>
            <a:off x="3923928" y="5301208"/>
            <a:ext cx="2016224" cy="1006371"/>
            <a:chOff x="3923928" y="5301208"/>
            <a:chExt cx="2016224" cy="1006371"/>
          </a:xfrm>
        </p:grpSpPr>
        <p:sp>
          <p:nvSpPr>
            <p:cNvPr id="4" name="右中かっこ 3"/>
            <p:cNvSpPr/>
            <p:nvPr/>
          </p:nvSpPr>
          <p:spPr>
            <a:xfrm rot="5400000">
              <a:off x="5040052" y="4617132"/>
              <a:ext cx="216024" cy="15841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 name="テキスト ボックス 4"/>
            <p:cNvSpPr txBox="1"/>
            <p:nvPr/>
          </p:nvSpPr>
          <p:spPr>
            <a:xfrm>
              <a:off x="3923928" y="5661248"/>
              <a:ext cx="1800200" cy="646331"/>
            </a:xfrm>
            <a:prstGeom prst="rect">
              <a:avLst/>
            </a:prstGeom>
            <a:noFill/>
          </p:spPr>
          <p:txBody>
            <a:bodyPr wrap="square" rtlCol="0">
              <a:spAutoFit/>
            </a:bodyPr>
            <a:lstStyle/>
            <a:p>
              <a:r>
                <a:rPr lang="ja-JP" altLang="en-US" dirty="0"/>
                <a:t>財・サービス</a:t>
              </a:r>
              <a:endParaRPr lang="en-US" altLang="ja-JP" dirty="0"/>
            </a:p>
            <a:p>
              <a:r>
                <a:rPr lang="ja-JP" altLang="en-US" dirty="0"/>
                <a:t>消費による効用</a:t>
              </a:r>
              <a:endParaRPr kumimoji="1" lang="ja-JP" altLang="en-US" dirty="0"/>
            </a:p>
          </p:txBody>
        </p:sp>
      </p:grpSp>
      <p:grpSp>
        <p:nvGrpSpPr>
          <p:cNvPr id="7" name="グループ化 6"/>
          <p:cNvGrpSpPr/>
          <p:nvPr/>
        </p:nvGrpSpPr>
        <p:grpSpPr>
          <a:xfrm>
            <a:off x="5997771" y="5281803"/>
            <a:ext cx="1800200" cy="1025776"/>
            <a:chOff x="5997771" y="5281803"/>
            <a:chExt cx="1800200" cy="1025776"/>
          </a:xfrm>
        </p:grpSpPr>
        <p:sp>
          <p:nvSpPr>
            <p:cNvPr id="8" name="テキスト ボックス 7"/>
            <p:cNvSpPr txBox="1"/>
            <p:nvPr/>
          </p:nvSpPr>
          <p:spPr>
            <a:xfrm>
              <a:off x="5997771" y="5661248"/>
              <a:ext cx="1800200" cy="646331"/>
            </a:xfrm>
            <a:prstGeom prst="rect">
              <a:avLst/>
            </a:prstGeom>
            <a:noFill/>
          </p:spPr>
          <p:txBody>
            <a:bodyPr wrap="square" rtlCol="0">
              <a:spAutoFit/>
            </a:bodyPr>
            <a:lstStyle/>
            <a:p>
              <a:r>
                <a:rPr lang="ja-JP" altLang="en-US" dirty="0"/>
                <a:t>貨幣保有</a:t>
              </a:r>
              <a:endParaRPr lang="en-US" altLang="ja-JP" dirty="0"/>
            </a:p>
            <a:p>
              <a:r>
                <a:rPr lang="ja-JP" altLang="en-US" dirty="0"/>
                <a:t>による効用</a:t>
              </a:r>
              <a:endParaRPr kumimoji="1" lang="ja-JP" altLang="en-US" dirty="0"/>
            </a:p>
          </p:txBody>
        </p:sp>
        <p:sp>
          <p:nvSpPr>
            <p:cNvPr id="9" name="右中かっこ 8"/>
            <p:cNvSpPr/>
            <p:nvPr/>
          </p:nvSpPr>
          <p:spPr>
            <a:xfrm rot="5400000">
              <a:off x="6430497" y="5030453"/>
              <a:ext cx="216024" cy="71872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14</a:t>
            </a:fld>
            <a:endParaRPr kumimoji="1" lang="ja-JP" altLang="en-US"/>
          </a:p>
        </p:txBody>
      </p:sp>
      <p:sp>
        <p:nvSpPr>
          <p:cNvPr id="11" name="日付プレースホルダー 10">
            <a:extLst>
              <a:ext uri="{FF2B5EF4-FFF2-40B4-BE49-F238E27FC236}">
                <a16:creationId xmlns:a16="http://schemas.microsoft.com/office/drawing/2014/main" id="{1C0EA0C1-CFBA-497E-A775-BFD9E6AE65FA}"/>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94146406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7" end="7"/>
                                            </p:txEl>
                                          </p:spTgt>
                                        </p:tgtEl>
                                        <p:attrNameLst>
                                          <p:attrName>style.visibility</p:attrName>
                                        </p:attrNameLst>
                                      </p:cBhvr>
                                      <p:to>
                                        <p:strVal val="visible"/>
                                      </p:to>
                                    </p:set>
                                    <p:animEffect transition="in" filter="fade">
                                      <p:cBhvr>
                                        <p:cTn id="7" dur="500"/>
                                        <p:tgtEl>
                                          <p:spTgt spid="166917">
                                            <p:txEl>
                                              <p:pRg st="7" end="7"/>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8" end="8"/>
                                            </p:txEl>
                                          </p:spTgt>
                                        </p:tgtEl>
                                        <p:attrNameLst>
                                          <p:attrName>style.visibility</p:attrName>
                                        </p:attrNameLst>
                                      </p:cBhvr>
                                      <p:to>
                                        <p:strVal val="visible"/>
                                      </p:to>
                                    </p:set>
                                    <p:animEffect transition="in" filter="fade">
                                      <p:cBhvr>
                                        <p:cTn id="10" dur="500"/>
                                        <p:tgtEl>
                                          <p:spTgt spid="166917">
                                            <p:txEl>
                                              <p:pRg st="8" end="8"/>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10" end="10"/>
                                            </p:txEl>
                                          </p:spTgt>
                                        </p:tgtEl>
                                        <p:attrNameLst>
                                          <p:attrName>style.visibility</p:attrName>
                                        </p:attrNameLst>
                                      </p:cBhvr>
                                      <p:to>
                                        <p:strVal val="visible"/>
                                      </p:to>
                                    </p:set>
                                    <p:animEffect transition="in" filter="fade">
                                      <p:cBhvr>
                                        <p:cTn id="13" dur="500"/>
                                        <p:tgtEl>
                                          <p:spTgt spid="166917">
                                            <p:txEl>
                                              <p:pRg st="10" end="1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〇〇〇〇〇〇●</a:t>
            </a:r>
            <a:br>
              <a:rPr lang="en-US" altLang="ja-JP" dirty="0">
                <a:solidFill>
                  <a:srgbClr val="0070C0"/>
                </a:solidFill>
              </a:rPr>
            </a:br>
            <a:r>
              <a:rPr lang="en-US" altLang="ja-JP" dirty="0">
                <a:solidFill>
                  <a:srgbClr val="0070C0"/>
                </a:solidFill>
              </a:rPr>
              <a:t>1.2 </a:t>
            </a:r>
            <a:r>
              <a:rPr lang="ja-JP" altLang="en-US" dirty="0">
                <a:solidFill>
                  <a:srgbClr val="0070C0"/>
                </a:solidFill>
              </a:rPr>
              <a:t>効用関数</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251520" y="1268760"/>
                <a:ext cx="8640960" cy="4968552"/>
              </a:xfrm>
            </p:spPr>
            <p:txBody>
              <a:bodyPr>
                <a:normAutofit/>
              </a:bodyPr>
              <a:lstStyle/>
              <a:p>
                <a:pPr algn="just"/>
                <a:r>
                  <a:rPr lang="ja-JP" altLang="en-US" sz="2400" dirty="0">
                    <a:latin typeface="ＭＳ Ｐゴシック" pitchFamily="50" charset="-128"/>
                    <a:ea typeface="ＭＳ Ｐゴシック" pitchFamily="50" charset="-128"/>
                  </a:rPr>
                  <a:t>例）　</a:t>
                </a:r>
                <a14:m>
                  <m:oMath xmlns:m="http://schemas.openxmlformats.org/officeDocument/2006/math">
                    <m:sSub>
                      <m:sSubPr>
                        <m:ctrlPr>
                          <a:rPr lang="en-US" altLang="ja-JP" sz="2400" b="0" i="1" dirty="0" smtClean="0">
                            <a:latin typeface="Cambria Math" panose="02040503050406030204" pitchFamily="18" charset="0"/>
                            <a:ea typeface="ＭＳ Ｐゴシック" pitchFamily="50" charset="-128"/>
                          </a:rPr>
                        </m:ctrlPr>
                      </m:sSubPr>
                      <m:e>
                        <m:r>
                          <a:rPr lang="en-US" altLang="ja-JP" sz="2400" b="0" i="1" dirty="0" smtClean="0">
                            <a:latin typeface="Cambria Math"/>
                            <a:ea typeface="ＭＳ Ｐゴシック" pitchFamily="50" charset="-128"/>
                          </a:rPr>
                          <m:t>𝑢</m:t>
                        </m:r>
                      </m:e>
                      <m:sub>
                        <m:r>
                          <a:rPr lang="en-US" altLang="ja-JP" sz="2400" b="0" i="1" dirty="0" smtClean="0">
                            <a:latin typeface="Cambria Math"/>
                            <a:ea typeface="ＭＳ Ｐゴシック" pitchFamily="50" charset="-128"/>
                          </a:rPr>
                          <m:t>2</m:t>
                        </m:r>
                      </m:sub>
                    </m:sSub>
                    <m:r>
                      <a:rPr lang="en-US" altLang="ja-JP" sz="2400" b="0" i="1" dirty="0" smtClean="0">
                        <a:latin typeface="Cambria Math"/>
                        <a:ea typeface="ＭＳ Ｐゴシック" pitchFamily="50" charset="-128"/>
                      </a:rPr>
                      <m:t>=−</m:t>
                    </m:r>
                    <m:sSup>
                      <m:sSupPr>
                        <m:ctrlPr>
                          <a:rPr lang="en-US" altLang="ja-JP" sz="2400" b="0" i="1" dirty="0" smtClean="0">
                            <a:latin typeface="Cambria Math" panose="02040503050406030204" pitchFamily="18" charset="0"/>
                            <a:ea typeface="ＭＳ Ｐゴシック" pitchFamily="50" charset="-128"/>
                          </a:rPr>
                        </m:ctrlPr>
                      </m:sSupPr>
                      <m:e>
                        <m:r>
                          <a:rPr lang="en-US" altLang="ja-JP" sz="2400" b="0" i="1" dirty="0" smtClean="0">
                            <a:latin typeface="Cambria Math"/>
                            <a:ea typeface="ＭＳ Ｐゴシック" pitchFamily="50" charset="-128"/>
                          </a:rPr>
                          <m:t>𝑐</m:t>
                        </m:r>
                      </m:e>
                      <m:sup>
                        <m:r>
                          <a:rPr lang="en-US" altLang="ja-JP" sz="2400" b="0" i="1" dirty="0" smtClean="0">
                            <a:latin typeface="Cambria Math"/>
                            <a:ea typeface="ＭＳ Ｐゴシック" pitchFamily="50" charset="-128"/>
                          </a:rPr>
                          <m:t>2</m:t>
                        </m:r>
                      </m:sup>
                    </m:sSup>
                    <m:r>
                      <a:rPr lang="en-US" altLang="ja-JP" sz="2400" b="0" i="1" dirty="0" smtClean="0">
                        <a:latin typeface="Cambria Math"/>
                        <a:ea typeface="ＭＳ Ｐゴシック" pitchFamily="50" charset="-128"/>
                      </a:rPr>
                      <m:t>+6</m:t>
                    </m:r>
                    <m:r>
                      <a:rPr lang="en-US" altLang="ja-JP" sz="2400" b="0" i="1" dirty="0" smtClean="0">
                        <a:latin typeface="Cambria Math"/>
                        <a:ea typeface="ＭＳ Ｐゴシック" pitchFamily="50" charset="-128"/>
                      </a:rPr>
                      <m:t>𝑐</m:t>
                    </m:r>
                  </m:oMath>
                </a14:m>
                <a:r>
                  <a:rPr lang="ja-JP" altLang="en-US" sz="2400" dirty="0">
                    <a:latin typeface="ＭＳ Ｐゴシック" pitchFamily="50" charset="-128"/>
                    <a:ea typeface="ＭＳ Ｐゴシック" pitchFamily="50" charset="-128"/>
                  </a:rPr>
                  <a:t>．消費量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c</a:t>
                </a:r>
                <a:r>
                  <a:rPr lang="en-US" altLang="ja-JP" sz="2400" dirty="0">
                    <a:latin typeface="Times New Roman" panose="02020603050405020304" pitchFamily="18" charset="0"/>
                    <a:ea typeface="ＭＳ Ｐゴシック" pitchFamily="50" charset="-128"/>
                    <a:cs typeface="Times New Roman" panose="02020603050405020304" pitchFamily="18" charset="0"/>
                  </a:rPr>
                  <a:t>=3</a:t>
                </a:r>
                <a:r>
                  <a:rPr lang="ja-JP" altLang="en-US" sz="2400" dirty="0">
                    <a:latin typeface="ＭＳ Ｐゴシック" pitchFamily="50" charset="-128"/>
                    <a:ea typeface="ＭＳ Ｐゴシック" pitchFamily="50" charset="-128"/>
                  </a:rPr>
                  <a:t>を頂点とする放物線．</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消費量</a:t>
                </a:r>
                <a:r>
                  <a:rPr lang="en-US" altLang="ja-JP" sz="2100" dirty="0">
                    <a:latin typeface="ＭＳ Ｐゴシック" pitchFamily="50" charset="-128"/>
                    <a:ea typeface="ＭＳ Ｐゴシック" pitchFamily="50" charset="-128"/>
                  </a:rPr>
                  <a:t>0</a:t>
                </a:r>
                <a:r>
                  <a:rPr lang="ja-JP" altLang="en-US" sz="2100" dirty="0">
                    <a:latin typeface="ＭＳ Ｐゴシック" pitchFamily="50" charset="-128"/>
                    <a:ea typeface="ＭＳ Ｐゴシック" pitchFamily="50" charset="-128"/>
                  </a:rPr>
                  <a:t>→</a:t>
                </a:r>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の時，効用は</a:t>
                </a:r>
                <a:r>
                  <a:rPr lang="en-US" altLang="ja-JP" sz="2100" dirty="0">
                    <a:latin typeface="ＭＳ Ｐゴシック" pitchFamily="50" charset="-128"/>
                    <a:ea typeface="ＭＳ Ｐゴシック" pitchFamily="50" charset="-128"/>
                  </a:rPr>
                  <a:t>0</a:t>
                </a:r>
                <a:r>
                  <a:rPr lang="ja-JP" altLang="en-US" sz="2100" dirty="0">
                    <a:latin typeface="ＭＳ Ｐゴシック" pitchFamily="50" charset="-128"/>
                    <a:ea typeface="ＭＳ Ｐゴシック" pitchFamily="50" charset="-128"/>
                  </a:rPr>
                  <a:t>→</a:t>
                </a:r>
                <a:r>
                  <a:rPr lang="en-US" altLang="ja-JP" sz="2100" dirty="0">
                    <a:latin typeface="ＭＳ Ｐゴシック" pitchFamily="50" charset="-128"/>
                    <a:ea typeface="ＭＳ Ｐゴシック" pitchFamily="50" charset="-128"/>
                  </a:rPr>
                  <a:t>5</a:t>
                </a:r>
              </a:p>
              <a:p>
                <a:pPr lvl="1" algn="just"/>
                <a:r>
                  <a:rPr lang="ja-JP" altLang="en-US" sz="2100" dirty="0">
                    <a:latin typeface="ＭＳ Ｐゴシック" pitchFamily="50" charset="-128"/>
                    <a:ea typeface="ＭＳ Ｐゴシック" pitchFamily="50" charset="-128"/>
                  </a:rPr>
                  <a:t>消費量</a:t>
                </a:r>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a:t>
                </a:r>
                <a:r>
                  <a:rPr lang="en-US" altLang="ja-JP" sz="2100" dirty="0">
                    <a:latin typeface="ＭＳ Ｐゴシック" pitchFamily="50" charset="-128"/>
                    <a:ea typeface="ＭＳ Ｐゴシック" pitchFamily="50" charset="-128"/>
                  </a:rPr>
                  <a:t>2</a:t>
                </a:r>
                <a:r>
                  <a:rPr lang="ja-JP" altLang="en-US" sz="2100" dirty="0">
                    <a:latin typeface="ＭＳ Ｐゴシック" pitchFamily="50" charset="-128"/>
                    <a:ea typeface="ＭＳ Ｐゴシック" pitchFamily="50" charset="-128"/>
                  </a:rPr>
                  <a:t>の時，効用は</a:t>
                </a:r>
                <a:r>
                  <a:rPr lang="en-US" altLang="ja-JP" sz="2100" dirty="0">
                    <a:latin typeface="ＭＳ Ｐゴシック" pitchFamily="50" charset="-128"/>
                    <a:ea typeface="ＭＳ Ｐゴシック" pitchFamily="50" charset="-128"/>
                  </a:rPr>
                  <a:t>5</a:t>
                </a:r>
                <a:r>
                  <a:rPr lang="ja-JP" altLang="en-US" sz="2100" dirty="0">
                    <a:latin typeface="ＭＳ Ｐゴシック" pitchFamily="50" charset="-128"/>
                    <a:ea typeface="ＭＳ Ｐゴシック" pitchFamily="50" charset="-128"/>
                  </a:rPr>
                  <a:t>→</a:t>
                </a:r>
                <a:r>
                  <a:rPr lang="en-US" altLang="ja-JP" sz="2100" dirty="0">
                    <a:latin typeface="ＭＳ Ｐゴシック" pitchFamily="50" charset="-128"/>
                    <a:ea typeface="ＭＳ Ｐゴシック" pitchFamily="50" charset="-128"/>
                  </a:rPr>
                  <a:t>8</a:t>
                </a:r>
              </a:p>
              <a:p>
                <a:pPr lvl="1" algn="just"/>
                <a:r>
                  <a:rPr lang="ja-JP" altLang="en-US" sz="2100" dirty="0">
                    <a:latin typeface="ＭＳ Ｐゴシック" pitchFamily="50" charset="-128"/>
                    <a:ea typeface="ＭＳ Ｐゴシック" pitchFamily="50" charset="-128"/>
                  </a:rPr>
                  <a:t>消費量</a:t>
                </a:r>
                <a:r>
                  <a:rPr lang="en-US" altLang="ja-JP" sz="2100" dirty="0">
                    <a:latin typeface="ＭＳ Ｐゴシック" pitchFamily="50" charset="-128"/>
                    <a:ea typeface="ＭＳ Ｐゴシック" pitchFamily="50" charset="-128"/>
                  </a:rPr>
                  <a:t>2</a:t>
                </a:r>
                <a:r>
                  <a:rPr lang="ja-JP" altLang="en-US" sz="2100" dirty="0">
                    <a:latin typeface="ＭＳ Ｐゴシック" pitchFamily="50" charset="-128"/>
                    <a:ea typeface="ＭＳ Ｐゴシック" pitchFamily="50" charset="-128"/>
                  </a:rPr>
                  <a:t>→</a:t>
                </a:r>
                <a:r>
                  <a:rPr lang="en-US" altLang="ja-JP" sz="2100" dirty="0">
                    <a:latin typeface="ＭＳ Ｐゴシック" pitchFamily="50" charset="-128"/>
                    <a:ea typeface="ＭＳ Ｐゴシック" pitchFamily="50" charset="-128"/>
                  </a:rPr>
                  <a:t>3</a:t>
                </a:r>
                <a:r>
                  <a:rPr lang="ja-JP" altLang="en-US" sz="2100" dirty="0">
                    <a:latin typeface="ＭＳ Ｐゴシック" pitchFamily="50" charset="-128"/>
                    <a:ea typeface="ＭＳ Ｐゴシック" pitchFamily="50" charset="-128"/>
                  </a:rPr>
                  <a:t>の時，効用は</a:t>
                </a:r>
                <a:r>
                  <a:rPr lang="en-US" altLang="ja-JP" sz="2100" dirty="0">
                    <a:latin typeface="ＭＳ Ｐゴシック" pitchFamily="50" charset="-128"/>
                    <a:ea typeface="ＭＳ Ｐゴシック" pitchFamily="50" charset="-128"/>
                  </a:rPr>
                  <a:t>8→9</a:t>
                </a: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251520" y="1268760"/>
                <a:ext cx="8640960" cy="4968552"/>
              </a:xfrm>
              <a:blipFill rotWithShape="1">
                <a:blip r:embed="rId3"/>
                <a:stretch>
                  <a:fillRect l="-423" t="-1350"/>
                </a:stretch>
              </a:blipFill>
            </p:spPr>
            <p:txBody>
              <a:bodyPr/>
              <a:lstStyle/>
              <a:p>
                <a:r>
                  <a:rPr lang="ja-JP" altLang="en-US">
                    <a:noFill/>
                  </a:rPr>
                  <a:t> </a:t>
                </a:r>
              </a:p>
            </p:txBody>
          </p:sp>
        </mc:Fallback>
      </mc:AlternateContent>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6997" y="2636912"/>
            <a:ext cx="4827003" cy="36202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円/楕円 5"/>
          <p:cNvSpPr/>
          <p:nvPr/>
        </p:nvSpPr>
        <p:spPr>
          <a:xfrm>
            <a:off x="6372200" y="3501008"/>
            <a:ext cx="144016"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p:nvSpPr>
        <p:spPr>
          <a:xfrm>
            <a:off x="7164288" y="3212976"/>
            <a:ext cx="144016"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5553719" y="4364368"/>
            <a:ext cx="144016"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15</a:t>
            </a:fld>
            <a:endParaRPr kumimoji="1" lang="ja-JP" altLang="en-US"/>
          </a:p>
        </p:txBody>
      </p:sp>
      <p:sp>
        <p:nvSpPr>
          <p:cNvPr id="4" name="日付プレースホルダー 3">
            <a:extLst>
              <a:ext uri="{FF2B5EF4-FFF2-40B4-BE49-F238E27FC236}">
                <a16:creationId xmlns:a16="http://schemas.microsoft.com/office/drawing/2014/main" id="{28E0B9C0-CC1C-4941-BE1D-70A29887B3B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37207071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2" end="2"/>
                                            </p:txEl>
                                          </p:spTgt>
                                        </p:tgtEl>
                                        <p:attrNameLst>
                                          <p:attrName>style.visibility</p:attrName>
                                        </p:attrNameLst>
                                      </p:cBhvr>
                                      <p:to>
                                        <p:strVal val="visible"/>
                                      </p:to>
                                    </p:set>
                                    <p:animEffect transition="in" filter="fade">
                                      <p:cBhvr>
                                        <p:cTn id="15" dur="500"/>
                                        <p:tgtEl>
                                          <p:spTgt spid="166917">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6917">
                                            <p:txEl>
                                              <p:pRg st="3" end="3"/>
                                            </p:txEl>
                                          </p:spTgt>
                                        </p:tgtEl>
                                        <p:attrNameLst>
                                          <p:attrName>style.visibility</p:attrName>
                                        </p:attrNameLst>
                                      </p:cBhvr>
                                      <p:to>
                                        <p:strVal val="visible"/>
                                      </p:to>
                                    </p:set>
                                    <p:animEffect transition="in" filter="fade">
                                      <p:cBhvr>
                                        <p:cTn id="23" dur="500"/>
                                        <p:tgtEl>
                                          <p:spTgt spid="166917">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P spid="6" grpId="0" animBg="1"/>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1.3 </a:t>
            </a:r>
            <a:r>
              <a:rPr lang="ja-JP" altLang="en-US" dirty="0">
                <a:solidFill>
                  <a:srgbClr val="0070C0"/>
                </a:solidFill>
              </a:rPr>
              <a:t>無差別曲線</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496944" cy="5256584"/>
              </a:xfrm>
            </p:spPr>
            <p:txBody>
              <a:bodyPr>
                <a:noAutofit/>
              </a:bodyPr>
              <a:lstStyle/>
              <a:p>
                <a:pPr algn="just"/>
                <a:r>
                  <a:rPr lang="ja-JP" altLang="en-US" sz="2400" dirty="0">
                    <a:latin typeface="ＭＳ Ｐゴシック" pitchFamily="50" charset="-128"/>
                    <a:ea typeface="ＭＳ Ｐゴシック" pitchFamily="50" charset="-128"/>
                  </a:rPr>
                  <a:t>効用関数はある消費量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c</a:t>
                </a:r>
                <a:r>
                  <a:rPr lang="ja-JP" altLang="en-US" sz="2400" dirty="0">
                    <a:latin typeface="ＭＳ Ｐゴシック" pitchFamily="50" charset="-128"/>
                    <a:ea typeface="ＭＳ Ｐゴシック" pitchFamily="50" charset="-128"/>
                  </a:rPr>
                  <a:t>と貨幣保有量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m</a:t>
                </a:r>
                <a:r>
                  <a:rPr lang="ja-JP" altLang="en-US" sz="2400" dirty="0">
                    <a:latin typeface="ＭＳ Ｐゴシック" pitchFamily="50" charset="-128"/>
                    <a:ea typeface="ＭＳ Ｐゴシック" pitchFamily="50" charset="-128"/>
                  </a:rPr>
                  <a:t>が与えられた時の効用．</a:t>
                </a:r>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逆に，</a:t>
                </a:r>
                <a:r>
                  <a:rPr lang="ja-JP" altLang="en-US" sz="2400" dirty="0">
                    <a:solidFill>
                      <a:srgbClr val="FF0000"/>
                    </a:solidFill>
                    <a:latin typeface="ＭＳ Ｐゴシック" pitchFamily="50" charset="-128"/>
                    <a:ea typeface="ＭＳ Ｐゴシック" pitchFamily="50" charset="-128"/>
                  </a:rPr>
                  <a:t>ある一定の効用水準を達成するような</a:t>
                </a:r>
                <a:r>
                  <a:rPr lang="ja-JP" altLang="en-US" sz="2400" dirty="0">
                    <a:latin typeface="ＭＳ Ｐゴシック" pitchFamily="50" charset="-128"/>
                    <a:ea typeface="ＭＳ Ｐゴシック" pitchFamily="50" charset="-128"/>
                  </a:rPr>
                  <a:t>消費量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c</a:t>
                </a:r>
                <a:r>
                  <a:rPr lang="ja-JP" altLang="en-US" sz="2400" dirty="0">
                    <a:latin typeface="ＭＳ Ｐゴシック" pitchFamily="50" charset="-128"/>
                    <a:ea typeface="ＭＳ Ｐゴシック" pitchFamily="50" charset="-128"/>
                  </a:rPr>
                  <a:t>と貨幣保有量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m</a:t>
                </a:r>
                <a:r>
                  <a:rPr lang="ja-JP" altLang="en-US" sz="2400" dirty="0">
                    <a:latin typeface="ＭＳ Ｐゴシック" pitchFamily="50" charset="-128"/>
                    <a:ea typeface="ＭＳ Ｐゴシック" pitchFamily="50" charset="-128"/>
                  </a:rPr>
                  <a:t>の組み合わせを考えてみる．</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14:m>
                  <m:oMath xmlns:m="http://schemas.openxmlformats.org/officeDocument/2006/math">
                    <m:r>
                      <a:rPr lang="en-US" altLang="ja-JP" sz="2400" b="0" i="1" smtClean="0">
                        <a:latin typeface="Cambria Math"/>
                        <a:ea typeface="ＭＳ Ｐゴシック" pitchFamily="50" charset="-128"/>
                      </a:rPr>
                      <m:t>𝑈</m:t>
                    </m:r>
                    <m:r>
                      <a:rPr lang="en-US" altLang="ja-JP" sz="2400" b="0" i="1" smtClean="0">
                        <a:latin typeface="Cambria Math"/>
                        <a:ea typeface="ＭＳ Ｐゴシック" pitchFamily="50" charset="-128"/>
                      </a:rPr>
                      <m:t>=</m:t>
                    </m:r>
                    <m:acc>
                      <m:accPr>
                        <m:chr m:val="̅"/>
                        <m:ctrlPr>
                          <a:rPr lang="en-US" altLang="ja-JP" sz="2400" b="0" i="1" smtClean="0">
                            <a:latin typeface="Cambria Math" panose="02040503050406030204" pitchFamily="18" charset="0"/>
                            <a:ea typeface="ＭＳ Ｐゴシック" pitchFamily="50" charset="-128"/>
                          </a:rPr>
                        </m:ctrlPr>
                      </m:accPr>
                      <m:e>
                        <m:r>
                          <a:rPr lang="en-US" altLang="ja-JP" sz="2400" b="0" i="1" smtClean="0">
                            <a:latin typeface="Cambria Math"/>
                            <a:ea typeface="ＭＳ Ｐゴシック" pitchFamily="50" charset="-128"/>
                          </a:rPr>
                          <m:t>𝑈</m:t>
                        </m:r>
                      </m:e>
                    </m:acc>
                  </m:oMath>
                </a14:m>
                <a:r>
                  <a:rPr lang="ja-JP" altLang="en-US" sz="2400" dirty="0">
                    <a:latin typeface="ＭＳ Ｐゴシック" pitchFamily="50" charset="-128"/>
                    <a:ea typeface="ＭＳ Ｐゴシック" pitchFamily="50" charset="-128"/>
                  </a:rPr>
                  <a:t>　と効用の水準を固定する．</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marL="274320" lvl="1" algn="just">
                  <a:spcBef>
                    <a:spcPts val="600"/>
                  </a:spcBef>
                  <a:buClr>
                    <a:schemeClr val="accent1"/>
                  </a:buClr>
                </a:pPr>
                <a:r>
                  <a:rPr lang="ja-JP" altLang="en-US" sz="2400" dirty="0">
                    <a:solidFill>
                      <a:schemeClr val="tx1"/>
                    </a:solidFill>
                    <a:latin typeface="Cambria Math"/>
                    <a:ea typeface="ＭＳ Ｐゴシック" pitchFamily="50" charset="-128"/>
                  </a:rPr>
                  <a:t>効用関数より</a:t>
                </a:r>
                <a:r>
                  <a:rPr lang="en-US" altLang="ja-JP" sz="2400" dirty="0">
                    <a:solidFill>
                      <a:schemeClr val="tx1"/>
                    </a:solidFill>
                    <a:latin typeface="Cambria Math"/>
                    <a:ea typeface="ＭＳ Ｐゴシック" pitchFamily="50" charset="-128"/>
                  </a:rPr>
                  <a:t>	</a:t>
                </a:r>
                <a14:m>
                  <m:oMath xmlns:m="http://schemas.openxmlformats.org/officeDocument/2006/math">
                    <m:acc>
                      <m:accPr>
                        <m:chr m:val="̅"/>
                        <m:ctrlPr>
                          <a:rPr lang="en-US" altLang="ja-JP" sz="2400" i="1">
                            <a:latin typeface="Cambria Math" panose="02040503050406030204" pitchFamily="18" charset="0"/>
                            <a:ea typeface="ＭＳ Ｐゴシック" pitchFamily="50" charset="-128"/>
                          </a:rPr>
                        </m:ctrlPr>
                      </m:accPr>
                      <m:e>
                        <m:r>
                          <a:rPr lang="en-US" altLang="ja-JP" sz="2400" i="1">
                            <a:latin typeface="Cambria Math"/>
                            <a:ea typeface="ＭＳ Ｐゴシック" pitchFamily="50" charset="-128"/>
                          </a:rPr>
                          <m:t>𝑈</m:t>
                        </m:r>
                      </m:e>
                    </m:acc>
                    <m:r>
                      <a:rPr lang="en-US" altLang="ja-JP" sz="2400" i="1">
                        <a:solidFill>
                          <a:schemeClr val="tx1"/>
                        </a:solidFill>
                        <a:latin typeface="Cambria Math"/>
                        <a:ea typeface="ＭＳ Ｐゴシック" pitchFamily="50" charset="-128"/>
                      </a:rPr>
                      <m:t>=</m:t>
                    </m:r>
                    <m:r>
                      <a:rPr lang="en-US" altLang="ja-JP" sz="2400" i="1" smtClean="0">
                        <a:solidFill>
                          <a:schemeClr val="tx1"/>
                        </a:solidFill>
                        <a:latin typeface="Cambria Math"/>
                        <a:ea typeface="ＭＳ Ｐゴシック" pitchFamily="50" charset="-128"/>
                      </a:rPr>
                      <m:t>−</m:t>
                    </m:r>
                    <m:f>
                      <m:fPr>
                        <m:ctrlPr>
                          <a:rPr lang="en-US" altLang="ja-JP" sz="2400" i="1">
                            <a:solidFill>
                              <a:schemeClr val="tx1"/>
                            </a:solidFill>
                            <a:latin typeface="Cambria Math" panose="02040503050406030204" pitchFamily="18" charset="0"/>
                            <a:ea typeface="ＭＳ Ｐゴシック" pitchFamily="50" charset="-128"/>
                          </a:rPr>
                        </m:ctrlPr>
                      </m:fPr>
                      <m:num>
                        <m:r>
                          <a:rPr lang="en-US" altLang="ja-JP" sz="2400" i="1">
                            <a:solidFill>
                              <a:schemeClr val="tx1"/>
                            </a:solidFill>
                            <a:latin typeface="Cambria Math"/>
                            <a:ea typeface="ＭＳ Ｐゴシック" pitchFamily="50" charset="-128"/>
                          </a:rPr>
                          <m:t>1</m:t>
                        </m:r>
                      </m:num>
                      <m:den>
                        <m:r>
                          <a:rPr lang="en-US" altLang="ja-JP" sz="2400" i="1">
                            <a:solidFill>
                              <a:schemeClr val="tx1"/>
                            </a:solidFill>
                            <a:latin typeface="Cambria Math"/>
                            <a:ea typeface="ＭＳ Ｐゴシック" pitchFamily="50" charset="-128"/>
                          </a:rPr>
                          <m:t>2</m:t>
                        </m:r>
                      </m:den>
                    </m:f>
                    <m:sSup>
                      <m:sSupPr>
                        <m:ctrlPr>
                          <a:rPr lang="en-US" altLang="ja-JP" sz="2400" i="1">
                            <a:solidFill>
                              <a:srgbClr val="0070C0"/>
                            </a:solidFill>
                            <a:latin typeface="Cambria Math" panose="02040503050406030204" pitchFamily="18" charset="0"/>
                            <a:ea typeface="ＭＳ Ｐゴシック" pitchFamily="50" charset="-128"/>
                          </a:rPr>
                        </m:ctrlPr>
                      </m:sSupPr>
                      <m:e>
                        <m:r>
                          <a:rPr lang="en-US" altLang="ja-JP" sz="2400" i="1">
                            <a:solidFill>
                              <a:srgbClr val="0070C0"/>
                            </a:solidFill>
                            <a:latin typeface="Cambria Math"/>
                            <a:ea typeface="ＭＳ Ｐゴシック" pitchFamily="50" charset="-128"/>
                          </a:rPr>
                          <m:t>𝑐</m:t>
                        </m:r>
                      </m:e>
                      <m:sup>
                        <m:r>
                          <a:rPr lang="en-US" altLang="ja-JP" sz="2400" i="1">
                            <a:solidFill>
                              <a:srgbClr val="0070C0"/>
                            </a:solidFill>
                            <a:latin typeface="Cambria Math"/>
                            <a:ea typeface="ＭＳ Ｐゴシック" pitchFamily="50" charset="-128"/>
                          </a:rPr>
                          <m:t>2</m:t>
                        </m:r>
                      </m:sup>
                    </m:sSup>
                    <m:r>
                      <a:rPr lang="en-US" altLang="ja-JP" sz="2400" i="1" smtClean="0">
                        <a:solidFill>
                          <a:schemeClr val="tx1"/>
                        </a:solidFill>
                        <a:latin typeface="Cambria Math"/>
                        <a:ea typeface="ＭＳ Ｐゴシック" pitchFamily="50" charset="-128"/>
                      </a:rPr>
                      <m:t>+</m:t>
                    </m:r>
                    <m:r>
                      <a:rPr lang="en-US" altLang="ja-JP" sz="2400" i="1" smtClean="0">
                        <a:solidFill>
                          <a:schemeClr val="tx1"/>
                        </a:solidFill>
                        <a:latin typeface="Cambria Math"/>
                        <a:ea typeface="ＭＳ Ｐゴシック" pitchFamily="50" charset="-128"/>
                      </a:rPr>
                      <m:t>𝐵𝑐</m:t>
                    </m:r>
                    <m:r>
                      <a:rPr lang="en-US" altLang="ja-JP" sz="2400" i="1">
                        <a:solidFill>
                          <a:schemeClr val="tx1"/>
                        </a:solidFill>
                        <a:latin typeface="Cambria Math"/>
                        <a:ea typeface="ＭＳ Ｐゴシック" pitchFamily="50" charset="-128"/>
                      </a:rPr>
                      <m:t>+</m:t>
                    </m:r>
                    <m:r>
                      <a:rPr lang="en-US" altLang="ja-JP" sz="2400" i="1" smtClean="0">
                        <a:solidFill>
                          <a:schemeClr val="tx1"/>
                        </a:solidFill>
                        <a:latin typeface="Cambria Math"/>
                        <a:ea typeface="ＭＳ Ｐゴシック" pitchFamily="50" charset="-128"/>
                      </a:rPr>
                      <m:t>𝐴</m:t>
                    </m:r>
                    <m:r>
                      <a:rPr lang="en-US" altLang="ja-JP" sz="2400" i="1">
                        <a:solidFill>
                          <a:srgbClr val="FF0000"/>
                        </a:solidFill>
                        <a:latin typeface="Cambria Math"/>
                        <a:ea typeface="ＭＳ Ｐゴシック" pitchFamily="50" charset="-128"/>
                      </a:rPr>
                      <m:t>𝑚</m:t>
                    </m:r>
                  </m:oMath>
                </a14:m>
                <a:endParaRPr lang="en-US" altLang="ja-JP" sz="2400" dirty="0">
                  <a:solidFill>
                    <a:srgbClr val="FF0000"/>
                  </a:solidFill>
                  <a:latin typeface="ＭＳ Ｐゴシック" pitchFamily="50" charset="-128"/>
                  <a:ea typeface="ＭＳ Ｐゴシック" pitchFamily="50" charset="-128"/>
                </a:endParaRPr>
              </a:p>
              <a:p>
                <a:pPr marL="0" lvl="1" indent="0" algn="just">
                  <a:spcBef>
                    <a:spcPts val="600"/>
                  </a:spcBef>
                  <a:buClr>
                    <a:schemeClr val="accent1"/>
                  </a:buClr>
                  <a:buNone/>
                </a:pPr>
                <a14:m>
                  <m:oMathPara xmlns:m="http://schemas.openxmlformats.org/officeDocument/2006/math">
                    <m:oMathParaPr>
                      <m:jc m:val="centerGroup"/>
                    </m:oMathParaPr>
                    <m:oMath xmlns:m="http://schemas.openxmlformats.org/officeDocument/2006/math">
                      <m:r>
                        <a:rPr lang="en-US" altLang="ja-JP" sz="2400" i="1" dirty="0" smtClean="0">
                          <a:solidFill>
                            <a:schemeClr val="tx1"/>
                          </a:solidFill>
                          <a:latin typeface="Cambria Math"/>
                          <a:ea typeface="ＭＳ Ｐゴシック" pitchFamily="50" charset="-128"/>
                        </a:rPr>
                        <m:t>⇔</m:t>
                      </m:r>
                      <m:r>
                        <a:rPr lang="en-US" altLang="ja-JP" sz="2400" b="0" i="1" dirty="0" smtClean="0">
                          <a:solidFill>
                            <a:srgbClr val="FF0000"/>
                          </a:solidFill>
                          <a:latin typeface="Cambria Math"/>
                          <a:ea typeface="ＭＳ Ｐゴシック" pitchFamily="50" charset="-128"/>
                        </a:rPr>
                        <m:t>𝑚</m:t>
                      </m:r>
                      <m:r>
                        <a:rPr lang="en-US" altLang="ja-JP" sz="2400" b="0" i="1" dirty="0" smtClean="0">
                          <a:solidFill>
                            <a:schemeClr val="tx1"/>
                          </a:solidFill>
                          <a:latin typeface="Cambria Math"/>
                          <a:ea typeface="ＭＳ Ｐゴシック" pitchFamily="50" charset="-128"/>
                        </a:rPr>
                        <m:t>=</m:t>
                      </m:r>
                      <m:f>
                        <m:fPr>
                          <m:ctrlPr>
                            <a:rPr lang="en-US" altLang="ja-JP" sz="2400" i="1">
                              <a:solidFill>
                                <a:schemeClr val="tx1"/>
                              </a:solidFill>
                              <a:latin typeface="Cambria Math" panose="02040503050406030204" pitchFamily="18" charset="0"/>
                              <a:ea typeface="ＭＳ Ｐゴシック" pitchFamily="50" charset="-128"/>
                            </a:rPr>
                          </m:ctrlPr>
                        </m:fPr>
                        <m:num>
                          <m:r>
                            <a:rPr lang="en-US" altLang="ja-JP" sz="2400" i="1">
                              <a:solidFill>
                                <a:schemeClr val="tx1"/>
                              </a:solidFill>
                              <a:latin typeface="Cambria Math"/>
                              <a:ea typeface="ＭＳ Ｐゴシック" pitchFamily="50" charset="-128"/>
                            </a:rPr>
                            <m:t>1</m:t>
                          </m:r>
                        </m:num>
                        <m:den>
                          <m:r>
                            <a:rPr lang="en-US" altLang="ja-JP" sz="2400" i="1">
                              <a:solidFill>
                                <a:schemeClr val="tx1"/>
                              </a:solidFill>
                              <a:latin typeface="Cambria Math"/>
                              <a:ea typeface="ＭＳ Ｐゴシック" pitchFamily="50" charset="-128"/>
                            </a:rPr>
                            <m:t>2</m:t>
                          </m:r>
                          <m:r>
                            <a:rPr lang="en-US" altLang="ja-JP" sz="2400" b="0" i="1" smtClean="0">
                              <a:solidFill>
                                <a:schemeClr val="tx1"/>
                              </a:solidFill>
                              <a:latin typeface="Cambria Math"/>
                              <a:ea typeface="ＭＳ Ｐゴシック" pitchFamily="50" charset="-128"/>
                            </a:rPr>
                            <m:t>𝐴</m:t>
                          </m:r>
                        </m:den>
                      </m:f>
                      <m:sSup>
                        <m:sSupPr>
                          <m:ctrlPr>
                            <a:rPr lang="en-US" altLang="ja-JP" sz="2400" i="1" smtClean="0">
                              <a:solidFill>
                                <a:srgbClr val="0070C0"/>
                              </a:solidFill>
                              <a:latin typeface="Cambria Math" panose="02040503050406030204" pitchFamily="18" charset="0"/>
                              <a:ea typeface="ＭＳ Ｐゴシック" pitchFamily="50" charset="-128"/>
                            </a:rPr>
                          </m:ctrlPr>
                        </m:sSupPr>
                        <m:e>
                          <m:r>
                            <a:rPr lang="en-US" altLang="ja-JP" sz="2400" i="1">
                              <a:solidFill>
                                <a:srgbClr val="0070C0"/>
                              </a:solidFill>
                              <a:latin typeface="Cambria Math"/>
                              <a:ea typeface="ＭＳ Ｐゴシック" pitchFamily="50" charset="-128"/>
                            </a:rPr>
                            <m:t>𝑐</m:t>
                          </m:r>
                        </m:e>
                        <m:sup>
                          <m:r>
                            <a:rPr lang="en-US" altLang="ja-JP" sz="2400" i="1">
                              <a:solidFill>
                                <a:srgbClr val="0070C0"/>
                              </a:solidFill>
                              <a:latin typeface="Cambria Math"/>
                              <a:ea typeface="ＭＳ Ｐゴシック" pitchFamily="50" charset="-128"/>
                            </a:rPr>
                            <m:t>2</m:t>
                          </m:r>
                        </m:sup>
                      </m:sSup>
                      <m:r>
                        <a:rPr lang="en-US" altLang="ja-JP" sz="2400" b="0" i="1" smtClean="0">
                          <a:solidFill>
                            <a:schemeClr val="tx1"/>
                          </a:solidFill>
                          <a:latin typeface="Cambria Math"/>
                          <a:ea typeface="ＭＳ Ｐゴシック" pitchFamily="50" charset="-128"/>
                        </a:rPr>
                        <m:t>−</m:t>
                      </m:r>
                      <m:f>
                        <m:fPr>
                          <m:ctrlPr>
                            <a:rPr lang="en-US" altLang="ja-JP" sz="2400" b="0" i="1" smtClean="0">
                              <a:solidFill>
                                <a:schemeClr val="tx1"/>
                              </a:solidFill>
                              <a:latin typeface="Cambria Math" panose="02040503050406030204" pitchFamily="18" charset="0"/>
                              <a:ea typeface="ＭＳ Ｐゴシック" pitchFamily="50" charset="-128"/>
                            </a:rPr>
                          </m:ctrlPr>
                        </m:fPr>
                        <m:num>
                          <m:r>
                            <a:rPr lang="en-US" altLang="ja-JP" sz="2400" b="0" i="1" smtClean="0">
                              <a:solidFill>
                                <a:schemeClr val="tx1"/>
                              </a:solidFill>
                              <a:latin typeface="Cambria Math"/>
                              <a:ea typeface="ＭＳ Ｐゴシック" pitchFamily="50" charset="-128"/>
                            </a:rPr>
                            <m:t>𝐵</m:t>
                          </m:r>
                        </m:num>
                        <m:den>
                          <m:r>
                            <a:rPr lang="en-US" altLang="ja-JP" sz="2400" b="0" i="1" smtClean="0">
                              <a:solidFill>
                                <a:schemeClr val="tx1"/>
                              </a:solidFill>
                              <a:latin typeface="Cambria Math"/>
                              <a:ea typeface="ＭＳ Ｐゴシック" pitchFamily="50" charset="-128"/>
                            </a:rPr>
                            <m:t>𝐴</m:t>
                          </m:r>
                        </m:den>
                      </m:f>
                      <m:r>
                        <a:rPr lang="en-US" altLang="ja-JP" sz="2400" i="1" smtClean="0">
                          <a:solidFill>
                            <a:srgbClr val="0070C0"/>
                          </a:solidFill>
                          <a:latin typeface="Cambria Math"/>
                          <a:ea typeface="ＭＳ Ｐゴシック" pitchFamily="50" charset="-128"/>
                        </a:rPr>
                        <m:t>𝑐</m:t>
                      </m:r>
                      <m:r>
                        <a:rPr lang="en-US" altLang="ja-JP" sz="2400" b="0" i="1" smtClean="0">
                          <a:solidFill>
                            <a:schemeClr val="tx1"/>
                          </a:solidFill>
                          <a:latin typeface="Cambria Math"/>
                          <a:ea typeface="ＭＳ Ｐゴシック" pitchFamily="50" charset="-128"/>
                        </a:rPr>
                        <m:t>+</m:t>
                      </m:r>
                      <m:f>
                        <m:fPr>
                          <m:ctrlPr>
                            <a:rPr lang="en-US" altLang="ja-JP" sz="2400" b="0" i="1" smtClean="0">
                              <a:solidFill>
                                <a:schemeClr val="tx1"/>
                              </a:solidFill>
                              <a:latin typeface="Cambria Math" panose="02040503050406030204" pitchFamily="18" charset="0"/>
                              <a:ea typeface="ＭＳ Ｐゴシック" pitchFamily="50" charset="-128"/>
                            </a:rPr>
                          </m:ctrlPr>
                        </m:fPr>
                        <m:num>
                          <m:acc>
                            <m:accPr>
                              <m:chr m:val="̅"/>
                              <m:ctrlPr>
                                <a:rPr lang="en-US" altLang="ja-JP" sz="2400" b="0" i="1" dirty="0" smtClean="0">
                                  <a:solidFill>
                                    <a:schemeClr val="tx1"/>
                                  </a:solidFill>
                                  <a:latin typeface="Cambria Math" panose="02040503050406030204" pitchFamily="18" charset="0"/>
                                  <a:ea typeface="ＭＳ Ｐゴシック" pitchFamily="50" charset="-128"/>
                                </a:rPr>
                              </m:ctrlPr>
                            </m:accPr>
                            <m:e>
                              <m:r>
                                <a:rPr lang="en-US" altLang="ja-JP" sz="2400" b="0" i="1" dirty="0" smtClean="0">
                                  <a:solidFill>
                                    <a:schemeClr val="tx1"/>
                                  </a:solidFill>
                                  <a:latin typeface="Cambria Math"/>
                                  <a:ea typeface="ＭＳ Ｐゴシック" pitchFamily="50" charset="-128"/>
                                </a:rPr>
                                <m:t>𝑈</m:t>
                              </m:r>
                            </m:e>
                          </m:acc>
                        </m:num>
                        <m:den>
                          <m:r>
                            <a:rPr lang="en-US" altLang="ja-JP" sz="2400" b="0" i="1" smtClean="0">
                              <a:solidFill>
                                <a:schemeClr val="tx1"/>
                              </a:solidFill>
                              <a:latin typeface="Cambria Math"/>
                              <a:ea typeface="ＭＳ Ｐゴシック" pitchFamily="50" charset="-128"/>
                            </a:rPr>
                            <m:t>𝐴</m:t>
                          </m:r>
                        </m:den>
                      </m:f>
                    </m:oMath>
                  </m:oMathPara>
                </a14:m>
                <a:endParaRPr lang="en-US" altLang="ja-JP" sz="2400" dirty="0">
                  <a:solidFill>
                    <a:srgbClr val="FF0000"/>
                  </a:solidFill>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横軸を</a:t>
                </a:r>
                <a:r>
                  <a:rPr lang="en-US" altLang="ja-JP" sz="2400" i="1" dirty="0">
                    <a:latin typeface="Times New Roman" panose="02020603050405020304" pitchFamily="18" charset="0"/>
                    <a:ea typeface="HG丸ｺﾞｼｯｸM-PRO" panose="020F0600000000000000" pitchFamily="50" charset="-128"/>
                    <a:cs typeface="Times New Roman" panose="02020603050405020304" pitchFamily="18" charset="0"/>
                  </a:rPr>
                  <a:t>c</a:t>
                </a:r>
                <a:r>
                  <a:rPr lang="ja-JP" altLang="en-US" sz="2400" dirty="0" err="1">
                    <a:latin typeface="ＭＳ Ｐゴシック" pitchFamily="50" charset="-128"/>
                    <a:ea typeface="ＭＳ Ｐゴシック" pitchFamily="50" charset="-128"/>
                  </a:rPr>
                  <a:t>，</a:t>
                </a:r>
                <a:r>
                  <a:rPr lang="ja-JP" altLang="en-US" sz="2400" dirty="0">
                    <a:latin typeface="ＭＳ Ｐゴシック" pitchFamily="50" charset="-128"/>
                    <a:ea typeface="ＭＳ Ｐゴシック" pitchFamily="50" charset="-128"/>
                  </a:rPr>
                  <a:t>縦軸を</a:t>
                </a:r>
                <a:r>
                  <a:rPr lang="en-US" altLang="ja-JP" sz="2400" i="1" dirty="0">
                    <a:latin typeface="Times New Roman" panose="02020603050405020304" pitchFamily="18" charset="0"/>
                    <a:ea typeface="ＭＳ Ｐゴシック" pitchFamily="50" charset="-128"/>
                    <a:cs typeface="Times New Roman" panose="02020603050405020304" pitchFamily="18" charset="0"/>
                  </a:rPr>
                  <a:t>m</a:t>
                </a:r>
                <a:r>
                  <a:rPr lang="ja-JP" altLang="en-US" sz="2400" dirty="0">
                    <a:latin typeface="ＭＳ Ｐゴシック" pitchFamily="50" charset="-128"/>
                    <a:ea typeface="ＭＳ Ｐゴシック" pitchFamily="50" charset="-128"/>
                  </a:rPr>
                  <a:t>とした平面上に，「</a:t>
                </a:r>
                <a:r>
                  <a:rPr lang="ja-JP" altLang="en-US" sz="2400" dirty="0">
                    <a:solidFill>
                      <a:srgbClr val="0070C0"/>
                    </a:solidFill>
                    <a:latin typeface="ＭＳ Ｐゴシック" pitchFamily="50" charset="-128"/>
                    <a:ea typeface="ＭＳ Ｐゴシック" pitchFamily="50" charset="-128"/>
                  </a:rPr>
                  <a:t>ある効用を達成するような消費量</a:t>
                </a:r>
                <a:r>
                  <a:rPr lang="en-US" altLang="ja-JP" sz="2400" i="1" dirty="0">
                    <a:solidFill>
                      <a:srgbClr val="0070C0"/>
                    </a:solidFill>
                    <a:latin typeface="Times New Roman" panose="02020603050405020304" pitchFamily="18" charset="0"/>
                    <a:ea typeface="ＭＳ Ｐゴシック" pitchFamily="50" charset="-128"/>
                    <a:cs typeface="Times New Roman" panose="02020603050405020304" pitchFamily="18" charset="0"/>
                  </a:rPr>
                  <a:t>c</a:t>
                </a:r>
                <a:r>
                  <a:rPr lang="ja-JP" altLang="en-US" sz="2400" dirty="0">
                    <a:solidFill>
                      <a:srgbClr val="0070C0"/>
                    </a:solidFill>
                    <a:latin typeface="ＭＳ Ｐゴシック" pitchFamily="50" charset="-128"/>
                    <a:ea typeface="ＭＳ Ｐゴシック" pitchFamily="50" charset="-128"/>
                  </a:rPr>
                  <a:t>と貨幣保有量</a:t>
                </a:r>
                <a:r>
                  <a:rPr lang="en-US" altLang="ja-JP" sz="2400" i="1" dirty="0">
                    <a:solidFill>
                      <a:srgbClr val="0070C0"/>
                    </a:solidFill>
                    <a:latin typeface="Times New Roman" panose="02020603050405020304" pitchFamily="18" charset="0"/>
                    <a:ea typeface="ＭＳ Ｐゴシック" pitchFamily="50" charset="-128"/>
                    <a:cs typeface="Times New Roman" panose="02020603050405020304" pitchFamily="18" charset="0"/>
                  </a:rPr>
                  <a:t>m</a:t>
                </a:r>
                <a:r>
                  <a:rPr lang="ja-JP" altLang="en-US" sz="2400" dirty="0">
                    <a:solidFill>
                      <a:srgbClr val="0070C0"/>
                    </a:solidFill>
                    <a:latin typeface="ＭＳ Ｐゴシック" pitchFamily="50" charset="-128"/>
                    <a:ea typeface="ＭＳ Ｐゴシック" pitchFamily="50" charset="-128"/>
                  </a:rPr>
                  <a:t>の組み合わせ</a:t>
                </a:r>
                <a:r>
                  <a:rPr lang="ja-JP" altLang="en-US" sz="2400" dirty="0">
                    <a:latin typeface="ＭＳ Ｐゴシック" pitchFamily="50" charset="-128"/>
                    <a:ea typeface="ＭＳ Ｐゴシック" pitchFamily="50" charset="-128"/>
                  </a:rPr>
                  <a:t>」を図示したものを　　</a:t>
                </a:r>
                <a:endParaRPr lang="en-US" altLang="ja-JP" sz="2400" dirty="0">
                  <a:latin typeface="ＭＳ Ｐゴシック" pitchFamily="50" charset="-128"/>
                  <a:ea typeface="ＭＳ Ｐゴシック" pitchFamily="50" charset="-128"/>
                </a:endParaRPr>
              </a:p>
              <a:p>
                <a:pPr marL="0" indent="0" algn="just">
                  <a:buNone/>
                </a:pPr>
                <a:r>
                  <a:rPr lang="en-US" altLang="ja-JP" sz="2400" dirty="0">
                    <a:solidFill>
                      <a:srgbClr val="FF0000"/>
                    </a:solidFill>
                    <a:latin typeface="ＭＳ Ｐゴシック" pitchFamily="50" charset="-128"/>
                    <a:ea typeface="ＭＳ Ｐゴシック" pitchFamily="50" charset="-128"/>
                  </a:rPr>
                  <a:t>   </a:t>
                </a:r>
                <a:r>
                  <a:rPr lang="ja-JP" altLang="en-US" sz="2400" dirty="0">
                    <a:solidFill>
                      <a:srgbClr val="FF0000"/>
                    </a:solidFill>
                    <a:latin typeface="ＭＳ Ｐゴシック" pitchFamily="50" charset="-128"/>
                    <a:ea typeface="ＭＳ Ｐゴシック" pitchFamily="50" charset="-128"/>
                  </a:rPr>
                  <a:t>無差別曲線</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496944" cy="5256584"/>
              </a:xfrm>
              <a:blipFill rotWithShape="1">
                <a:blip r:embed="rId3"/>
                <a:stretch>
                  <a:fillRect l="-503" t="-1276" r="-3518"/>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16</a:t>
            </a:fld>
            <a:endParaRPr kumimoji="1" lang="ja-JP" altLang="en-US"/>
          </a:p>
        </p:txBody>
      </p:sp>
      <p:sp>
        <p:nvSpPr>
          <p:cNvPr id="4" name="日付プレースホルダー 3">
            <a:extLst>
              <a:ext uri="{FF2B5EF4-FFF2-40B4-BE49-F238E27FC236}">
                <a16:creationId xmlns:a16="http://schemas.microsoft.com/office/drawing/2014/main" id="{D3E216FE-C45F-40E2-BE23-FAB3C93DF3A1}"/>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58655789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3" end="3"/>
                                            </p:txEl>
                                          </p:spTgt>
                                        </p:tgtEl>
                                        <p:attrNameLst>
                                          <p:attrName>style.visibility</p:attrName>
                                        </p:attrNameLst>
                                      </p:cBhvr>
                                      <p:to>
                                        <p:strVal val="visible"/>
                                      </p:to>
                                    </p:set>
                                    <p:animEffect transition="in" filter="fade">
                                      <p:cBhvr>
                                        <p:cTn id="12" dur="500"/>
                                        <p:tgtEl>
                                          <p:spTgt spid="16691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5" end="5"/>
                                            </p:txEl>
                                          </p:spTgt>
                                        </p:tgtEl>
                                        <p:attrNameLst>
                                          <p:attrName>style.visibility</p:attrName>
                                        </p:attrNameLst>
                                      </p:cBhvr>
                                      <p:to>
                                        <p:strVal val="visible"/>
                                      </p:to>
                                    </p:set>
                                    <p:animEffect transition="in" filter="fade">
                                      <p:cBhvr>
                                        <p:cTn id="17" dur="500"/>
                                        <p:tgtEl>
                                          <p:spTgt spid="166917">
                                            <p:txEl>
                                              <p:pRg st="5" end="5"/>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6917">
                                            <p:txEl>
                                              <p:pRg st="6" end="6"/>
                                            </p:txEl>
                                          </p:spTgt>
                                        </p:tgtEl>
                                        <p:attrNameLst>
                                          <p:attrName>style.visibility</p:attrName>
                                        </p:attrNameLst>
                                      </p:cBhvr>
                                      <p:to>
                                        <p:strVal val="visible"/>
                                      </p:to>
                                    </p:set>
                                    <p:animEffect transition="in" filter="fade">
                                      <p:cBhvr>
                                        <p:cTn id="20" dur="500"/>
                                        <p:tgtEl>
                                          <p:spTgt spid="166917">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6917">
                                            <p:txEl>
                                              <p:pRg st="8" end="8"/>
                                            </p:txEl>
                                          </p:spTgt>
                                        </p:tgtEl>
                                        <p:attrNameLst>
                                          <p:attrName>style.visibility</p:attrName>
                                        </p:attrNameLst>
                                      </p:cBhvr>
                                      <p:to>
                                        <p:strVal val="visible"/>
                                      </p:to>
                                    </p:set>
                                    <p:animEffect transition="in" filter="fade">
                                      <p:cBhvr>
                                        <p:cTn id="25" dur="500"/>
                                        <p:tgtEl>
                                          <p:spTgt spid="166917">
                                            <p:txEl>
                                              <p:pRg st="8" end="8"/>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6917">
                                            <p:txEl>
                                              <p:pRg st="9" end="9"/>
                                            </p:txEl>
                                          </p:spTgt>
                                        </p:tgtEl>
                                        <p:attrNameLst>
                                          <p:attrName>style.visibility</p:attrName>
                                        </p:attrNameLst>
                                      </p:cBhvr>
                                      <p:to>
                                        <p:strVal val="visible"/>
                                      </p:to>
                                    </p:set>
                                    <p:animEffect transition="in" filter="fade">
                                      <p:cBhvr>
                                        <p:cTn id="28"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1.3 </a:t>
            </a:r>
            <a:r>
              <a:rPr lang="ja-JP" altLang="en-US" dirty="0">
                <a:solidFill>
                  <a:srgbClr val="0070C0"/>
                </a:solidFill>
              </a:rPr>
              <a:t>無差別曲線</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5040560"/>
              </a:xfrm>
            </p:spPr>
            <p:txBody>
              <a:bodyPr>
                <a:normAutofit/>
              </a:bodyPr>
              <a:lstStyle/>
              <a:p>
                <a:pPr marL="274320" lvl="1" algn="just">
                  <a:spcBef>
                    <a:spcPts val="600"/>
                  </a:spcBef>
                  <a:buClr>
                    <a:schemeClr val="accent1"/>
                  </a:buClr>
                </a:pPr>
                <a:r>
                  <a:rPr lang="ja-JP" altLang="en-US" sz="2400" dirty="0">
                    <a:solidFill>
                      <a:schemeClr val="tx1"/>
                    </a:solidFill>
                    <a:latin typeface="Cambria Math"/>
                    <a:ea typeface="ＭＳ Ｐゴシック" pitchFamily="50" charset="-128"/>
                  </a:rPr>
                  <a:t>例）</a:t>
                </a:r>
                <a:r>
                  <a:rPr lang="en-US" altLang="ja-JP" sz="2400" i="1" dirty="0">
                    <a:solidFill>
                      <a:schemeClr val="tx1"/>
                    </a:solidFill>
                    <a:latin typeface="Times New Roman" panose="02020603050405020304" pitchFamily="18" charset="0"/>
                    <a:ea typeface="ＭＳ Ｐゴシック" pitchFamily="50" charset="-128"/>
                    <a:cs typeface="Times New Roman" panose="02020603050405020304" pitchFamily="18" charset="0"/>
                  </a:rPr>
                  <a:t>A</a:t>
                </a:r>
                <a:r>
                  <a:rPr lang="en-US" altLang="ja-JP" sz="2400" dirty="0">
                    <a:solidFill>
                      <a:schemeClr val="tx1"/>
                    </a:solidFill>
                    <a:latin typeface="Times New Roman" panose="02020603050405020304" pitchFamily="18" charset="0"/>
                    <a:ea typeface="ＭＳ Ｐゴシック" pitchFamily="50" charset="-128"/>
                    <a:cs typeface="Times New Roman" panose="02020603050405020304" pitchFamily="18" charset="0"/>
                  </a:rPr>
                  <a:t>=1</a:t>
                </a:r>
                <a:r>
                  <a:rPr lang="ja-JP" altLang="en-US" sz="2400" dirty="0" err="1">
                    <a:solidFill>
                      <a:schemeClr val="tx1"/>
                    </a:solidFill>
                    <a:latin typeface="Times New Roman" panose="02020603050405020304" pitchFamily="18" charset="0"/>
                    <a:ea typeface="ＭＳ Ｐゴシック" pitchFamily="50" charset="-128"/>
                    <a:cs typeface="Times New Roman" panose="02020603050405020304" pitchFamily="18" charset="0"/>
                  </a:rPr>
                  <a:t>，</a:t>
                </a:r>
                <a:r>
                  <a:rPr lang="en-US" altLang="ja-JP" sz="2400" i="1" dirty="0">
                    <a:solidFill>
                      <a:schemeClr val="tx1"/>
                    </a:solidFill>
                    <a:latin typeface="Times New Roman" panose="02020603050405020304" pitchFamily="18" charset="0"/>
                    <a:ea typeface="ＭＳ Ｐゴシック" pitchFamily="50" charset="-128"/>
                    <a:cs typeface="Times New Roman" panose="02020603050405020304" pitchFamily="18" charset="0"/>
                  </a:rPr>
                  <a:t>B</a:t>
                </a:r>
                <a:r>
                  <a:rPr lang="en-US" altLang="ja-JP" sz="2400" dirty="0">
                    <a:solidFill>
                      <a:schemeClr val="tx1"/>
                    </a:solidFill>
                    <a:latin typeface="Times New Roman" panose="02020603050405020304" pitchFamily="18" charset="0"/>
                    <a:ea typeface="ＭＳ Ｐゴシック" pitchFamily="50" charset="-128"/>
                    <a:cs typeface="Times New Roman" panose="02020603050405020304" pitchFamily="18" charset="0"/>
                  </a:rPr>
                  <a:t>=5</a:t>
                </a:r>
                <a:r>
                  <a:rPr lang="ja-JP" altLang="en-US" sz="2400" dirty="0">
                    <a:solidFill>
                      <a:schemeClr val="tx1"/>
                    </a:solidFill>
                    <a:latin typeface="Times New Roman" panose="02020603050405020304" pitchFamily="18" charset="0"/>
                    <a:ea typeface="ＭＳ Ｐゴシック" pitchFamily="50" charset="-128"/>
                    <a:cs typeface="Times New Roman" panose="02020603050405020304" pitchFamily="18" charset="0"/>
                  </a:rPr>
                  <a:t>，</a:t>
                </a:r>
                <a14:m>
                  <m:oMath xmlns:m="http://schemas.openxmlformats.org/officeDocument/2006/math">
                    <m:sSub>
                      <m:sSubPr>
                        <m:ctrlPr>
                          <a:rPr lang="en-US" altLang="ja-JP" sz="2400" i="1" dirty="0">
                            <a:solidFill>
                              <a:schemeClr val="tx1"/>
                            </a:solidFill>
                            <a:latin typeface="Cambria Math" panose="02040503050406030204" pitchFamily="18" charset="0"/>
                            <a:ea typeface="ＭＳ Ｐゴシック" pitchFamily="50" charset="-128"/>
                          </a:rPr>
                        </m:ctrlPr>
                      </m:sSubPr>
                      <m:e>
                        <m:acc>
                          <m:accPr>
                            <m:chr m:val="̅"/>
                            <m:ctrlPr>
                              <a:rPr lang="en-US" altLang="ja-JP" sz="2400" i="1" dirty="0">
                                <a:solidFill>
                                  <a:schemeClr val="tx1"/>
                                </a:solidFill>
                                <a:latin typeface="Cambria Math" panose="02040503050406030204" pitchFamily="18" charset="0"/>
                                <a:ea typeface="ＭＳ Ｐゴシック" pitchFamily="50" charset="-128"/>
                              </a:rPr>
                            </m:ctrlPr>
                          </m:accPr>
                          <m:e>
                            <m:r>
                              <a:rPr lang="en-US" altLang="ja-JP" sz="2400" i="1" dirty="0">
                                <a:solidFill>
                                  <a:schemeClr val="tx1"/>
                                </a:solidFill>
                                <a:latin typeface="Cambria Math"/>
                                <a:ea typeface="ＭＳ Ｐゴシック" pitchFamily="50" charset="-128"/>
                              </a:rPr>
                              <m:t>𝑈</m:t>
                            </m:r>
                          </m:e>
                        </m:acc>
                      </m:e>
                      <m:sub>
                        <m:r>
                          <a:rPr lang="en-US" altLang="ja-JP" sz="2400" i="1" dirty="0">
                            <a:latin typeface="Cambria Math"/>
                            <a:ea typeface="ＭＳ Ｐゴシック" pitchFamily="50" charset="-128"/>
                          </a:rPr>
                          <m:t>1</m:t>
                        </m:r>
                      </m:sub>
                    </m:sSub>
                  </m:oMath>
                </a14:m>
                <a:r>
                  <a:rPr lang="en-US" altLang="ja-JP" sz="2400" dirty="0">
                    <a:solidFill>
                      <a:schemeClr val="tx1"/>
                    </a:solidFill>
                    <a:latin typeface="Times New Roman" panose="02020603050405020304" pitchFamily="18" charset="0"/>
                    <a:ea typeface="ＭＳ Ｐゴシック" pitchFamily="50" charset="-128"/>
                    <a:cs typeface="Times New Roman" panose="02020603050405020304" pitchFamily="18" charset="0"/>
                  </a:rPr>
                  <a:t>=19</a:t>
                </a:r>
                <a:r>
                  <a:rPr lang="ja-JP" altLang="en-US" sz="2400" dirty="0">
                    <a:solidFill>
                      <a:schemeClr val="tx1"/>
                    </a:solidFill>
                    <a:latin typeface="Cambria Math"/>
                    <a:ea typeface="ＭＳ Ｐゴシック" pitchFamily="50" charset="-128"/>
                  </a:rPr>
                  <a:t>とすると，</a:t>
                </a:r>
                <a14:m>
                  <m:oMath xmlns:m="http://schemas.openxmlformats.org/officeDocument/2006/math">
                    <m:r>
                      <a:rPr lang="en-US" altLang="ja-JP" sz="2400" b="0" i="1" dirty="0" smtClean="0">
                        <a:solidFill>
                          <a:srgbClr val="FF0000"/>
                        </a:solidFill>
                        <a:latin typeface="Cambria Math"/>
                        <a:ea typeface="ＭＳ Ｐゴシック" pitchFamily="50" charset="-128"/>
                      </a:rPr>
                      <m:t>𝑚</m:t>
                    </m:r>
                    <m:r>
                      <a:rPr lang="en-US" altLang="ja-JP" sz="2400" b="0" i="1" dirty="0" smtClean="0">
                        <a:solidFill>
                          <a:schemeClr val="tx1"/>
                        </a:solidFill>
                        <a:latin typeface="Cambria Math"/>
                        <a:ea typeface="ＭＳ Ｐゴシック" pitchFamily="50" charset="-128"/>
                      </a:rPr>
                      <m:t>=</m:t>
                    </m:r>
                    <m:f>
                      <m:fPr>
                        <m:ctrlPr>
                          <a:rPr lang="en-US" altLang="ja-JP" sz="2400" i="1">
                            <a:solidFill>
                              <a:schemeClr val="tx1"/>
                            </a:solidFill>
                            <a:latin typeface="Cambria Math" panose="02040503050406030204" pitchFamily="18" charset="0"/>
                            <a:ea typeface="ＭＳ Ｐゴシック" pitchFamily="50" charset="-128"/>
                          </a:rPr>
                        </m:ctrlPr>
                      </m:fPr>
                      <m:num>
                        <m:r>
                          <a:rPr lang="en-US" altLang="ja-JP" sz="2400" i="1">
                            <a:solidFill>
                              <a:schemeClr val="tx1"/>
                            </a:solidFill>
                            <a:latin typeface="Cambria Math"/>
                            <a:ea typeface="ＭＳ Ｐゴシック" pitchFamily="50" charset="-128"/>
                          </a:rPr>
                          <m:t>1</m:t>
                        </m:r>
                      </m:num>
                      <m:den>
                        <m:r>
                          <a:rPr lang="en-US" altLang="ja-JP" sz="2400" i="1">
                            <a:solidFill>
                              <a:schemeClr val="tx1"/>
                            </a:solidFill>
                            <a:latin typeface="Cambria Math"/>
                            <a:ea typeface="ＭＳ Ｐゴシック" pitchFamily="50" charset="-128"/>
                          </a:rPr>
                          <m:t>2</m:t>
                        </m:r>
                      </m:den>
                    </m:f>
                    <m:sSup>
                      <m:sSupPr>
                        <m:ctrlPr>
                          <a:rPr lang="en-US" altLang="ja-JP" sz="2400" i="1" smtClean="0">
                            <a:solidFill>
                              <a:srgbClr val="0070C0"/>
                            </a:solidFill>
                            <a:latin typeface="Cambria Math" panose="02040503050406030204" pitchFamily="18" charset="0"/>
                            <a:ea typeface="ＭＳ Ｐゴシック" pitchFamily="50" charset="-128"/>
                          </a:rPr>
                        </m:ctrlPr>
                      </m:sSupPr>
                      <m:e>
                        <m:r>
                          <a:rPr lang="en-US" altLang="ja-JP" sz="2400" i="1">
                            <a:solidFill>
                              <a:srgbClr val="0070C0"/>
                            </a:solidFill>
                            <a:latin typeface="Cambria Math"/>
                            <a:ea typeface="ＭＳ Ｐゴシック" pitchFamily="50" charset="-128"/>
                          </a:rPr>
                          <m:t>𝑐</m:t>
                        </m:r>
                      </m:e>
                      <m:sup>
                        <m:r>
                          <a:rPr lang="en-US" altLang="ja-JP" sz="2400" i="1">
                            <a:solidFill>
                              <a:srgbClr val="0070C0"/>
                            </a:solidFill>
                            <a:latin typeface="Cambria Math"/>
                            <a:ea typeface="ＭＳ Ｐゴシック" pitchFamily="50" charset="-128"/>
                          </a:rPr>
                          <m:t>2</m:t>
                        </m:r>
                      </m:sup>
                    </m:sSup>
                    <m:r>
                      <a:rPr lang="en-US" altLang="ja-JP" sz="2400" b="0" i="1" smtClean="0">
                        <a:solidFill>
                          <a:schemeClr val="tx1"/>
                        </a:solidFill>
                        <a:latin typeface="Cambria Math"/>
                        <a:ea typeface="ＭＳ Ｐゴシック" pitchFamily="50" charset="-128"/>
                      </a:rPr>
                      <m:t>−5</m:t>
                    </m:r>
                    <m:r>
                      <a:rPr lang="en-US" altLang="ja-JP" sz="2400" i="1" smtClean="0">
                        <a:solidFill>
                          <a:srgbClr val="0070C0"/>
                        </a:solidFill>
                        <a:latin typeface="Cambria Math"/>
                        <a:ea typeface="ＭＳ Ｐゴシック" pitchFamily="50" charset="-128"/>
                      </a:rPr>
                      <m:t>𝑐</m:t>
                    </m:r>
                    <m:r>
                      <a:rPr lang="en-US" altLang="ja-JP" sz="2400" b="0" i="1" smtClean="0">
                        <a:solidFill>
                          <a:schemeClr val="tx1"/>
                        </a:solidFill>
                        <a:latin typeface="Cambria Math"/>
                        <a:ea typeface="ＭＳ Ｐゴシック" pitchFamily="50" charset="-128"/>
                      </a:rPr>
                      <m:t>+19</m:t>
                    </m:r>
                  </m:oMath>
                </a14:m>
                <a:endParaRPr lang="en-US" altLang="ja-JP" sz="2400" dirty="0">
                  <a:solidFill>
                    <a:srgbClr val="FF0000"/>
                  </a:solidFill>
                  <a:latin typeface="ＭＳ Ｐゴシック" pitchFamily="50" charset="-128"/>
                  <a:ea typeface="ＭＳ Ｐゴシック" pitchFamily="50" charset="-128"/>
                </a:endParaRPr>
              </a:p>
              <a:p>
                <a:pPr marL="548640" lvl="2" algn="just">
                  <a:spcBef>
                    <a:spcPts val="600"/>
                  </a:spcBef>
                  <a:buClr>
                    <a:schemeClr val="accent1"/>
                  </a:buClr>
                </a:pPr>
                <a:r>
                  <a:rPr lang="ja-JP" altLang="en-US" dirty="0">
                    <a:latin typeface="Times New Roman" panose="02020603050405020304" pitchFamily="18" charset="0"/>
                    <a:ea typeface="ＭＳ Ｐゴシック" pitchFamily="50" charset="-128"/>
                    <a:cs typeface="Times New Roman" panose="02020603050405020304" pitchFamily="18" charset="0"/>
                  </a:rPr>
                  <a:t>縦軸の</a:t>
                </a:r>
                <a:r>
                  <a:rPr lang="ja-JP" altLang="en-US" dirty="0">
                    <a:solidFill>
                      <a:schemeClr val="tx1"/>
                    </a:solidFill>
                    <a:latin typeface="ＭＳ Ｐゴシック" pitchFamily="50" charset="-128"/>
                    <a:ea typeface="ＭＳ Ｐゴシック" pitchFamily="50" charset="-128"/>
                  </a:rPr>
                  <a:t>切片が</a:t>
                </a:r>
                <a:r>
                  <a:rPr lang="en-US" altLang="ja-JP" dirty="0">
                    <a:solidFill>
                      <a:schemeClr val="tx1"/>
                    </a:solidFill>
                    <a:latin typeface="Times New Roman" panose="02020603050405020304" pitchFamily="18" charset="0"/>
                    <a:ea typeface="ＭＳ Ｐゴシック" pitchFamily="50" charset="-128"/>
                    <a:cs typeface="Times New Roman" panose="02020603050405020304" pitchFamily="18" charset="0"/>
                  </a:rPr>
                  <a:t>19</a:t>
                </a:r>
                <a:r>
                  <a:rPr lang="ja-JP" altLang="en-US" dirty="0" err="1">
                    <a:solidFill>
                      <a:schemeClr val="tx1"/>
                    </a:solidFill>
                    <a:latin typeface="ＭＳ Ｐゴシック" pitchFamily="50" charset="-128"/>
                    <a:ea typeface="ＭＳ Ｐゴシック" pitchFamily="50" charset="-128"/>
                  </a:rPr>
                  <a:t>，</a:t>
                </a:r>
                <a:r>
                  <a:rPr lang="en-US" altLang="ja-JP" i="1" dirty="0">
                    <a:solidFill>
                      <a:schemeClr val="tx1"/>
                    </a:solidFill>
                    <a:latin typeface="Times New Roman" panose="02020603050405020304" pitchFamily="18" charset="0"/>
                    <a:ea typeface="ＭＳ Ｐゴシック" pitchFamily="50" charset="-128"/>
                    <a:cs typeface="Times New Roman" panose="02020603050405020304" pitchFamily="18" charset="0"/>
                  </a:rPr>
                  <a:t>c</a:t>
                </a:r>
                <a:r>
                  <a:rPr lang="en-US" altLang="ja-JP" dirty="0">
                    <a:solidFill>
                      <a:schemeClr val="tx1"/>
                    </a:solidFill>
                    <a:latin typeface="Times New Roman" panose="02020603050405020304" pitchFamily="18" charset="0"/>
                    <a:ea typeface="ＭＳ Ｐゴシック" pitchFamily="50" charset="-128"/>
                    <a:cs typeface="Times New Roman" panose="02020603050405020304" pitchFamily="18" charset="0"/>
                  </a:rPr>
                  <a:t>=5</a:t>
                </a:r>
                <a:r>
                  <a:rPr lang="ja-JP" altLang="en-US" dirty="0">
                    <a:solidFill>
                      <a:schemeClr val="tx1"/>
                    </a:solidFill>
                    <a:latin typeface="ＭＳ Ｐゴシック" pitchFamily="50" charset="-128"/>
                    <a:ea typeface="ＭＳ Ｐゴシック" pitchFamily="50" charset="-128"/>
                  </a:rPr>
                  <a:t>で頂点を持つ下に凸な放物線．</a:t>
                </a:r>
                <a:endParaRPr lang="en-US" altLang="ja-JP" dirty="0">
                  <a:solidFill>
                    <a:schemeClr val="tx1"/>
                  </a:solidFill>
                  <a:latin typeface="ＭＳ Ｐゴシック" pitchFamily="50" charset="-128"/>
                  <a:ea typeface="ＭＳ Ｐゴシック" pitchFamily="50" charset="-128"/>
                </a:endParaRPr>
              </a:p>
              <a:p>
                <a:pPr marL="548640" lvl="2" algn="just">
                  <a:spcBef>
                    <a:spcPts val="600"/>
                  </a:spcBef>
                  <a:buClr>
                    <a:schemeClr val="accent1"/>
                  </a:buClr>
                </a:pPr>
                <a:r>
                  <a:rPr lang="ja-JP" altLang="en-US" dirty="0">
                    <a:solidFill>
                      <a:schemeClr val="tx1"/>
                    </a:solidFill>
                    <a:latin typeface="ＭＳ Ｐゴシック" pitchFamily="50" charset="-128"/>
                    <a:ea typeface="ＭＳ Ｐゴシック" pitchFamily="50" charset="-128"/>
                  </a:rPr>
                  <a:t>無差別曲線上の</a:t>
                </a:r>
                <a:r>
                  <a:rPr lang="ja-JP" altLang="en-US" dirty="0">
                    <a:latin typeface="ＭＳ Ｐゴシック" pitchFamily="50" charset="-128"/>
                    <a:ea typeface="ＭＳ Ｐゴシック" pitchFamily="50" charset="-128"/>
                  </a:rPr>
                  <a:t>消費量</a:t>
                </a:r>
                <a:r>
                  <a:rPr lang="en-US" altLang="ja-JP" i="1" dirty="0">
                    <a:latin typeface="Times New Roman" panose="02020603050405020304" pitchFamily="18" charset="0"/>
                    <a:ea typeface="ＭＳ Ｐゴシック" pitchFamily="50" charset="-128"/>
                    <a:cs typeface="Times New Roman" panose="02020603050405020304" pitchFamily="18" charset="0"/>
                  </a:rPr>
                  <a:t>c</a:t>
                </a:r>
                <a:r>
                  <a:rPr lang="ja-JP" altLang="en-US" dirty="0">
                    <a:latin typeface="ＭＳ Ｐゴシック" pitchFamily="50" charset="-128"/>
                    <a:ea typeface="ＭＳ Ｐゴシック" pitchFamily="50" charset="-128"/>
                  </a:rPr>
                  <a:t>と貨幣保有量</a:t>
                </a:r>
                <a:r>
                  <a:rPr lang="en-US" altLang="ja-JP" i="1" dirty="0">
                    <a:latin typeface="Times New Roman" panose="02020603050405020304" pitchFamily="18" charset="0"/>
                    <a:ea typeface="ＭＳ Ｐゴシック" pitchFamily="50" charset="-128"/>
                    <a:cs typeface="Times New Roman" panose="02020603050405020304" pitchFamily="18" charset="0"/>
                  </a:rPr>
                  <a:t>m</a:t>
                </a:r>
                <a:r>
                  <a:rPr lang="ja-JP" altLang="en-US" dirty="0">
                    <a:latin typeface="ＭＳ Ｐゴシック" pitchFamily="50" charset="-128"/>
                    <a:ea typeface="ＭＳ Ｐゴシック" pitchFamily="50" charset="-128"/>
                  </a:rPr>
                  <a:t>は全て等しい効用を与える．</a:t>
                </a:r>
                <a:endParaRPr lang="en-US" altLang="ja-JP" dirty="0">
                  <a:solidFill>
                    <a:schemeClr val="tx1"/>
                  </a:solidFill>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5040560"/>
              </a:xfrm>
              <a:blipFill rotWithShape="1">
                <a:blip r:embed="rId3"/>
                <a:stretch>
                  <a:fillRect l="-511"/>
                </a:stretch>
              </a:blipFill>
            </p:spPr>
            <p:txBody>
              <a:bodyPr/>
              <a:lstStyle/>
              <a:p>
                <a:r>
                  <a:rPr lang="ja-JP" altLang="en-US">
                    <a:noFill/>
                  </a:rPr>
                  <a:t> </a:t>
                </a:r>
              </a:p>
            </p:txBody>
          </p:sp>
        </mc:Fallback>
      </mc:AlternateContent>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0285" y="2636913"/>
            <a:ext cx="4959988" cy="3654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17</a:t>
            </a:fld>
            <a:endParaRPr kumimoji="1" lang="ja-JP" altLang="en-US"/>
          </a:p>
        </p:txBody>
      </p:sp>
      <p:sp>
        <p:nvSpPr>
          <p:cNvPr id="4" name="日付プレースホルダー 3">
            <a:extLst>
              <a:ext uri="{FF2B5EF4-FFF2-40B4-BE49-F238E27FC236}">
                <a16:creationId xmlns:a16="http://schemas.microsoft.com/office/drawing/2014/main" id="{EDE6F5BC-6BA5-43F6-83A9-57CB24F6DF79}"/>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97911283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5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2" end="2"/>
                                            </p:txEl>
                                          </p:spTgt>
                                        </p:tgtEl>
                                        <p:attrNameLst>
                                          <p:attrName>style.visibility</p:attrName>
                                        </p:attrNameLst>
                                      </p:cBhvr>
                                      <p:to>
                                        <p:strVal val="visible"/>
                                      </p:to>
                                    </p:set>
                                    <p:animEffect transition="in" filter="fade">
                                      <p:cBhvr>
                                        <p:cTn id="15" dur="500"/>
                                        <p:tgtEl>
                                          <p:spTgt spid="16691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1.3 </a:t>
            </a:r>
            <a:r>
              <a:rPr lang="ja-JP" altLang="en-US" dirty="0">
                <a:solidFill>
                  <a:srgbClr val="0070C0"/>
                </a:solidFill>
              </a:rPr>
              <a:t>無差別曲線</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5040560"/>
              </a:xfrm>
            </p:spPr>
            <p:txBody>
              <a:bodyPr>
                <a:normAutofit/>
              </a:bodyPr>
              <a:lstStyle/>
              <a:p>
                <a:pPr marL="274320" lvl="1" algn="just">
                  <a:spcBef>
                    <a:spcPts val="600"/>
                  </a:spcBef>
                  <a:buClr>
                    <a:schemeClr val="accent1"/>
                  </a:buClr>
                </a:pPr>
                <a:r>
                  <a:rPr lang="ja-JP" altLang="en-US" sz="2400" dirty="0">
                    <a:solidFill>
                      <a:schemeClr val="tx1"/>
                    </a:solidFill>
                    <a:latin typeface="Cambria Math"/>
                    <a:ea typeface="ＭＳ Ｐゴシック" pitchFamily="50" charset="-128"/>
                  </a:rPr>
                  <a:t>例）</a:t>
                </a:r>
                <a:r>
                  <a:rPr lang="en-US" altLang="ja-JP" sz="2400" i="1" dirty="0">
                    <a:solidFill>
                      <a:schemeClr val="tx1"/>
                    </a:solidFill>
                    <a:latin typeface="Times New Roman" panose="02020603050405020304" pitchFamily="18" charset="0"/>
                    <a:ea typeface="ＭＳ Ｐゴシック" pitchFamily="50" charset="-128"/>
                    <a:cs typeface="Times New Roman" panose="02020603050405020304" pitchFamily="18" charset="0"/>
                  </a:rPr>
                  <a:t>A</a:t>
                </a:r>
                <a:r>
                  <a:rPr lang="en-US" altLang="ja-JP" sz="2400" dirty="0">
                    <a:solidFill>
                      <a:schemeClr val="tx1"/>
                    </a:solidFill>
                    <a:latin typeface="Times New Roman" panose="02020603050405020304" pitchFamily="18" charset="0"/>
                    <a:ea typeface="ＭＳ Ｐゴシック" pitchFamily="50" charset="-128"/>
                    <a:cs typeface="Times New Roman" panose="02020603050405020304" pitchFamily="18" charset="0"/>
                  </a:rPr>
                  <a:t>=1</a:t>
                </a:r>
                <a:r>
                  <a:rPr lang="ja-JP" altLang="en-US" sz="2400" dirty="0" err="1">
                    <a:solidFill>
                      <a:schemeClr val="tx1"/>
                    </a:solidFill>
                    <a:latin typeface="Times New Roman" panose="02020603050405020304" pitchFamily="18" charset="0"/>
                    <a:ea typeface="ＭＳ Ｐゴシック" pitchFamily="50" charset="-128"/>
                    <a:cs typeface="Times New Roman" panose="02020603050405020304" pitchFamily="18" charset="0"/>
                  </a:rPr>
                  <a:t>，</a:t>
                </a:r>
                <a:r>
                  <a:rPr lang="en-US" altLang="ja-JP" sz="2400" i="1" dirty="0">
                    <a:solidFill>
                      <a:schemeClr val="tx1"/>
                    </a:solidFill>
                    <a:latin typeface="Times New Roman" panose="02020603050405020304" pitchFamily="18" charset="0"/>
                    <a:ea typeface="ＭＳ Ｐゴシック" pitchFamily="50" charset="-128"/>
                    <a:cs typeface="Times New Roman" panose="02020603050405020304" pitchFamily="18" charset="0"/>
                  </a:rPr>
                  <a:t>B</a:t>
                </a:r>
                <a:r>
                  <a:rPr lang="en-US" altLang="ja-JP" sz="2400" dirty="0">
                    <a:solidFill>
                      <a:schemeClr val="tx1"/>
                    </a:solidFill>
                    <a:latin typeface="Times New Roman" panose="02020603050405020304" pitchFamily="18" charset="0"/>
                    <a:ea typeface="ＭＳ Ｐゴシック" pitchFamily="50" charset="-128"/>
                    <a:cs typeface="Times New Roman" panose="02020603050405020304" pitchFamily="18" charset="0"/>
                  </a:rPr>
                  <a:t>=5</a:t>
                </a:r>
                <a:r>
                  <a:rPr lang="ja-JP" altLang="en-US" sz="2400" dirty="0">
                    <a:solidFill>
                      <a:schemeClr val="tx1"/>
                    </a:solidFill>
                    <a:latin typeface="Times New Roman" panose="02020603050405020304" pitchFamily="18" charset="0"/>
                    <a:ea typeface="ＭＳ Ｐゴシック" pitchFamily="50" charset="-128"/>
                    <a:cs typeface="Times New Roman" panose="02020603050405020304" pitchFamily="18" charset="0"/>
                  </a:rPr>
                  <a:t>で　</a:t>
                </a:r>
                <a14:m>
                  <m:oMath xmlns:m="http://schemas.openxmlformats.org/officeDocument/2006/math">
                    <m:sSub>
                      <m:sSubPr>
                        <m:ctrlPr>
                          <a:rPr lang="en-US" altLang="ja-JP" sz="2400" i="1" dirty="0">
                            <a:solidFill>
                              <a:schemeClr val="tx1"/>
                            </a:solidFill>
                            <a:latin typeface="Cambria Math" panose="02040503050406030204" pitchFamily="18" charset="0"/>
                            <a:ea typeface="ＭＳ Ｐゴシック" pitchFamily="50" charset="-128"/>
                          </a:rPr>
                        </m:ctrlPr>
                      </m:sSubPr>
                      <m:e>
                        <m:acc>
                          <m:accPr>
                            <m:chr m:val="̅"/>
                            <m:ctrlPr>
                              <a:rPr lang="en-US" altLang="ja-JP" sz="2400" i="1" dirty="0">
                                <a:solidFill>
                                  <a:schemeClr val="tx1"/>
                                </a:solidFill>
                                <a:latin typeface="Cambria Math" panose="02040503050406030204" pitchFamily="18" charset="0"/>
                                <a:ea typeface="ＭＳ Ｐゴシック" pitchFamily="50" charset="-128"/>
                              </a:rPr>
                            </m:ctrlPr>
                          </m:accPr>
                          <m:e>
                            <m:r>
                              <a:rPr lang="en-US" altLang="ja-JP" sz="2400" i="1" dirty="0">
                                <a:solidFill>
                                  <a:schemeClr val="tx1"/>
                                </a:solidFill>
                                <a:latin typeface="Cambria Math"/>
                                <a:ea typeface="ＭＳ Ｐゴシック" pitchFamily="50" charset="-128"/>
                              </a:rPr>
                              <m:t>𝑈</m:t>
                            </m:r>
                          </m:e>
                        </m:acc>
                      </m:e>
                      <m:sub>
                        <m:r>
                          <a:rPr lang="en-US" altLang="ja-JP" sz="2400" b="0" i="1" dirty="0" smtClean="0">
                            <a:solidFill>
                              <a:schemeClr val="tx1"/>
                            </a:solidFill>
                            <a:latin typeface="Cambria Math"/>
                            <a:ea typeface="ＭＳ Ｐゴシック" pitchFamily="50" charset="-128"/>
                          </a:rPr>
                          <m:t>2</m:t>
                        </m:r>
                      </m:sub>
                    </m:sSub>
                  </m:oMath>
                </a14:m>
                <a:r>
                  <a:rPr lang="en-US" altLang="ja-JP" sz="2400" dirty="0">
                    <a:solidFill>
                      <a:schemeClr val="tx1"/>
                    </a:solidFill>
                    <a:latin typeface="Times New Roman" panose="02020603050405020304" pitchFamily="18" charset="0"/>
                    <a:ea typeface="ＭＳ Ｐゴシック" pitchFamily="50" charset="-128"/>
                    <a:cs typeface="Times New Roman" panose="02020603050405020304" pitchFamily="18" charset="0"/>
                  </a:rPr>
                  <a:t>=25</a:t>
                </a:r>
                <a:r>
                  <a:rPr lang="ja-JP" altLang="en-US" sz="2400" dirty="0">
                    <a:solidFill>
                      <a:schemeClr val="tx1"/>
                    </a:solidFill>
                    <a:latin typeface="Cambria Math"/>
                    <a:ea typeface="ＭＳ Ｐゴシック" pitchFamily="50" charset="-128"/>
                  </a:rPr>
                  <a:t>とすると，</a:t>
                </a:r>
                <a14:m>
                  <m:oMath xmlns:m="http://schemas.openxmlformats.org/officeDocument/2006/math">
                    <m:r>
                      <a:rPr lang="en-US" altLang="ja-JP" sz="2400" b="0" i="1" dirty="0" smtClean="0">
                        <a:solidFill>
                          <a:srgbClr val="FF0000"/>
                        </a:solidFill>
                        <a:latin typeface="Cambria Math"/>
                        <a:ea typeface="ＭＳ Ｐゴシック" pitchFamily="50" charset="-128"/>
                      </a:rPr>
                      <m:t>𝑚</m:t>
                    </m:r>
                    <m:r>
                      <a:rPr lang="en-US" altLang="ja-JP" sz="2400" b="0" i="1" dirty="0" smtClean="0">
                        <a:solidFill>
                          <a:schemeClr val="tx1"/>
                        </a:solidFill>
                        <a:latin typeface="Cambria Math"/>
                        <a:ea typeface="ＭＳ Ｐゴシック" pitchFamily="50" charset="-128"/>
                      </a:rPr>
                      <m:t>=</m:t>
                    </m:r>
                    <m:f>
                      <m:fPr>
                        <m:ctrlPr>
                          <a:rPr lang="en-US" altLang="ja-JP" sz="2400" i="1">
                            <a:solidFill>
                              <a:schemeClr val="tx1"/>
                            </a:solidFill>
                            <a:latin typeface="Cambria Math" panose="02040503050406030204" pitchFamily="18" charset="0"/>
                            <a:ea typeface="ＭＳ Ｐゴシック" pitchFamily="50" charset="-128"/>
                          </a:rPr>
                        </m:ctrlPr>
                      </m:fPr>
                      <m:num>
                        <m:r>
                          <a:rPr lang="en-US" altLang="ja-JP" sz="2400" i="1">
                            <a:solidFill>
                              <a:schemeClr val="tx1"/>
                            </a:solidFill>
                            <a:latin typeface="Cambria Math"/>
                            <a:ea typeface="ＭＳ Ｐゴシック" pitchFamily="50" charset="-128"/>
                          </a:rPr>
                          <m:t>1</m:t>
                        </m:r>
                      </m:num>
                      <m:den>
                        <m:r>
                          <a:rPr lang="en-US" altLang="ja-JP" sz="2400" i="1">
                            <a:solidFill>
                              <a:schemeClr val="tx1"/>
                            </a:solidFill>
                            <a:latin typeface="Cambria Math"/>
                            <a:ea typeface="ＭＳ Ｐゴシック" pitchFamily="50" charset="-128"/>
                          </a:rPr>
                          <m:t>2</m:t>
                        </m:r>
                      </m:den>
                    </m:f>
                    <m:sSup>
                      <m:sSupPr>
                        <m:ctrlPr>
                          <a:rPr lang="en-US" altLang="ja-JP" sz="2400" i="1" smtClean="0">
                            <a:solidFill>
                              <a:srgbClr val="0070C0"/>
                            </a:solidFill>
                            <a:latin typeface="Cambria Math" panose="02040503050406030204" pitchFamily="18" charset="0"/>
                            <a:ea typeface="ＭＳ Ｐゴシック" pitchFamily="50" charset="-128"/>
                          </a:rPr>
                        </m:ctrlPr>
                      </m:sSupPr>
                      <m:e>
                        <m:r>
                          <a:rPr lang="en-US" altLang="ja-JP" sz="2400" i="1">
                            <a:solidFill>
                              <a:srgbClr val="0070C0"/>
                            </a:solidFill>
                            <a:latin typeface="Cambria Math"/>
                            <a:ea typeface="ＭＳ Ｐゴシック" pitchFamily="50" charset="-128"/>
                          </a:rPr>
                          <m:t>𝑐</m:t>
                        </m:r>
                      </m:e>
                      <m:sup>
                        <m:r>
                          <a:rPr lang="en-US" altLang="ja-JP" sz="2400" i="1">
                            <a:solidFill>
                              <a:srgbClr val="0070C0"/>
                            </a:solidFill>
                            <a:latin typeface="Cambria Math"/>
                            <a:ea typeface="ＭＳ Ｐゴシック" pitchFamily="50" charset="-128"/>
                          </a:rPr>
                          <m:t>2</m:t>
                        </m:r>
                      </m:sup>
                    </m:sSup>
                    <m:r>
                      <a:rPr lang="en-US" altLang="ja-JP" sz="2400" b="0" i="1" smtClean="0">
                        <a:solidFill>
                          <a:schemeClr val="tx1"/>
                        </a:solidFill>
                        <a:latin typeface="Cambria Math"/>
                        <a:ea typeface="ＭＳ Ｐゴシック" pitchFamily="50" charset="-128"/>
                      </a:rPr>
                      <m:t>−5</m:t>
                    </m:r>
                    <m:r>
                      <a:rPr lang="en-US" altLang="ja-JP" sz="2400" i="1" smtClean="0">
                        <a:solidFill>
                          <a:srgbClr val="0070C0"/>
                        </a:solidFill>
                        <a:latin typeface="Cambria Math"/>
                        <a:ea typeface="ＭＳ Ｐゴシック" pitchFamily="50" charset="-128"/>
                      </a:rPr>
                      <m:t>𝑐</m:t>
                    </m:r>
                    <m:r>
                      <a:rPr lang="en-US" altLang="ja-JP" sz="2400" b="0" i="1" smtClean="0">
                        <a:solidFill>
                          <a:schemeClr val="tx1"/>
                        </a:solidFill>
                        <a:latin typeface="Cambria Math"/>
                        <a:ea typeface="ＭＳ Ｐゴシック" pitchFamily="50" charset="-128"/>
                      </a:rPr>
                      <m:t>+</m:t>
                    </m:r>
                    <m:r>
                      <a:rPr lang="en-US" altLang="ja-JP" sz="2400" i="1">
                        <a:solidFill>
                          <a:schemeClr val="tx1"/>
                        </a:solidFill>
                        <a:latin typeface="Cambria Math"/>
                        <a:ea typeface="ＭＳ Ｐゴシック" pitchFamily="50" charset="-128"/>
                      </a:rPr>
                      <m:t>25</m:t>
                    </m:r>
                  </m:oMath>
                </a14:m>
                <a:endParaRPr lang="en-US" altLang="ja-JP" sz="2400" dirty="0">
                  <a:solidFill>
                    <a:srgbClr val="FF0000"/>
                  </a:solidFill>
                  <a:latin typeface="ＭＳ Ｐゴシック" pitchFamily="50" charset="-128"/>
                  <a:ea typeface="ＭＳ Ｐゴシック" pitchFamily="50" charset="-128"/>
                </a:endParaRPr>
              </a:p>
              <a:p>
                <a:pPr marL="548640" lvl="2" algn="just">
                  <a:spcBef>
                    <a:spcPts val="600"/>
                  </a:spcBef>
                  <a:buClr>
                    <a:schemeClr val="accent1"/>
                  </a:buClr>
                </a:pPr>
                <a:r>
                  <a:rPr lang="ja-JP" altLang="en-US" dirty="0">
                    <a:latin typeface="Times New Roman" panose="02020603050405020304" pitchFamily="18" charset="0"/>
                    <a:ea typeface="ＭＳ Ｐゴシック" pitchFamily="50" charset="-128"/>
                    <a:cs typeface="Times New Roman" panose="02020603050405020304" pitchFamily="18" charset="0"/>
                  </a:rPr>
                  <a:t>縦軸の</a:t>
                </a:r>
                <a:r>
                  <a:rPr lang="ja-JP" altLang="en-US" dirty="0">
                    <a:solidFill>
                      <a:schemeClr val="tx1"/>
                    </a:solidFill>
                    <a:latin typeface="ＭＳ Ｐゴシック" pitchFamily="50" charset="-128"/>
                    <a:ea typeface="ＭＳ Ｐゴシック" pitchFamily="50" charset="-128"/>
                  </a:rPr>
                  <a:t>切片が</a:t>
                </a:r>
                <a:r>
                  <a:rPr lang="en-US" altLang="ja-JP" dirty="0">
                    <a:solidFill>
                      <a:schemeClr val="tx1"/>
                    </a:solidFill>
                    <a:latin typeface="Times New Roman" panose="02020603050405020304" pitchFamily="18" charset="0"/>
                    <a:ea typeface="ＭＳ Ｐゴシック" pitchFamily="50" charset="-128"/>
                    <a:cs typeface="Times New Roman" panose="02020603050405020304" pitchFamily="18" charset="0"/>
                  </a:rPr>
                  <a:t>25</a:t>
                </a:r>
                <a:r>
                  <a:rPr lang="ja-JP" altLang="en-US" dirty="0" err="1">
                    <a:solidFill>
                      <a:schemeClr val="tx1"/>
                    </a:solidFill>
                    <a:latin typeface="ＭＳ Ｐゴシック" pitchFamily="50" charset="-128"/>
                    <a:ea typeface="ＭＳ Ｐゴシック" pitchFamily="50" charset="-128"/>
                  </a:rPr>
                  <a:t>，</a:t>
                </a:r>
                <a:r>
                  <a:rPr lang="en-US" altLang="ja-JP" i="1" dirty="0">
                    <a:solidFill>
                      <a:schemeClr val="tx1"/>
                    </a:solidFill>
                    <a:latin typeface="Times New Roman" panose="02020603050405020304" pitchFamily="18" charset="0"/>
                    <a:ea typeface="ＭＳ Ｐゴシック" pitchFamily="50" charset="-128"/>
                    <a:cs typeface="Times New Roman" panose="02020603050405020304" pitchFamily="18" charset="0"/>
                  </a:rPr>
                  <a:t>c</a:t>
                </a:r>
                <a:r>
                  <a:rPr lang="en-US" altLang="ja-JP" dirty="0">
                    <a:solidFill>
                      <a:schemeClr val="tx1"/>
                    </a:solidFill>
                    <a:latin typeface="Times New Roman" panose="02020603050405020304" pitchFamily="18" charset="0"/>
                    <a:ea typeface="ＭＳ Ｐゴシック" pitchFamily="50" charset="-128"/>
                    <a:cs typeface="Times New Roman" panose="02020603050405020304" pitchFamily="18" charset="0"/>
                  </a:rPr>
                  <a:t>=5</a:t>
                </a:r>
                <a:r>
                  <a:rPr lang="ja-JP" altLang="en-US" dirty="0">
                    <a:solidFill>
                      <a:schemeClr val="tx1"/>
                    </a:solidFill>
                    <a:latin typeface="ＭＳ Ｐゴシック" pitchFamily="50" charset="-128"/>
                    <a:ea typeface="ＭＳ Ｐゴシック" pitchFamily="50" charset="-128"/>
                  </a:rPr>
                  <a:t>で頂点を持つ下に凸な放物線．</a:t>
                </a:r>
                <a:endParaRPr lang="en-US" altLang="ja-JP" dirty="0">
                  <a:solidFill>
                    <a:schemeClr val="tx1"/>
                  </a:solidFill>
                  <a:latin typeface="ＭＳ Ｐゴシック" pitchFamily="50" charset="-128"/>
                  <a:ea typeface="ＭＳ Ｐゴシック" pitchFamily="50" charset="-128"/>
                </a:endParaRPr>
              </a:p>
              <a:p>
                <a:pPr marL="548640" lvl="2" algn="just">
                  <a:spcBef>
                    <a:spcPts val="600"/>
                  </a:spcBef>
                  <a:buClr>
                    <a:schemeClr val="accent1"/>
                  </a:buClr>
                </a:pPr>
                <a14:m>
                  <m:oMath xmlns:m="http://schemas.openxmlformats.org/officeDocument/2006/math">
                    <m:sSub>
                      <m:sSubPr>
                        <m:ctrlPr>
                          <a:rPr lang="en-US" altLang="ja-JP" i="1" dirty="0">
                            <a:latin typeface="Cambria Math" panose="02040503050406030204" pitchFamily="18" charset="0"/>
                            <a:ea typeface="ＭＳ Ｐゴシック" pitchFamily="50" charset="-128"/>
                          </a:rPr>
                        </m:ctrlPr>
                      </m:sSubPr>
                      <m:e>
                        <m:acc>
                          <m:accPr>
                            <m:chr m:val="̅"/>
                            <m:ctrlPr>
                              <a:rPr lang="en-US" altLang="ja-JP" i="1" dirty="0">
                                <a:latin typeface="Cambria Math" panose="02040503050406030204" pitchFamily="18" charset="0"/>
                                <a:ea typeface="ＭＳ Ｐゴシック" pitchFamily="50" charset="-128"/>
                              </a:rPr>
                            </m:ctrlPr>
                          </m:accPr>
                          <m:e>
                            <m:r>
                              <a:rPr lang="en-US" altLang="ja-JP" i="1" dirty="0">
                                <a:latin typeface="Cambria Math"/>
                                <a:ea typeface="ＭＳ Ｐゴシック" pitchFamily="50" charset="-128"/>
                              </a:rPr>
                              <m:t>𝑈</m:t>
                            </m:r>
                          </m:e>
                        </m:acc>
                      </m:e>
                      <m:sub>
                        <m:r>
                          <a:rPr lang="en-US" altLang="ja-JP" i="1" dirty="0">
                            <a:latin typeface="Cambria Math"/>
                            <a:ea typeface="ＭＳ Ｐゴシック" pitchFamily="50" charset="-128"/>
                          </a:rPr>
                          <m:t>1</m:t>
                        </m:r>
                      </m:sub>
                    </m:sSub>
                  </m:oMath>
                </a14:m>
                <a:r>
                  <a:rPr lang="en-US" altLang="ja-JP" dirty="0">
                    <a:latin typeface="Times New Roman" panose="02020603050405020304" pitchFamily="18" charset="0"/>
                    <a:ea typeface="ＭＳ Ｐゴシック" pitchFamily="50" charset="-128"/>
                    <a:cs typeface="Times New Roman" panose="02020603050405020304" pitchFamily="18" charset="0"/>
                  </a:rPr>
                  <a:t>=19</a:t>
                </a:r>
                <a:r>
                  <a:rPr lang="ja-JP" altLang="en-US" dirty="0">
                    <a:latin typeface="Times New Roman" panose="02020603050405020304" pitchFamily="18" charset="0"/>
                    <a:ea typeface="ＭＳ Ｐゴシック" pitchFamily="50" charset="-128"/>
                    <a:cs typeface="Times New Roman" panose="02020603050405020304" pitchFamily="18" charset="0"/>
                  </a:rPr>
                  <a:t>の時の無差別曲線を上に平行移動した形になる．</a:t>
                </a:r>
                <a:endParaRPr lang="en-US" altLang="ja-JP" dirty="0">
                  <a:solidFill>
                    <a:schemeClr val="tx1"/>
                  </a:solidFill>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5040560"/>
              </a:xfrm>
              <a:blipFill rotWithShape="1">
                <a:blip r:embed="rId3"/>
                <a:stretch>
                  <a:fillRect l="-511"/>
                </a:stretch>
              </a:blipFill>
            </p:spPr>
            <p:txBody>
              <a:bodyPr/>
              <a:lstStyle/>
              <a:p>
                <a:r>
                  <a:rPr lang="ja-JP" altLang="en-US">
                    <a:noFill/>
                  </a:rPr>
                  <a:t> </a:t>
                </a:r>
              </a:p>
            </p:txBody>
          </p:sp>
        </mc:Fallback>
      </mc:AlternateContent>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6056" y="2564904"/>
            <a:ext cx="4840200" cy="3705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テキスト ボックス 2"/>
          <p:cNvSpPr txBox="1"/>
          <p:nvPr/>
        </p:nvSpPr>
        <p:spPr>
          <a:xfrm>
            <a:off x="5298793" y="3115360"/>
            <a:ext cx="3528392" cy="1569660"/>
          </a:xfrm>
          <a:prstGeom prst="rect">
            <a:avLst/>
          </a:prstGeom>
          <a:noFill/>
        </p:spPr>
        <p:txBody>
          <a:bodyPr wrap="square" rtlCol="0">
            <a:spAutoFit/>
          </a:bodyPr>
          <a:lstStyle/>
          <a:p>
            <a:pPr marL="0" lvl="1"/>
            <a:r>
              <a:rPr lang="ja-JP" altLang="en-US" sz="2400" dirty="0">
                <a:latin typeface="ＭＳ Ｐゴシック" pitchFamily="50" charset="-128"/>
                <a:ea typeface="ＭＳ Ｐゴシック" pitchFamily="50" charset="-128"/>
              </a:rPr>
              <a:t>より</a:t>
            </a:r>
            <a:r>
              <a:rPr lang="ja-JP" altLang="en-US" sz="2400" dirty="0">
                <a:solidFill>
                  <a:srgbClr val="FF0000"/>
                </a:solidFill>
                <a:latin typeface="ＭＳ Ｐゴシック" pitchFamily="50" charset="-128"/>
                <a:ea typeface="ＭＳ Ｐゴシック" pitchFamily="50" charset="-128"/>
              </a:rPr>
              <a:t>右上の無差別曲線</a:t>
            </a:r>
            <a:r>
              <a:rPr lang="ja-JP" altLang="en-US" sz="2400" dirty="0">
                <a:latin typeface="ＭＳ Ｐゴシック" pitchFamily="50" charset="-128"/>
                <a:ea typeface="ＭＳ Ｐゴシック" pitchFamily="50" charset="-128"/>
              </a:rPr>
              <a:t>上の消費量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c</a:t>
            </a:r>
            <a:r>
              <a:rPr lang="en-US" altLang="ja-JP" sz="2400" dirty="0">
                <a:latin typeface="ＭＳ Ｐゴシック" pitchFamily="50" charset="-128"/>
                <a:ea typeface="ＭＳ Ｐゴシック" pitchFamily="50" charset="-128"/>
              </a:rPr>
              <a:t>,</a:t>
            </a:r>
            <a:r>
              <a:rPr lang="en-US" altLang="ja-JP" sz="2400" i="1" dirty="0">
                <a:latin typeface="Times New Roman" panose="02020603050405020304" pitchFamily="18" charset="0"/>
                <a:ea typeface="ＭＳ Ｐゴシック" pitchFamily="50" charset="-128"/>
                <a:cs typeface="Times New Roman" panose="02020603050405020304" pitchFamily="18" charset="0"/>
              </a:rPr>
              <a:t> </a:t>
            </a:r>
            <a:r>
              <a:rPr lang="ja-JP" altLang="en-US" sz="2400" dirty="0">
                <a:latin typeface="Times New Roman" panose="02020603050405020304" pitchFamily="18" charset="0"/>
                <a:ea typeface="ＭＳ Ｐゴシック" pitchFamily="50" charset="-128"/>
                <a:cs typeface="Times New Roman" panose="02020603050405020304" pitchFamily="18" charset="0"/>
              </a:rPr>
              <a:t>貨幣保有量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m</a:t>
            </a:r>
            <a:r>
              <a:rPr lang="ja-JP" altLang="en-US" sz="2400" i="1" dirty="0">
                <a:latin typeface="Times New Roman" panose="02020603050405020304" pitchFamily="18" charset="0"/>
                <a:ea typeface="ＭＳ Ｐゴシック" pitchFamily="50" charset="-128"/>
                <a:cs typeface="Times New Roman" panose="02020603050405020304" pitchFamily="18" charset="0"/>
              </a:rPr>
              <a:t>　</a:t>
            </a:r>
            <a:r>
              <a:rPr lang="ja-JP" altLang="en-US" sz="2400" dirty="0">
                <a:latin typeface="ＭＳ Ｐゴシック" pitchFamily="50" charset="-128"/>
                <a:ea typeface="ＭＳ Ｐゴシック" pitchFamily="50" charset="-128"/>
              </a:rPr>
              <a:t>ほど，効用の水準が高い．</a:t>
            </a:r>
            <a:endParaRPr lang="en-US" altLang="ja-JP" sz="2400" dirty="0">
              <a:latin typeface="ＭＳ Ｐゴシック" pitchFamily="50" charset="-128"/>
              <a:ea typeface="ＭＳ Ｐゴシック" pitchFamily="50" charset="-128"/>
            </a:endParaRPr>
          </a:p>
          <a:p>
            <a:endParaRPr kumimoji="1" lang="ja-JP" altLang="en-US" sz="2400" dirty="0"/>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18</a:t>
            </a:fld>
            <a:endParaRPr kumimoji="1" lang="ja-JP" altLang="en-US"/>
          </a:p>
        </p:txBody>
      </p:sp>
      <p:sp>
        <p:nvSpPr>
          <p:cNvPr id="5" name="日付プレースホルダー 4">
            <a:extLst>
              <a:ext uri="{FF2B5EF4-FFF2-40B4-BE49-F238E27FC236}">
                <a16:creationId xmlns:a16="http://schemas.microsoft.com/office/drawing/2014/main" id="{E314655F-42A7-4114-9C34-1F36D61D266D}"/>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4973740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1.3 </a:t>
            </a:r>
            <a:r>
              <a:rPr lang="ja-JP" altLang="en-US" dirty="0">
                <a:solidFill>
                  <a:srgbClr val="0070C0"/>
                </a:solidFill>
              </a:rPr>
              <a:t>無差別曲線</a:t>
            </a:r>
            <a:endParaRPr lang="en-US" altLang="en-US" dirty="0">
              <a:solidFill>
                <a:srgbClr val="0070C0"/>
              </a:solidFill>
            </a:endParaRPr>
          </a:p>
        </p:txBody>
      </p:sp>
      <p:sp>
        <p:nvSpPr>
          <p:cNvPr id="166917" name="Rectangle 5"/>
          <p:cNvSpPr>
            <a:spLocks noGrp="1" noChangeArrowheads="1"/>
          </p:cNvSpPr>
          <p:nvPr>
            <p:ph idx="1"/>
          </p:nvPr>
        </p:nvSpPr>
        <p:spPr>
          <a:xfrm>
            <a:off x="467544" y="1268760"/>
            <a:ext cx="8424936" cy="5040560"/>
          </a:xfrm>
        </p:spPr>
        <p:txBody>
          <a:bodyPr>
            <a:normAutofit/>
          </a:bodyPr>
          <a:lstStyle/>
          <a:p>
            <a:pPr algn="just"/>
            <a:r>
              <a:rPr lang="ja-JP" altLang="en-US" sz="2400" dirty="0">
                <a:latin typeface="ＭＳ Ｐゴシック" pitchFamily="50" charset="-128"/>
                <a:ea typeface="ＭＳ Ｐゴシック" pitchFamily="50" charset="-128"/>
              </a:rPr>
              <a:t>無差別曲線の接線の傾き（の絶対値）を</a:t>
            </a:r>
            <a:r>
              <a:rPr lang="ja-JP" altLang="en-US" sz="2400" dirty="0">
                <a:solidFill>
                  <a:srgbClr val="FF0000"/>
                </a:solidFill>
                <a:latin typeface="ＭＳ Ｐゴシック" pitchFamily="50" charset="-128"/>
                <a:ea typeface="ＭＳ Ｐゴシック" pitchFamily="50" charset="-128"/>
              </a:rPr>
              <a:t>限界代替率</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p:txBody>
      </p:sp>
      <p:graphicFrame>
        <p:nvGraphicFramePr>
          <p:cNvPr id="6" name="グラフ 5"/>
          <p:cNvGraphicFramePr>
            <a:graphicFrameLocks/>
          </p:cNvGraphicFramePr>
          <p:nvPr>
            <p:extLst>
              <p:ext uri="{D42A27DB-BD31-4B8C-83A1-F6EECF244321}">
                <p14:modId xmlns:p14="http://schemas.microsoft.com/office/powerpoint/2010/main" val="554960959"/>
              </p:ext>
            </p:extLst>
          </p:nvPr>
        </p:nvGraphicFramePr>
        <p:xfrm>
          <a:off x="1331640" y="1916832"/>
          <a:ext cx="6264696" cy="4320480"/>
        </p:xfrm>
        <a:graphic>
          <a:graphicData uri="http://schemas.openxmlformats.org/drawingml/2006/chart">
            <c:chart xmlns:c="http://schemas.openxmlformats.org/drawingml/2006/chart" xmlns:r="http://schemas.openxmlformats.org/officeDocument/2006/relationships" r:id="rId3"/>
          </a:graphicData>
        </a:graphic>
      </p:graphicFrame>
      <p:cxnSp>
        <p:nvCxnSpPr>
          <p:cNvPr id="4" name="直線コネクタ 3"/>
          <p:cNvCxnSpPr/>
          <p:nvPr/>
        </p:nvCxnSpPr>
        <p:spPr>
          <a:xfrm>
            <a:off x="2532956" y="4078957"/>
            <a:ext cx="1512168" cy="100811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19</a:t>
            </a:fld>
            <a:endParaRPr kumimoji="1" lang="ja-JP" altLang="en-US"/>
          </a:p>
        </p:txBody>
      </p:sp>
      <p:sp>
        <p:nvSpPr>
          <p:cNvPr id="5" name="日付プレースホルダー 4">
            <a:extLst>
              <a:ext uri="{FF2B5EF4-FFF2-40B4-BE49-F238E27FC236}">
                <a16:creationId xmlns:a16="http://schemas.microsoft.com/office/drawing/2014/main" id="{55D94E0E-068D-4308-A372-92EB311AAEC0}"/>
              </a:ext>
            </a:extLst>
          </p:cNvPr>
          <p:cNvSpPr>
            <a:spLocks noGrp="1"/>
          </p:cNvSpPr>
          <p:nvPr>
            <p:ph type="dt" sz="half" idx="10"/>
          </p:nvPr>
        </p:nvSpPr>
        <p:spPr/>
        <p:txBody>
          <a:bodyPr/>
          <a:lstStyle/>
          <a:p>
            <a:r>
              <a:rPr kumimoji="1" lang="en-US" altLang="ja-JP"/>
              <a:t>ver. 2</a:t>
            </a:r>
            <a:endParaRPr kumimoji="1" lang="ja-JP" altLang="en-US"/>
          </a:p>
        </p:txBody>
      </p:sp>
      <p:sp>
        <p:nvSpPr>
          <p:cNvPr id="9" name="円/楕円 13">
            <a:extLst>
              <a:ext uri="{FF2B5EF4-FFF2-40B4-BE49-F238E27FC236}">
                <a16:creationId xmlns:a16="http://schemas.microsoft.com/office/drawing/2014/main" id="{DAFDA249-157D-4601-9E59-88D5F87C7072}"/>
              </a:ext>
            </a:extLst>
          </p:cNvPr>
          <p:cNvSpPr/>
          <p:nvPr/>
        </p:nvSpPr>
        <p:spPr>
          <a:xfrm>
            <a:off x="3253486" y="4530785"/>
            <a:ext cx="69100" cy="720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Tree>
    <p:extLst>
      <p:ext uri="{BB962C8B-B14F-4D97-AF65-F5344CB8AC3E}">
        <p14:creationId xmlns:p14="http://schemas.microsoft.com/office/powerpoint/2010/main" val="219802774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ormAutofit/>
          </a:bodyPr>
          <a:lstStyle/>
          <a:p>
            <a:r>
              <a:rPr lang="en-US" altLang="ja-JP" dirty="0"/>
              <a:t>1. </a:t>
            </a:r>
            <a:r>
              <a:rPr lang="ja-JP" altLang="en-US" dirty="0"/>
              <a:t>消費者の直面するトレードオフ</a:t>
            </a:r>
            <a:endParaRPr kumimoji="1" lang="ja-JP" altLang="en-US" dirty="0"/>
          </a:p>
        </p:txBody>
      </p:sp>
      <p:sp>
        <p:nvSpPr>
          <p:cNvPr id="6" name="サブタイトル 5"/>
          <p:cNvSpPr>
            <a:spLocks noGrp="1"/>
          </p:cNvSpPr>
          <p:nvPr>
            <p:ph type="subTitle" idx="1"/>
          </p:nvPr>
        </p:nvSpPr>
        <p:spPr/>
        <p:txBody>
          <a:bodyPr/>
          <a:lstStyle/>
          <a:p>
            <a:endParaRPr kumimoji="1" lang="ja-JP" altLang="en-US"/>
          </a:p>
        </p:txBody>
      </p:sp>
      <p:sp>
        <p:nvSpPr>
          <p:cNvPr id="3" name="日付プレースホルダー 2">
            <a:extLst>
              <a:ext uri="{FF2B5EF4-FFF2-40B4-BE49-F238E27FC236}">
                <a16:creationId xmlns:a16="http://schemas.microsoft.com/office/drawing/2014/main" id="{6EC8535D-B80B-456D-B7CD-0A989292EE2D}"/>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39895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1.3 </a:t>
            </a:r>
            <a:r>
              <a:rPr lang="ja-JP" altLang="en-US" dirty="0">
                <a:solidFill>
                  <a:srgbClr val="0070C0"/>
                </a:solidFill>
              </a:rPr>
              <a:t>無差別曲線</a:t>
            </a:r>
            <a:endParaRPr lang="en-US" altLang="en-US" dirty="0">
              <a:solidFill>
                <a:srgbClr val="0070C0"/>
              </a:solidFill>
            </a:endParaRPr>
          </a:p>
        </p:txBody>
      </p:sp>
      <p:sp>
        <p:nvSpPr>
          <p:cNvPr id="166917" name="Rectangle 5"/>
          <p:cNvSpPr>
            <a:spLocks noGrp="1" noChangeArrowheads="1"/>
          </p:cNvSpPr>
          <p:nvPr>
            <p:ph idx="1"/>
          </p:nvPr>
        </p:nvSpPr>
        <p:spPr>
          <a:xfrm>
            <a:off x="467544" y="1268760"/>
            <a:ext cx="8424936" cy="5040560"/>
          </a:xfrm>
        </p:spPr>
        <p:txBody>
          <a:bodyPr>
            <a:normAutofit/>
          </a:bodyPr>
          <a:lstStyle/>
          <a:p>
            <a:pPr marL="0" indent="0" algn="just">
              <a:buNone/>
            </a:pPr>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限界代替率とは，効用（満足度）の水準を変えないように財・サービスの消費量と貨幣保有の程度を置きかえるような交換比率．</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消費量を</a:t>
            </a:r>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単位増やすとその分消費から得られる効用が高まる．すると，効用を一定に保つという観点からは，貨幣保有量を減らすことができる．</a:t>
            </a:r>
            <a:endParaRPr lang="en-US" altLang="ja-JP" sz="21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消費量（の望ましさ）で評価した貨幣保有量の望ましさ．</a:t>
            </a:r>
            <a:endParaRPr lang="en-US" altLang="ja-JP" sz="21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lvl="1" algn="just"/>
            <a:endParaRPr lang="en-US" altLang="ja-JP" sz="20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20</a:t>
            </a:fld>
            <a:endParaRPr kumimoji="1" lang="ja-JP" altLang="en-US"/>
          </a:p>
        </p:txBody>
      </p:sp>
      <p:sp>
        <p:nvSpPr>
          <p:cNvPr id="4" name="日付プレースホルダー 3">
            <a:extLst>
              <a:ext uri="{FF2B5EF4-FFF2-40B4-BE49-F238E27FC236}">
                <a16:creationId xmlns:a16="http://schemas.microsoft.com/office/drawing/2014/main" id="{61195687-9CF7-4D58-9098-FFFAFC8B521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73031197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3" end="3"/>
                                            </p:txEl>
                                          </p:spTgt>
                                        </p:tgtEl>
                                        <p:attrNameLst>
                                          <p:attrName>style.visibility</p:attrName>
                                        </p:attrNameLst>
                                      </p:cBhvr>
                                      <p:to>
                                        <p:strVal val="visible"/>
                                      </p:to>
                                    </p:set>
                                    <p:animEffect transition="in" filter="fade">
                                      <p:cBhvr>
                                        <p:cTn id="7" dur="500"/>
                                        <p:tgtEl>
                                          <p:spTgt spid="166917">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5" end="5"/>
                                            </p:txEl>
                                          </p:spTgt>
                                        </p:tgtEl>
                                        <p:attrNameLst>
                                          <p:attrName>style.visibility</p:attrName>
                                        </p:attrNameLst>
                                      </p:cBhvr>
                                      <p:to>
                                        <p:strVal val="visible"/>
                                      </p:to>
                                    </p:set>
                                    <p:animEffect transition="in" filter="fade">
                                      <p:cBhvr>
                                        <p:cTn id="10" dur="500"/>
                                        <p:tgtEl>
                                          <p:spTgt spid="16691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1.4 </a:t>
            </a:r>
            <a:r>
              <a:rPr lang="ja-JP" altLang="en-US" dirty="0">
                <a:solidFill>
                  <a:srgbClr val="0070C0"/>
                </a:solidFill>
              </a:rPr>
              <a:t>最適な消費・貨幣保有量の選択</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268760"/>
                <a:ext cx="8424936" cy="5328592"/>
              </a:xfrm>
            </p:spPr>
            <p:txBody>
              <a:bodyPr>
                <a:noAutofit/>
              </a:bodyPr>
              <a:lstStyle/>
              <a:p>
                <a:pPr algn="just"/>
                <a:r>
                  <a:rPr lang="ja-JP" altLang="en-US" sz="2400" dirty="0">
                    <a:latin typeface="ＭＳ Ｐゴシック" pitchFamily="50" charset="-128"/>
                    <a:ea typeface="ＭＳ Ｐゴシック" pitchFamily="50" charset="-128"/>
                  </a:rPr>
                  <a:t>無差別曲線と予算制約線を利用すると最適な財・サービスの消費量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c</a:t>
                </a:r>
                <a:r>
                  <a:rPr lang="ja-JP" altLang="en-US" sz="2400" dirty="0">
                    <a:latin typeface="ＭＳ Ｐゴシック" pitchFamily="50" charset="-128"/>
                    <a:ea typeface="ＭＳ Ｐゴシック" pitchFamily="50" charset="-128"/>
                  </a:rPr>
                  <a:t>と貨幣保有量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m</a:t>
                </a:r>
                <a:r>
                  <a:rPr lang="ja-JP" altLang="en-US" sz="2400" dirty="0">
                    <a:latin typeface="ＭＳ Ｐゴシック" pitchFamily="50" charset="-128"/>
                    <a:ea typeface="ＭＳ Ｐゴシック" pitchFamily="50" charset="-128"/>
                  </a:rPr>
                  <a:t>を決めることができる．</a:t>
                </a:r>
                <a:endParaRPr lang="en-US" altLang="ja-JP" sz="2400" dirty="0">
                  <a:latin typeface="ＭＳ Ｐゴシック" pitchFamily="50" charset="-128"/>
                  <a:ea typeface="ＭＳ Ｐゴシック" pitchFamily="50" charset="-128"/>
                </a:endParaRPr>
              </a:p>
              <a:p>
                <a:pPr lvl="1" algn="just"/>
                <a:r>
                  <a:rPr lang="ja-JP" altLang="en-US" sz="2000" dirty="0">
                    <a:latin typeface="ＭＳ Ｐゴシック" pitchFamily="50" charset="-128"/>
                    <a:ea typeface="ＭＳ Ｐゴシック" pitchFamily="50" charset="-128"/>
                  </a:rPr>
                  <a:t>予算制約線は，予算の範囲で選択可能な消費量</a:t>
                </a:r>
                <a:r>
                  <a:rPr lang="en-US" altLang="ja-JP" sz="2000" i="1" dirty="0">
                    <a:latin typeface="Times New Roman" panose="02020603050405020304" pitchFamily="18" charset="0"/>
                    <a:ea typeface="ＭＳ Ｐゴシック" pitchFamily="50" charset="-128"/>
                    <a:cs typeface="Times New Roman" panose="02020603050405020304" pitchFamily="18" charset="0"/>
                  </a:rPr>
                  <a:t>c</a:t>
                </a:r>
                <a:r>
                  <a:rPr lang="ja-JP" altLang="en-US" sz="2000" dirty="0">
                    <a:latin typeface="ＭＳ Ｐゴシック" pitchFamily="50" charset="-128"/>
                    <a:ea typeface="ＭＳ Ｐゴシック" pitchFamily="50" charset="-128"/>
                  </a:rPr>
                  <a:t>と貨幣保有量</a:t>
                </a:r>
                <a:r>
                  <a:rPr lang="en-US" altLang="ja-JP" sz="2000" i="1" dirty="0">
                    <a:latin typeface="Times New Roman" panose="02020603050405020304" pitchFamily="18" charset="0"/>
                    <a:ea typeface="ＭＳ Ｐゴシック" pitchFamily="50" charset="-128"/>
                    <a:cs typeface="Times New Roman" panose="02020603050405020304" pitchFamily="18" charset="0"/>
                  </a:rPr>
                  <a:t>m</a:t>
                </a:r>
                <a:r>
                  <a:rPr lang="ja-JP" altLang="en-US" sz="2000" dirty="0">
                    <a:latin typeface="ＭＳ Ｐゴシック" pitchFamily="50" charset="-128"/>
                    <a:ea typeface="ＭＳ Ｐゴシック" pitchFamily="50" charset="-128"/>
                  </a:rPr>
                  <a:t>を表す．</a:t>
                </a:r>
                <a:endParaRPr lang="en-US" altLang="ja-JP" sz="2000" dirty="0">
                  <a:latin typeface="ＭＳ Ｐゴシック" pitchFamily="50" charset="-128"/>
                  <a:ea typeface="ＭＳ Ｐゴシック" pitchFamily="50" charset="-128"/>
                </a:endParaRPr>
              </a:p>
              <a:p>
                <a:pPr lvl="1" algn="just"/>
                <a:r>
                  <a:rPr lang="ja-JP" altLang="en-US" sz="2000" dirty="0">
                    <a:latin typeface="ＭＳ Ｐゴシック" pitchFamily="50" charset="-128"/>
                    <a:ea typeface="ＭＳ Ｐゴシック" pitchFamily="50" charset="-128"/>
                  </a:rPr>
                  <a:t>無差別曲線は，消費量</a:t>
                </a:r>
                <a:r>
                  <a:rPr lang="en-US" altLang="ja-JP" sz="2000" i="1" dirty="0">
                    <a:latin typeface="Times New Roman" panose="02020603050405020304" pitchFamily="18" charset="0"/>
                    <a:ea typeface="ＭＳ Ｐゴシック" pitchFamily="50" charset="-128"/>
                    <a:cs typeface="Times New Roman" panose="02020603050405020304" pitchFamily="18" charset="0"/>
                  </a:rPr>
                  <a:t>c</a:t>
                </a:r>
                <a:r>
                  <a:rPr lang="ja-JP" altLang="en-US" sz="2000" dirty="0">
                    <a:latin typeface="ＭＳ Ｐゴシック" pitchFamily="50" charset="-128"/>
                    <a:ea typeface="ＭＳ Ｐゴシック" pitchFamily="50" charset="-128"/>
                  </a:rPr>
                  <a:t>と貨幣保有量</a:t>
                </a:r>
                <a:r>
                  <a:rPr lang="en-US" altLang="ja-JP" sz="2000" i="1" dirty="0">
                    <a:latin typeface="Times New Roman" panose="02020603050405020304" pitchFamily="18" charset="0"/>
                    <a:ea typeface="ＭＳ Ｐゴシック" pitchFamily="50" charset="-128"/>
                    <a:cs typeface="Times New Roman" panose="02020603050405020304" pitchFamily="18" charset="0"/>
                  </a:rPr>
                  <a:t>m</a:t>
                </a:r>
                <a:r>
                  <a:rPr lang="ja-JP" altLang="en-US" sz="2000" dirty="0">
                    <a:latin typeface="ＭＳ Ｐゴシック" pitchFamily="50" charset="-128"/>
                    <a:ea typeface="ＭＳ Ｐゴシック" pitchFamily="50" charset="-128"/>
                  </a:rPr>
                  <a:t>の組み合わせごとの望ましさを表す．</a:t>
                </a:r>
                <a:endParaRPr lang="en-US" altLang="ja-JP" sz="20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消費財の価格</a:t>
                </a:r>
                <a:r>
                  <a:rPr lang="en-US" altLang="ja-JP" sz="2400" i="1" dirty="0">
                    <a:latin typeface="Times New Roman" panose="02020603050405020304" pitchFamily="18" charset="0"/>
                    <a:ea typeface="ＭＳ Ｐゴシック" pitchFamily="50" charset="-128"/>
                    <a:cs typeface="Times New Roman" panose="02020603050405020304" pitchFamily="18" charset="0"/>
                  </a:rPr>
                  <a:t>P</a:t>
                </a:r>
                <a:r>
                  <a:rPr lang="en-US" altLang="ja-JP" sz="2400" dirty="0">
                    <a:latin typeface="Times New Roman" panose="02020603050405020304" pitchFamily="18" charset="0"/>
                    <a:ea typeface="ＭＳ Ｐゴシック" pitchFamily="50" charset="-128"/>
                    <a:cs typeface="Times New Roman" panose="02020603050405020304" pitchFamily="18" charset="0"/>
                  </a:rPr>
                  <a:t>=1</a:t>
                </a:r>
                <a:r>
                  <a:rPr lang="ja-JP" altLang="en-US" sz="2400" dirty="0" err="1">
                    <a:latin typeface="ＭＳ Ｐゴシック" pitchFamily="50" charset="-128"/>
                    <a:ea typeface="ＭＳ Ｐゴシック" pitchFamily="50" charset="-128"/>
                  </a:rPr>
                  <a:t>，</a:t>
                </a:r>
                <a:r>
                  <a:rPr lang="ja-JP" altLang="en-US" sz="2400" dirty="0">
                    <a:latin typeface="ＭＳ Ｐゴシック" pitchFamily="50" charset="-128"/>
                    <a:ea typeface="ＭＳ Ｐゴシック" pitchFamily="50" charset="-128"/>
                  </a:rPr>
                  <a:t>所得 </a:t>
                </a:r>
                <a:r>
                  <a:rPr lang="en-US" altLang="ja-JP" sz="2400" i="1" dirty="0">
                    <a:latin typeface="Times New Roman" panose="02020603050405020304" pitchFamily="18" charset="0"/>
                    <a:ea typeface="ＭＳ Ｐゴシック" pitchFamily="50" charset="-128"/>
                    <a:cs typeface="Times New Roman" panose="02020603050405020304" pitchFamily="18" charset="0"/>
                  </a:rPr>
                  <a:t>I</a:t>
                </a:r>
                <a:r>
                  <a:rPr lang="en-US" altLang="ja-JP" sz="2400" dirty="0">
                    <a:latin typeface="Times New Roman" panose="02020603050405020304" pitchFamily="18" charset="0"/>
                    <a:ea typeface="ＭＳ Ｐゴシック" pitchFamily="50" charset="-128"/>
                    <a:cs typeface="Times New Roman" panose="02020603050405020304" pitchFamily="18" charset="0"/>
                  </a:rPr>
                  <a:t>=17</a:t>
                </a:r>
                <a:r>
                  <a:rPr lang="ja-JP" altLang="en-US" sz="2400" dirty="0">
                    <a:latin typeface="Times New Roman" panose="02020603050405020304" pitchFamily="18" charset="0"/>
                    <a:ea typeface="ＭＳ Ｐゴシック" pitchFamily="50" charset="-128"/>
                    <a:cs typeface="Times New Roman" panose="02020603050405020304" pitchFamily="18" charset="0"/>
                  </a:rPr>
                  <a:t> </a:t>
                </a:r>
                <a:r>
                  <a:rPr lang="ja-JP" altLang="en-US" sz="2400" dirty="0">
                    <a:latin typeface="ＭＳ Ｐゴシック" pitchFamily="50" charset="-128"/>
                    <a:ea typeface="ＭＳ Ｐゴシック" pitchFamily="50" charset="-128"/>
                  </a:rPr>
                  <a:t>として予算制約式が以下のように書けるとする．</a:t>
                </a:r>
                <a:endParaRPr lang="en-US" altLang="ja-JP" sz="24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latin typeface="Cambria Math"/>
                          <a:ea typeface="ＭＳ Ｐゴシック" pitchFamily="50" charset="-128"/>
                        </a:rPr>
                        <m:t>𝑚</m:t>
                      </m:r>
                      <m:r>
                        <a:rPr lang="en-US" altLang="ja-JP" sz="2400" b="0" i="1" smtClean="0">
                          <a:latin typeface="Cambria Math"/>
                          <a:ea typeface="ＭＳ Ｐゴシック" pitchFamily="50" charset="-128"/>
                        </a:rPr>
                        <m:t>=17−</m:t>
                      </m:r>
                      <m:r>
                        <a:rPr lang="en-US" altLang="ja-JP" sz="2400" b="0" i="1" smtClean="0">
                          <a:latin typeface="Cambria Math"/>
                          <a:ea typeface="ＭＳ Ｐゴシック" pitchFamily="50" charset="-128"/>
                        </a:rPr>
                        <m:t>𝑐</m:t>
                      </m:r>
                    </m:oMath>
                  </m:oMathPara>
                </a14:m>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無差別曲線として以下を考える．</a:t>
                </a:r>
                <a:endParaRPr lang="en-US" altLang="ja-JP" sz="2400" dirty="0">
                  <a:latin typeface="ＭＳ Ｐゴシック" pitchFamily="50" charset="-128"/>
                  <a:ea typeface="ＭＳ Ｐゴシック" pitchFamily="50" charset="-128"/>
                </a:endParaRPr>
              </a:p>
              <a:p>
                <a:pPr marL="0" indent="0" algn="just">
                  <a:buNone/>
                </a:pPr>
                <a:r>
                  <a:rPr lang="en-US" altLang="ja-JP" sz="2400" dirty="0">
                    <a:solidFill>
                      <a:schemeClr val="tx1"/>
                    </a:solidFill>
                    <a:ea typeface="ＭＳ Ｐゴシック" pitchFamily="50" charset="-128"/>
                  </a:rPr>
                  <a:t>	</a:t>
                </a:r>
                <a14:m>
                  <m:oMath xmlns:m="http://schemas.openxmlformats.org/officeDocument/2006/math">
                    <m:acc>
                      <m:accPr>
                        <m:chr m:val="̅"/>
                        <m:ctrlPr>
                          <a:rPr lang="en-US" altLang="ja-JP" sz="2400" i="1" dirty="0" smtClean="0">
                            <a:solidFill>
                              <a:schemeClr val="tx1"/>
                            </a:solidFill>
                            <a:latin typeface="Cambria Math" panose="02040503050406030204" pitchFamily="18" charset="0"/>
                            <a:ea typeface="ＭＳ Ｐゴシック" pitchFamily="50" charset="-128"/>
                          </a:rPr>
                        </m:ctrlPr>
                      </m:accPr>
                      <m:e>
                        <m:r>
                          <a:rPr lang="en-US" altLang="ja-JP" sz="2400" b="0" i="1" dirty="0" smtClean="0">
                            <a:solidFill>
                              <a:schemeClr val="tx1"/>
                            </a:solidFill>
                            <a:latin typeface="Cambria Math"/>
                            <a:ea typeface="ＭＳ Ｐゴシック" pitchFamily="50" charset="-128"/>
                          </a:rPr>
                          <m:t>𝑈</m:t>
                        </m:r>
                      </m:e>
                    </m:acc>
                    <m:r>
                      <a:rPr lang="en-US" altLang="ja-JP" sz="2400" b="0" i="1" dirty="0" smtClean="0">
                        <a:solidFill>
                          <a:schemeClr val="tx1"/>
                        </a:solidFill>
                        <a:latin typeface="Cambria Math"/>
                        <a:ea typeface="ＭＳ Ｐゴシック" pitchFamily="50" charset="-128"/>
                      </a:rPr>
                      <m:t>=19</m:t>
                    </m:r>
                  </m:oMath>
                </a14:m>
                <a:r>
                  <a:rPr lang="ja-JP" altLang="en-US" sz="2400" b="0" dirty="0">
                    <a:solidFill>
                      <a:schemeClr val="tx1"/>
                    </a:solidFill>
                    <a:latin typeface="Cambria Math"/>
                    <a:ea typeface="ＭＳ Ｐゴシック" pitchFamily="50" charset="-128"/>
                  </a:rPr>
                  <a:t>の時</a:t>
                </a:r>
                <a:r>
                  <a:rPr lang="en-US" altLang="ja-JP" sz="2400" dirty="0">
                    <a:latin typeface="Cambria Math"/>
                    <a:ea typeface="ＭＳ Ｐゴシック" pitchFamily="50" charset="-128"/>
                  </a:rPr>
                  <a:t>	</a:t>
                </a:r>
                <a:r>
                  <a:rPr lang="ja-JP" altLang="en-US" sz="2400" dirty="0">
                    <a:latin typeface="Cambria Math"/>
                    <a:ea typeface="ＭＳ Ｐゴシック" pitchFamily="50" charset="-128"/>
                  </a:rPr>
                  <a:t>　　　</a:t>
                </a:r>
                <a14:m>
                  <m:oMath xmlns:m="http://schemas.openxmlformats.org/officeDocument/2006/math">
                    <m:r>
                      <a:rPr lang="en-US" altLang="ja-JP" sz="2400" i="1" dirty="0" smtClean="0">
                        <a:solidFill>
                          <a:schemeClr val="tx1"/>
                        </a:solidFill>
                        <a:latin typeface="Cambria Math"/>
                        <a:ea typeface="ＭＳ Ｐゴシック" pitchFamily="50" charset="-128"/>
                      </a:rPr>
                      <m:t>𝑚</m:t>
                    </m:r>
                    <m:r>
                      <a:rPr lang="en-US" altLang="ja-JP" sz="2400" i="1" dirty="0" smtClean="0">
                        <a:solidFill>
                          <a:schemeClr val="tx1"/>
                        </a:solidFill>
                        <a:latin typeface="Cambria Math"/>
                        <a:ea typeface="ＭＳ Ｐゴシック" pitchFamily="50" charset="-128"/>
                      </a:rPr>
                      <m:t>=</m:t>
                    </m:r>
                    <m:f>
                      <m:fPr>
                        <m:ctrlPr>
                          <a:rPr lang="en-US" altLang="ja-JP" sz="2400" i="1">
                            <a:solidFill>
                              <a:schemeClr val="tx1"/>
                            </a:solidFill>
                            <a:latin typeface="Cambria Math" panose="02040503050406030204" pitchFamily="18" charset="0"/>
                            <a:ea typeface="ＭＳ Ｐゴシック" pitchFamily="50" charset="-128"/>
                          </a:rPr>
                        </m:ctrlPr>
                      </m:fPr>
                      <m:num>
                        <m:r>
                          <a:rPr lang="en-US" altLang="ja-JP" sz="2400" i="1">
                            <a:solidFill>
                              <a:schemeClr val="tx1"/>
                            </a:solidFill>
                            <a:latin typeface="Cambria Math"/>
                            <a:ea typeface="ＭＳ Ｐゴシック" pitchFamily="50" charset="-128"/>
                          </a:rPr>
                          <m:t>1</m:t>
                        </m:r>
                      </m:num>
                      <m:den>
                        <m:r>
                          <a:rPr lang="en-US" altLang="ja-JP" sz="2400" i="1">
                            <a:solidFill>
                              <a:schemeClr val="tx1"/>
                            </a:solidFill>
                            <a:latin typeface="Cambria Math"/>
                            <a:ea typeface="ＭＳ Ｐゴシック" pitchFamily="50" charset="-128"/>
                          </a:rPr>
                          <m:t>2</m:t>
                        </m:r>
                      </m:den>
                    </m:f>
                    <m:sSup>
                      <m:sSupPr>
                        <m:ctrlPr>
                          <a:rPr lang="en-US" altLang="ja-JP" sz="2400" i="1">
                            <a:solidFill>
                              <a:schemeClr val="tx1"/>
                            </a:solidFill>
                            <a:latin typeface="Cambria Math" panose="02040503050406030204" pitchFamily="18" charset="0"/>
                            <a:ea typeface="ＭＳ Ｐゴシック" pitchFamily="50" charset="-128"/>
                          </a:rPr>
                        </m:ctrlPr>
                      </m:sSupPr>
                      <m:e>
                        <m:r>
                          <a:rPr lang="en-US" altLang="ja-JP" sz="2400" i="1">
                            <a:solidFill>
                              <a:schemeClr val="tx1"/>
                            </a:solidFill>
                            <a:latin typeface="Cambria Math"/>
                            <a:ea typeface="ＭＳ Ｐゴシック" pitchFamily="50" charset="-128"/>
                          </a:rPr>
                          <m:t>𝑐</m:t>
                        </m:r>
                      </m:e>
                      <m:sup>
                        <m:r>
                          <a:rPr lang="en-US" altLang="ja-JP" sz="2400" i="1">
                            <a:solidFill>
                              <a:schemeClr val="tx1"/>
                            </a:solidFill>
                            <a:latin typeface="Cambria Math"/>
                            <a:ea typeface="ＭＳ Ｐゴシック" pitchFamily="50" charset="-128"/>
                          </a:rPr>
                          <m:t>2</m:t>
                        </m:r>
                      </m:sup>
                    </m:sSup>
                    <m:r>
                      <a:rPr lang="en-US" altLang="ja-JP" sz="2400" i="1">
                        <a:solidFill>
                          <a:schemeClr val="tx1"/>
                        </a:solidFill>
                        <a:latin typeface="Cambria Math"/>
                        <a:ea typeface="ＭＳ Ｐゴシック" pitchFamily="50" charset="-128"/>
                      </a:rPr>
                      <m:t>−5</m:t>
                    </m:r>
                    <m:r>
                      <a:rPr lang="en-US" altLang="ja-JP" sz="2400" i="1">
                        <a:solidFill>
                          <a:schemeClr val="tx1"/>
                        </a:solidFill>
                        <a:latin typeface="Cambria Math"/>
                        <a:ea typeface="ＭＳ Ｐゴシック" pitchFamily="50" charset="-128"/>
                      </a:rPr>
                      <m:t>𝑐</m:t>
                    </m:r>
                    <m:r>
                      <a:rPr lang="en-US" altLang="ja-JP" sz="2400" i="1">
                        <a:solidFill>
                          <a:schemeClr val="tx1"/>
                        </a:solidFill>
                        <a:latin typeface="Cambria Math"/>
                        <a:ea typeface="ＭＳ Ｐゴシック" pitchFamily="50" charset="-128"/>
                      </a:rPr>
                      <m:t>+19</m:t>
                    </m:r>
                  </m:oMath>
                </a14:m>
                <a:endParaRPr lang="en-US" altLang="ja-JP" sz="2400" dirty="0">
                  <a:solidFill>
                    <a:schemeClr val="tx1"/>
                  </a:solidFill>
                  <a:latin typeface="ＭＳ Ｐゴシック" pitchFamily="50" charset="-128"/>
                  <a:ea typeface="ＭＳ Ｐゴシック" pitchFamily="50" charset="-128"/>
                </a:endParaRPr>
              </a:p>
              <a:p>
                <a:pPr marL="0" indent="0" algn="just">
                  <a:buNone/>
                </a:pPr>
                <a:r>
                  <a:rPr lang="en-US" altLang="ja-JP" sz="2400" dirty="0">
                    <a:ea typeface="ＭＳ Ｐゴシック" pitchFamily="50" charset="-128"/>
                  </a:rPr>
                  <a:t>	</a:t>
                </a:r>
                <a14:m>
                  <m:oMath xmlns:m="http://schemas.openxmlformats.org/officeDocument/2006/math">
                    <m:acc>
                      <m:accPr>
                        <m:chr m:val="̅"/>
                        <m:ctrlPr>
                          <a:rPr lang="en-US" altLang="ja-JP" sz="2400" i="1" dirty="0">
                            <a:latin typeface="Cambria Math" panose="02040503050406030204" pitchFamily="18" charset="0"/>
                            <a:ea typeface="ＭＳ Ｐゴシック" pitchFamily="50" charset="-128"/>
                          </a:rPr>
                        </m:ctrlPr>
                      </m:accPr>
                      <m:e>
                        <m:r>
                          <a:rPr lang="en-US" altLang="ja-JP" sz="2400" i="1" dirty="0">
                            <a:latin typeface="Cambria Math"/>
                            <a:ea typeface="ＭＳ Ｐゴシック" pitchFamily="50" charset="-128"/>
                          </a:rPr>
                          <m:t>𝑈</m:t>
                        </m:r>
                      </m:e>
                    </m:acc>
                    <m:r>
                      <a:rPr lang="en-US" altLang="ja-JP" sz="2400" i="1" dirty="0">
                        <a:latin typeface="Cambria Math"/>
                        <a:ea typeface="ＭＳ Ｐゴシック" pitchFamily="50" charset="-128"/>
                      </a:rPr>
                      <m:t>=</m:t>
                    </m:r>
                    <m:r>
                      <a:rPr lang="en-US" altLang="ja-JP" sz="2400" i="1" dirty="0" smtClean="0">
                        <a:latin typeface="Cambria Math"/>
                        <a:ea typeface="ＭＳ Ｐゴシック" pitchFamily="50" charset="-128"/>
                      </a:rPr>
                      <m:t>25</m:t>
                    </m:r>
                  </m:oMath>
                </a14:m>
                <a:r>
                  <a:rPr lang="ja-JP" altLang="en-US" sz="2400" dirty="0">
                    <a:latin typeface="Cambria Math"/>
                    <a:ea typeface="ＭＳ Ｐゴシック" pitchFamily="50" charset="-128"/>
                  </a:rPr>
                  <a:t>の時</a:t>
                </a:r>
                <a:r>
                  <a:rPr lang="en-US" altLang="ja-JP" sz="2400" dirty="0">
                    <a:latin typeface="Cambria Math"/>
                    <a:ea typeface="ＭＳ Ｐゴシック" pitchFamily="50" charset="-128"/>
                  </a:rPr>
                  <a:t>	</a:t>
                </a:r>
                <a:r>
                  <a:rPr lang="ja-JP" altLang="en-US" sz="2400" dirty="0">
                    <a:latin typeface="Cambria Math"/>
                    <a:ea typeface="ＭＳ Ｐゴシック" pitchFamily="50" charset="-128"/>
                  </a:rPr>
                  <a:t>　　　</a:t>
                </a:r>
                <a14:m>
                  <m:oMath xmlns:m="http://schemas.openxmlformats.org/officeDocument/2006/math">
                    <m:r>
                      <a:rPr lang="en-US" altLang="ja-JP" sz="2400" i="1" dirty="0">
                        <a:solidFill>
                          <a:schemeClr val="tx1"/>
                        </a:solidFill>
                        <a:latin typeface="Cambria Math"/>
                        <a:ea typeface="ＭＳ Ｐゴシック" pitchFamily="50" charset="-128"/>
                      </a:rPr>
                      <m:t>𝑚</m:t>
                    </m:r>
                    <m:r>
                      <a:rPr lang="en-US" altLang="ja-JP" sz="2400" i="1" dirty="0">
                        <a:solidFill>
                          <a:schemeClr val="tx1"/>
                        </a:solidFill>
                        <a:latin typeface="Cambria Math"/>
                        <a:ea typeface="ＭＳ Ｐゴシック" pitchFamily="50" charset="-128"/>
                      </a:rPr>
                      <m:t>=</m:t>
                    </m:r>
                    <m:f>
                      <m:fPr>
                        <m:ctrlPr>
                          <a:rPr lang="en-US" altLang="ja-JP" sz="2400" i="1">
                            <a:solidFill>
                              <a:schemeClr val="tx1"/>
                            </a:solidFill>
                            <a:latin typeface="Cambria Math" panose="02040503050406030204" pitchFamily="18" charset="0"/>
                            <a:ea typeface="ＭＳ Ｐゴシック" pitchFamily="50" charset="-128"/>
                          </a:rPr>
                        </m:ctrlPr>
                      </m:fPr>
                      <m:num>
                        <m:r>
                          <a:rPr lang="en-US" altLang="ja-JP" sz="2400" i="1">
                            <a:solidFill>
                              <a:schemeClr val="tx1"/>
                            </a:solidFill>
                            <a:latin typeface="Cambria Math"/>
                            <a:ea typeface="ＭＳ Ｐゴシック" pitchFamily="50" charset="-128"/>
                          </a:rPr>
                          <m:t>1</m:t>
                        </m:r>
                      </m:num>
                      <m:den>
                        <m:r>
                          <a:rPr lang="en-US" altLang="ja-JP" sz="2400" i="1">
                            <a:solidFill>
                              <a:schemeClr val="tx1"/>
                            </a:solidFill>
                            <a:latin typeface="Cambria Math"/>
                            <a:ea typeface="ＭＳ Ｐゴシック" pitchFamily="50" charset="-128"/>
                          </a:rPr>
                          <m:t>2</m:t>
                        </m:r>
                      </m:den>
                    </m:f>
                    <m:sSup>
                      <m:sSupPr>
                        <m:ctrlPr>
                          <a:rPr lang="en-US" altLang="ja-JP" sz="2400" i="1">
                            <a:solidFill>
                              <a:schemeClr val="tx1"/>
                            </a:solidFill>
                            <a:latin typeface="Cambria Math" panose="02040503050406030204" pitchFamily="18" charset="0"/>
                            <a:ea typeface="ＭＳ Ｐゴシック" pitchFamily="50" charset="-128"/>
                          </a:rPr>
                        </m:ctrlPr>
                      </m:sSupPr>
                      <m:e>
                        <m:r>
                          <a:rPr lang="en-US" altLang="ja-JP" sz="2400" i="1">
                            <a:solidFill>
                              <a:schemeClr val="tx1"/>
                            </a:solidFill>
                            <a:latin typeface="Cambria Math"/>
                            <a:ea typeface="ＭＳ Ｐゴシック" pitchFamily="50" charset="-128"/>
                          </a:rPr>
                          <m:t>𝑐</m:t>
                        </m:r>
                      </m:e>
                      <m:sup>
                        <m:r>
                          <a:rPr lang="en-US" altLang="ja-JP" sz="2400" i="1">
                            <a:solidFill>
                              <a:schemeClr val="tx1"/>
                            </a:solidFill>
                            <a:latin typeface="Cambria Math"/>
                            <a:ea typeface="ＭＳ Ｐゴシック" pitchFamily="50" charset="-128"/>
                          </a:rPr>
                          <m:t>2</m:t>
                        </m:r>
                      </m:sup>
                    </m:sSup>
                    <m:r>
                      <a:rPr lang="en-US" altLang="ja-JP" sz="2400" i="1">
                        <a:solidFill>
                          <a:schemeClr val="tx1"/>
                        </a:solidFill>
                        <a:latin typeface="Cambria Math"/>
                        <a:ea typeface="ＭＳ Ｐゴシック" pitchFamily="50" charset="-128"/>
                      </a:rPr>
                      <m:t>−5</m:t>
                    </m:r>
                    <m:r>
                      <a:rPr lang="en-US" altLang="ja-JP" sz="2400" i="1">
                        <a:solidFill>
                          <a:schemeClr val="tx1"/>
                        </a:solidFill>
                        <a:latin typeface="Cambria Math"/>
                        <a:ea typeface="ＭＳ Ｐゴシック" pitchFamily="50" charset="-128"/>
                      </a:rPr>
                      <m:t>𝑐</m:t>
                    </m:r>
                    <m:r>
                      <a:rPr lang="en-US" altLang="ja-JP" sz="2400" i="1">
                        <a:solidFill>
                          <a:schemeClr val="tx1"/>
                        </a:solidFill>
                        <a:latin typeface="Cambria Math"/>
                        <a:ea typeface="ＭＳ Ｐゴシック" pitchFamily="50" charset="-128"/>
                      </a:rPr>
                      <m:t>+25</m:t>
                    </m:r>
                  </m:oMath>
                </a14:m>
                <a:endParaRPr lang="en-US" altLang="ja-JP" sz="2400" dirty="0">
                  <a:solidFill>
                    <a:schemeClr val="tx1"/>
                  </a:solidFill>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268760"/>
                <a:ext cx="8424936" cy="5328592"/>
              </a:xfrm>
              <a:blipFill rotWithShape="1">
                <a:blip r:embed="rId3"/>
                <a:stretch>
                  <a:fillRect l="-507" t="-915" r="-2677"/>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21</a:t>
            </a:fld>
            <a:endParaRPr kumimoji="1" lang="ja-JP" altLang="en-US"/>
          </a:p>
        </p:txBody>
      </p:sp>
      <p:sp>
        <p:nvSpPr>
          <p:cNvPr id="4" name="日付プレースホルダー 3">
            <a:extLst>
              <a:ext uri="{FF2B5EF4-FFF2-40B4-BE49-F238E27FC236}">
                <a16:creationId xmlns:a16="http://schemas.microsoft.com/office/drawing/2014/main" id="{F7A01AD9-C42A-4398-A2DD-665A64310343}"/>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77502755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4" end="4"/>
                                            </p:txEl>
                                          </p:spTgt>
                                        </p:tgtEl>
                                        <p:attrNameLst>
                                          <p:attrName>style.visibility</p:attrName>
                                        </p:attrNameLst>
                                      </p:cBhvr>
                                      <p:to>
                                        <p:strVal val="visible"/>
                                      </p:to>
                                    </p:set>
                                    <p:animEffect transition="in" filter="fade">
                                      <p:cBhvr>
                                        <p:cTn id="7" dur="500"/>
                                        <p:tgtEl>
                                          <p:spTgt spid="166917">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5" end="5"/>
                                            </p:txEl>
                                          </p:spTgt>
                                        </p:tgtEl>
                                        <p:attrNameLst>
                                          <p:attrName>style.visibility</p:attrName>
                                        </p:attrNameLst>
                                      </p:cBhvr>
                                      <p:to>
                                        <p:strVal val="visible"/>
                                      </p:to>
                                    </p:set>
                                    <p:animEffect transition="in" filter="fade">
                                      <p:cBhvr>
                                        <p:cTn id="10" dur="500"/>
                                        <p:tgtEl>
                                          <p:spTgt spid="166917">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6" end="6"/>
                                            </p:txEl>
                                          </p:spTgt>
                                        </p:tgtEl>
                                        <p:attrNameLst>
                                          <p:attrName>style.visibility</p:attrName>
                                        </p:attrNameLst>
                                      </p:cBhvr>
                                      <p:to>
                                        <p:strVal val="visible"/>
                                      </p:to>
                                    </p:set>
                                    <p:animEffect transition="in" filter="fade">
                                      <p:cBhvr>
                                        <p:cTn id="15" dur="500"/>
                                        <p:tgtEl>
                                          <p:spTgt spid="166917">
                                            <p:txEl>
                                              <p:pRg st="6" end="6"/>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6917">
                                            <p:txEl>
                                              <p:pRg st="7" end="7"/>
                                            </p:txEl>
                                          </p:spTgt>
                                        </p:tgtEl>
                                        <p:attrNameLst>
                                          <p:attrName>style.visibility</p:attrName>
                                        </p:attrNameLst>
                                      </p:cBhvr>
                                      <p:to>
                                        <p:strVal val="visible"/>
                                      </p:to>
                                    </p:set>
                                    <p:animEffect transition="in" filter="fade">
                                      <p:cBhvr>
                                        <p:cTn id="18" dur="500"/>
                                        <p:tgtEl>
                                          <p:spTgt spid="166917">
                                            <p:txEl>
                                              <p:pRg st="7" end="7"/>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6917">
                                            <p:txEl>
                                              <p:pRg st="8" end="8"/>
                                            </p:txEl>
                                          </p:spTgt>
                                        </p:tgtEl>
                                        <p:attrNameLst>
                                          <p:attrName>style.visibility</p:attrName>
                                        </p:attrNameLst>
                                      </p:cBhvr>
                                      <p:to>
                                        <p:strVal val="visible"/>
                                      </p:to>
                                    </p:set>
                                    <p:animEffect transition="in" filter="fade">
                                      <p:cBhvr>
                                        <p:cTn id="21"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1.4 </a:t>
            </a:r>
            <a:r>
              <a:rPr lang="ja-JP" altLang="en-US" dirty="0">
                <a:solidFill>
                  <a:srgbClr val="0070C0"/>
                </a:solidFill>
              </a:rPr>
              <a:t>最適な消費・貨幣保有量の選択</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268760"/>
                <a:ext cx="8424936" cy="5040560"/>
              </a:xfrm>
            </p:spPr>
            <p:txBody>
              <a:bodyPr>
                <a:normAutofit/>
              </a:bodyPr>
              <a:lstStyle/>
              <a:p>
                <a:pPr algn="just"/>
                <a:r>
                  <a:rPr lang="ja-JP" altLang="en-US" sz="2400" dirty="0">
                    <a:solidFill>
                      <a:srgbClr val="7030A0"/>
                    </a:solidFill>
                    <a:latin typeface="ＭＳ Ｐゴシック" pitchFamily="50" charset="-128"/>
                    <a:ea typeface="ＭＳ Ｐゴシック" pitchFamily="50" charset="-128"/>
                  </a:rPr>
                  <a:t>点</a:t>
                </a:r>
                <a:r>
                  <a:rPr lang="en-US" altLang="ja-JP" sz="2400" i="1" dirty="0">
                    <a:solidFill>
                      <a:srgbClr val="7030A0"/>
                    </a:solidFill>
                    <a:latin typeface="Times New Roman" panose="02020603050405020304" pitchFamily="18" charset="0"/>
                    <a:ea typeface="ＭＳ Ｐゴシック" pitchFamily="50" charset="-128"/>
                    <a:cs typeface="Times New Roman" panose="02020603050405020304" pitchFamily="18" charset="0"/>
                  </a:rPr>
                  <a:t>x</a:t>
                </a:r>
                <a:r>
                  <a:rPr lang="ja-JP" altLang="en-US" sz="2400" dirty="0">
                    <a:latin typeface="ＭＳ Ｐゴシック" pitchFamily="50" charset="-128"/>
                    <a:ea typeface="ＭＳ Ｐゴシック" pitchFamily="50" charset="-128"/>
                  </a:rPr>
                  <a:t>と</a:t>
                </a:r>
                <a:r>
                  <a:rPr lang="ja-JP" altLang="en-US" sz="2400" dirty="0">
                    <a:solidFill>
                      <a:schemeClr val="accent5">
                        <a:lumMod val="75000"/>
                      </a:schemeClr>
                    </a:solidFill>
                    <a:latin typeface="ＭＳ Ｐゴシック" pitchFamily="50" charset="-128"/>
                    <a:ea typeface="ＭＳ Ｐゴシック" pitchFamily="50" charset="-128"/>
                  </a:rPr>
                  <a:t>点</a:t>
                </a:r>
                <a:r>
                  <a:rPr lang="en-US" altLang="ja-JP" sz="2400" i="1" dirty="0">
                    <a:solidFill>
                      <a:schemeClr val="accent5">
                        <a:lumMod val="75000"/>
                      </a:schemeClr>
                    </a:solidFill>
                    <a:latin typeface="Times New Roman" panose="02020603050405020304" pitchFamily="18" charset="0"/>
                    <a:ea typeface="ＭＳ Ｐゴシック" pitchFamily="50" charset="-128"/>
                    <a:cs typeface="Times New Roman" panose="02020603050405020304" pitchFamily="18" charset="0"/>
                  </a:rPr>
                  <a:t>y</a:t>
                </a:r>
                <a:r>
                  <a:rPr lang="ja-JP" altLang="en-US" sz="2400" dirty="0">
                    <a:latin typeface="ＭＳ Ｐゴシック" pitchFamily="50" charset="-128"/>
                    <a:ea typeface="ＭＳ Ｐゴシック" pitchFamily="50" charset="-128"/>
                  </a:rPr>
                  <a:t>はどちらも予算制約線上にあるので選択可能．</a:t>
                </a:r>
                <a:endParaRPr lang="en-US" altLang="ja-JP" sz="2400" dirty="0">
                  <a:latin typeface="ＭＳ Ｐゴシック" pitchFamily="50" charset="-128"/>
                  <a:ea typeface="ＭＳ Ｐゴシック" pitchFamily="50" charset="-128"/>
                </a:endParaRPr>
              </a:p>
              <a:p>
                <a:pPr algn="just"/>
                <a:r>
                  <a:rPr lang="ja-JP" altLang="en-US" sz="2400" dirty="0">
                    <a:solidFill>
                      <a:srgbClr val="7030A0"/>
                    </a:solidFill>
                    <a:latin typeface="ＭＳ Ｐゴシック" pitchFamily="50" charset="-128"/>
                    <a:ea typeface="ＭＳ Ｐゴシック" pitchFamily="50" charset="-128"/>
                  </a:rPr>
                  <a:t>点</a:t>
                </a:r>
                <a:r>
                  <a:rPr lang="en-US" altLang="ja-JP" sz="2400" i="1" dirty="0">
                    <a:solidFill>
                      <a:srgbClr val="7030A0"/>
                    </a:solidFill>
                    <a:latin typeface="Times New Roman" panose="02020603050405020304" pitchFamily="18" charset="0"/>
                    <a:ea typeface="ＭＳ Ｐゴシック" pitchFamily="50" charset="-128"/>
                    <a:cs typeface="Times New Roman" panose="02020603050405020304" pitchFamily="18" charset="0"/>
                  </a:rPr>
                  <a:t>x</a:t>
                </a:r>
                <a:r>
                  <a:rPr lang="ja-JP" altLang="en-US" sz="2400" dirty="0">
                    <a:latin typeface="ＭＳ Ｐゴシック" pitchFamily="50" charset="-128"/>
                    <a:ea typeface="ＭＳ Ｐゴシック" pitchFamily="50" charset="-128"/>
                  </a:rPr>
                  <a:t>は緑色の無差別曲線（</a:t>
                </a:r>
                <a14:m>
                  <m:oMath xmlns:m="http://schemas.openxmlformats.org/officeDocument/2006/math">
                    <m:acc>
                      <m:accPr>
                        <m:chr m:val="̅"/>
                        <m:ctrlPr>
                          <a:rPr lang="en-US" altLang="ja-JP" sz="2400" i="1" dirty="0">
                            <a:latin typeface="Cambria Math" panose="02040503050406030204" pitchFamily="18" charset="0"/>
                            <a:ea typeface="ＭＳ Ｐゴシック" pitchFamily="50" charset="-128"/>
                          </a:rPr>
                        </m:ctrlPr>
                      </m:accPr>
                      <m:e>
                        <m:r>
                          <a:rPr lang="en-US" altLang="ja-JP" sz="2400" i="1" dirty="0">
                            <a:latin typeface="Cambria Math"/>
                            <a:ea typeface="ＭＳ Ｐゴシック" pitchFamily="50" charset="-128"/>
                          </a:rPr>
                          <m:t>𝑈</m:t>
                        </m:r>
                      </m:e>
                    </m:acc>
                    <m:r>
                      <a:rPr lang="en-US" altLang="ja-JP" sz="2400" i="1" dirty="0">
                        <a:latin typeface="Cambria Math"/>
                        <a:ea typeface="ＭＳ Ｐゴシック" pitchFamily="50" charset="-128"/>
                      </a:rPr>
                      <m:t>=19</m:t>
                    </m:r>
                  </m:oMath>
                </a14:m>
                <a:r>
                  <a:rPr lang="ja-JP" altLang="en-US" sz="2400" dirty="0">
                    <a:latin typeface="ＭＳ Ｐゴシック" pitchFamily="50" charset="-128"/>
                    <a:ea typeface="ＭＳ Ｐゴシック" pitchFamily="50" charset="-128"/>
                  </a:rPr>
                  <a:t>）と交わる．</a:t>
                </a:r>
                <a:endParaRPr lang="en-US" altLang="ja-JP" sz="2400" dirty="0">
                  <a:latin typeface="ＭＳ Ｐゴシック" pitchFamily="50" charset="-128"/>
                  <a:ea typeface="ＭＳ Ｐゴシック" pitchFamily="50" charset="-128"/>
                </a:endParaRPr>
              </a:p>
              <a:p>
                <a:pPr algn="just"/>
                <a:r>
                  <a:rPr lang="ja-JP" altLang="en-US" sz="2400" dirty="0">
                    <a:solidFill>
                      <a:schemeClr val="accent5">
                        <a:lumMod val="75000"/>
                      </a:schemeClr>
                    </a:solidFill>
                    <a:latin typeface="ＭＳ Ｐゴシック" pitchFamily="50" charset="-128"/>
                    <a:ea typeface="ＭＳ Ｐゴシック" pitchFamily="50" charset="-128"/>
                  </a:rPr>
                  <a:t>点</a:t>
                </a:r>
                <a:r>
                  <a:rPr lang="en-US" altLang="ja-JP" sz="2400" i="1" dirty="0">
                    <a:solidFill>
                      <a:schemeClr val="accent5">
                        <a:lumMod val="75000"/>
                      </a:schemeClr>
                    </a:solidFill>
                    <a:latin typeface="Times New Roman" panose="02020603050405020304" pitchFamily="18" charset="0"/>
                    <a:ea typeface="ＭＳ Ｐゴシック" pitchFamily="50" charset="-128"/>
                    <a:cs typeface="Times New Roman" panose="02020603050405020304" pitchFamily="18" charset="0"/>
                  </a:rPr>
                  <a:t>y</a:t>
                </a:r>
                <a:r>
                  <a:rPr lang="ja-JP" altLang="en-US" sz="2400" dirty="0">
                    <a:latin typeface="ＭＳ Ｐゴシック" pitchFamily="50" charset="-128"/>
                    <a:ea typeface="ＭＳ Ｐゴシック" pitchFamily="50" charset="-128"/>
                  </a:rPr>
                  <a:t>は青色の無差別曲線（</a:t>
                </a:r>
                <a14:m>
                  <m:oMath xmlns:m="http://schemas.openxmlformats.org/officeDocument/2006/math">
                    <m:acc>
                      <m:accPr>
                        <m:chr m:val="̅"/>
                        <m:ctrlPr>
                          <a:rPr lang="en-US" altLang="ja-JP" sz="2400" i="1" dirty="0">
                            <a:latin typeface="Cambria Math" panose="02040503050406030204" pitchFamily="18" charset="0"/>
                            <a:ea typeface="ＭＳ Ｐゴシック" pitchFamily="50" charset="-128"/>
                          </a:rPr>
                        </m:ctrlPr>
                      </m:accPr>
                      <m:e>
                        <m:r>
                          <a:rPr lang="en-US" altLang="ja-JP" sz="2400" i="1" dirty="0">
                            <a:latin typeface="Cambria Math"/>
                            <a:ea typeface="ＭＳ Ｐゴシック" pitchFamily="50" charset="-128"/>
                          </a:rPr>
                          <m:t>𝑈</m:t>
                        </m:r>
                      </m:e>
                    </m:acc>
                    <m:r>
                      <a:rPr lang="en-US" altLang="ja-JP" sz="2400" i="1" dirty="0">
                        <a:latin typeface="Cambria Math"/>
                        <a:ea typeface="ＭＳ Ｐゴシック" pitchFamily="50" charset="-128"/>
                      </a:rPr>
                      <m:t>=25</m:t>
                    </m:r>
                  </m:oMath>
                </a14:m>
                <a:r>
                  <a:rPr lang="ja-JP" altLang="en-US" sz="2400" dirty="0">
                    <a:latin typeface="ＭＳ Ｐゴシック" pitchFamily="50" charset="-128"/>
                    <a:ea typeface="ＭＳ Ｐゴシック" pitchFamily="50" charset="-128"/>
                  </a:rPr>
                  <a:t>）と接する．</a:t>
                </a:r>
                <a:endParaRPr lang="en-US" altLang="ja-JP" sz="2400" dirty="0">
                  <a:latin typeface="ＭＳ Ｐゴシック" pitchFamily="50" charset="-128"/>
                  <a:ea typeface="ＭＳ Ｐゴシック" pitchFamily="50" charset="-128"/>
                </a:endParaRPr>
              </a:p>
              <a:p>
                <a:pPr marL="0" indent="0" algn="just">
                  <a:buNone/>
                </a:pPr>
                <a:endParaRPr lang="en-US" altLang="ja-JP" sz="2000" dirty="0">
                  <a:latin typeface="ＭＳ Ｐゴシック" pitchFamily="50" charset="-128"/>
                  <a:ea typeface="ＭＳ Ｐゴシック" pitchFamily="50" charset="-128"/>
                </a:endParaRPr>
              </a:p>
              <a:p>
                <a:pPr algn="just"/>
                <a:r>
                  <a:rPr lang="ja-JP" altLang="en-US" sz="2000" dirty="0">
                    <a:solidFill>
                      <a:srgbClr val="7030A0"/>
                    </a:solidFill>
                    <a:latin typeface="ＭＳ Ｐゴシック" pitchFamily="50" charset="-128"/>
                    <a:ea typeface="ＭＳ Ｐゴシック" pitchFamily="50" charset="-128"/>
                  </a:rPr>
                  <a:t>点</a:t>
                </a:r>
                <a:r>
                  <a:rPr lang="en-US" altLang="ja-JP" sz="2000" i="1" dirty="0">
                    <a:solidFill>
                      <a:srgbClr val="7030A0"/>
                    </a:solidFill>
                    <a:latin typeface="Times New Roman" panose="02020603050405020304" pitchFamily="18" charset="0"/>
                    <a:ea typeface="ＭＳ Ｐゴシック" pitchFamily="50" charset="-128"/>
                    <a:cs typeface="Times New Roman" panose="02020603050405020304" pitchFamily="18" charset="0"/>
                  </a:rPr>
                  <a:t>x</a:t>
                </a:r>
                <a:r>
                  <a:rPr lang="ja-JP" altLang="en-US" sz="2000" dirty="0">
                    <a:latin typeface="ＭＳ Ｐゴシック" pitchFamily="50" charset="-128"/>
                    <a:ea typeface="ＭＳ Ｐゴシック" pitchFamily="50" charset="-128"/>
                  </a:rPr>
                  <a:t>と</a:t>
                </a:r>
                <a:r>
                  <a:rPr lang="ja-JP" altLang="en-US" sz="2000" dirty="0">
                    <a:solidFill>
                      <a:schemeClr val="accent5">
                        <a:lumMod val="75000"/>
                      </a:schemeClr>
                    </a:solidFill>
                    <a:latin typeface="ＭＳ Ｐゴシック" pitchFamily="50" charset="-128"/>
                    <a:ea typeface="ＭＳ Ｐゴシック" pitchFamily="50" charset="-128"/>
                  </a:rPr>
                  <a:t>点</a:t>
                </a:r>
                <a:r>
                  <a:rPr lang="en-US" altLang="ja-JP" sz="2000" i="1" dirty="0">
                    <a:solidFill>
                      <a:schemeClr val="accent5">
                        <a:lumMod val="75000"/>
                      </a:schemeClr>
                    </a:solidFill>
                    <a:latin typeface="Times New Roman" panose="02020603050405020304" pitchFamily="18" charset="0"/>
                    <a:ea typeface="ＭＳ Ｐゴシック" pitchFamily="50" charset="-128"/>
                    <a:cs typeface="Times New Roman" panose="02020603050405020304" pitchFamily="18" charset="0"/>
                  </a:rPr>
                  <a:t>y</a:t>
                </a:r>
                <a:r>
                  <a:rPr lang="ja-JP" altLang="en-US" sz="2000" dirty="0">
                    <a:latin typeface="ＭＳ Ｐゴシック" pitchFamily="50" charset="-128"/>
                    <a:ea typeface="ＭＳ Ｐゴシック" pitchFamily="50" charset="-128"/>
                  </a:rPr>
                  <a:t>では</a:t>
                </a:r>
                <a:r>
                  <a:rPr lang="ja-JP" altLang="en-US" sz="2000" dirty="0">
                    <a:solidFill>
                      <a:schemeClr val="accent5">
                        <a:lumMod val="75000"/>
                      </a:schemeClr>
                    </a:solidFill>
                    <a:latin typeface="ＭＳ Ｐゴシック" pitchFamily="50" charset="-128"/>
                    <a:ea typeface="ＭＳ Ｐゴシック" pitchFamily="50" charset="-128"/>
                  </a:rPr>
                  <a:t>点</a:t>
                </a:r>
                <a:r>
                  <a:rPr lang="en-US" altLang="ja-JP" sz="2000" i="1" dirty="0">
                    <a:solidFill>
                      <a:schemeClr val="accent5">
                        <a:lumMod val="75000"/>
                      </a:schemeClr>
                    </a:solidFill>
                    <a:latin typeface="Times New Roman" panose="02020603050405020304" pitchFamily="18" charset="0"/>
                    <a:ea typeface="ＭＳ Ｐゴシック" pitchFamily="50" charset="-128"/>
                    <a:cs typeface="Times New Roman" panose="02020603050405020304" pitchFamily="18" charset="0"/>
                  </a:rPr>
                  <a:t>y</a:t>
                </a:r>
                <a:r>
                  <a:rPr lang="ja-JP" altLang="en-US" sz="2000" dirty="0" err="1">
                    <a:latin typeface="ＭＳ Ｐゴシック" pitchFamily="50" charset="-128"/>
                    <a:ea typeface="ＭＳ Ｐゴシック" pitchFamily="50" charset="-128"/>
                  </a:rPr>
                  <a:t>のほう</a:t>
                </a:r>
                <a:r>
                  <a:rPr lang="ja-JP" altLang="en-US" sz="2000" dirty="0">
                    <a:latin typeface="ＭＳ Ｐゴシック" pitchFamily="50" charset="-128"/>
                    <a:ea typeface="ＭＳ Ｐゴシック" pitchFamily="50" charset="-128"/>
                  </a:rPr>
                  <a:t>が</a:t>
                </a:r>
                <a:endParaRPr lang="en-US" altLang="ja-JP" sz="2000" dirty="0">
                  <a:latin typeface="ＭＳ Ｐゴシック" pitchFamily="50" charset="-128"/>
                  <a:ea typeface="ＭＳ Ｐゴシック" pitchFamily="50" charset="-128"/>
                </a:endParaRPr>
              </a:p>
              <a:p>
                <a:pPr marL="0" indent="0" algn="just">
                  <a:buNone/>
                </a:pPr>
                <a:r>
                  <a:rPr lang="ja-JP" altLang="en-US" sz="2000" dirty="0">
                    <a:latin typeface="ＭＳ Ｐゴシック" pitchFamily="50" charset="-128"/>
                    <a:ea typeface="ＭＳ Ｐゴシック" pitchFamily="50" charset="-128"/>
                  </a:rPr>
                  <a:t>　  より高い効用を得られる．</a:t>
                </a:r>
                <a:endParaRPr lang="en-US" altLang="ja-JP" sz="2100" dirty="0">
                  <a:latin typeface="ＭＳ Ｐゴシック" pitchFamily="50" charset="-128"/>
                  <a:ea typeface="ＭＳ Ｐゴシック" pitchFamily="50" charset="-128"/>
                </a:endParaRPr>
              </a:p>
              <a:p>
                <a:pPr algn="just"/>
                <a:endParaRPr lang="en-US" altLang="ja-JP" sz="2000" dirty="0">
                  <a:latin typeface="ＭＳ Ｐゴシック" pitchFamily="50" charset="-128"/>
                  <a:ea typeface="ＭＳ Ｐゴシック" pitchFamily="50" charset="-128"/>
                </a:endParaRPr>
              </a:p>
              <a:p>
                <a:pPr algn="just"/>
                <a:r>
                  <a:rPr lang="ja-JP" altLang="en-US" sz="2000" dirty="0">
                    <a:latin typeface="ＭＳ Ｐゴシック" pitchFamily="50" charset="-128"/>
                    <a:ea typeface="ＭＳ Ｐゴシック" pitchFamily="50" charset="-128"/>
                  </a:rPr>
                  <a:t>予算制約線は，青色の無差</a:t>
                </a:r>
                <a:endParaRPr lang="en-US" altLang="ja-JP" sz="2000" dirty="0">
                  <a:latin typeface="ＭＳ Ｐゴシック" pitchFamily="50" charset="-128"/>
                  <a:ea typeface="ＭＳ Ｐゴシック" pitchFamily="50" charset="-128"/>
                </a:endParaRPr>
              </a:p>
              <a:p>
                <a:pPr marL="0" indent="0" algn="just">
                  <a:buNone/>
                </a:pPr>
                <a:r>
                  <a:rPr lang="ja-JP" altLang="en-US" sz="2000" dirty="0">
                    <a:latin typeface="ＭＳ Ｐゴシック" pitchFamily="50" charset="-128"/>
                    <a:ea typeface="ＭＳ Ｐゴシック" pitchFamily="50" charset="-128"/>
                  </a:rPr>
                  <a:t>    別曲線より右上にある無差</a:t>
                </a:r>
                <a:endParaRPr lang="en-US" altLang="ja-JP" sz="2000" dirty="0">
                  <a:latin typeface="ＭＳ Ｐゴシック" pitchFamily="50" charset="-128"/>
                  <a:ea typeface="ＭＳ Ｐゴシック" pitchFamily="50" charset="-128"/>
                </a:endParaRPr>
              </a:p>
              <a:p>
                <a:pPr marL="0" indent="0" algn="just">
                  <a:buNone/>
                </a:pPr>
                <a:r>
                  <a:rPr lang="en-US" altLang="ja-JP" sz="2000" dirty="0">
                    <a:latin typeface="ＭＳ Ｐゴシック" pitchFamily="50" charset="-128"/>
                    <a:ea typeface="ＭＳ Ｐゴシック" pitchFamily="50" charset="-128"/>
                  </a:rPr>
                  <a:t>    </a:t>
                </a:r>
                <a:r>
                  <a:rPr lang="ja-JP" altLang="en-US" sz="2000" dirty="0">
                    <a:latin typeface="ＭＳ Ｐゴシック" pitchFamily="50" charset="-128"/>
                    <a:ea typeface="ＭＳ Ｐゴシック" pitchFamily="50" charset="-128"/>
                  </a:rPr>
                  <a:t>別曲線とは交わらない．</a:t>
                </a:r>
                <a:endParaRPr lang="en-US" altLang="ja-JP" sz="20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000" dirty="0">
                    <a:solidFill>
                      <a:schemeClr val="accent5">
                        <a:lumMod val="75000"/>
                      </a:schemeClr>
                    </a:solidFill>
                    <a:latin typeface="ＭＳ Ｐゴシック" pitchFamily="50" charset="-128"/>
                    <a:ea typeface="ＭＳ Ｐゴシック" pitchFamily="50" charset="-128"/>
                  </a:rPr>
                  <a:t>点</a:t>
                </a:r>
                <a:r>
                  <a:rPr lang="en-US" altLang="ja-JP" sz="2000" i="1" dirty="0">
                    <a:solidFill>
                      <a:schemeClr val="accent5">
                        <a:lumMod val="75000"/>
                      </a:schemeClr>
                    </a:solidFill>
                    <a:latin typeface="Times New Roman" panose="02020603050405020304" pitchFamily="18" charset="0"/>
                    <a:ea typeface="ＭＳ Ｐゴシック" pitchFamily="50" charset="-128"/>
                    <a:cs typeface="Times New Roman" panose="02020603050405020304" pitchFamily="18" charset="0"/>
                  </a:rPr>
                  <a:t>y</a:t>
                </a:r>
                <a:r>
                  <a:rPr lang="ja-JP" altLang="en-US" sz="2000" dirty="0">
                    <a:latin typeface="ＭＳ Ｐゴシック" pitchFamily="50" charset="-128"/>
                    <a:ea typeface="ＭＳ Ｐゴシック" pitchFamily="50" charset="-128"/>
                  </a:rPr>
                  <a:t>が効用を最大にする消</a:t>
                </a:r>
                <a:endParaRPr lang="en-US" altLang="ja-JP" sz="2000" dirty="0">
                  <a:latin typeface="ＭＳ Ｐゴシック" pitchFamily="50" charset="-128"/>
                  <a:ea typeface="ＭＳ Ｐゴシック" pitchFamily="50" charset="-128"/>
                </a:endParaRPr>
              </a:p>
              <a:p>
                <a:pPr marL="0" indent="0" algn="just">
                  <a:buNone/>
                </a:pPr>
                <a:r>
                  <a:rPr lang="en-US" altLang="ja-JP" sz="2000" dirty="0">
                    <a:latin typeface="ＭＳ Ｐゴシック" pitchFamily="50" charset="-128"/>
                    <a:ea typeface="ＭＳ Ｐゴシック" pitchFamily="50" charset="-128"/>
                  </a:rPr>
                  <a:t>   </a:t>
                </a:r>
                <a:r>
                  <a:rPr lang="ja-JP" altLang="en-US" sz="2000" dirty="0">
                    <a:latin typeface="ＭＳ Ｐゴシック" pitchFamily="50" charset="-128"/>
                    <a:ea typeface="ＭＳ Ｐゴシック" pitchFamily="50" charset="-128"/>
                  </a:rPr>
                  <a:t>費量と貨幣保有量の組．</a:t>
                </a:r>
                <a:endParaRPr lang="en-US" altLang="ja-JP" sz="20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268760"/>
                <a:ext cx="8424936" cy="5040560"/>
              </a:xfrm>
              <a:blipFill rotWithShape="1">
                <a:blip r:embed="rId3"/>
                <a:stretch>
                  <a:fillRect l="-507" t="-1330" b="-726"/>
                </a:stretch>
              </a:blipFill>
            </p:spPr>
            <p:txBody>
              <a:bodyPr/>
              <a:lstStyle/>
              <a:p>
                <a:r>
                  <a:rPr lang="ja-JP" altLang="en-US">
                    <a:noFill/>
                  </a:rPr>
                  <a:t> </a:t>
                </a:r>
              </a:p>
            </p:txBody>
          </p:sp>
        </mc:Fallback>
      </mc:AlternateContent>
      <p:graphicFrame>
        <p:nvGraphicFramePr>
          <p:cNvPr id="6" name="グラフ 5"/>
          <p:cNvGraphicFramePr>
            <a:graphicFrameLocks/>
          </p:cNvGraphicFramePr>
          <p:nvPr>
            <p:extLst>
              <p:ext uri="{D42A27DB-BD31-4B8C-83A1-F6EECF244321}">
                <p14:modId xmlns:p14="http://schemas.microsoft.com/office/powerpoint/2010/main" val="3704165257"/>
              </p:ext>
            </p:extLst>
          </p:nvPr>
        </p:nvGraphicFramePr>
        <p:xfrm>
          <a:off x="3779912" y="2636912"/>
          <a:ext cx="4968552" cy="3672408"/>
        </p:xfrm>
        <a:graphic>
          <a:graphicData uri="http://schemas.openxmlformats.org/drawingml/2006/chart">
            <c:chart xmlns:c="http://schemas.openxmlformats.org/drawingml/2006/chart" xmlns:r="http://schemas.openxmlformats.org/officeDocument/2006/relationships" r:id="rId4"/>
          </a:graphicData>
        </a:graphic>
      </p:graphicFrame>
      <p:grpSp>
        <p:nvGrpSpPr>
          <p:cNvPr id="7" name="グループ化 6"/>
          <p:cNvGrpSpPr/>
          <p:nvPr/>
        </p:nvGrpSpPr>
        <p:grpSpPr>
          <a:xfrm>
            <a:off x="4775234" y="3933056"/>
            <a:ext cx="300822" cy="534310"/>
            <a:chOff x="1008112" y="1427215"/>
            <a:chExt cx="261197" cy="438256"/>
          </a:xfrm>
        </p:grpSpPr>
        <mc:AlternateContent xmlns:mc="http://schemas.openxmlformats.org/markup-compatibility/2006" xmlns:a14="http://schemas.microsoft.com/office/drawing/2010/main">
          <mc:Choice Requires="a14">
            <p:sp>
              <p:nvSpPr>
                <p:cNvPr id="8" name="Text Box 328"/>
                <p:cNvSpPr txBox="1">
                  <a:spLocks noChangeArrowheads="1"/>
                </p:cNvSpPr>
                <p:nvPr/>
              </p:nvSpPr>
              <p:spPr bwMode="auto">
                <a:xfrm>
                  <a:off x="1008112" y="1427215"/>
                  <a:ext cx="261197" cy="43825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just">
                    <a:spcAft>
                      <a:spcPts val="0"/>
                    </a:spcAft>
                  </a:pPr>
                  <a14:m>
                    <m:oMathPara xmlns:m="http://schemas.openxmlformats.org/officeDocument/2006/math">
                      <m:oMathParaPr>
                        <m:jc m:val="centerGroup"/>
                      </m:oMathParaPr>
                      <m:oMath xmlns:m="http://schemas.openxmlformats.org/officeDocument/2006/math">
                        <m:r>
                          <a:rPr lang="en-US" altLang="ja-JP" sz="2400" b="0" i="1" kern="100" smtClean="0">
                            <a:solidFill>
                              <a:srgbClr val="7030A0"/>
                            </a:solidFill>
                            <a:effectLst/>
                            <a:latin typeface="Cambria Math"/>
                            <a:ea typeface="ＭＳ 明朝"/>
                            <a:cs typeface="Times New Roman"/>
                          </a:rPr>
                          <m:t>𝑥</m:t>
                        </m:r>
                      </m:oMath>
                    </m:oMathPara>
                  </a14:m>
                  <a:endParaRPr lang="ja-JP" sz="2400" kern="100" dirty="0">
                    <a:solidFill>
                      <a:srgbClr val="7030A0"/>
                    </a:solidFill>
                    <a:effectLst/>
                    <a:latin typeface="Century"/>
                    <a:ea typeface="ＭＳ 明朝"/>
                    <a:cs typeface="Times New Roman"/>
                  </a:endParaRPr>
                </a:p>
              </p:txBody>
            </p:sp>
          </mc:Choice>
          <mc:Fallback xmlns="">
            <p:sp>
              <p:nvSpPr>
                <p:cNvPr id="8" name="Text Box 328"/>
                <p:cNvSpPr txBox="1">
                  <a:spLocks noRot="1" noChangeAspect="1" noMove="1" noResize="1" noEditPoints="1" noAdjustHandles="1" noChangeArrowheads="1" noChangeShapeType="1" noTextEdit="1"/>
                </p:cNvSpPr>
                <p:nvPr/>
              </p:nvSpPr>
              <p:spPr bwMode="auto">
                <a:xfrm>
                  <a:off x="1008112" y="1427215"/>
                  <a:ext cx="261197" cy="438256"/>
                </a:xfrm>
                <a:prstGeom prst="rect">
                  <a:avLst/>
                </a:prstGeom>
                <a:blipFill rotWithShape="1">
                  <a:blip r:embed="rId5"/>
                  <a:stretch>
                    <a:fillRect r="-400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9" name="円/楕円 8"/>
            <p:cNvSpPr/>
            <p:nvPr/>
          </p:nvSpPr>
          <p:spPr>
            <a:xfrm>
              <a:off x="1016069" y="1734678"/>
              <a:ext cx="136059" cy="12680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grpSp>
      <p:grpSp>
        <p:nvGrpSpPr>
          <p:cNvPr id="10" name="グループ化 9"/>
          <p:cNvGrpSpPr/>
          <p:nvPr/>
        </p:nvGrpSpPr>
        <p:grpSpPr>
          <a:xfrm>
            <a:off x="5940153" y="4221090"/>
            <a:ext cx="216024" cy="564562"/>
            <a:chOff x="1008112" y="1295448"/>
            <a:chExt cx="261197" cy="570022"/>
          </a:xfrm>
        </p:grpSpPr>
        <p:sp>
          <p:nvSpPr>
            <p:cNvPr id="11" name="Text Box 328"/>
            <p:cNvSpPr txBox="1">
              <a:spLocks noChangeArrowheads="1"/>
            </p:cNvSpPr>
            <p:nvPr/>
          </p:nvSpPr>
          <p:spPr bwMode="auto">
            <a:xfrm>
              <a:off x="1008112" y="1295448"/>
              <a:ext cx="261197" cy="570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just">
                <a:spcAft>
                  <a:spcPts val="0"/>
                </a:spcAft>
              </a:pPr>
              <a:r>
                <a:rPr lang="en-US" altLang="ja-JP" sz="2400" i="1" kern="100" dirty="0">
                  <a:solidFill>
                    <a:schemeClr val="accent5">
                      <a:lumMod val="75000"/>
                    </a:schemeClr>
                  </a:solidFill>
                  <a:effectLst/>
                  <a:latin typeface="Times New Roman" panose="02020603050405020304" pitchFamily="18" charset="0"/>
                  <a:ea typeface="ＭＳ 明朝"/>
                  <a:cs typeface="Times New Roman" panose="02020603050405020304" pitchFamily="18" charset="0"/>
                </a:rPr>
                <a:t>y</a:t>
              </a:r>
              <a:endParaRPr lang="ja-JP" sz="2400" i="1" kern="100" dirty="0">
                <a:solidFill>
                  <a:schemeClr val="accent5">
                    <a:lumMod val="75000"/>
                  </a:schemeClr>
                </a:solidFill>
                <a:effectLst/>
                <a:latin typeface="Times New Roman" panose="02020603050405020304" pitchFamily="18" charset="0"/>
                <a:ea typeface="ＭＳ 明朝"/>
                <a:cs typeface="Times New Roman" panose="02020603050405020304" pitchFamily="18" charset="0"/>
              </a:endParaRPr>
            </a:p>
          </p:txBody>
        </p:sp>
        <p:sp>
          <p:nvSpPr>
            <p:cNvPr id="12" name="円/楕円 11"/>
            <p:cNvSpPr/>
            <p:nvPr/>
          </p:nvSpPr>
          <p:spPr>
            <a:xfrm>
              <a:off x="1016069" y="1705688"/>
              <a:ext cx="208067" cy="15978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22</a:t>
            </a:fld>
            <a:endParaRPr kumimoji="1" lang="ja-JP" altLang="en-US"/>
          </a:p>
        </p:txBody>
      </p:sp>
      <p:sp>
        <p:nvSpPr>
          <p:cNvPr id="4" name="日付プレースホルダー 3">
            <a:extLst>
              <a:ext uri="{FF2B5EF4-FFF2-40B4-BE49-F238E27FC236}">
                <a16:creationId xmlns:a16="http://schemas.microsoft.com/office/drawing/2014/main" id="{746617CF-1F07-4703-A8D6-A7CBADC0350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56897472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fade">
                                      <p:cBhvr>
                                        <p:cTn id="7" dur="500"/>
                                        <p:tgtEl>
                                          <p:spTgt spid="6">
                                            <p:graphicEl>
                                              <a:chart seriesIdx="0" categoryIdx="-4" bldStep="series"/>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2" end="2"/>
                                            </p:txEl>
                                          </p:spTgt>
                                        </p:tgtEl>
                                        <p:attrNameLst>
                                          <p:attrName>style.visibility</p:attrName>
                                        </p:attrNameLst>
                                      </p:cBhvr>
                                      <p:to>
                                        <p:strVal val="visible"/>
                                      </p:to>
                                    </p:set>
                                    <p:animEffect transition="in" filter="fade">
                                      <p:cBhvr>
                                        <p:cTn id="10" dur="500"/>
                                        <p:tgtEl>
                                          <p:spTgt spid="166917">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fade">
                                      <p:cBhvr>
                                        <p:cTn id="15" dur="500"/>
                                        <p:tgtEl>
                                          <p:spTgt spid="6">
                                            <p:graphicEl>
                                              <a:chart seriesIdx="1" categoryIdx="-4" bldStep="series"/>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graphicEl>
                                              <a:chart seriesIdx="2" categoryIdx="-4" bldStep="series"/>
                                            </p:graphicEl>
                                          </p:spTgt>
                                        </p:tgtEl>
                                        <p:attrNameLst>
                                          <p:attrName>style.visibility</p:attrName>
                                        </p:attrNameLst>
                                      </p:cBhvr>
                                      <p:to>
                                        <p:strVal val="visible"/>
                                      </p:to>
                                    </p:set>
                                    <p:animEffect transition="in" filter="fade">
                                      <p:cBhvr>
                                        <p:cTn id="18" dur="500"/>
                                        <p:tgtEl>
                                          <p:spTgt spid="6">
                                            <p:graphicEl>
                                              <a:chart seriesIdx="2" categoryIdx="-4" bldStep="series"/>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6917">
                                            <p:txEl>
                                              <p:pRg st="1" end="1"/>
                                            </p:txEl>
                                          </p:spTgt>
                                        </p:tgtEl>
                                        <p:attrNameLst>
                                          <p:attrName>style.visibility</p:attrName>
                                        </p:attrNameLst>
                                      </p:cBhvr>
                                      <p:to>
                                        <p:strVal val="visible"/>
                                      </p:to>
                                    </p:set>
                                    <p:animEffect transition="in" filter="fade">
                                      <p:cBhvr>
                                        <p:cTn id="21" dur="500"/>
                                        <p:tgtEl>
                                          <p:spTgt spid="166917">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66917">
                                            <p:txEl>
                                              <p:pRg st="4" end="4"/>
                                            </p:txEl>
                                          </p:spTgt>
                                        </p:tgtEl>
                                        <p:attrNameLst>
                                          <p:attrName>style.visibility</p:attrName>
                                        </p:attrNameLst>
                                      </p:cBhvr>
                                      <p:to>
                                        <p:strVal val="visible"/>
                                      </p:to>
                                    </p:set>
                                    <p:animEffect transition="in" filter="fade">
                                      <p:cBhvr>
                                        <p:cTn id="26" dur="500"/>
                                        <p:tgtEl>
                                          <p:spTgt spid="166917">
                                            <p:txEl>
                                              <p:pRg st="4" end="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6917">
                                            <p:txEl>
                                              <p:pRg st="5" end="5"/>
                                            </p:txEl>
                                          </p:spTgt>
                                        </p:tgtEl>
                                        <p:attrNameLst>
                                          <p:attrName>style.visibility</p:attrName>
                                        </p:attrNameLst>
                                      </p:cBhvr>
                                      <p:to>
                                        <p:strVal val="visible"/>
                                      </p:to>
                                    </p:set>
                                    <p:animEffect transition="in" filter="fade">
                                      <p:cBhvr>
                                        <p:cTn id="29" dur="500"/>
                                        <p:tgtEl>
                                          <p:spTgt spid="166917">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66917">
                                            <p:txEl>
                                              <p:pRg st="7" end="7"/>
                                            </p:txEl>
                                          </p:spTgt>
                                        </p:tgtEl>
                                        <p:attrNameLst>
                                          <p:attrName>style.visibility</p:attrName>
                                        </p:attrNameLst>
                                      </p:cBhvr>
                                      <p:to>
                                        <p:strVal val="visible"/>
                                      </p:to>
                                    </p:set>
                                    <p:animEffect transition="in" filter="fade">
                                      <p:cBhvr>
                                        <p:cTn id="34" dur="500"/>
                                        <p:tgtEl>
                                          <p:spTgt spid="166917">
                                            <p:txEl>
                                              <p:pRg st="7" end="7"/>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6917">
                                            <p:txEl>
                                              <p:pRg st="8" end="8"/>
                                            </p:txEl>
                                          </p:spTgt>
                                        </p:tgtEl>
                                        <p:attrNameLst>
                                          <p:attrName>style.visibility</p:attrName>
                                        </p:attrNameLst>
                                      </p:cBhvr>
                                      <p:to>
                                        <p:strVal val="visible"/>
                                      </p:to>
                                    </p:set>
                                    <p:animEffect transition="in" filter="fade">
                                      <p:cBhvr>
                                        <p:cTn id="37" dur="500"/>
                                        <p:tgtEl>
                                          <p:spTgt spid="166917">
                                            <p:txEl>
                                              <p:pRg st="8" end="8"/>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6917">
                                            <p:txEl>
                                              <p:pRg st="9" end="9"/>
                                            </p:txEl>
                                          </p:spTgt>
                                        </p:tgtEl>
                                        <p:attrNameLst>
                                          <p:attrName>style.visibility</p:attrName>
                                        </p:attrNameLst>
                                      </p:cBhvr>
                                      <p:to>
                                        <p:strVal val="visible"/>
                                      </p:to>
                                    </p:set>
                                    <p:animEffect transition="in" filter="fade">
                                      <p:cBhvr>
                                        <p:cTn id="40" dur="500"/>
                                        <p:tgtEl>
                                          <p:spTgt spid="166917">
                                            <p:txEl>
                                              <p:pRg st="9" end="9"/>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66917">
                                            <p:txEl>
                                              <p:pRg st="11" end="11"/>
                                            </p:txEl>
                                          </p:spTgt>
                                        </p:tgtEl>
                                        <p:attrNameLst>
                                          <p:attrName>style.visibility</p:attrName>
                                        </p:attrNameLst>
                                      </p:cBhvr>
                                      <p:to>
                                        <p:strVal val="visible"/>
                                      </p:to>
                                    </p:set>
                                    <p:animEffect transition="in" filter="fade">
                                      <p:cBhvr>
                                        <p:cTn id="45" dur="500"/>
                                        <p:tgtEl>
                                          <p:spTgt spid="166917">
                                            <p:txEl>
                                              <p:pRg st="11" end="1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6917">
                                            <p:txEl>
                                              <p:pRg st="12" end="12"/>
                                            </p:txEl>
                                          </p:spTgt>
                                        </p:tgtEl>
                                        <p:attrNameLst>
                                          <p:attrName>style.visibility</p:attrName>
                                        </p:attrNameLst>
                                      </p:cBhvr>
                                      <p:to>
                                        <p:strVal val="visible"/>
                                      </p:to>
                                    </p:set>
                                    <p:animEffect transition="in" filter="fade">
                                      <p:cBhvr>
                                        <p:cTn id="48" dur="500"/>
                                        <p:tgtEl>
                                          <p:spTgt spid="16691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Graphic spid="6" grpId="0" uiExpand="1">
        <p:bldSub>
          <a:bldChart bld="series"/>
        </p:bldSub>
      </p:bldGraphic>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1.4 </a:t>
            </a:r>
            <a:r>
              <a:rPr lang="ja-JP" altLang="en-US" dirty="0">
                <a:solidFill>
                  <a:srgbClr val="0070C0"/>
                </a:solidFill>
              </a:rPr>
              <a:t>最適な消費・貨幣保有量の選択</a:t>
            </a:r>
            <a:endParaRPr lang="en-US" altLang="en-US" dirty="0">
              <a:solidFill>
                <a:srgbClr val="0070C0"/>
              </a:solidFill>
            </a:endParaRPr>
          </a:p>
        </p:txBody>
      </p:sp>
      <p:sp>
        <p:nvSpPr>
          <p:cNvPr id="166917" name="Rectangle 5"/>
          <p:cNvSpPr>
            <a:spLocks noGrp="1" noChangeArrowheads="1"/>
          </p:cNvSpPr>
          <p:nvPr>
            <p:ph idx="1"/>
          </p:nvPr>
        </p:nvSpPr>
        <p:spPr>
          <a:xfrm>
            <a:off x="467544" y="1268760"/>
            <a:ext cx="8424936" cy="5040560"/>
          </a:xfrm>
        </p:spPr>
        <p:txBody>
          <a:bodyPr>
            <a:normAutofit/>
          </a:bodyPr>
          <a:lstStyle/>
          <a:p>
            <a:pPr algn="just"/>
            <a:r>
              <a:rPr lang="ja-JP" altLang="en-US" sz="2400" dirty="0">
                <a:solidFill>
                  <a:schemeClr val="accent5">
                    <a:lumMod val="75000"/>
                  </a:schemeClr>
                </a:solidFill>
                <a:latin typeface="ＭＳ Ｐゴシック" pitchFamily="50" charset="-128"/>
                <a:ea typeface="ＭＳ Ｐゴシック" pitchFamily="50" charset="-128"/>
              </a:rPr>
              <a:t>点</a:t>
            </a:r>
            <a:r>
              <a:rPr lang="en-US" altLang="ja-JP" sz="2400" i="1" dirty="0">
                <a:solidFill>
                  <a:schemeClr val="accent5">
                    <a:lumMod val="75000"/>
                  </a:schemeClr>
                </a:solidFill>
                <a:latin typeface="Times New Roman" panose="02020603050405020304" pitchFamily="18" charset="0"/>
                <a:ea typeface="ＭＳ Ｐゴシック" pitchFamily="50" charset="-128"/>
                <a:cs typeface="Times New Roman" panose="02020603050405020304" pitchFamily="18" charset="0"/>
              </a:rPr>
              <a:t>y</a:t>
            </a:r>
            <a:r>
              <a:rPr lang="ja-JP" altLang="en-US" sz="2400" dirty="0">
                <a:latin typeface="ＭＳ Ｐゴシック" pitchFamily="50" charset="-128"/>
                <a:ea typeface="ＭＳ Ｐゴシック" pitchFamily="50" charset="-128"/>
              </a:rPr>
              <a:t>では無差別曲線と予算制約線が接している．</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無差別曲線の接線の傾きは限界代替率．</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予算</a:t>
            </a:r>
            <a:r>
              <a:rPr lang="ja-JP" altLang="en-US" sz="2100">
                <a:latin typeface="ＭＳ Ｐゴシック" pitchFamily="50" charset="-128"/>
                <a:ea typeface="ＭＳ Ｐゴシック" pitchFamily="50" charset="-128"/>
              </a:rPr>
              <a:t>制約線の傾き</a:t>
            </a:r>
            <a:r>
              <a:rPr lang="ja-JP" altLang="en-US" sz="2100" dirty="0">
                <a:latin typeface="ＭＳ Ｐゴシック" pitchFamily="50" charset="-128"/>
                <a:ea typeface="ＭＳ Ｐゴシック" pitchFamily="50" charset="-128"/>
              </a:rPr>
              <a:t>は（相対）価格．</a:t>
            </a:r>
            <a:endParaRPr lang="en-US" altLang="ja-JP" sz="21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効用を最大にする消費量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c</a:t>
            </a:r>
            <a:r>
              <a:rPr lang="ja-JP" altLang="en-US" sz="2400" dirty="0">
                <a:latin typeface="ＭＳ Ｐゴシック" pitchFamily="50" charset="-128"/>
                <a:ea typeface="ＭＳ Ｐゴシック" pitchFamily="50" charset="-128"/>
              </a:rPr>
              <a:t>と貨幣保有量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m</a:t>
            </a:r>
            <a:r>
              <a:rPr lang="ja-JP" altLang="en-US" sz="2400" dirty="0">
                <a:latin typeface="ＭＳ Ｐゴシック" pitchFamily="50" charset="-128"/>
                <a:ea typeface="ＭＳ Ｐゴシック" pitchFamily="50" charset="-128"/>
              </a:rPr>
              <a:t>の組み合わせでは，</a:t>
            </a:r>
            <a:endParaRPr lang="en-US" altLang="ja-JP" sz="2400"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a:p>
            <a:pPr marL="0" indent="0" algn="ctr">
              <a:buNone/>
            </a:pPr>
            <a:r>
              <a:rPr lang="ja-JP" altLang="en-US" sz="2400" dirty="0">
                <a:solidFill>
                  <a:srgbClr val="FF0000"/>
                </a:solidFill>
                <a:latin typeface="ＭＳ Ｐゴシック" pitchFamily="50" charset="-128"/>
                <a:ea typeface="ＭＳ Ｐゴシック" pitchFamily="50" charset="-128"/>
              </a:rPr>
              <a:t>限界代替率＝（相対）価格</a:t>
            </a:r>
            <a:endParaRPr lang="en-US" altLang="ja-JP" sz="2400" dirty="0">
              <a:solidFill>
                <a:srgbClr val="FF0000"/>
              </a:solidFill>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marL="0" indent="0" algn="just">
              <a:buNone/>
            </a:pPr>
            <a:r>
              <a:rPr lang="ja-JP" altLang="en-US" sz="2400" dirty="0">
                <a:latin typeface="ＭＳ Ｐゴシック" pitchFamily="50" charset="-128"/>
                <a:ea typeface="ＭＳ Ｐゴシック" pitchFamily="50" charset="-128"/>
              </a:rPr>
              <a:t>   が成立．</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23</a:t>
            </a:fld>
            <a:endParaRPr kumimoji="1" lang="ja-JP" altLang="en-US"/>
          </a:p>
        </p:txBody>
      </p:sp>
      <p:sp>
        <p:nvSpPr>
          <p:cNvPr id="4" name="日付プレースホルダー 3">
            <a:extLst>
              <a:ext uri="{FF2B5EF4-FFF2-40B4-BE49-F238E27FC236}">
                <a16:creationId xmlns:a16="http://schemas.microsoft.com/office/drawing/2014/main" id="{6787FEAD-4D55-497E-B7A8-27EC50A8F00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78457483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4" end="4"/>
                                            </p:txEl>
                                          </p:spTgt>
                                        </p:tgtEl>
                                        <p:attrNameLst>
                                          <p:attrName>style.visibility</p:attrName>
                                        </p:attrNameLst>
                                      </p:cBhvr>
                                      <p:to>
                                        <p:strVal val="visible"/>
                                      </p:to>
                                    </p:set>
                                    <p:animEffect transition="in" filter="fade">
                                      <p:cBhvr>
                                        <p:cTn id="7" dur="500"/>
                                        <p:tgtEl>
                                          <p:spTgt spid="166917">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6" end="6"/>
                                            </p:txEl>
                                          </p:spTgt>
                                        </p:tgtEl>
                                        <p:attrNameLst>
                                          <p:attrName>style.visibility</p:attrName>
                                        </p:attrNameLst>
                                      </p:cBhvr>
                                      <p:to>
                                        <p:strVal val="visible"/>
                                      </p:to>
                                    </p:set>
                                    <p:animEffect transition="in" filter="fade">
                                      <p:cBhvr>
                                        <p:cTn id="10" dur="500"/>
                                        <p:tgtEl>
                                          <p:spTgt spid="166917">
                                            <p:txEl>
                                              <p:pRg st="6" end="6"/>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8" end="8"/>
                                            </p:txEl>
                                          </p:spTgt>
                                        </p:tgtEl>
                                        <p:attrNameLst>
                                          <p:attrName>style.visibility</p:attrName>
                                        </p:attrNameLst>
                                      </p:cBhvr>
                                      <p:to>
                                        <p:strVal val="visible"/>
                                      </p:to>
                                    </p:set>
                                    <p:animEffect transition="in" filter="fade">
                                      <p:cBhvr>
                                        <p:cTn id="13"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1.4 </a:t>
            </a:r>
            <a:r>
              <a:rPr lang="ja-JP" altLang="en-US" dirty="0">
                <a:solidFill>
                  <a:srgbClr val="0070C0"/>
                </a:solidFill>
              </a:rPr>
              <a:t>最適な消費・貨幣保有量の選択</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268760"/>
                <a:ext cx="8424936" cy="5040560"/>
              </a:xfrm>
            </p:spPr>
            <p:txBody>
              <a:bodyPr>
                <a:normAutofit lnSpcReduction="10000"/>
              </a:bodyPr>
              <a:lstStyle/>
              <a:p>
                <a:pPr algn="just"/>
                <a:r>
                  <a:rPr lang="ja-JP" altLang="en-US" dirty="0">
                    <a:latin typeface="ＭＳ Ｐゴシック" pitchFamily="50" charset="-128"/>
                    <a:ea typeface="ＭＳ Ｐゴシック" pitchFamily="50" charset="-128"/>
                  </a:rPr>
                  <a:t>価格が上昇するとどうなるか？</a:t>
                </a:r>
                <a:endParaRPr lang="en-US" altLang="ja-JP" dirty="0">
                  <a:latin typeface="ＭＳ Ｐゴシック" pitchFamily="50" charset="-128"/>
                  <a:ea typeface="ＭＳ Ｐゴシック" pitchFamily="50" charset="-128"/>
                </a:endParaRPr>
              </a:p>
              <a:p>
                <a:pPr marL="0" indent="0" algn="just">
                  <a:buNone/>
                </a:pPr>
                <a:r>
                  <a:rPr lang="ja-JP" altLang="en-US" sz="2000" dirty="0">
                    <a:latin typeface="ＭＳ Ｐゴシック" pitchFamily="50" charset="-128"/>
                    <a:ea typeface="ＭＳ Ｐゴシック" pitchFamily="50" charset="-128"/>
                  </a:rPr>
                  <a:t>（例）</a:t>
                </a:r>
                <a:r>
                  <a:rPr lang="en-US" altLang="ja-JP" sz="2000" i="1" dirty="0">
                    <a:latin typeface="Times New Roman" panose="02020603050405020304" pitchFamily="18" charset="0"/>
                    <a:ea typeface="ＭＳ Ｐゴシック" pitchFamily="50" charset="-128"/>
                    <a:cs typeface="Times New Roman" panose="02020603050405020304" pitchFamily="18" charset="0"/>
                  </a:rPr>
                  <a:t>P</a:t>
                </a:r>
                <a:r>
                  <a:rPr lang="en-US" altLang="ja-JP" sz="2000" dirty="0">
                    <a:latin typeface="Times New Roman" panose="02020603050405020304" pitchFamily="18" charset="0"/>
                    <a:ea typeface="ＭＳ Ｐゴシック" pitchFamily="50" charset="-128"/>
                    <a:cs typeface="Times New Roman" panose="02020603050405020304" pitchFamily="18" charset="0"/>
                  </a:rPr>
                  <a:t>=1</a:t>
                </a:r>
                <a:r>
                  <a:rPr lang="ja-JP" altLang="en-US" sz="2000" dirty="0">
                    <a:latin typeface="ＭＳ Ｐゴシック" pitchFamily="50" charset="-128"/>
                    <a:ea typeface="ＭＳ Ｐゴシック" pitchFamily="50" charset="-128"/>
                  </a:rPr>
                  <a:t>から</a:t>
                </a:r>
                <a:r>
                  <a:rPr lang="en-US" altLang="ja-JP" sz="2000" i="1" dirty="0">
                    <a:latin typeface="Times New Roman" panose="02020603050405020304" pitchFamily="18" charset="0"/>
                    <a:ea typeface="ＭＳ Ｐゴシック" pitchFamily="50" charset="-128"/>
                    <a:cs typeface="Times New Roman" panose="02020603050405020304" pitchFamily="18" charset="0"/>
                  </a:rPr>
                  <a:t>P</a:t>
                </a:r>
                <a:r>
                  <a:rPr lang="en-US" altLang="ja-JP" sz="2000" dirty="0">
                    <a:latin typeface="Times New Roman" panose="02020603050405020304" pitchFamily="18" charset="0"/>
                    <a:ea typeface="ＭＳ Ｐゴシック" pitchFamily="50" charset="-128"/>
                    <a:cs typeface="Times New Roman" panose="02020603050405020304" pitchFamily="18" charset="0"/>
                  </a:rPr>
                  <a:t>=3</a:t>
                </a:r>
                <a:r>
                  <a:rPr lang="ja-JP" altLang="en-US" sz="2000" dirty="0" err="1">
                    <a:latin typeface="ＭＳ Ｐゴシック" pitchFamily="50" charset="-128"/>
                    <a:ea typeface="ＭＳ Ｐゴシック" pitchFamily="50" charset="-128"/>
                  </a:rPr>
                  <a:t>へと</a:t>
                </a:r>
                <a:r>
                  <a:rPr lang="ja-JP" altLang="en-US" sz="2000" dirty="0">
                    <a:latin typeface="ＭＳ Ｐゴシック" pitchFamily="50" charset="-128"/>
                    <a:ea typeface="ＭＳ Ｐゴシック" pitchFamily="50" charset="-128"/>
                  </a:rPr>
                  <a:t>上昇．予算制約式は</a:t>
                </a:r>
                <a:r>
                  <a:rPr lang="en-US" altLang="ja-JP" sz="2000" dirty="0">
                    <a:latin typeface="ＭＳ Ｐゴシック" pitchFamily="50" charset="-128"/>
                    <a:ea typeface="ＭＳ Ｐゴシック" pitchFamily="50" charset="-128"/>
                  </a:rPr>
                  <a:t>	</a:t>
                </a:r>
                <a14:m>
                  <m:oMath xmlns:m="http://schemas.openxmlformats.org/officeDocument/2006/math">
                    <m:r>
                      <a:rPr lang="en-US" altLang="ja-JP" sz="2000" b="0" i="1" dirty="0" smtClean="0">
                        <a:latin typeface="Cambria Math"/>
                        <a:ea typeface="ＭＳ Ｐゴシック" pitchFamily="50" charset="-128"/>
                      </a:rPr>
                      <m:t>𝑚</m:t>
                    </m:r>
                    <m:r>
                      <a:rPr lang="en-US" altLang="ja-JP" sz="2000" b="0" i="0" dirty="0" smtClean="0">
                        <a:latin typeface="Cambria Math"/>
                        <a:ea typeface="ＭＳ Ｐゴシック" pitchFamily="50" charset="-128"/>
                      </a:rPr>
                      <m:t>=17−3</m:t>
                    </m:r>
                    <m:r>
                      <a:rPr lang="en-US" altLang="ja-JP" sz="2000" b="0" i="1" dirty="0" smtClean="0">
                        <a:latin typeface="Cambria Math"/>
                        <a:ea typeface="ＭＳ Ｐゴシック" pitchFamily="50" charset="-128"/>
                      </a:rPr>
                      <m:t>𝑐</m:t>
                    </m:r>
                  </m:oMath>
                </a14:m>
                <a:r>
                  <a:rPr lang="ja-JP" altLang="en-US" sz="2000" dirty="0">
                    <a:latin typeface="ＭＳ Ｐゴシック" pitchFamily="50" charset="-128"/>
                    <a:ea typeface="ＭＳ Ｐゴシック" pitchFamily="50" charset="-128"/>
                  </a:rPr>
                  <a:t>．</a:t>
                </a:r>
                <a:endParaRPr lang="en-US" altLang="ja-JP" sz="2000" dirty="0">
                  <a:latin typeface="ＭＳ Ｐゴシック" pitchFamily="50" charset="-128"/>
                  <a:ea typeface="ＭＳ Ｐゴシック" pitchFamily="50" charset="-128"/>
                </a:endParaRPr>
              </a:p>
              <a:p>
                <a:pPr marL="0" indent="0" algn="just">
                  <a:buNone/>
                </a:pPr>
                <a:r>
                  <a:rPr lang="ja-JP" altLang="en-US" sz="2000" dirty="0">
                    <a:latin typeface="ＭＳ Ｐゴシック" pitchFamily="50" charset="-128"/>
                    <a:ea typeface="ＭＳ Ｐゴシック" pitchFamily="50" charset="-128"/>
                  </a:rPr>
                  <a:t>予算制約線は縦軸切片を固定したままで傾きが急になる．</a:t>
                </a:r>
                <a:r>
                  <a:rPr lang="ja-JP" altLang="en-US" sz="2000" dirty="0">
                    <a:solidFill>
                      <a:schemeClr val="accent5">
                        <a:lumMod val="75000"/>
                      </a:schemeClr>
                    </a:solidFill>
                    <a:latin typeface="ＭＳ Ｐゴシック" pitchFamily="50" charset="-128"/>
                    <a:ea typeface="ＭＳ Ｐゴシック" pitchFamily="50" charset="-128"/>
                  </a:rPr>
                  <a:t>点</a:t>
                </a:r>
                <a:r>
                  <a:rPr lang="en-US" altLang="ja-JP" sz="2000" i="1" dirty="0">
                    <a:solidFill>
                      <a:schemeClr val="accent5">
                        <a:lumMod val="75000"/>
                      </a:schemeClr>
                    </a:solidFill>
                    <a:latin typeface="Times New Roman" panose="02020603050405020304" pitchFamily="18" charset="0"/>
                    <a:ea typeface="ＭＳ Ｐゴシック" pitchFamily="50" charset="-128"/>
                    <a:cs typeface="Times New Roman" panose="02020603050405020304" pitchFamily="18" charset="0"/>
                  </a:rPr>
                  <a:t>y</a:t>
                </a:r>
                <a:r>
                  <a:rPr lang="ja-JP" altLang="en-US" sz="2000" dirty="0">
                    <a:latin typeface="ＭＳ Ｐゴシック" pitchFamily="50" charset="-128"/>
                    <a:ea typeface="ＭＳ Ｐゴシック" pitchFamily="50" charset="-128"/>
                  </a:rPr>
                  <a:t>の組み合わせは実行できない．</a:t>
                </a:r>
                <a:endParaRPr lang="en-US" altLang="ja-JP" sz="2000" dirty="0">
                  <a:latin typeface="ＭＳ Ｐゴシック" pitchFamily="50" charset="-128"/>
                  <a:ea typeface="ＭＳ Ｐゴシック" pitchFamily="50" charset="-128"/>
                </a:endParaRPr>
              </a:p>
              <a:p>
                <a:pPr marL="0" indent="0" algn="just">
                  <a:buNone/>
                </a:pPr>
                <a:r>
                  <a:rPr lang="ja-JP" altLang="en-US" sz="2000" dirty="0">
                    <a:latin typeface="ＭＳ Ｐゴシック" pitchFamily="50" charset="-128"/>
                    <a:ea typeface="ＭＳ Ｐゴシック" pitchFamily="50" charset="-128"/>
                  </a:rPr>
                  <a:t>→無差別曲線と予算制約線の接点</a:t>
                </a:r>
                <a:endParaRPr lang="en-US" altLang="ja-JP" sz="2000" dirty="0">
                  <a:latin typeface="ＭＳ Ｐゴシック" pitchFamily="50" charset="-128"/>
                  <a:ea typeface="ＭＳ Ｐゴシック" pitchFamily="50" charset="-128"/>
                </a:endParaRPr>
              </a:p>
              <a:p>
                <a:pPr marL="0" indent="0" algn="just">
                  <a:buNone/>
                </a:pPr>
                <a:r>
                  <a:rPr lang="ja-JP" altLang="en-US" sz="2000" dirty="0">
                    <a:latin typeface="ＭＳ Ｐゴシック" pitchFamily="50" charset="-128"/>
                    <a:ea typeface="ＭＳ Ｐゴシック" pitchFamily="50" charset="-128"/>
                  </a:rPr>
                  <a:t>　 は</a:t>
                </a:r>
                <a:r>
                  <a:rPr lang="ja-JP" altLang="en-US" sz="2000" dirty="0">
                    <a:solidFill>
                      <a:srgbClr val="FD49E8"/>
                    </a:solidFill>
                    <a:latin typeface="ＭＳ Ｐゴシック" pitchFamily="50" charset="-128"/>
                    <a:ea typeface="ＭＳ Ｐゴシック" pitchFamily="50" charset="-128"/>
                  </a:rPr>
                  <a:t>点</a:t>
                </a:r>
                <a:r>
                  <a:rPr lang="en-US" altLang="ja-JP" sz="2000" i="1" dirty="0">
                    <a:solidFill>
                      <a:srgbClr val="FD49E8"/>
                    </a:solidFill>
                    <a:latin typeface="Times New Roman" panose="02020603050405020304" pitchFamily="18" charset="0"/>
                    <a:ea typeface="ＭＳ Ｐゴシック" pitchFamily="50" charset="-128"/>
                    <a:cs typeface="Times New Roman" panose="02020603050405020304" pitchFamily="18" charset="0"/>
                  </a:rPr>
                  <a:t>z</a:t>
                </a:r>
                <a:r>
                  <a:rPr lang="ja-JP" altLang="en-US" sz="2000" dirty="0">
                    <a:latin typeface="ＭＳ Ｐゴシック" pitchFamily="50" charset="-128"/>
                    <a:ea typeface="ＭＳ Ｐゴシック" pitchFamily="50" charset="-128"/>
                  </a:rPr>
                  <a:t>に移動．</a:t>
                </a:r>
                <a:endParaRPr lang="en-US" altLang="ja-JP" sz="2000" dirty="0">
                  <a:latin typeface="ＭＳ Ｐゴシック" pitchFamily="50" charset="-128"/>
                  <a:ea typeface="ＭＳ Ｐゴシック" pitchFamily="50" charset="-128"/>
                </a:endParaRPr>
              </a:p>
              <a:p>
                <a:pPr marL="0" indent="0" algn="just">
                  <a:buNone/>
                </a:pPr>
                <a:endParaRPr lang="en-US" altLang="ja-JP" sz="900" dirty="0">
                  <a:latin typeface="ＭＳ Ｐゴシック" pitchFamily="50" charset="-128"/>
                  <a:ea typeface="ＭＳ Ｐゴシック" pitchFamily="50" charset="-128"/>
                </a:endParaRPr>
              </a:p>
              <a:p>
                <a:pPr algn="just"/>
                <a:r>
                  <a:rPr lang="ja-JP" altLang="en-US" sz="2000" dirty="0">
                    <a:solidFill>
                      <a:srgbClr val="FD49E8"/>
                    </a:solidFill>
                    <a:latin typeface="ＭＳ Ｐゴシック" pitchFamily="50" charset="-128"/>
                    <a:ea typeface="ＭＳ Ｐゴシック" pitchFamily="50" charset="-128"/>
                  </a:rPr>
                  <a:t>点</a:t>
                </a:r>
                <a:r>
                  <a:rPr lang="en-US" altLang="ja-JP" sz="2000" i="1" dirty="0">
                    <a:solidFill>
                      <a:srgbClr val="FD49E8"/>
                    </a:solidFill>
                    <a:latin typeface="Times New Roman" panose="02020603050405020304" pitchFamily="18" charset="0"/>
                    <a:ea typeface="ＭＳ Ｐゴシック" pitchFamily="50" charset="-128"/>
                    <a:cs typeface="Times New Roman" panose="02020603050405020304" pitchFamily="18" charset="0"/>
                  </a:rPr>
                  <a:t>z</a:t>
                </a:r>
                <a:r>
                  <a:rPr lang="ja-JP" altLang="en-US" sz="2000" dirty="0">
                    <a:latin typeface="ＭＳ Ｐゴシック" pitchFamily="50" charset="-128"/>
                    <a:ea typeface="ＭＳ Ｐゴシック" pitchFamily="50" charset="-128"/>
                  </a:rPr>
                  <a:t>は</a:t>
                </a:r>
                <a:r>
                  <a:rPr lang="ja-JP" altLang="en-US" sz="2000" dirty="0">
                    <a:solidFill>
                      <a:schemeClr val="accent5">
                        <a:lumMod val="75000"/>
                      </a:schemeClr>
                    </a:solidFill>
                    <a:latin typeface="ＭＳ Ｐゴシック" pitchFamily="50" charset="-128"/>
                    <a:ea typeface="ＭＳ Ｐゴシック" pitchFamily="50" charset="-128"/>
                  </a:rPr>
                  <a:t>点</a:t>
                </a:r>
                <a:r>
                  <a:rPr lang="en-US" altLang="ja-JP" sz="2000" i="1" dirty="0">
                    <a:solidFill>
                      <a:schemeClr val="accent5">
                        <a:lumMod val="75000"/>
                      </a:schemeClr>
                    </a:solidFill>
                    <a:latin typeface="Times New Roman" panose="02020603050405020304" pitchFamily="18" charset="0"/>
                    <a:ea typeface="ＭＳ Ｐゴシック" pitchFamily="50" charset="-128"/>
                    <a:cs typeface="Times New Roman" panose="02020603050405020304" pitchFamily="18" charset="0"/>
                  </a:rPr>
                  <a:t>y</a:t>
                </a:r>
                <a:r>
                  <a:rPr lang="ja-JP" altLang="en-US" sz="2000" dirty="0">
                    <a:latin typeface="ＭＳ Ｐゴシック" pitchFamily="50" charset="-128"/>
                    <a:ea typeface="ＭＳ Ｐゴシック" pitchFamily="50" charset="-128"/>
                  </a:rPr>
                  <a:t>よりも消費量が少ない．</a:t>
                </a:r>
                <a:endParaRPr lang="en-US" altLang="ja-JP" sz="2000" dirty="0">
                  <a:latin typeface="ＭＳ Ｐゴシック" pitchFamily="50" charset="-128"/>
                  <a:ea typeface="ＭＳ Ｐゴシック" pitchFamily="50" charset="-128"/>
                </a:endParaRPr>
              </a:p>
              <a:p>
                <a:pPr algn="just"/>
                <a:r>
                  <a:rPr lang="ja-JP" altLang="en-US" sz="2000" dirty="0">
                    <a:latin typeface="ＭＳ Ｐゴシック" pitchFamily="50" charset="-128"/>
                    <a:ea typeface="ＭＳ Ｐゴシック" pitchFamily="50" charset="-128"/>
                  </a:rPr>
                  <a:t>ある財・サービスの価格が</a:t>
                </a:r>
                <a:r>
                  <a:rPr lang="ja-JP" altLang="en-US" sz="2000" dirty="0" err="1">
                    <a:latin typeface="ＭＳ Ｐゴシック" pitchFamily="50" charset="-128"/>
                    <a:ea typeface="ＭＳ Ｐゴシック" pitchFamily="50" charset="-128"/>
                  </a:rPr>
                  <a:t>上昇す</a:t>
                </a:r>
                <a:endParaRPr lang="en-US" altLang="ja-JP" sz="2000" dirty="0">
                  <a:latin typeface="ＭＳ Ｐゴシック" pitchFamily="50" charset="-128"/>
                  <a:ea typeface="ＭＳ Ｐゴシック" pitchFamily="50" charset="-128"/>
                </a:endParaRPr>
              </a:p>
              <a:p>
                <a:pPr marL="0" indent="0" algn="just">
                  <a:buNone/>
                </a:pPr>
                <a:r>
                  <a:rPr lang="en-US" altLang="ja-JP" sz="2000" dirty="0">
                    <a:latin typeface="ＭＳ Ｐゴシック" pitchFamily="50" charset="-128"/>
                    <a:ea typeface="ＭＳ Ｐゴシック" pitchFamily="50" charset="-128"/>
                  </a:rPr>
                  <a:t>   </a:t>
                </a:r>
                <a:r>
                  <a:rPr lang="ja-JP" altLang="en-US" sz="2000" dirty="0">
                    <a:latin typeface="ＭＳ Ｐゴシック" pitchFamily="50" charset="-128"/>
                    <a:ea typeface="ＭＳ Ｐゴシック" pitchFamily="50" charset="-128"/>
                  </a:rPr>
                  <a:t>ると，その財・サービスの消費量は</a:t>
                </a:r>
                <a:endParaRPr lang="en-US" altLang="ja-JP" sz="2000" dirty="0">
                  <a:latin typeface="ＭＳ Ｐゴシック" pitchFamily="50" charset="-128"/>
                  <a:ea typeface="ＭＳ Ｐゴシック" pitchFamily="50" charset="-128"/>
                </a:endParaRPr>
              </a:p>
              <a:p>
                <a:pPr marL="0" indent="0" algn="just">
                  <a:buNone/>
                </a:pPr>
                <a:r>
                  <a:rPr lang="en-US" altLang="ja-JP" sz="2000" dirty="0">
                    <a:latin typeface="ＭＳ Ｐゴシック" pitchFamily="50" charset="-128"/>
                    <a:ea typeface="ＭＳ Ｐゴシック" pitchFamily="50" charset="-128"/>
                  </a:rPr>
                  <a:t>   </a:t>
                </a:r>
                <a:r>
                  <a:rPr lang="ja-JP" altLang="en-US" sz="2000" dirty="0">
                    <a:latin typeface="ＭＳ Ｐゴシック" pitchFamily="50" charset="-128"/>
                    <a:ea typeface="ＭＳ Ｐゴシック" pitchFamily="50" charset="-128"/>
                  </a:rPr>
                  <a:t>減少する．</a:t>
                </a:r>
                <a:endParaRPr lang="en-US" altLang="ja-JP" sz="2000" dirty="0">
                  <a:latin typeface="ＭＳ Ｐゴシック" pitchFamily="50" charset="-128"/>
                  <a:ea typeface="ＭＳ Ｐゴシック" pitchFamily="50" charset="-128"/>
                </a:endParaRPr>
              </a:p>
              <a:p>
                <a:pPr marL="0" indent="0" algn="just">
                  <a:buNone/>
                </a:pPr>
                <a:endParaRPr lang="en-US" altLang="ja-JP" sz="900" dirty="0">
                  <a:latin typeface="ＭＳ Ｐゴシック" pitchFamily="50" charset="-128"/>
                  <a:ea typeface="ＭＳ Ｐゴシック" pitchFamily="50" charset="-128"/>
                </a:endParaRPr>
              </a:p>
              <a:p>
                <a:pPr algn="just"/>
                <a:r>
                  <a:rPr lang="ja-JP" altLang="en-US" dirty="0">
                    <a:latin typeface="ＭＳ Ｐゴシック" pitchFamily="50" charset="-128"/>
                    <a:ea typeface="ＭＳ Ｐゴシック" pitchFamily="50" charset="-128"/>
                  </a:rPr>
                  <a:t>消費者の効用を最大に</a:t>
                </a:r>
                <a:endParaRPr lang="en-US" altLang="ja-JP" dirty="0">
                  <a:latin typeface="ＭＳ Ｐゴシック" pitchFamily="50" charset="-128"/>
                  <a:ea typeface="ＭＳ Ｐゴシック" pitchFamily="50" charset="-128"/>
                </a:endParaRPr>
              </a:p>
              <a:p>
                <a:pPr marL="0" indent="0" algn="just">
                  <a:buNone/>
                </a:pPr>
                <a:r>
                  <a:rPr lang="en-US" altLang="ja-JP" dirty="0">
                    <a:latin typeface="ＭＳ Ｐゴシック" pitchFamily="50" charset="-128"/>
                    <a:ea typeface="ＭＳ Ｐゴシック" pitchFamily="50" charset="-128"/>
                  </a:rPr>
                  <a:t>   </a:t>
                </a:r>
                <a:r>
                  <a:rPr lang="ja-JP" altLang="en-US" dirty="0">
                    <a:latin typeface="ＭＳ Ｐゴシック" pitchFamily="50" charset="-128"/>
                    <a:ea typeface="ＭＳ Ｐゴシック" pitchFamily="50" charset="-128"/>
                  </a:rPr>
                  <a:t>する消費量を</a:t>
                </a:r>
                <a:r>
                  <a:rPr lang="ja-JP" altLang="en-US" dirty="0">
                    <a:solidFill>
                      <a:srgbClr val="FF0000"/>
                    </a:solidFill>
                    <a:latin typeface="ＭＳ Ｐゴシック" pitchFamily="50" charset="-128"/>
                    <a:ea typeface="ＭＳ Ｐゴシック" pitchFamily="50" charset="-128"/>
                  </a:rPr>
                  <a:t>需要量</a:t>
                </a:r>
                <a:r>
                  <a:rPr lang="ja-JP" altLang="en-US" dirty="0">
                    <a:latin typeface="ＭＳ Ｐゴシック" pitchFamily="50" charset="-128"/>
                    <a:ea typeface="ＭＳ Ｐゴシック" pitchFamily="50" charset="-128"/>
                  </a:rPr>
                  <a:t>という．</a:t>
                </a:r>
                <a:endParaRPr lang="en-US" altLang="ja-JP" dirty="0">
                  <a:latin typeface="ＭＳ Ｐゴシック" pitchFamily="50" charset="-128"/>
                  <a:ea typeface="ＭＳ Ｐゴシック" pitchFamily="50" charset="-128"/>
                </a:endParaRPr>
              </a:p>
              <a:p>
                <a:pPr marL="0" indent="0" algn="just">
                  <a:buNone/>
                </a:pPr>
                <a:endParaRPr lang="en-US" altLang="ja-JP" sz="2000" dirty="0">
                  <a:latin typeface="ＭＳ Ｐゴシック" pitchFamily="50" charset="-128"/>
                  <a:ea typeface="ＭＳ Ｐゴシック" pitchFamily="50" charset="-128"/>
                </a:endParaRPr>
              </a:p>
              <a:p>
                <a:pPr marL="0" indent="0" algn="just">
                  <a:buNone/>
                </a:pPr>
                <a:endParaRPr lang="en-US" altLang="ja-JP" sz="20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268760"/>
                <a:ext cx="8424936" cy="5040560"/>
              </a:xfrm>
              <a:blipFill rotWithShape="1">
                <a:blip r:embed="rId3"/>
                <a:stretch>
                  <a:fillRect l="-796" t="-1814" r="-724"/>
                </a:stretch>
              </a:blipFill>
            </p:spPr>
            <p:txBody>
              <a:bodyPr/>
              <a:lstStyle/>
              <a:p>
                <a:r>
                  <a:rPr lang="ja-JP" altLang="en-US">
                    <a:noFill/>
                  </a:rPr>
                  <a:t> </a:t>
                </a:r>
              </a:p>
            </p:txBody>
          </p:sp>
        </mc:Fallback>
      </mc:AlternateContent>
      <p:graphicFrame>
        <p:nvGraphicFramePr>
          <p:cNvPr id="6" name="グラフ 5"/>
          <p:cNvGraphicFramePr>
            <a:graphicFrameLocks/>
          </p:cNvGraphicFramePr>
          <p:nvPr>
            <p:extLst>
              <p:ext uri="{D42A27DB-BD31-4B8C-83A1-F6EECF244321}">
                <p14:modId xmlns:p14="http://schemas.microsoft.com/office/powerpoint/2010/main" val="279697896"/>
              </p:ext>
            </p:extLst>
          </p:nvPr>
        </p:nvGraphicFramePr>
        <p:xfrm>
          <a:off x="4355976" y="2852936"/>
          <a:ext cx="4608512" cy="3384376"/>
        </p:xfrm>
        <a:graphic>
          <a:graphicData uri="http://schemas.openxmlformats.org/drawingml/2006/chart">
            <c:chart xmlns:c="http://schemas.openxmlformats.org/drawingml/2006/chart" xmlns:r="http://schemas.openxmlformats.org/officeDocument/2006/relationships" r:id="rId4"/>
          </a:graphicData>
        </a:graphic>
      </p:graphicFrame>
      <p:grpSp>
        <p:nvGrpSpPr>
          <p:cNvPr id="7" name="グループ化 6"/>
          <p:cNvGrpSpPr/>
          <p:nvPr/>
        </p:nvGrpSpPr>
        <p:grpSpPr>
          <a:xfrm>
            <a:off x="5148064" y="4432731"/>
            <a:ext cx="2808304" cy="1438213"/>
            <a:chOff x="792089" y="1584176"/>
            <a:chExt cx="2736305" cy="1391304"/>
          </a:xfrm>
        </p:grpSpPr>
        <p:sp>
          <p:nvSpPr>
            <p:cNvPr id="8" name="円弧 7"/>
            <p:cNvSpPr/>
            <p:nvPr/>
          </p:nvSpPr>
          <p:spPr>
            <a:xfrm rot="8947650" flipV="1">
              <a:off x="2369062" y="2833434"/>
              <a:ext cx="226573" cy="142046"/>
            </a:xfrm>
            <a:prstGeom prst="arc">
              <a:avLst>
                <a:gd name="adj1" fmla="val 16200000"/>
                <a:gd name="adj2" fmla="val 20879611"/>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1100"/>
            </a:p>
          </p:txBody>
        </p:sp>
        <p:cxnSp>
          <p:nvCxnSpPr>
            <p:cNvPr id="9" name="直線矢印コネクタ 8"/>
            <p:cNvCxnSpPr/>
            <p:nvPr/>
          </p:nvCxnSpPr>
          <p:spPr>
            <a:xfrm flipH="1">
              <a:off x="2436659" y="2649933"/>
              <a:ext cx="185400" cy="30550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0" name="グループ化 9"/>
            <p:cNvGrpSpPr/>
            <p:nvPr/>
          </p:nvGrpSpPr>
          <p:grpSpPr>
            <a:xfrm>
              <a:off x="792089" y="1584176"/>
              <a:ext cx="2736305" cy="1368152"/>
              <a:chOff x="792088" y="1584176"/>
              <a:chExt cx="2654203" cy="1368152"/>
            </a:xfrm>
          </p:grpSpPr>
          <mc:AlternateContent xmlns:mc="http://schemas.openxmlformats.org/markup-compatibility/2006" xmlns:a14="http://schemas.microsoft.com/office/drawing/2010/main">
            <mc:Choice Requires="a14">
              <p:sp>
                <p:nvSpPr>
                  <p:cNvPr id="11" name="Text Box 333"/>
                  <p:cNvSpPr txBox="1">
                    <a:spLocks noChangeArrowheads="1"/>
                  </p:cNvSpPr>
                  <p:nvPr/>
                </p:nvSpPr>
                <p:spPr bwMode="auto">
                  <a:xfrm>
                    <a:off x="2600906" y="2479157"/>
                    <a:ext cx="845385" cy="34862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just">
                      <a:spcAft>
                        <a:spcPts val="0"/>
                      </a:spcAft>
                    </a:pPr>
                    <a14:m>
                      <m:oMathPara xmlns:m="http://schemas.openxmlformats.org/officeDocument/2006/math">
                        <m:oMathParaPr>
                          <m:jc m:val="left"/>
                        </m:oMathParaPr>
                        <m:oMath xmlns:m="http://schemas.openxmlformats.org/officeDocument/2006/math">
                          <m:sSub>
                            <m:sSubPr>
                              <m:ctrlPr>
                                <a:rPr lang="ja-JP" sz="1600" i="1" kern="100">
                                  <a:effectLst/>
                                  <a:latin typeface="Cambria Math" panose="02040503050406030204" pitchFamily="18" charset="0"/>
                                  <a:ea typeface="Cambria Math"/>
                                  <a:cs typeface="Times New Roman"/>
                                </a:rPr>
                              </m:ctrlPr>
                            </m:sSubPr>
                            <m:e>
                              <m:r>
                                <a:rPr lang="en-US" sz="1600" i="1" kern="100">
                                  <a:effectLst/>
                                  <a:latin typeface="Cambria Math"/>
                                  <a:ea typeface="ＭＳ 明朝"/>
                                  <a:cs typeface="Times New Roman"/>
                                </a:rPr>
                                <m:t>𝑃</m:t>
                              </m:r>
                            </m:e>
                            <m:sub>
                              <m:r>
                                <a:rPr lang="en-US" sz="1600" i="1" kern="100">
                                  <a:effectLst/>
                                  <a:latin typeface="Cambria Math"/>
                                  <a:ea typeface="ＭＳ 明朝"/>
                                  <a:cs typeface="Times New Roman"/>
                                </a:rPr>
                                <m:t>2</m:t>
                              </m:r>
                            </m:sub>
                          </m:sSub>
                          <m:r>
                            <a:rPr lang="en-US" sz="1600" b="0" i="1" kern="100">
                              <a:effectLst/>
                              <a:latin typeface="Cambria Math"/>
                              <a:ea typeface="ＭＳ 明朝"/>
                              <a:cs typeface="Times New Roman"/>
                            </a:rPr>
                            <m:t>=3</m:t>
                          </m:r>
                        </m:oMath>
                      </m:oMathPara>
                    </a14:m>
                    <a:endParaRPr lang="ja-JP" sz="1600" kern="100" dirty="0">
                      <a:effectLst/>
                      <a:latin typeface="Century"/>
                      <a:ea typeface="ＭＳ 明朝"/>
                      <a:cs typeface="Times New Roman"/>
                    </a:endParaRPr>
                  </a:p>
                </p:txBody>
              </p:sp>
            </mc:Choice>
            <mc:Fallback xmlns="">
              <p:sp>
                <p:nvSpPr>
                  <p:cNvPr id="11" name="Text Box 333"/>
                  <p:cNvSpPr txBox="1">
                    <a:spLocks noRot="1" noChangeAspect="1" noMove="1" noResize="1" noEditPoints="1" noAdjustHandles="1" noChangeArrowheads="1" noChangeShapeType="1" noTextEdit="1"/>
                  </p:cNvSpPr>
                  <p:nvPr/>
                </p:nvSpPr>
                <p:spPr bwMode="auto">
                  <a:xfrm>
                    <a:off x="2600906" y="2479157"/>
                    <a:ext cx="845385" cy="348625"/>
                  </a:xfrm>
                  <a:prstGeom prst="rect">
                    <a:avLst/>
                  </a:prstGeom>
                  <a:blipFill rotWithShape="1">
                    <a:blip r:embed="rId5"/>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12" name="直線コネクタ 11"/>
              <p:cNvCxnSpPr/>
              <p:nvPr/>
            </p:nvCxnSpPr>
            <p:spPr>
              <a:xfrm>
                <a:off x="792088" y="1584176"/>
                <a:ext cx="1746186" cy="1368152"/>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grpSp>
      <p:grpSp>
        <p:nvGrpSpPr>
          <p:cNvPr id="13" name="グループ化 12"/>
          <p:cNvGrpSpPr/>
          <p:nvPr/>
        </p:nvGrpSpPr>
        <p:grpSpPr>
          <a:xfrm>
            <a:off x="5711610" y="4482158"/>
            <a:ext cx="360040" cy="503527"/>
            <a:chOff x="-14235987" y="-4278176"/>
            <a:chExt cx="420426" cy="508397"/>
          </a:xfrm>
        </p:grpSpPr>
        <p:sp>
          <p:nvSpPr>
            <p:cNvPr id="14" name="Text Box 328"/>
            <p:cNvSpPr txBox="1">
              <a:spLocks noChangeArrowheads="1"/>
            </p:cNvSpPr>
            <p:nvPr/>
          </p:nvSpPr>
          <p:spPr bwMode="auto">
            <a:xfrm>
              <a:off x="-14235987" y="-4278176"/>
              <a:ext cx="420426" cy="508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just">
                <a:spcAft>
                  <a:spcPts val="0"/>
                </a:spcAft>
              </a:pPr>
              <a:r>
                <a:rPr lang="en-US" altLang="ja-JP" sz="2400" i="1" kern="100" dirty="0">
                  <a:solidFill>
                    <a:srgbClr val="FD49E8"/>
                  </a:solidFill>
                  <a:effectLst/>
                  <a:latin typeface="Times New Roman" panose="02020603050405020304" pitchFamily="18" charset="0"/>
                  <a:ea typeface="ＭＳ 明朝"/>
                  <a:cs typeface="Times New Roman" panose="02020603050405020304" pitchFamily="18" charset="0"/>
                </a:rPr>
                <a:t>z</a:t>
              </a:r>
              <a:endParaRPr lang="ja-JP" sz="2400" i="1" kern="100" dirty="0">
                <a:solidFill>
                  <a:srgbClr val="FD49E8"/>
                </a:solidFill>
                <a:effectLst/>
                <a:latin typeface="Times New Roman" panose="02020603050405020304" pitchFamily="18" charset="0"/>
                <a:ea typeface="ＭＳ 明朝"/>
                <a:cs typeface="Times New Roman" panose="02020603050405020304" pitchFamily="18" charset="0"/>
              </a:endParaRPr>
            </a:p>
          </p:txBody>
        </p:sp>
        <p:sp>
          <p:nvSpPr>
            <p:cNvPr id="15" name="円/楕円 14"/>
            <p:cNvSpPr/>
            <p:nvPr/>
          </p:nvSpPr>
          <p:spPr>
            <a:xfrm>
              <a:off x="-14223179" y="-3932666"/>
              <a:ext cx="197405" cy="16288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24</a:t>
            </a:fld>
            <a:endParaRPr kumimoji="1" lang="ja-JP" altLang="en-US"/>
          </a:p>
        </p:txBody>
      </p:sp>
      <p:sp>
        <p:nvSpPr>
          <p:cNvPr id="4" name="日付プレースホルダー 3">
            <a:extLst>
              <a:ext uri="{FF2B5EF4-FFF2-40B4-BE49-F238E27FC236}">
                <a16:creationId xmlns:a16="http://schemas.microsoft.com/office/drawing/2014/main" id="{D4E0EFB8-8D06-4D41-91D1-B501D22E253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87028625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2" end="2"/>
                                            </p:txEl>
                                          </p:spTgt>
                                        </p:tgtEl>
                                        <p:attrNameLst>
                                          <p:attrName>style.visibility</p:attrName>
                                        </p:attrNameLst>
                                      </p:cBhvr>
                                      <p:to>
                                        <p:strVal val="visible"/>
                                      </p:to>
                                    </p:set>
                                    <p:animEffect transition="in" filter="fade">
                                      <p:cBhvr>
                                        <p:cTn id="10" dur="500"/>
                                        <p:tgtEl>
                                          <p:spTgt spid="16691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6917">
                                            <p:txEl>
                                              <p:pRg st="3" end="3"/>
                                            </p:txEl>
                                          </p:spTgt>
                                        </p:tgtEl>
                                        <p:attrNameLst>
                                          <p:attrName>style.visibility</p:attrName>
                                        </p:attrNameLst>
                                      </p:cBhvr>
                                      <p:to>
                                        <p:strVal val="visible"/>
                                      </p:to>
                                    </p:set>
                                    <p:animEffect transition="in" filter="fade">
                                      <p:cBhvr>
                                        <p:cTn id="18" dur="500"/>
                                        <p:tgtEl>
                                          <p:spTgt spid="166917">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6917">
                                            <p:txEl>
                                              <p:pRg st="4" end="4"/>
                                            </p:txEl>
                                          </p:spTgt>
                                        </p:tgtEl>
                                        <p:attrNameLst>
                                          <p:attrName>style.visibility</p:attrName>
                                        </p:attrNameLst>
                                      </p:cBhvr>
                                      <p:to>
                                        <p:strVal val="visible"/>
                                      </p:to>
                                    </p:set>
                                    <p:animEffect transition="in" filter="fade">
                                      <p:cBhvr>
                                        <p:cTn id="21" dur="500"/>
                                        <p:tgtEl>
                                          <p:spTgt spid="166917">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66917">
                                            <p:txEl>
                                              <p:pRg st="6" end="6"/>
                                            </p:txEl>
                                          </p:spTgt>
                                        </p:tgtEl>
                                        <p:attrNameLst>
                                          <p:attrName>style.visibility</p:attrName>
                                        </p:attrNameLst>
                                      </p:cBhvr>
                                      <p:to>
                                        <p:strVal val="visible"/>
                                      </p:to>
                                    </p:set>
                                    <p:animEffect transition="in" filter="fade">
                                      <p:cBhvr>
                                        <p:cTn id="29" dur="500"/>
                                        <p:tgtEl>
                                          <p:spTgt spid="166917">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66917">
                                            <p:txEl>
                                              <p:pRg st="7" end="7"/>
                                            </p:txEl>
                                          </p:spTgt>
                                        </p:tgtEl>
                                        <p:attrNameLst>
                                          <p:attrName>style.visibility</p:attrName>
                                        </p:attrNameLst>
                                      </p:cBhvr>
                                      <p:to>
                                        <p:strVal val="visible"/>
                                      </p:to>
                                    </p:set>
                                    <p:animEffect transition="in" filter="fade">
                                      <p:cBhvr>
                                        <p:cTn id="34" dur="500"/>
                                        <p:tgtEl>
                                          <p:spTgt spid="166917">
                                            <p:txEl>
                                              <p:pRg st="7" end="7"/>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6917">
                                            <p:txEl>
                                              <p:pRg st="8" end="8"/>
                                            </p:txEl>
                                          </p:spTgt>
                                        </p:tgtEl>
                                        <p:attrNameLst>
                                          <p:attrName>style.visibility</p:attrName>
                                        </p:attrNameLst>
                                      </p:cBhvr>
                                      <p:to>
                                        <p:strVal val="visible"/>
                                      </p:to>
                                    </p:set>
                                    <p:animEffect transition="in" filter="fade">
                                      <p:cBhvr>
                                        <p:cTn id="37" dur="500"/>
                                        <p:tgtEl>
                                          <p:spTgt spid="166917">
                                            <p:txEl>
                                              <p:pRg st="8" end="8"/>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6917">
                                            <p:txEl>
                                              <p:pRg st="9" end="9"/>
                                            </p:txEl>
                                          </p:spTgt>
                                        </p:tgtEl>
                                        <p:attrNameLst>
                                          <p:attrName>style.visibility</p:attrName>
                                        </p:attrNameLst>
                                      </p:cBhvr>
                                      <p:to>
                                        <p:strVal val="visible"/>
                                      </p:to>
                                    </p:set>
                                    <p:animEffect transition="in" filter="fade">
                                      <p:cBhvr>
                                        <p:cTn id="40" dur="500"/>
                                        <p:tgtEl>
                                          <p:spTgt spid="166917">
                                            <p:txEl>
                                              <p:pRg st="9" end="9"/>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66917">
                                            <p:txEl>
                                              <p:pRg st="11" end="11"/>
                                            </p:txEl>
                                          </p:spTgt>
                                        </p:tgtEl>
                                        <p:attrNameLst>
                                          <p:attrName>style.visibility</p:attrName>
                                        </p:attrNameLst>
                                      </p:cBhvr>
                                      <p:to>
                                        <p:strVal val="visible"/>
                                      </p:to>
                                    </p:set>
                                    <p:animEffect transition="in" filter="fade">
                                      <p:cBhvr>
                                        <p:cTn id="45" dur="500"/>
                                        <p:tgtEl>
                                          <p:spTgt spid="166917">
                                            <p:txEl>
                                              <p:pRg st="11" end="1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6917">
                                            <p:txEl>
                                              <p:pRg st="12" end="12"/>
                                            </p:txEl>
                                          </p:spTgt>
                                        </p:tgtEl>
                                        <p:attrNameLst>
                                          <p:attrName>style.visibility</p:attrName>
                                        </p:attrNameLst>
                                      </p:cBhvr>
                                      <p:to>
                                        <p:strVal val="visible"/>
                                      </p:to>
                                    </p:set>
                                    <p:animEffect transition="in" filter="fade">
                                      <p:cBhvr>
                                        <p:cTn id="48" dur="500"/>
                                        <p:tgtEl>
                                          <p:spTgt spid="16691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ormAutofit/>
          </a:bodyPr>
          <a:lstStyle/>
          <a:p>
            <a:r>
              <a:rPr lang="en-US" altLang="ja-JP" dirty="0"/>
              <a:t>2. </a:t>
            </a:r>
            <a:r>
              <a:rPr lang="ja-JP" altLang="en-US" dirty="0"/>
              <a:t>需要関数</a:t>
            </a:r>
            <a:endParaRPr kumimoji="1" lang="ja-JP" altLang="en-US" dirty="0"/>
          </a:p>
        </p:txBody>
      </p:sp>
      <p:sp>
        <p:nvSpPr>
          <p:cNvPr id="6" name="サブタイトル 5"/>
          <p:cNvSpPr>
            <a:spLocks noGrp="1"/>
          </p:cNvSpPr>
          <p:nvPr>
            <p:ph type="subTitle" idx="1"/>
          </p:nvPr>
        </p:nvSpPr>
        <p:spPr/>
        <p:txBody>
          <a:bodyPr/>
          <a:lstStyle/>
          <a:p>
            <a:endParaRPr kumimoji="1" lang="ja-JP" altLang="en-US"/>
          </a:p>
        </p:txBody>
      </p:sp>
      <p:sp>
        <p:nvSpPr>
          <p:cNvPr id="3" name="日付プレースホルダー 2">
            <a:extLst>
              <a:ext uri="{FF2B5EF4-FFF2-40B4-BE49-F238E27FC236}">
                <a16:creationId xmlns:a16="http://schemas.microsoft.com/office/drawing/2014/main" id="{93ABDE08-6CA2-4EC0-BFF8-995B9188259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6419346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2.1 </a:t>
            </a:r>
            <a:r>
              <a:rPr lang="ja-JP" altLang="en-US" dirty="0">
                <a:solidFill>
                  <a:srgbClr val="0070C0"/>
                </a:solidFill>
              </a:rPr>
              <a:t>消費者の効用最大化問題</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268760"/>
                <a:ext cx="8424936" cy="5040560"/>
              </a:xfrm>
            </p:spPr>
            <p:txBody>
              <a:bodyPr>
                <a:normAutofit/>
              </a:bodyPr>
              <a:lstStyle/>
              <a:p>
                <a:pPr algn="just"/>
                <a:r>
                  <a:rPr lang="ja-JP" altLang="en-US" sz="2400" dirty="0">
                    <a:latin typeface="ＭＳ Ｐゴシック" pitchFamily="50" charset="-128"/>
                    <a:ea typeface="ＭＳ Ｐゴシック" pitchFamily="50" charset="-128"/>
                  </a:rPr>
                  <a:t>消費者の直面する</a:t>
                </a:r>
                <a:endParaRPr lang="en-US" altLang="ja-JP" sz="2400" dirty="0">
                  <a:latin typeface="ＭＳ Ｐゴシック" pitchFamily="50" charset="-128"/>
                  <a:ea typeface="ＭＳ Ｐゴシック" pitchFamily="50" charset="-128"/>
                </a:endParaRPr>
              </a:p>
              <a:p>
                <a:pPr marL="0" indent="0" algn="just">
                  <a:buNone/>
                </a:pPr>
                <a:r>
                  <a:rPr lang="en-US" altLang="ja-JP" sz="2400" dirty="0">
                    <a:ea typeface="ＭＳ Ｐゴシック" pitchFamily="50" charset="-128"/>
                  </a:rPr>
                  <a:t>	</a:t>
                </a:r>
                <a:r>
                  <a:rPr lang="ja-JP" altLang="en-US" sz="2400" dirty="0">
                    <a:ea typeface="ＭＳ Ｐゴシック" pitchFamily="50" charset="-128"/>
                  </a:rPr>
                  <a:t>効用関数</a:t>
                </a:r>
                <a:r>
                  <a:rPr lang="en-US" altLang="ja-JP" sz="2400" dirty="0">
                    <a:ea typeface="ＭＳ Ｐゴシック" pitchFamily="50" charset="-128"/>
                  </a:rPr>
                  <a:t>	</a:t>
                </a:r>
                <a14:m>
                  <m:oMath xmlns:m="http://schemas.openxmlformats.org/officeDocument/2006/math">
                    <m:r>
                      <a:rPr lang="en-US" altLang="ja-JP" sz="2400" b="0" i="1" smtClean="0">
                        <a:latin typeface="Cambria Math"/>
                        <a:ea typeface="ＭＳ Ｐゴシック" pitchFamily="50" charset="-128"/>
                      </a:rPr>
                      <m:t>𝑈</m:t>
                    </m:r>
                    <m:r>
                      <a:rPr lang="en-US" altLang="ja-JP" sz="2400" b="0" i="1" smtClean="0">
                        <a:latin typeface="Cambria Math"/>
                        <a:ea typeface="ＭＳ Ｐゴシック" pitchFamily="50" charset="-128"/>
                      </a:rPr>
                      <m:t>=−</m:t>
                    </m:r>
                    <m:f>
                      <m:fPr>
                        <m:ctrlPr>
                          <a:rPr lang="en-US" altLang="ja-JP" sz="2400" b="0" i="1" smtClean="0">
                            <a:latin typeface="Cambria Math" panose="02040503050406030204" pitchFamily="18" charset="0"/>
                            <a:ea typeface="ＭＳ Ｐゴシック" pitchFamily="50" charset="-128"/>
                          </a:rPr>
                        </m:ctrlPr>
                      </m:fPr>
                      <m:num>
                        <m:r>
                          <a:rPr lang="en-US" altLang="ja-JP" sz="2400" b="0" i="1" smtClean="0">
                            <a:latin typeface="Cambria Math"/>
                            <a:ea typeface="ＭＳ Ｐゴシック" pitchFamily="50" charset="-128"/>
                          </a:rPr>
                          <m:t>1</m:t>
                        </m:r>
                      </m:num>
                      <m:den>
                        <m:r>
                          <a:rPr lang="en-US" altLang="ja-JP" sz="2400" b="0" i="1" smtClean="0">
                            <a:latin typeface="Cambria Math"/>
                            <a:ea typeface="ＭＳ Ｐゴシック" pitchFamily="50" charset="-128"/>
                          </a:rPr>
                          <m:t>2</m:t>
                        </m:r>
                      </m:den>
                    </m:f>
                    <m:sSup>
                      <m:sSupPr>
                        <m:ctrlPr>
                          <a:rPr lang="en-US" altLang="ja-JP" sz="2400" b="0" i="1" smtClean="0">
                            <a:latin typeface="Cambria Math" panose="02040503050406030204" pitchFamily="18" charset="0"/>
                            <a:ea typeface="ＭＳ Ｐゴシック" pitchFamily="50" charset="-128"/>
                          </a:rPr>
                        </m:ctrlPr>
                      </m:sSupPr>
                      <m:e>
                        <m:r>
                          <a:rPr lang="en-US" altLang="ja-JP" sz="2400" b="0" i="1" smtClean="0">
                            <a:latin typeface="Cambria Math"/>
                            <a:ea typeface="ＭＳ Ｐゴシック" pitchFamily="50" charset="-128"/>
                          </a:rPr>
                          <m:t>𝑐</m:t>
                        </m:r>
                      </m:e>
                      <m:sup>
                        <m:r>
                          <a:rPr lang="en-US" altLang="ja-JP" sz="2400" b="0" i="1" smtClean="0">
                            <a:latin typeface="Cambria Math"/>
                            <a:ea typeface="ＭＳ Ｐゴシック" pitchFamily="50" charset="-128"/>
                          </a:rPr>
                          <m:t>2</m:t>
                        </m:r>
                      </m:sup>
                    </m:sSup>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𝐵𝑐</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𝐴𝑚</m:t>
                    </m:r>
                  </m:oMath>
                </a14:m>
                <a:endParaRPr lang="en-US" altLang="ja-JP" sz="2400" dirty="0">
                  <a:solidFill>
                    <a:srgbClr val="FF0000"/>
                  </a:solidFill>
                  <a:latin typeface="ＭＳ Ｐゴシック" pitchFamily="50" charset="-128"/>
                  <a:ea typeface="ＭＳ Ｐゴシック" pitchFamily="50" charset="-128"/>
                </a:endParaRPr>
              </a:p>
              <a:p>
                <a:pPr marL="0" indent="0" algn="just">
                  <a:buNone/>
                </a:pPr>
                <a:r>
                  <a:rPr lang="en-US" altLang="ja-JP" sz="2400" b="0" dirty="0">
                    <a:solidFill>
                      <a:srgbClr val="FF0000"/>
                    </a:solidFill>
                    <a:ea typeface="ＭＳ Ｐゴシック" pitchFamily="50" charset="-128"/>
                  </a:rPr>
                  <a:t>	</a:t>
                </a:r>
                <a:r>
                  <a:rPr lang="ja-JP" altLang="en-US" sz="2400" b="0" dirty="0">
                    <a:ea typeface="ＭＳ Ｐゴシック" pitchFamily="50" charset="-128"/>
                  </a:rPr>
                  <a:t>予算制約式</a:t>
                </a:r>
                <a:r>
                  <a:rPr lang="en-US" altLang="ja-JP" sz="2400" b="0" dirty="0">
                    <a:solidFill>
                      <a:srgbClr val="FF0000"/>
                    </a:solidFill>
                    <a:ea typeface="ＭＳ Ｐゴシック" pitchFamily="50" charset="-128"/>
                  </a:rPr>
                  <a:t>	</a:t>
                </a:r>
                <a14:m>
                  <m:oMath xmlns:m="http://schemas.openxmlformats.org/officeDocument/2006/math">
                    <m:r>
                      <a:rPr lang="en-US" altLang="ja-JP" sz="2400" b="0" i="1" smtClean="0">
                        <a:solidFill>
                          <a:srgbClr val="FF0000"/>
                        </a:solidFill>
                        <a:latin typeface="Cambria Math"/>
                        <a:ea typeface="ＭＳ Ｐゴシック" pitchFamily="50" charset="-128"/>
                      </a:rPr>
                      <m:t>𝑚</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𝐼</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𝑃𝑐</m:t>
                    </m:r>
                  </m:oMath>
                </a14:m>
                <a:endParaRPr lang="en-US" altLang="ja-JP" sz="2400" dirty="0">
                  <a:latin typeface="ＭＳ Ｐゴシック" pitchFamily="50" charset="-128"/>
                  <a:ea typeface="ＭＳ Ｐゴシック" pitchFamily="50" charset="-128"/>
                </a:endParaRPr>
              </a:p>
              <a:p>
                <a:pPr marL="0" indent="0" algn="just">
                  <a:buNone/>
                </a:pPr>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予算制約式という制約条件の下で効用を最大にする </a:t>
                </a:r>
                <a:r>
                  <a:rPr lang="en-US" altLang="ja-JP" sz="2400" i="1" dirty="0">
                    <a:latin typeface="Times New Roman" panose="02020603050405020304" pitchFamily="18" charset="0"/>
                    <a:ea typeface="ＭＳ Ｐゴシック" pitchFamily="50" charset="-128"/>
                    <a:cs typeface="Times New Roman" panose="02020603050405020304" pitchFamily="18" charset="0"/>
                  </a:rPr>
                  <a:t>c </a:t>
                </a:r>
                <a:r>
                  <a:rPr lang="ja-JP" altLang="en-US" sz="2400" dirty="0">
                    <a:latin typeface="ＭＳ Ｐゴシック" pitchFamily="50" charset="-128"/>
                    <a:ea typeface="ＭＳ Ｐゴシック" pitchFamily="50" charset="-128"/>
                  </a:rPr>
                  <a:t>と </a:t>
                </a:r>
                <a:r>
                  <a:rPr lang="en-US" altLang="ja-JP" sz="2400" i="1" dirty="0">
                    <a:latin typeface="Times New Roman" panose="02020603050405020304" pitchFamily="18" charset="0"/>
                    <a:ea typeface="ＭＳ Ｐゴシック" pitchFamily="50" charset="-128"/>
                    <a:cs typeface="Times New Roman" panose="02020603050405020304" pitchFamily="18" charset="0"/>
                  </a:rPr>
                  <a:t>m </a:t>
                </a:r>
                <a:r>
                  <a:rPr lang="ja-JP" altLang="en-US" sz="2400" dirty="0">
                    <a:latin typeface="ＭＳ Ｐゴシック" pitchFamily="50" charset="-128"/>
                    <a:ea typeface="ＭＳ Ｐゴシック" pitchFamily="50" charset="-128"/>
                  </a:rPr>
                  <a:t>の組み合わせを選ぶ．</a:t>
                </a:r>
                <a:endParaRPr lang="en-US" altLang="ja-JP" sz="2400" dirty="0">
                  <a:latin typeface="ＭＳ Ｐゴシック" pitchFamily="50" charset="-128"/>
                  <a:ea typeface="ＭＳ Ｐゴシック" pitchFamily="50" charset="-128"/>
                </a:endParaRPr>
              </a:p>
              <a:p>
                <a:pPr marL="0" indent="0" algn="just">
                  <a:buNone/>
                </a:pPr>
                <a:endParaRPr lang="en-US" altLang="ja-JP" sz="9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予算制約式を効用関数に代入．</a:t>
                </a:r>
                <a:r>
                  <a:rPr lang="en-US" altLang="ja-JP" sz="2400" i="1" dirty="0">
                    <a:latin typeface="Times New Roman" panose="02020603050405020304" pitchFamily="18" charset="0"/>
                    <a:ea typeface="ＭＳ Ｐゴシック" pitchFamily="50" charset="-128"/>
                    <a:cs typeface="Times New Roman" panose="02020603050405020304" pitchFamily="18" charset="0"/>
                  </a:rPr>
                  <a:t> c </a:t>
                </a:r>
                <a:r>
                  <a:rPr lang="ja-JP" altLang="en-US" sz="2400" dirty="0">
                    <a:latin typeface="ＭＳ Ｐゴシック" pitchFamily="50" charset="-128"/>
                    <a:ea typeface="ＭＳ Ｐゴシック" pitchFamily="50" charset="-128"/>
                  </a:rPr>
                  <a:t>のみの関数になる．</a:t>
                </a:r>
                <a:endParaRPr lang="en-US" altLang="ja-JP" sz="24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en-US" altLang="ja-JP" sz="2400" i="1">
                          <a:latin typeface="Cambria Math"/>
                          <a:ea typeface="ＭＳ Ｐゴシック" pitchFamily="50" charset="-128"/>
                        </a:rPr>
                        <m:t>𝑈</m:t>
                      </m:r>
                      <m:r>
                        <a:rPr lang="en-US" altLang="ja-JP" sz="2400" i="1">
                          <a:latin typeface="Cambria Math"/>
                          <a:ea typeface="ＭＳ Ｐゴシック" pitchFamily="50" charset="-128"/>
                        </a:rPr>
                        <m:t>=−</m:t>
                      </m:r>
                      <m:f>
                        <m:fPr>
                          <m:ctrlPr>
                            <a:rPr lang="en-US" altLang="ja-JP" sz="2400" i="1">
                              <a:latin typeface="Cambria Math" panose="02040503050406030204" pitchFamily="18" charset="0"/>
                              <a:ea typeface="ＭＳ Ｐゴシック" pitchFamily="50" charset="-128"/>
                            </a:rPr>
                          </m:ctrlPr>
                        </m:fPr>
                        <m:num>
                          <m:r>
                            <a:rPr lang="en-US" altLang="ja-JP" sz="2400" i="1">
                              <a:latin typeface="Cambria Math"/>
                              <a:ea typeface="ＭＳ Ｐゴシック" pitchFamily="50" charset="-128"/>
                            </a:rPr>
                            <m:t>1</m:t>
                          </m:r>
                        </m:num>
                        <m:den>
                          <m:r>
                            <a:rPr lang="en-US" altLang="ja-JP" sz="2400" i="1">
                              <a:latin typeface="Cambria Math"/>
                              <a:ea typeface="ＭＳ Ｐゴシック" pitchFamily="50" charset="-128"/>
                            </a:rPr>
                            <m:t>2</m:t>
                          </m:r>
                        </m:den>
                      </m:f>
                      <m:sSup>
                        <m:sSupPr>
                          <m:ctrlPr>
                            <a:rPr lang="en-US" altLang="ja-JP" sz="2400" i="1">
                              <a:latin typeface="Cambria Math" panose="02040503050406030204" pitchFamily="18" charset="0"/>
                              <a:ea typeface="ＭＳ Ｐゴシック" pitchFamily="50" charset="-128"/>
                            </a:rPr>
                          </m:ctrlPr>
                        </m:sSupPr>
                        <m:e>
                          <m:r>
                            <a:rPr lang="en-US" altLang="ja-JP" sz="2400" i="1">
                              <a:latin typeface="Cambria Math"/>
                              <a:ea typeface="ＭＳ Ｐゴシック" pitchFamily="50" charset="-128"/>
                            </a:rPr>
                            <m:t>𝑐</m:t>
                          </m:r>
                        </m:e>
                        <m:sup>
                          <m:r>
                            <a:rPr lang="en-US" altLang="ja-JP" sz="2400" i="1">
                              <a:latin typeface="Cambria Math"/>
                              <a:ea typeface="ＭＳ Ｐゴシック" pitchFamily="50" charset="-128"/>
                            </a:rPr>
                            <m:t>2</m:t>
                          </m:r>
                        </m:sup>
                      </m:sSup>
                      <m:r>
                        <a:rPr lang="en-US" altLang="ja-JP" sz="2400" i="1">
                          <a:latin typeface="Cambria Math"/>
                          <a:ea typeface="ＭＳ Ｐゴシック" pitchFamily="50" charset="-128"/>
                        </a:rPr>
                        <m:t>+</m:t>
                      </m:r>
                      <m:r>
                        <a:rPr lang="en-US" altLang="ja-JP" sz="2400" i="1">
                          <a:latin typeface="Cambria Math"/>
                          <a:ea typeface="ＭＳ Ｐゴシック" pitchFamily="50" charset="-128"/>
                        </a:rPr>
                        <m:t>𝐵𝑐</m:t>
                      </m:r>
                      <m:r>
                        <a:rPr lang="en-US" altLang="ja-JP" sz="2400" i="1">
                          <a:latin typeface="Cambria Math"/>
                          <a:ea typeface="ＭＳ Ｐゴシック" pitchFamily="50" charset="-128"/>
                        </a:rPr>
                        <m:t>+</m:t>
                      </m:r>
                      <m:r>
                        <a:rPr lang="en-US" altLang="ja-JP" sz="2400" i="1">
                          <a:latin typeface="Cambria Math"/>
                          <a:ea typeface="ＭＳ Ｐゴシック" pitchFamily="50" charset="-128"/>
                        </a:rPr>
                        <m:t>𝐴</m:t>
                      </m:r>
                      <m:d>
                        <m:dPr>
                          <m:ctrlPr>
                            <a:rPr lang="en-US" altLang="ja-JP" sz="2400" i="1" smtClean="0">
                              <a:latin typeface="Cambria Math" panose="02040503050406030204" pitchFamily="18" charset="0"/>
                              <a:ea typeface="ＭＳ Ｐゴシック" pitchFamily="50" charset="-128"/>
                            </a:rPr>
                          </m:ctrlPr>
                        </m:dPr>
                        <m:e>
                          <m:r>
                            <a:rPr lang="en-US" altLang="ja-JP" sz="2400" i="1" smtClean="0">
                              <a:solidFill>
                                <a:srgbClr val="FF0000"/>
                              </a:solidFill>
                              <a:latin typeface="Cambria Math"/>
                              <a:ea typeface="ＭＳ Ｐゴシック" pitchFamily="50" charset="-128"/>
                            </a:rPr>
                            <m:t>𝐼</m:t>
                          </m:r>
                          <m:r>
                            <a:rPr lang="en-US" altLang="ja-JP" sz="2400" i="1" smtClean="0">
                              <a:solidFill>
                                <a:srgbClr val="FF0000"/>
                              </a:solidFill>
                              <a:latin typeface="Cambria Math"/>
                              <a:ea typeface="ＭＳ Ｐゴシック" pitchFamily="50" charset="-128"/>
                            </a:rPr>
                            <m:t>−</m:t>
                          </m:r>
                          <m:r>
                            <a:rPr lang="en-US" altLang="ja-JP" sz="2400" i="1" smtClean="0">
                              <a:solidFill>
                                <a:srgbClr val="FF0000"/>
                              </a:solidFill>
                              <a:latin typeface="Cambria Math"/>
                              <a:ea typeface="ＭＳ Ｐゴシック" pitchFamily="50" charset="-128"/>
                            </a:rPr>
                            <m:t>𝑃𝑐</m:t>
                          </m:r>
                        </m:e>
                      </m:d>
                    </m:oMath>
                  </m:oMathPara>
                </a14:m>
                <a:endParaRPr lang="en-US" altLang="ja-JP" sz="24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en-US" altLang="ja-JP" sz="2400" i="1">
                          <a:latin typeface="Cambria Math"/>
                          <a:ea typeface="ＭＳ Ｐゴシック" pitchFamily="50" charset="-128"/>
                        </a:rPr>
                        <m:t>𝑈</m:t>
                      </m:r>
                      <m:r>
                        <a:rPr lang="en-US" altLang="ja-JP" sz="2400" i="1">
                          <a:latin typeface="Cambria Math"/>
                          <a:ea typeface="ＭＳ Ｐゴシック" pitchFamily="50" charset="-128"/>
                        </a:rPr>
                        <m:t>=−</m:t>
                      </m:r>
                      <m:f>
                        <m:fPr>
                          <m:ctrlPr>
                            <a:rPr lang="en-US" altLang="ja-JP" sz="2400" i="1">
                              <a:latin typeface="Cambria Math" panose="02040503050406030204" pitchFamily="18" charset="0"/>
                              <a:ea typeface="ＭＳ Ｐゴシック" pitchFamily="50" charset="-128"/>
                            </a:rPr>
                          </m:ctrlPr>
                        </m:fPr>
                        <m:num>
                          <m:r>
                            <a:rPr lang="en-US" altLang="ja-JP" sz="2400" i="1">
                              <a:latin typeface="Cambria Math"/>
                              <a:ea typeface="ＭＳ Ｐゴシック" pitchFamily="50" charset="-128"/>
                            </a:rPr>
                            <m:t>1</m:t>
                          </m:r>
                        </m:num>
                        <m:den>
                          <m:r>
                            <a:rPr lang="en-US" altLang="ja-JP" sz="2400" i="1">
                              <a:latin typeface="Cambria Math"/>
                              <a:ea typeface="ＭＳ Ｐゴシック" pitchFamily="50" charset="-128"/>
                            </a:rPr>
                            <m:t>2</m:t>
                          </m:r>
                        </m:den>
                      </m:f>
                      <m:sSup>
                        <m:sSupPr>
                          <m:ctrlPr>
                            <a:rPr lang="en-US" altLang="ja-JP" sz="2400" i="1">
                              <a:latin typeface="Cambria Math" panose="02040503050406030204" pitchFamily="18" charset="0"/>
                              <a:ea typeface="ＭＳ Ｐゴシック" pitchFamily="50" charset="-128"/>
                            </a:rPr>
                          </m:ctrlPr>
                        </m:sSupPr>
                        <m:e>
                          <m:r>
                            <a:rPr lang="en-US" altLang="ja-JP" sz="2400" i="1">
                              <a:latin typeface="Cambria Math"/>
                              <a:ea typeface="ＭＳ Ｐゴシック" pitchFamily="50" charset="-128"/>
                            </a:rPr>
                            <m:t>𝑐</m:t>
                          </m:r>
                        </m:e>
                        <m:sup>
                          <m:r>
                            <a:rPr lang="en-US" altLang="ja-JP" sz="2400" i="1">
                              <a:latin typeface="Cambria Math"/>
                              <a:ea typeface="ＭＳ Ｐゴシック" pitchFamily="50" charset="-128"/>
                            </a:rPr>
                            <m:t>2</m:t>
                          </m:r>
                        </m:sup>
                      </m:sSup>
                      <m:r>
                        <a:rPr lang="en-US" altLang="ja-JP" sz="2400" i="1">
                          <a:latin typeface="Cambria Math"/>
                          <a:ea typeface="ＭＳ Ｐゴシック" pitchFamily="50" charset="-128"/>
                        </a:rPr>
                        <m:t>+</m:t>
                      </m:r>
                      <m:d>
                        <m:dPr>
                          <m:ctrlPr>
                            <a:rPr lang="en-US" altLang="ja-JP" sz="2400" i="1" smtClean="0">
                              <a:latin typeface="Cambria Math" panose="02040503050406030204" pitchFamily="18" charset="0"/>
                              <a:ea typeface="ＭＳ Ｐゴシック" pitchFamily="50" charset="-128"/>
                            </a:rPr>
                          </m:ctrlPr>
                        </m:dPr>
                        <m:e>
                          <m:r>
                            <a:rPr lang="en-US" altLang="ja-JP" sz="2400" b="0" i="1" smtClean="0">
                              <a:latin typeface="Cambria Math"/>
                              <a:ea typeface="ＭＳ Ｐゴシック" pitchFamily="50" charset="-128"/>
                            </a:rPr>
                            <m:t>𝐵</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𝐴𝑃</m:t>
                          </m:r>
                        </m:e>
                      </m:d>
                      <m:r>
                        <a:rPr lang="en-US" altLang="ja-JP" sz="2400" i="1">
                          <a:latin typeface="Cambria Math"/>
                          <a:ea typeface="ＭＳ Ｐゴシック" pitchFamily="50" charset="-128"/>
                        </a:rPr>
                        <m:t>𝑐</m:t>
                      </m:r>
                      <m:r>
                        <a:rPr lang="en-US" altLang="ja-JP" sz="2400" i="1">
                          <a:latin typeface="Cambria Math"/>
                          <a:ea typeface="ＭＳ Ｐゴシック" pitchFamily="50" charset="-128"/>
                        </a:rPr>
                        <m:t>+</m:t>
                      </m:r>
                      <m:r>
                        <a:rPr lang="en-US" altLang="ja-JP" sz="2400" i="1">
                          <a:latin typeface="Cambria Math"/>
                          <a:ea typeface="ＭＳ Ｐゴシック" pitchFamily="50" charset="-128"/>
                        </a:rPr>
                        <m:t>𝐴𝐼</m:t>
                      </m:r>
                    </m:oMath>
                  </m:oMathPara>
                </a14:m>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上に凸の放物線となる．</a:t>
                </a:r>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268760"/>
                <a:ext cx="8424936" cy="5040560"/>
              </a:xfrm>
              <a:blipFill rotWithShape="1">
                <a:blip r:embed="rId3"/>
                <a:stretch>
                  <a:fillRect l="-507" t="-967" r="-1085" b="-1209"/>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26</a:t>
            </a:fld>
            <a:endParaRPr kumimoji="1" lang="ja-JP" altLang="en-US"/>
          </a:p>
        </p:txBody>
      </p:sp>
      <p:sp>
        <p:nvSpPr>
          <p:cNvPr id="4" name="日付プレースホルダー 3">
            <a:extLst>
              <a:ext uri="{FF2B5EF4-FFF2-40B4-BE49-F238E27FC236}">
                <a16:creationId xmlns:a16="http://schemas.microsoft.com/office/drawing/2014/main" id="{E150725C-5A6E-4FE1-B39C-E5794C78E861}"/>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58464726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6" end="6"/>
                                            </p:txEl>
                                          </p:spTgt>
                                        </p:tgtEl>
                                        <p:attrNameLst>
                                          <p:attrName>style.visibility</p:attrName>
                                        </p:attrNameLst>
                                      </p:cBhvr>
                                      <p:to>
                                        <p:strVal val="visible"/>
                                      </p:to>
                                    </p:set>
                                    <p:animEffect transition="in" filter="fade">
                                      <p:cBhvr>
                                        <p:cTn id="7" dur="500"/>
                                        <p:tgtEl>
                                          <p:spTgt spid="166917">
                                            <p:txEl>
                                              <p:pRg st="6" end="6"/>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7" end="7"/>
                                            </p:txEl>
                                          </p:spTgt>
                                        </p:tgtEl>
                                        <p:attrNameLst>
                                          <p:attrName>style.visibility</p:attrName>
                                        </p:attrNameLst>
                                      </p:cBhvr>
                                      <p:to>
                                        <p:strVal val="visible"/>
                                      </p:to>
                                    </p:set>
                                    <p:animEffect transition="in" filter="fade">
                                      <p:cBhvr>
                                        <p:cTn id="10" dur="500"/>
                                        <p:tgtEl>
                                          <p:spTgt spid="166917">
                                            <p:txEl>
                                              <p:pRg st="7" end="7"/>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8" end="8"/>
                                            </p:txEl>
                                          </p:spTgt>
                                        </p:tgtEl>
                                        <p:attrNameLst>
                                          <p:attrName>style.visibility</p:attrName>
                                        </p:attrNameLst>
                                      </p:cBhvr>
                                      <p:to>
                                        <p:strVal val="visible"/>
                                      </p:to>
                                    </p:set>
                                    <p:animEffect transition="in" filter="fade">
                                      <p:cBhvr>
                                        <p:cTn id="13" dur="500"/>
                                        <p:tgtEl>
                                          <p:spTgt spid="166917">
                                            <p:txEl>
                                              <p:pRg st="8" end="8"/>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6917">
                                            <p:txEl>
                                              <p:pRg st="9" end="9"/>
                                            </p:txEl>
                                          </p:spTgt>
                                        </p:tgtEl>
                                        <p:attrNameLst>
                                          <p:attrName>style.visibility</p:attrName>
                                        </p:attrNameLst>
                                      </p:cBhvr>
                                      <p:to>
                                        <p:strVal val="visible"/>
                                      </p:to>
                                    </p:set>
                                    <p:animEffect transition="in" filter="fade">
                                      <p:cBhvr>
                                        <p:cTn id="18"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2.1 </a:t>
            </a:r>
            <a:r>
              <a:rPr lang="ja-JP" altLang="en-US" dirty="0">
                <a:solidFill>
                  <a:srgbClr val="0070C0"/>
                </a:solidFill>
              </a:rPr>
              <a:t>消費者の効用最大化問題</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268760"/>
                <a:ext cx="8424936" cy="5040560"/>
              </a:xfrm>
            </p:spPr>
            <p:txBody>
              <a:bodyPr>
                <a:noAutofit/>
              </a:bodyPr>
              <a:lstStyle/>
              <a:p>
                <a:pPr algn="just"/>
                <a:r>
                  <a:rPr lang="ja-JP" altLang="en-US" sz="2400" dirty="0">
                    <a:latin typeface="Cambria Math"/>
                    <a:ea typeface="ＭＳ Ｐゴシック" pitchFamily="50" charset="-128"/>
                  </a:rPr>
                  <a:t>消費者の直面する問題</a:t>
                </a:r>
                <a:endParaRPr lang="en-US" altLang="ja-JP" sz="2400" dirty="0">
                  <a:latin typeface="Cambria Math"/>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en-US" altLang="ja-JP" sz="2400" i="1" smtClean="0">
                          <a:latin typeface="Cambria Math"/>
                          <a:ea typeface="ＭＳ Ｐゴシック" pitchFamily="50" charset="-128"/>
                        </a:rPr>
                        <m:t>𝑈</m:t>
                      </m:r>
                      <m:r>
                        <a:rPr lang="en-US" altLang="ja-JP" sz="2400" i="1" smtClean="0">
                          <a:latin typeface="Cambria Math"/>
                          <a:ea typeface="ＭＳ Ｐゴシック" pitchFamily="50" charset="-128"/>
                        </a:rPr>
                        <m:t>=−</m:t>
                      </m:r>
                      <m:f>
                        <m:fPr>
                          <m:ctrlPr>
                            <a:rPr lang="en-US" altLang="ja-JP" sz="2400" i="1">
                              <a:latin typeface="Cambria Math" panose="02040503050406030204" pitchFamily="18" charset="0"/>
                              <a:ea typeface="ＭＳ Ｐゴシック" pitchFamily="50" charset="-128"/>
                            </a:rPr>
                          </m:ctrlPr>
                        </m:fPr>
                        <m:num>
                          <m:r>
                            <a:rPr lang="en-US" altLang="ja-JP" sz="2400" i="1">
                              <a:latin typeface="Cambria Math"/>
                              <a:ea typeface="ＭＳ Ｐゴシック" pitchFamily="50" charset="-128"/>
                            </a:rPr>
                            <m:t>1</m:t>
                          </m:r>
                        </m:num>
                        <m:den>
                          <m:r>
                            <a:rPr lang="en-US" altLang="ja-JP" sz="2400" i="1">
                              <a:latin typeface="Cambria Math"/>
                              <a:ea typeface="ＭＳ Ｐゴシック" pitchFamily="50" charset="-128"/>
                            </a:rPr>
                            <m:t>2</m:t>
                          </m:r>
                        </m:den>
                      </m:f>
                      <m:sSup>
                        <m:sSupPr>
                          <m:ctrlPr>
                            <a:rPr lang="en-US" altLang="ja-JP" sz="2400" i="1">
                              <a:latin typeface="Cambria Math" panose="02040503050406030204" pitchFamily="18" charset="0"/>
                              <a:ea typeface="ＭＳ Ｐゴシック" pitchFamily="50" charset="-128"/>
                            </a:rPr>
                          </m:ctrlPr>
                        </m:sSupPr>
                        <m:e>
                          <m:r>
                            <a:rPr lang="en-US" altLang="ja-JP" sz="2400" i="1">
                              <a:latin typeface="Cambria Math"/>
                              <a:ea typeface="ＭＳ Ｐゴシック" pitchFamily="50" charset="-128"/>
                            </a:rPr>
                            <m:t>𝑐</m:t>
                          </m:r>
                        </m:e>
                        <m:sup>
                          <m:r>
                            <a:rPr lang="en-US" altLang="ja-JP" sz="2400" i="1">
                              <a:latin typeface="Cambria Math"/>
                              <a:ea typeface="ＭＳ Ｐゴシック" pitchFamily="50" charset="-128"/>
                            </a:rPr>
                            <m:t>2</m:t>
                          </m:r>
                        </m:sup>
                      </m:sSup>
                      <m:r>
                        <a:rPr lang="en-US" altLang="ja-JP" sz="2400" i="1">
                          <a:latin typeface="Cambria Math"/>
                          <a:ea typeface="ＭＳ Ｐゴシック" pitchFamily="50" charset="-128"/>
                        </a:rPr>
                        <m:t>+</m:t>
                      </m:r>
                      <m:d>
                        <m:dPr>
                          <m:ctrlPr>
                            <a:rPr lang="en-US" altLang="ja-JP" sz="2400" i="1" smtClean="0">
                              <a:latin typeface="Cambria Math" panose="02040503050406030204" pitchFamily="18" charset="0"/>
                              <a:ea typeface="ＭＳ Ｐゴシック" pitchFamily="50" charset="-128"/>
                            </a:rPr>
                          </m:ctrlPr>
                        </m:dPr>
                        <m:e>
                          <m:r>
                            <a:rPr lang="en-US" altLang="ja-JP" sz="2400" b="0" i="1" smtClean="0">
                              <a:latin typeface="Cambria Math"/>
                              <a:ea typeface="ＭＳ Ｐゴシック" pitchFamily="50" charset="-128"/>
                            </a:rPr>
                            <m:t>𝐵</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𝐴𝑃</m:t>
                          </m:r>
                        </m:e>
                      </m:d>
                      <m:r>
                        <a:rPr lang="en-US" altLang="ja-JP" sz="2400" i="1">
                          <a:latin typeface="Cambria Math"/>
                          <a:ea typeface="ＭＳ Ｐゴシック" pitchFamily="50" charset="-128"/>
                        </a:rPr>
                        <m:t>𝑐</m:t>
                      </m:r>
                      <m:r>
                        <a:rPr lang="en-US" altLang="ja-JP" sz="2400" i="1">
                          <a:latin typeface="Cambria Math"/>
                          <a:ea typeface="ＭＳ Ｐゴシック" pitchFamily="50" charset="-128"/>
                        </a:rPr>
                        <m:t>+</m:t>
                      </m:r>
                      <m:r>
                        <a:rPr lang="en-US" altLang="ja-JP" sz="2400" i="1">
                          <a:latin typeface="Cambria Math"/>
                          <a:ea typeface="ＭＳ Ｐゴシック" pitchFamily="50" charset="-128"/>
                        </a:rPr>
                        <m:t>𝐴𝐼</m:t>
                      </m:r>
                    </m:oMath>
                  </m:oMathPara>
                </a14:m>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この関数は消費量 </a:t>
                </a:r>
                <a14:m>
                  <m:oMath xmlns:m="http://schemas.openxmlformats.org/officeDocument/2006/math">
                    <m:r>
                      <a:rPr lang="en-US" altLang="ja-JP" sz="2100" b="0" i="1" smtClean="0">
                        <a:latin typeface="Cambria Math"/>
                        <a:ea typeface="ＭＳ Ｐゴシック" pitchFamily="50" charset="-128"/>
                      </a:rPr>
                      <m:t>𝑐</m:t>
                    </m:r>
                    <m:r>
                      <a:rPr lang="en-US" altLang="ja-JP" sz="2100" i="1">
                        <a:latin typeface="Cambria Math"/>
                        <a:ea typeface="ＭＳ Ｐゴシック" pitchFamily="50" charset="-128"/>
                      </a:rPr>
                      <m:t>=</m:t>
                    </m:r>
                    <m:r>
                      <a:rPr lang="en-US" altLang="ja-JP" sz="2100" i="1">
                        <a:latin typeface="Cambria Math"/>
                        <a:ea typeface="ＭＳ Ｐゴシック" pitchFamily="50" charset="-128"/>
                      </a:rPr>
                      <m:t>𝐵</m:t>
                    </m:r>
                    <m:r>
                      <a:rPr lang="en-US" altLang="ja-JP" sz="2100" i="1">
                        <a:latin typeface="Cambria Math"/>
                        <a:ea typeface="ＭＳ Ｐゴシック" pitchFamily="50" charset="-128"/>
                      </a:rPr>
                      <m:t>−</m:t>
                    </m:r>
                    <m:r>
                      <a:rPr lang="en-US" altLang="ja-JP" sz="2100" i="1">
                        <a:latin typeface="Cambria Math"/>
                        <a:ea typeface="ＭＳ Ｐゴシック" pitchFamily="50" charset="-128"/>
                      </a:rPr>
                      <m:t>𝐴𝑃</m:t>
                    </m:r>
                  </m:oMath>
                </a14:m>
                <a:r>
                  <a:rPr lang="en-US" altLang="ja-JP" sz="2100" dirty="0">
                    <a:latin typeface="ＭＳ Ｐゴシック" pitchFamily="50" charset="-128"/>
                    <a:ea typeface="ＭＳ Ｐゴシック" pitchFamily="50" charset="-128"/>
                  </a:rPr>
                  <a:t> </a:t>
                </a:r>
                <a:r>
                  <a:rPr lang="ja-JP" altLang="en-US" sz="2100" dirty="0">
                    <a:latin typeface="ＭＳ Ｐゴシック" pitchFamily="50" charset="-128"/>
                    <a:ea typeface="ＭＳ Ｐゴシック" pitchFamily="50" charset="-128"/>
                  </a:rPr>
                  <a:t>の時に頂点をもつ（効用が最大）．</a:t>
                </a:r>
                <a:endParaRPr lang="en-US" altLang="ja-JP" sz="2100" dirty="0">
                  <a:latin typeface="ＭＳ Ｐゴシック" pitchFamily="50" charset="-128"/>
                  <a:ea typeface="ＭＳ Ｐゴシック" pitchFamily="50" charset="-128"/>
                </a:endParaRPr>
              </a:p>
              <a:p>
                <a:pPr lvl="1" algn="just"/>
                <a:endParaRPr lang="en-US" altLang="ja-JP" sz="21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効用を最大にする消費量を需要（</a:t>
                </a:r>
                <a:r>
                  <a:rPr lang="en-US" altLang="ja-JP" sz="2400" dirty="0">
                    <a:latin typeface="ＭＳ Ｐゴシック" pitchFamily="50" charset="-128"/>
                    <a:ea typeface="ＭＳ Ｐゴシック" pitchFamily="50" charset="-128"/>
                  </a:rPr>
                  <a:t>Demand</a:t>
                </a:r>
                <a:r>
                  <a:rPr lang="ja-JP" altLang="en-US" sz="2400" dirty="0">
                    <a:latin typeface="ＭＳ Ｐゴシック" pitchFamily="50" charset="-128"/>
                    <a:ea typeface="ＭＳ Ｐゴシック" pitchFamily="50" charset="-128"/>
                  </a:rPr>
                  <a:t>）量と呼び</a:t>
                </a:r>
                <a:endParaRPr lang="en-US" altLang="ja-JP" sz="2400" dirty="0">
                  <a:latin typeface="ＭＳ Ｐゴシック" pitchFamily="50" charset="-128"/>
                  <a:ea typeface="ＭＳ Ｐゴシック" pitchFamily="50" charset="-128"/>
                </a:endParaRPr>
              </a:p>
              <a:p>
                <a:pPr algn="just"/>
                <a:endParaRPr lang="en-US" altLang="ja-JP" sz="2400" dirty="0">
                  <a:latin typeface="Times New Roman" panose="02020603050405020304" pitchFamily="18" charset="0"/>
                  <a:ea typeface="ＭＳ Ｐゴシック" pitchFamily="50" charset="-128"/>
                  <a:cs typeface="Times New Roman" panose="02020603050405020304" pitchFamily="18" charset="0"/>
                </a:endParaRPr>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latin typeface="Cambria Math"/>
                          <a:ea typeface="ＭＳ Ｐゴシック" pitchFamily="50" charset="-128"/>
                        </a:rPr>
                        <m:t>𝐷</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𝐵</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𝐴𝑃</m:t>
                      </m:r>
                    </m:oMath>
                  </m:oMathPara>
                </a14:m>
                <a:endParaRPr lang="en-US" altLang="ja-JP" sz="2400" dirty="0">
                  <a:latin typeface="Times New Roman" panose="02020603050405020304" pitchFamily="18" charset="0"/>
                  <a:ea typeface="ＭＳ Ｐゴシック" pitchFamily="50" charset="-128"/>
                  <a:cs typeface="Times New Roman" panose="02020603050405020304" pitchFamily="18" charset="0"/>
                </a:endParaRPr>
              </a:p>
              <a:p>
                <a:pPr algn="just"/>
                <a:endParaRPr lang="en-US" altLang="ja-JP" sz="2400" dirty="0">
                  <a:latin typeface="Times New Roman" panose="02020603050405020304" pitchFamily="18" charset="0"/>
                  <a:ea typeface="ＭＳ Ｐゴシック" pitchFamily="50" charset="-128"/>
                  <a:cs typeface="Times New Roman" panose="02020603050405020304" pitchFamily="18" charset="0"/>
                </a:endParaRPr>
              </a:p>
              <a:p>
                <a:pPr marL="0" indent="0" algn="just">
                  <a:buNone/>
                </a:pPr>
                <a:r>
                  <a:rPr lang="ja-JP" altLang="en-US" sz="2400" dirty="0">
                    <a:latin typeface="Times New Roman" panose="02020603050405020304" pitchFamily="18" charset="0"/>
                    <a:ea typeface="ＭＳ Ｐゴシック" pitchFamily="50" charset="-128"/>
                    <a:cs typeface="Times New Roman" panose="02020603050405020304" pitchFamily="18" charset="0"/>
                  </a:rPr>
                  <a:t>   と表記．これを</a:t>
                </a:r>
                <a:r>
                  <a:rPr lang="ja-JP" altLang="en-US" sz="2400" dirty="0">
                    <a:solidFill>
                      <a:srgbClr val="FF0000"/>
                    </a:solidFill>
                    <a:latin typeface="Times New Roman" panose="02020603050405020304" pitchFamily="18" charset="0"/>
                    <a:ea typeface="ＭＳ Ｐゴシック" pitchFamily="50" charset="-128"/>
                    <a:cs typeface="Times New Roman" panose="02020603050405020304" pitchFamily="18" charset="0"/>
                  </a:rPr>
                  <a:t>需要関数</a:t>
                </a:r>
                <a:r>
                  <a:rPr lang="ja-JP" altLang="en-US" sz="2400" dirty="0">
                    <a:latin typeface="Times New Roman" panose="02020603050405020304" pitchFamily="18" charset="0"/>
                    <a:ea typeface="ＭＳ Ｐゴシック" pitchFamily="50" charset="-128"/>
                    <a:cs typeface="Times New Roman" panose="02020603050405020304" pitchFamily="18" charset="0"/>
                  </a:rPr>
                  <a:t>という．</a:t>
                </a:r>
                <a:endParaRPr lang="en-US" altLang="ja-JP" sz="2400" dirty="0">
                  <a:latin typeface="Times New Roman" panose="02020603050405020304" pitchFamily="18" charset="0"/>
                  <a:ea typeface="ＭＳ Ｐゴシック" pitchFamily="50" charset="-128"/>
                  <a:cs typeface="Times New Roman" panose="02020603050405020304" pitchFamily="18" charset="0"/>
                </a:endParaRPr>
              </a:p>
              <a:p>
                <a:pPr marL="0" indent="0" algn="just">
                  <a:buNone/>
                </a:pPr>
                <a:endParaRPr lang="en-US" altLang="ja-JP" sz="800" dirty="0">
                  <a:latin typeface="Times New Roman" panose="02020603050405020304" pitchFamily="18" charset="0"/>
                  <a:ea typeface="ＭＳ Ｐゴシック" pitchFamily="50" charset="-128"/>
                  <a:cs typeface="Times New Roman" panose="02020603050405020304" pitchFamily="18" charset="0"/>
                </a:endParaRPr>
              </a:p>
              <a:p>
                <a:pPr lvl="1" algn="just"/>
                <a:r>
                  <a:rPr lang="ja-JP" altLang="en-US" sz="2100" dirty="0">
                    <a:latin typeface="Times New Roman" panose="02020603050405020304" pitchFamily="18" charset="0"/>
                    <a:ea typeface="ＭＳ Ｐゴシック" pitchFamily="50" charset="-128"/>
                    <a:cs typeface="Times New Roman" panose="02020603050405020304" pitchFamily="18" charset="0"/>
                  </a:rPr>
                  <a:t>価格が０の時の需要量は</a:t>
                </a:r>
                <a:r>
                  <a:rPr lang="en-US" altLang="ja-JP" sz="2100" i="1" dirty="0">
                    <a:latin typeface="Times New Roman" panose="02020603050405020304" pitchFamily="18" charset="0"/>
                    <a:ea typeface="ＭＳ Ｐゴシック" pitchFamily="50" charset="-128"/>
                    <a:cs typeface="Times New Roman" panose="02020603050405020304" pitchFamily="18" charset="0"/>
                  </a:rPr>
                  <a:t>B </a:t>
                </a:r>
                <a:r>
                  <a:rPr lang="ja-JP" altLang="en-US" sz="2100" dirty="0">
                    <a:latin typeface="Times New Roman" panose="02020603050405020304" pitchFamily="18" charset="0"/>
                    <a:ea typeface="ＭＳ Ｐゴシック" pitchFamily="50" charset="-128"/>
                    <a:cs typeface="Times New Roman" panose="02020603050405020304" pitchFamily="18" charset="0"/>
                  </a:rPr>
                  <a:t>（効用の飽和点）．</a:t>
                </a:r>
                <a:endParaRPr lang="en-US" altLang="ja-JP" sz="2100" dirty="0">
                  <a:latin typeface="Times New Roman" panose="02020603050405020304" pitchFamily="18" charset="0"/>
                  <a:ea typeface="ＭＳ Ｐゴシック" pitchFamily="50" charset="-128"/>
                  <a:cs typeface="Times New Roman" panose="02020603050405020304" pitchFamily="18" charset="0"/>
                </a:endParaRPr>
              </a:p>
              <a:p>
                <a:pPr lvl="1" algn="just"/>
                <a:r>
                  <a:rPr lang="ja-JP" altLang="en-US" sz="2100" dirty="0">
                    <a:latin typeface="ＭＳ Ｐゴシック" pitchFamily="50" charset="-128"/>
                    <a:ea typeface="ＭＳ Ｐゴシック" pitchFamily="50" charset="-128"/>
                  </a:rPr>
                  <a:t>価格が１上がるごとに，需要量は</a:t>
                </a:r>
                <a:r>
                  <a:rPr lang="en-US" altLang="ja-JP" sz="2100" i="1" dirty="0">
                    <a:latin typeface="Times New Roman" panose="02020603050405020304" pitchFamily="18" charset="0"/>
                    <a:ea typeface="ＭＳ Ｐゴシック" pitchFamily="50" charset="-128"/>
                    <a:cs typeface="Times New Roman" panose="02020603050405020304" pitchFamily="18" charset="0"/>
                  </a:rPr>
                  <a:t>A </a:t>
                </a:r>
                <a:r>
                  <a:rPr lang="ja-JP" altLang="en-US" sz="2100" dirty="0" err="1">
                    <a:latin typeface="ＭＳ Ｐゴシック" pitchFamily="50" charset="-128"/>
                    <a:ea typeface="ＭＳ Ｐゴシック" pitchFamily="50" charset="-128"/>
                  </a:rPr>
                  <a:t>だけ</a:t>
                </a:r>
                <a:r>
                  <a:rPr lang="ja-JP" altLang="en-US" sz="2100" dirty="0">
                    <a:latin typeface="ＭＳ Ｐゴシック" pitchFamily="50" charset="-128"/>
                    <a:ea typeface="ＭＳ Ｐゴシック" pitchFamily="50" charset="-128"/>
                  </a:rPr>
                  <a:t>減っていく．</a:t>
                </a:r>
                <a:endParaRPr lang="en-US" altLang="ja-JP" sz="21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268760"/>
                <a:ext cx="8424936" cy="5040560"/>
              </a:xfrm>
              <a:blipFill rotWithShape="1">
                <a:blip r:embed="rId3"/>
                <a:stretch>
                  <a:fillRect l="-507" t="-1330" b="-1814"/>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27</a:t>
            </a:fld>
            <a:endParaRPr kumimoji="1" lang="ja-JP" altLang="en-US"/>
          </a:p>
        </p:txBody>
      </p:sp>
      <p:sp>
        <p:nvSpPr>
          <p:cNvPr id="4" name="日付プレースホルダー 3">
            <a:extLst>
              <a:ext uri="{FF2B5EF4-FFF2-40B4-BE49-F238E27FC236}">
                <a16:creationId xmlns:a16="http://schemas.microsoft.com/office/drawing/2014/main" id="{BDE23438-9BF9-4FC4-8E4F-D80DB8D205B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0084261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6917">
                                            <p:txEl>
                                              <p:pRg st="6" end="6"/>
                                            </p:txEl>
                                          </p:spTgt>
                                        </p:tgtEl>
                                        <p:attrNameLst>
                                          <p:attrName>style.visibility</p:attrName>
                                        </p:attrNameLst>
                                      </p:cBhvr>
                                      <p:to>
                                        <p:strVal val="visible"/>
                                      </p:to>
                                    </p:set>
                                    <p:animEffect transition="in" filter="fade">
                                      <p:cBhvr>
                                        <p:cTn id="15" dur="500"/>
                                        <p:tgtEl>
                                          <p:spTgt spid="166917">
                                            <p:txEl>
                                              <p:pRg st="6" end="6"/>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6917">
                                            <p:txEl>
                                              <p:pRg st="8" end="8"/>
                                            </p:txEl>
                                          </p:spTgt>
                                        </p:tgtEl>
                                        <p:attrNameLst>
                                          <p:attrName>style.visibility</p:attrName>
                                        </p:attrNameLst>
                                      </p:cBhvr>
                                      <p:to>
                                        <p:strVal val="visible"/>
                                      </p:to>
                                    </p:set>
                                    <p:animEffect transition="in" filter="fade">
                                      <p:cBhvr>
                                        <p:cTn id="18" dur="500"/>
                                        <p:tgtEl>
                                          <p:spTgt spid="166917">
                                            <p:txEl>
                                              <p:pRg st="8" end="8"/>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6917">
                                            <p:txEl>
                                              <p:pRg st="10" end="10"/>
                                            </p:txEl>
                                          </p:spTgt>
                                        </p:tgtEl>
                                        <p:attrNameLst>
                                          <p:attrName>style.visibility</p:attrName>
                                        </p:attrNameLst>
                                      </p:cBhvr>
                                      <p:to>
                                        <p:strVal val="visible"/>
                                      </p:to>
                                    </p:set>
                                    <p:animEffect transition="in" filter="fade">
                                      <p:cBhvr>
                                        <p:cTn id="23" dur="500"/>
                                        <p:tgtEl>
                                          <p:spTgt spid="166917">
                                            <p:txEl>
                                              <p:pRg st="10" end="1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66917">
                                            <p:txEl>
                                              <p:pRg st="11" end="11"/>
                                            </p:txEl>
                                          </p:spTgt>
                                        </p:tgtEl>
                                        <p:attrNameLst>
                                          <p:attrName>style.visibility</p:attrName>
                                        </p:attrNameLst>
                                      </p:cBhvr>
                                      <p:to>
                                        <p:strVal val="visible"/>
                                      </p:to>
                                    </p:set>
                                    <p:animEffect transition="in" filter="fade">
                                      <p:cBhvr>
                                        <p:cTn id="28" dur="500"/>
                                        <p:tgtEl>
                                          <p:spTgt spid="16691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2.1 </a:t>
            </a:r>
            <a:r>
              <a:rPr lang="ja-JP" altLang="en-US" dirty="0">
                <a:solidFill>
                  <a:srgbClr val="0070C0"/>
                </a:solidFill>
              </a:rPr>
              <a:t>消費者の効用最大化問題</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268760"/>
                <a:ext cx="8424936" cy="5040560"/>
              </a:xfrm>
            </p:spPr>
            <p:txBody>
              <a:bodyPr>
                <a:noAutofit/>
              </a:bodyPr>
              <a:lstStyle/>
              <a:p>
                <a:pPr algn="just"/>
                <a:r>
                  <a:rPr lang="ja-JP" altLang="en-US" sz="2400" dirty="0">
                    <a:latin typeface="ＭＳ Ｐゴシック" pitchFamily="50" charset="-128"/>
                    <a:ea typeface="ＭＳ Ｐゴシック" pitchFamily="50" charset="-128"/>
                  </a:rPr>
                  <a:t>具体的な数値例</a:t>
                </a:r>
                <a:endParaRPr lang="en-US" altLang="ja-JP" sz="2400" dirty="0">
                  <a:latin typeface="ＭＳ Ｐゴシック" pitchFamily="50" charset="-128"/>
                  <a:ea typeface="ＭＳ Ｐゴシック" pitchFamily="50" charset="-128"/>
                </a:endParaRPr>
              </a:p>
              <a:p>
                <a:pPr marL="0" indent="0" algn="just">
                  <a:buNone/>
                </a:pPr>
                <a:r>
                  <a:rPr lang="en-US" altLang="ja-JP" sz="2400" dirty="0">
                    <a:ea typeface="ＭＳ Ｐゴシック" pitchFamily="50" charset="-128"/>
                  </a:rPr>
                  <a:t>	</a:t>
                </a:r>
                <a:r>
                  <a:rPr lang="ja-JP" altLang="en-US" sz="2400" dirty="0">
                    <a:ea typeface="ＭＳ Ｐゴシック" pitchFamily="50" charset="-128"/>
                  </a:rPr>
                  <a:t>効用関数</a:t>
                </a:r>
                <a:r>
                  <a:rPr lang="en-US" altLang="ja-JP" sz="2400" dirty="0">
                    <a:ea typeface="ＭＳ Ｐゴシック" pitchFamily="50" charset="-128"/>
                  </a:rPr>
                  <a:t>	</a:t>
                </a:r>
                <a14:m>
                  <m:oMath xmlns:m="http://schemas.openxmlformats.org/officeDocument/2006/math">
                    <m:r>
                      <a:rPr lang="en-US" altLang="ja-JP" sz="2400" i="1">
                        <a:latin typeface="Cambria Math"/>
                        <a:ea typeface="ＭＳ Ｐゴシック" pitchFamily="50" charset="-128"/>
                      </a:rPr>
                      <m:t>𝑈</m:t>
                    </m:r>
                    <m:r>
                      <a:rPr lang="en-US" altLang="ja-JP" sz="2400" i="1">
                        <a:latin typeface="Cambria Math"/>
                        <a:ea typeface="ＭＳ Ｐゴシック" pitchFamily="50" charset="-128"/>
                      </a:rPr>
                      <m:t>=−</m:t>
                    </m:r>
                    <m:f>
                      <m:fPr>
                        <m:ctrlPr>
                          <a:rPr lang="en-US" altLang="ja-JP" sz="2400" i="1">
                            <a:latin typeface="Cambria Math" panose="02040503050406030204" pitchFamily="18" charset="0"/>
                            <a:ea typeface="ＭＳ Ｐゴシック" pitchFamily="50" charset="-128"/>
                          </a:rPr>
                        </m:ctrlPr>
                      </m:fPr>
                      <m:num>
                        <m:r>
                          <a:rPr lang="en-US" altLang="ja-JP" sz="2400" i="1">
                            <a:latin typeface="Cambria Math"/>
                            <a:ea typeface="ＭＳ Ｐゴシック" pitchFamily="50" charset="-128"/>
                          </a:rPr>
                          <m:t>1</m:t>
                        </m:r>
                      </m:num>
                      <m:den>
                        <m:r>
                          <a:rPr lang="en-US" altLang="ja-JP" sz="2400" i="1">
                            <a:latin typeface="Cambria Math"/>
                            <a:ea typeface="ＭＳ Ｐゴシック" pitchFamily="50" charset="-128"/>
                          </a:rPr>
                          <m:t>2</m:t>
                        </m:r>
                      </m:den>
                    </m:f>
                    <m:sSup>
                      <m:sSupPr>
                        <m:ctrlPr>
                          <a:rPr lang="en-US" altLang="ja-JP" sz="2400" i="1">
                            <a:latin typeface="Cambria Math" panose="02040503050406030204" pitchFamily="18" charset="0"/>
                            <a:ea typeface="ＭＳ Ｐゴシック" pitchFamily="50" charset="-128"/>
                          </a:rPr>
                        </m:ctrlPr>
                      </m:sSupPr>
                      <m:e>
                        <m:r>
                          <a:rPr lang="en-US" altLang="ja-JP" sz="2400" i="1">
                            <a:latin typeface="Cambria Math"/>
                            <a:ea typeface="ＭＳ Ｐゴシック" pitchFamily="50" charset="-128"/>
                          </a:rPr>
                          <m:t>𝑐</m:t>
                        </m:r>
                      </m:e>
                      <m:sup>
                        <m:r>
                          <a:rPr lang="en-US" altLang="ja-JP" sz="2400" i="1">
                            <a:latin typeface="Cambria Math"/>
                            <a:ea typeface="ＭＳ Ｐゴシック" pitchFamily="50" charset="-128"/>
                          </a:rPr>
                          <m:t>2</m:t>
                        </m:r>
                      </m:sup>
                    </m:sSup>
                    <m:r>
                      <a:rPr lang="en-US" altLang="ja-JP" sz="2400" i="1">
                        <a:latin typeface="Cambria Math"/>
                        <a:ea typeface="ＭＳ Ｐゴシック" pitchFamily="50" charset="-128"/>
                      </a:rPr>
                      <m:t>+</m:t>
                    </m:r>
                    <m:r>
                      <a:rPr lang="en-US" altLang="ja-JP" sz="2400" b="0" i="1" smtClean="0">
                        <a:latin typeface="Cambria Math"/>
                        <a:ea typeface="ＭＳ Ｐゴシック" pitchFamily="50" charset="-128"/>
                      </a:rPr>
                      <m:t>10</m:t>
                    </m:r>
                    <m:r>
                      <a:rPr lang="en-US" altLang="ja-JP" sz="2400" i="1">
                        <a:latin typeface="Cambria Math"/>
                        <a:ea typeface="ＭＳ Ｐゴシック" pitchFamily="50" charset="-128"/>
                      </a:rPr>
                      <m:t>𝑐</m:t>
                    </m:r>
                    <m:r>
                      <a:rPr lang="en-US" altLang="ja-JP" sz="2400" i="1">
                        <a:latin typeface="Cambria Math"/>
                        <a:ea typeface="ＭＳ Ｐゴシック" pitchFamily="50" charset="-128"/>
                      </a:rPr>
                      <m:t>+2</m:t>
                    </m:r>
                    <m:r>
                      <a:rPr lang="en-US" altLang="ja-JP" sz="2400" i="1" smtClean="0">
                        <a:solidFill>
                          <a:srgbClr val="FF0000"/>
                        </a:solidFill>
                        <a:latin typeface="Cambria Math"/>
                        <a:ea typeface="ＭＳ Ｐゴシック" pitchFamily="50" charset="-128"/>
                      </a:rPr>
                      <m:t>𝑚</m:t>
                    </m:r>
                  </m:oMath>
                </a14:m>
                <a:endParaRPr lang="en-US" altLang="ja-JP" sz="2400" dirty="0">
                  <a:solidFill>
                    <a:srgbClr val="FF0000"/>
                  </a:solidFill>
                  <a:latin typeface="ＭＳ Ｐゴシック" pitchFamily="50" charset="-128"/>
                  <a:ea typeface="ＭＳ Ｐゴシック" pitchFamily="50" charset="-128"/>
                </a:endParaRPr>
              </a:p>
              <a:p>
                <a:pPr marL="0" indent="0" algn="just">
                  <a:buNone/>
                </a:pPr>
                <a:r>
                  <a:rPr lang="en-US" altLang="ja-JP" sz="2400" dirty="0">
                    <a:solidFill>
                      <a:srgbClr val="FF0000"/>
                    </a:solidFill>
                    <a:ea typeface="ＭＳ Ｐゴシック" pitchFamily="50" charset="-128"/>
                  </a:rPr>
                  <a:t>	</a:t>
                </a:r>
                <a:r>
                  <a:rPr lang="ja-JP" altLang="en-US" sz="2400" dirty="0">
                    <a:ea typeface="ＭＳ Ｐゴシック" pitchFamily="50" charset="-128"/>
                  </a:rPr>
                  <a:t>予算制約式</a:t>
                </a:r>
                <a:r>
                  <a:rPr lang="en-US" altLang="ja-JP" sz="2400" dirty="0">
                    <a:solidFill>
                      <a:srgbClr val="FF0000"/>
                    </a:solidFill>
                    <a:ea typeface="ＭＳ Ｐゴシック" pitchFamily="50" charset="-128"/>
                  </a:rPr>
                  <a:t>	</a:t>
                </a:r>
                <a14:m>
                  <m:oMath xmlns:m="http://schemas.openxmlformats.org/officeDocument/2006/math">
                    <m:r>
                      <a:rPr lang="en-US" altLang="ja-JP" sz="2400" i="1">
                        <a:solidFill>
                          <a:srgbClr val="FF0000"/>
                        </a:solidFill>
                        <a:latin typeface="Cambria Math"/>
                        <a:ea typeface="ＭＳ Ｐゴシック" pitchFamily="50" charset="-128"/>
                      </a:rPr>
                      <m:t>𝑚</m:t>
                    </m:r>
                    <m:r>
                      <a:rPr lang="en-US" altLang="ja-JP" sz="2400" i="1">
                        <a:latin typeface="Cambria Math"/>
                        <a:ea typeface="ＭＳ Ｐゴシック" pitchFamily="50" charset="-128"/>
                      </a:rPr>
                      <m:t>=</m:t>
                    </m:r>
                    <m:r>
                      <a:rPr lang="en-US" altLang="ja-JP" sz="2400" b="0" i="1" smtClean="0">
                        <a:latin typeface="Cambria Math"/>
                        <a:ea typeface="ＭＳ Ｐゴシック" pitchFamily="50" charset="-128"/>
                      </a:rPr>
                      <m:t>10</m:t>
                    </m:r>
                    <m:r>
                      <a:rPr lang="en-US" altLang="ja-JP" sz="2400" i="1">
                        <a:latin typeface="Cambria Math"/>
                        <a:ea typeface="ＭＳ Ｐゴシック" pitchFamily="50" charset="-128"/>
                      </a:rPr>
                      <m:t>−</m:t>
                    </m:r>
                    <m:r>
                      <a:rPr lang="en-US" altLang="ja-JP" sz="2400" i="1">
                        <a:latin typeface="Cambria Math"/>
                        <a:ea typeface="ＭＳ Ｐゴシック" pitchFamily="50" charset="-128"/>
                      </a:rPr>
                      <m:t>𝑃𝑐</m:t>
                    </m:r>
                  </m:oMath>
                </a14:m>
                <a:endParaRPr lang="en-US" altLang="ja-JP" sz="2400" dirty="0">
                  <a:latin typeface="ＭＳ Ｐゴシック" pitchFamily="50" charset="-128"/>
                  <a:ea typeface="ＭＳ Ｐゴシック" pitchFamily="50" charset="-128"/>
                </a:endParaRPr>
              </a:p>
              <a:p>
                <a:pPr lvl="1" algn="just"/>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予算制約を効用関数に代入すると，</a:t>
                </a:r>
                <a14:m>
                  <m:oMath xmlns:m="http://schemas.openxmlformats.org/officeDocument/2006/math">
                    <m:r>
                      <a:rPr lang="en-US" altLang="ja-JP" sz="1800" i="1">
                        <a:latin typeface="Cambria Math"/>
                        <a:ea typeface="ＭＳ Ｐゴシック" pitchFamily="50" charset="-128"/>
                      </a:rPr>
                      <m:t>𝑈</m:t>
                    </m:r>
                    <m:r>
                      <a:rPr lang="en-US" altLang="ja-JP" sz="1800" i="1">
                        <a:latin typeface="Cambria Math"/>
                        <a:ea typeface="ＭＳ Ｐゴシック" pitchFamily="50" charset="-128"/>
                      </a:rPr>
                      <m:t>=−</m:t>
                    </m:r>
                    <m:f>
                      <m:fPr>
                        <m:ctrlPr>
                          <a:rPr lang="en-US" altLang="ja-JP" sz="1800" i="1">
                            <a:latin typeface="Cambria Math" panose="02040503050406030204" pitchFamily="18" charset="0"/>
                            <a:ea typeface="ＭＳ Ｐゴシック" pitchFamily="50" charset="-128"/>
                          </a:rPr>
                        </m:ctrlPr>
                      </m:fPr>
                      <m:num>
                        <m:r>
                          <a:rPr lang="en-US" altLang="ja-JP" sz="1800" i="1">
                            <a:latin typeface="Cambria Math"/>
                            <a:ea typeface="ＭＳ Ｐゴシック" pitchFamily="50" charset="-128"/>
                          </a:rPr>
                          <m:t>1</m:t>
                        </m:r>
                      </m:num>
                      <m:den>
                        <m:r>
                          <a:rPr lang="en-US" altLang="ja-JP" sz="1800" i="1">
                            <a:latin typeface="Cambria Math"/>
                            <a:ea typeface="ＭＳ Ｐゴシック" pitchFamily="50" charset="-128"/>
                          </a:rPr>
                          <m:t>2</m:t>
                        </m:r>
                      </m:den>
                    </m:f>
                    <m:sSup>
                      <m:sSupPr>
                        <m:ctrlPr>
                          <a:rPr lang="en-US" altLang="ja-JP" sz="1800" i="1">
                            <a:latin typeface="Cambria Math" panose="02040503050406030204" pitchFamily="18" charset="0"/>
                            <a:ea typeface="ＭＳ Ｐゴシック" pitchFamily="50" charset="-128"/>
                          </a:rPr>
                        </m:ctrlPr>
                      </m:sSupPr>
                      <m:e>
                        <m:r>
                          <a:rPr lang="en-US" altLang="ja-JP" sz="1800" i="1">
                            <a:latin typeface="Cambria Math"/>
                            <a:ea typeface="ＭＳ Ｐゴシック" pitchFamily="50" charset="-128"/>
                          </a:rPr>
                          <m:t>𝑐</m:t>
                        </m:r>
                      </m:e>
                      <m:sup>
                        <m:r>
                          <a:rPr lang="en-US" altLang="ja-JP" sz="1800" i="1">
                            <a:latin typeface="Cambria Math"/>
                            <a:ea typeface="ＭＳ Ｐゴシック" pitchFamily="50" charset="-128"/>
                          </a:rPr>
                          <m:t>2</m:t>
                        </m:r>
                      </m:sup>
                    </m:sSup>
                    <m:r>
                      <a:rPr lang="en-US" altLang="ja-JP" sz="1800" i="1">
                        <a:latin typeface="Cambria Math"/>
                        <a:ea typeface="ＭＳ Ｐゴシック" pitchFamily="50" charset="-128"/>
                      </a:rPr>
                      <m:t>+10</m:t>
                    </m:r>
                    <m:r>
                      <a:rPr lang="en-US" altLang="ja-JP" sz="1800" i="1">
                        <a:latin typeface="Cambria Math"/>
                        <a:ea typeface="ＭＳ Ｐゴシック" pitchFamily="50" charset="-128"/>
                      </a:rPr>
                      <m:t>𝑐</m:t>
                    </m:r>
                    <m:r>
                      <a:rPr lang="en-US" altLang="ja-JP" sz="1800" i="1">
                        <a:latin typeface="Cambria Math"/>
                        <a:ea typeface="ＭＳ Ｐゴシック" pitchFamily="50" charset="-128"/>
                      </a:rPr>
                      <m:t>+2</m:t>
                    </m:r>
                    <m:d>
                      <m:dPr>
                        <m:ctrlPr>
                          <a:rPr lang="en-US" altLang="ja-JP" sz="1800" i="1" smtClean="0">
                            <a:latin typeface="Cambria Math" panose="02040503050406030204" pitchFamily="18" charset="0"/>
                            <a:ea typeface="ＭＳ Ｐゴシック" pitchFamily="50" charset="-128"/>
                          </a:rPr>
                        </m:ctrlPr>
                      </m:dPr>
                      <m:e>
                        <m:r>
                          <a:rPr lang="en-US" altLang="ja-JP" sz="2000" i="1">
                            <a:latin typeface="Cambria Math"/>
                            <a:ea typeface="ＭＳ Ｐゴシック" pitchFamily="50" charset="-128"/>
                          </a:rPr>
                          <m:t>10−</m:t>
                        </m:r>
                        <m:r>
                          <a:rPr lang="en-US" altLang="ja-JP" sz="2000" i="1">
                            <a:latin typeface="Cambria Math"/>
                            <a:ea typeface="ＭＳ Ｐゴシック" pitchFamily="50" charset="-128"/>
                          </a:rPr>
                          <m:t>𝑃𝑐</m:t>
                        </m:r>
                      </m:e>
                    </m:d>
                  </m:oMath>
                </a14:m>
                <a:endParaRPr lang="en-US" altLang="ja-JP" sz="2000" dirty="0">
                  <a:latin typeface="ＭＳ Ｐゴシック" pitchFamily="50" charset="-128"/>
                  <a:ea typeface="ＭＳ Ｐゴシック" pitchFamily="50" charset="-128"/>
                </a:endParaRPr>
              </a:p>
              <a:p>
                <a:pPr marL="274320" lvl="1" indent="0" algn="just">
                  <a:buNone/>
                </a:pPr>
                <a:endParaRPr lang="en-US" altLang="ja-JP" sz="800" dirty="0">
                  <a:solidFill>
                    <a:srgbClr val="FF0000"/>
                  </a:solidFill>
                  <a:latin typeface="ＭＳ Ｐゴシック" pitchFamily="50" charset="-128"/>
                  <a:ea typeface="ＭＳ Ｐゴシック" pitchFamily="50" charset="-128"/>
                </a:endParaRPr>
              </a:p>
              <a:p>
                <a:pPr lvl="1" algn="just"/>
                <a:r>
                  <a:rPr lang="ja-JP" altLang="en-US" sz="2000" dirty="0">
                    <a:latin typeface="ＭＳ Ｐゴシック" pitchFamily="50" charset="-128"/>
                    <a:ea typeface="ＭＳ Ｐゴシック" pitchFamily="50" charset="-128"/>
                  </a:rPr>
                  <a:t>書き換えると</a:t>
                </a:r>
                <a:r>
                  <a:rPr lang="en-US" altLang="ja-JP" sz="2000" dirty="0">
                    <a:solidFill>
                      <a:schemeClr val="tx1"/>
                    </a:solidFill>
                    <a:latin typeface="ＭＳ Ｐゴシック" pitchFamily="50" charset="-128"/>
                    <a:ea typeface="ＭＳ Ｐゴシック" pitchFamily="50" charset="-128"/>
                  </a:rPr>
                  <a:t>	</a:t>
                </a:r>
                <a14:m>
                  <m:oMath xmlns:m="http://schemas.openxmlformats.org/officeDocument/2006/math">
                    <m:r>
                      <a:rPr lang="en-US" altLang="ja-JP" sz="2000" i="1">
                        <a:latin typeface="Cambria Math"/>
                        <a:ea typeface="ＭＳ Ｐゴシック" pitchFamily="50" charset="-128"/>
                      </a:rPr>
                      <m:t>𝑈</m:t>
                    </m:r>
                    <m:r>
                      <a:rPr lang="en-US" altLang="ja-JP" sz="2000" i="1">
                        <a:latin typeface="Cambria Math"/>
                        <a:ea typeface="ＭＳ Ｐゴシック" pitchFamily="50" charset="-128"/>
                      </a:rPr>
                      <m:t>=−</m:t>
                    </m:r>
                    <m:f>
                      <m:fPr>
                        <m:ctrlPr>
                          <a:rPr lang="en-US" altLang="ja-JP" sz="2000" i="1">
                            <a:latin typeface="Cambria Math" panose="02040503050406030204" pitchFamily="18" charset="0"/>
                            <a:ea typeface="ＭＳ Ｐゴシック" pitchFamily="50" charset="-128"/>
                          </a:rPr>
                        </m:ctrlPr>
                      </m:fPr>
                      <m:num>
                        <m:r>
                          <a:rPr lang="en-US" altLang="ja-JP" sz="2000" i="1">
                            <a:latin typeface="Cambria Math"/>
                            <a:ea typeface="ＭＳ Ｐゴシック" pitchFamily="50" charset="-128"/>
                          </a:rPr>
                          <m:t>1</m:t>
                        </m:r>
                      </m:num>
                      <m:den>
                        <m:r>
                          <a:rPr lang="en-US" altLang="ja-JP" sz="2000" i="1">
                            <a:latin typeface="Cambria Math"/>
                            <a:ea typeface="ＭＳ Ｐゴシック" pitchFamily="50" charset="-128"/>
                          </a:rPr>
                          <m:t>2</m:t>
                        </m:r>
                      </m:den>
                    </m:f>
                    <m:sSup>
                      <m:sSupPr>
                        <m:ctrlPr>
                          <a:rPr lang="en-US" altLang="ja-JP" sz="2000" i="1">
                            <a:latin typeface="Cambria Math" panose="02040503050406030204" pitchFamily="18" charset="0"/>
                            <a:ea typeface="ＭＳ Ｐゴシック" pitchFamily="50" charset="-128"/>
                          </a:rPr>
                        </m:ctrlPr>
                      </m:sSupPr>
                      <m:e>
                        <m:r>
                          <a:rPr lang="en-US" altLang="ja-JP" sz="2000" i="1">
                            <a:latin typeface="Cambria Math"/>
                            <a:ea typeface="ＭＳ Ｐゴシック" pitchFamily="50" charset="-128"/>
                          </a:rPr>
                          <m:t>𝑐</m:t>
                        </m:r>
                      </m:e>
                      <m:sup>
                        <m:r>
                          <a:rPr lang="en-US" altLang="ja-JP" sz="2000" i="1">
                            <a:latin typeface="Cambria Math"/>
                            <a:ea typeface="ＭＳ Ｐゴシック" pitchFamily="50" charset="-128"/>
                          </a:rPr>
                          <m:t>2</m:t>
                        </m:r>
                      </m:sup>
                    </m:sSup>
                    <m:r>
                      <a:rPr lang="en-US" altLang="ja-JP" sz="2000" i="1">
                        <a:latin typeface="Cambria Math"/>
                        <a:ea typeface="ＭＳ Ｐゴシック" pitchFamily="50" charset="-128"/>
                      </a:rPr>
                      <m:t>+</m:t>
                    </m:r>
                    <m:d>
                      <m:dPr>
                        <m:ctrlPr>
                          <a:rPr lang="en-US" altLang="ja-JP" sz="2000" i="1" smtClean="0">
                            <a:latin typeface="Cambria Math" panose="02040503050406030204" pitchFamily="18" charset="0"/>
                            <a:ea typeface="ＭＳ Ｐゴシック" pitchFamily="50" charset="-128"/>
                          </a:rPr>
                        </m:ctrlPr>
                      </m:dPr>
                      <m:e>
                        <m:r>
                          <a:rPr lang="en-US" altLang="ja-JP" sz="2000" b="0" i="1" smtClean="0">
                            <a:latin typeface="Cambria Math"/>
                            <a:ea typeface="ＭＳ Ｐゴシック" pitchFamily="50" charset="-128"/>
                          </a:rPr>
                          <m:t>10−2</m:t>
                        </m:r>
                        <m:r>
                          <a:rPr lang="en-US" altLang="ja-JP" sz="2000" b="0" i="1" smtClean="0">
                            <a:latin typeface="Cambria Math"/>
                            <a:ea typeface="ＭＳ Ｐゴシック" pitchFamily="50" charset="-128"/>
                          </a:rPr>
                          <m:t>𝑃</m:t>
                        </m:r>
                      </m:e>
                    </m:d>
                    <m:r>
                      <a:rPr lang="en-US" altLang="ja-JP" sz="2000" i="1">
                        <a:latin typeface="Cambria Math"/>
                        <a:ea typeface="ＭＳ Ｐゴシック" pitchFamily="50" charset="-128"/>
                      </a:rPr>
                      <m:t>𝑐</m:t>
                    </m:r>
                    <m:r>
                      <a:rPr lang="en-US" altLang="ja-JP" sz="2000" i="1">
                        <a:latin typeface="Cambria Math"/>
                        <a:ea typeface="ＭＳ Ｐゴシック" pitchFamily="50" charset="-128"/>
                      </a:rPr>
                      <m:t>+20</m:t>
                    </m:r>
                  </m:oMath>
                </a14:m>
                <a:endParaRPr lang="en-US" altLang="ja-JP" sz="2000" dirty="0">
                  <a:solidFill>
                    <a:schemeClr val="tx1"/>
                  </a:solidFill>
                  <a:latin typeface="ＭＳ Ｐゴシック" pitchFamily="50" charset="-128"/>
                  <a:ea typeface="ＭＳ Ｐゴシック" pitchFamily="50" charset="-128"/>
                </a:endParaRPr>
              </a:p>
              <a:p>
                <a:pPr lvl="1" algn="just"/>
                <a:endParaRPr lang="en-US" altLang="ja-JP" sz="2000" dirty="0">
                  <a:solidFill>
                    <a:schemeClr val="tx1"/>
                  </a:solidFill>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効用を最大にする消費量は　</a:t>
                </a:r>
                <a14:m>
                  <m:oMath xmlns:m="http://schemas.openxmlformats.org/officeDocument/2006/math">
                    <m:r>
                      <a:rPr lang="en-US" altLang="ja-JP" sz="2100" b="0" i="1" dirty="0" smtClean="0">
                        <a:latin typeface="Cambria Math"/>
                        <a:ea typeface="ＭＳ Ｐゴシック" pitchFamily="50" charset="-128"/>
                      </a:rPr>
                      <m:t>𝑐</m:t>
                    </m:r>
                    <m:r>
                      <a:rPr lang="en-US" altLang="ja-JP" sz="2100" b="0" i="1" dirty="0" smtClean="0">
                        <a:latin typeface="Cambria Math"/>
                        <a:ea typeface="ＭＳ Ｐゴシック" pitchFamily="50" charset="-128"/>
                      </a:rPr>
                      <m:t>=10−2</m:t>
                    </m:r>
                    <m:r>
                      <a:rPr lang="en-US" altLang="ja-JP" sz="2100" b="0" i="1" dirty="0" smtClean="0">
                        <a:latin typeface="Cambria Math"/>
                        <a:ea typeface="ＭＳ Ｐゴシック" pitchFamily="50" charset="-128"/>
                      </a:rPr>
                      <m:t>𝑃</m:t>
                    </m:r>
                  </m:oMath>
                </a14:m>
                <a:r>
                  <a:rPr lang="ja-JP" altLang="en-US" sz="2100" i="1" dirty="0">
                    <a:latin typeface="ＭＳ Ｐゴシック" pitchFamily="50" charset="-128"/>
                    <a:ea typeface="ＭＳ Ｐゴシック" pitchFamily="50" charset="-128"/>
                  </a:rPr>
                  <a:t>　</a:t>
                </a:r>
                <a:r>
                  <a:rPr lang="ja-JP" altLang="en-US" sz="2100" dirty="0">
                    <a:latin typeface="ＭＳ Ｐゴシック" pitchFamily="50" charset="-128"/>
                    <a:ea typeface="ＭＳ Ｐゴシック" pitchFamily="50" charset="-128"/>
                  </a:rPr>
                  <a:t>の時．</a:t>
                </a:r>
                <a:endParaRPr lang="en-US" altLang="ja-JP" sz="21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需要関数は</a:t>
                </a:r>
                <a:r>
                  <a:rPr lang="en-US" altLang="ja-JP" sz="2100" dirty="0">
                    <a:latin typeface="ＭＳ Ｐゴシック" pitchFamily="50" charset="-128"/>
                    <a:ea typeface="ＭＳ Ｐゴシック" pitchFamily="50" charset="-128"/>
                  </a:rPr>
                  <a:t>	</a:t>
                </a:r>
                <a14:m>
                  <m:oMath xmlns:m="http://schemas.openxmlformats.org/officeDocument/2006/math">
                    <m:r>
                      <a:rPr lang="en-US" altLang="ja-JP" sz="2100" b="0" i="1" dirty="0" smtClean="0">
                        <a:latin typeface="Cambria Math"/>
                        <a:ea typeface="ＭＳ Ｐゴシック" pitchFamily="50" charset="-128"/>
                      </a:rPr>
                      <m:t>𝐷</m:t>
                    </m:r>
                    <m:r>
                      <a:rPr lang="en-US" altLang="ja-JP" sz="2100" b="0" i="0" dirty="0" smtClean="0">
                        <a:latin typeface="Cambria Math"/>
                        <a:ea typeface="ＭＳ Ｐゴシック" pitchFamily="50" charset="-128"/>
                      </a:rPr>
                      <m:t>=10−2</m:t>
                    </m:r>
                    <m:r>
                      <a:rPr lang="en-US" altLang="ja-JP" sz="2100" b="0" i="1" dirty="0" smtClean="0">
                        <a:latin typeface="Cambria Math"/>
                        <a:ea typeface="ＭＳ Ｐゴシック" pitchFamily="50" charset="-128"/>
                      </a:rPr>
                      <m:t>𝑃</m:t>
                    </m:r>
                  </m:oMath>
                </a14:m>
                <a:endParaRPr lang="en-US" altLang="ja-JP" sz="2100" i="1"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268760"/>
                <a:ext cx="8424936" cy="5040560"/>
              </a:xfrm>
              <a:blipFill rotWithShape="1">
                <a:blip r:embed="rId3"/>
                <a:stretch>
                  <a:fillRect l="-507" t="-967"/>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28</a:t>
            </a:fld>
            <a:endParaRPr kumimoji="1" lang="ja-JP" altLang="en-US"/>
          </a:p>
        </p:txBody>
      </p:sp>
      <p:sp>
        <p:nvSpPr>
          <p:cNvPr id="4" name="日付プレースホルダー 3">
            <a:extLst>
              <a:ext uri="{FF2B5EF4-FFF2-40B4-BE49-F238E27FC236}">
                <a16:creationId xmlns:a16="http://schemas.microsoft.com/office/drawing/2014/main" id="{5CC9FC40-9DB0-4CB4-8A14-7B3E48B73106}"/>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50240376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4" end="4"/>
                                            </p:txEl>
                                          </p:spTgt>
                                        </p:tgtEl>
                                        <p:attrNameLst>
                                          <p:attrName>style.visibility</p:attrName>
                                        </p:attrNameLst>
                                      </p:cBhvr>
                                      <p:to>
                                        <p:strVal val="visible"/>
                                      </p:to>
                                    </p:set>
                                    <p:animEffect transition="in" filter="fade">
                                      <p:cBhvr>
                                        <p:cTn id="7" dur="500"/>
                                        <p:tgtEl>
                                          <p:spTgt spid="166917">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6" end="6"/>
                                            </p:txEl>
                                          </p:spTgt>
                                        </p:tgtEl>
                                        <p:attrNameLst>
                                          <p:attrName>style.visibility</p:attrName>
                                        </p:attrNameLst>
                                      </p:cBhvr>
                                      <p:to>
                                        <p:strVal val="visible"/>
                                      </p:to>
                                    </p:set>
                                    <p:animEffect transition="in" filter="fade">
                                      <p:cBhvr>
                                        <p:cTn id="12" dur="500"/>
                                        <p:tgtEl>
                                          <p:spTgt spid="166917">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8" end="8"/>
                                            </p:txEl>
                                          </p:spTgt>
                                        </p:tgtEl>
                                        <p:attrNameLst>
                                          <p:attrName>style.visibility</p:attrName>
                                        </p:attrNameLst>
                                      </p:cBhvr>
                                      <p:to>
                                        <p:strVal val="visible"/>
                                      </p:to>
                                    </p:set>
                                    <p:animEffect transition="in" filter="fade">
                                      <p:cBhvr>
                                        <p:cTn id="17" dur="500"/>
                                        <p:tgtEl>
                                          <p:spTgt spid="166917">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6917">
                                            <p:txEl>
                                              <p:pRg st="10" end="10"/>
                                            </p:txEl>
                                          </p:spTgt>
                                        </p:tgtEl>
                                        <p:attrNameLst>
                                          <p:attrName>style.visibility</p:attrName>
                                        </p:attrNameLst>
                                      </p:cBhvr>
                                      <p:to>
                                        <p:strVal val="visible"/>
                                      </p:to>
                                    </p:set>
                                    <p:animEffect transition="in" filter="fade">
                                      <p:cBhvr>
                                        <p:cTn id="22"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a:t>
            </a:r>
            <a:br>
              <a:rPr lang="en-US" altLang="ja-JP" dirty="0">
                <a:solidFill>
                  <a:srgbClr val="0070C0"/>
                </a:solidFill>
              </a:rPr>
            </a:br>
            <a:r>
              <a:rPr lang="en-US" altLang="ja-JP" dirty="0">
                <a:solidFill>
                  <a:srgbClr val="0070C0"/>
                </a:solidFill>
              </a:rPr>
              <a:t>2.2 </a:t>
            </a:r>
            <a:r>
              <a:rPr lang="ja-JP" altLang="en-US" dirty="0">
                <a:solidFill>
                  <a:srgbClr val="0070C0"/>
                </a:solidFill>
              </a:rPr>
              <a:t>需要曲線の導出</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268760"/>
                <a:ext cx="8424936" cy="5040560"/>
              </a:xfrm>
            </p:spPr>
            <p:txBody>
              <a:bodyPr>
                <a:noAutofit/>
              </a:bodyPr>
              <a:lstStyle/>
              <a:p>
                <a:pPr algn="just"/>
                <a:r>
                  <a:rPr lang="ja-JP" altLang="en-US" sz="2400" dirty="0">
                    <a:latin typeface="ＭＳ Ｐゴシック" pitchFamily="50" charset="-128"/>
                    <a:ea typeface="ＭＳ Ｐゴシック" pitchFamily="50" charset="-128"/>
                  </a:rPr>
                  <a:t>需要曲線　</a:t>
                </a:r>
                <a14:m>
                  <m:oMath xmlns:m="http://schemas.openxmlformats.org/officeDocument/2006/math">
                    <m:r>
                      <a:rPr lang="en-US" altLang="ja-JP" sz="2400" b="0" i="1" smtClean="0">
                        <a:latin typeface="Cambria Math"/>
                        <a:ea typeface="ＭＳ Ｐゴシック" pitchFamily="50" charset="-128"/>
                      </a:rPr>
                      <m:t>𝐷</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𝐵</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𝐴𝑃</m:t>
                    </m:r>
                  </m:oMath>
                </a14:m>
                <a:r>
                  <a:rPr lang="ja-JP" altLang="en-US" sz="2400" dirty="0">
                    <a:latin typeface="ＭＳ Ｐゴシック" pitchFamily="50" charset="-128"/>
                    <a:ea typeface="ＭＳ Ｐゴシック" pitchFamily="50" charset="-128"/>
                  </a:rPr>
                  <a:t>　を「</a:t>
                </a:r>
                <a:r>
                  <a:rPr lang="en-US" altLang="ja-JP" sz="2400" i="1" dirty="0">
                    <a:latin typeface="Times New Roman" panose="02020603050405020304" pitchFamily="18" charset="0"/>
                    <a:ea typeface="ＭＳ Ｐゴシック" pitchFamily="50" charset="-128"/>
                    <a:cs typeface="Times New Roman" panose="02020603050405020304" pitchFamily="18" charset="0"/>
                  </a:rPr>
                  <a:t>P</a:t>
                </a:r>
                <a:r>
                  <a:rPr lang="en-US" altLang="ja-JP" sz="2400" dirty="0">
                    <a:latin typeface="ＭＳ Ｐゴシック" pitchFamily="50" charset="-128"/>
                    <a:ea typeface="ＭＳ Ｐゴシック" pitchFamily="50" charset="-128"/>
                  </a:rPr>
                  <a:t>=…</a:t>
                </a:r>
                <a:r>
                  <a:rPr lang="ja-JP" altLang="en-US" sz="2400" dirty="0">
                    <a:latin typeface="ＭＳ Ｐゴシック" pitchFamily="50" charset="-128"/>
                    <a:ea typeface="ＭＳ Ｐゴシック" pitchFamily="50" charset="-128"/>
                  </a:rPr>
                  <a:t>」の形に書き換える．</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en-US" altLang="ja-JP" sz="2400" i="1" dirty="0" smtClean="0">
                          <a:solidFill>
                            <a:srgbClr val="0070C0"/>
                          </a:solidFill>
                          <a:latin typeface="Cambria Math"/>
                          <a:ea typeface="ＭＳ Ｐゴシック" pitchFamily="50" charset="-128"/>
                        </a:rPr>
                        <m:t>𝑃</m:t>
                      </m:r>
                      <m:r>
                        <a:rPr lang="en-US" altLang="ja-JP" sz="2400" b="0" i="0" dirty="0" smtClean="0">
                          <a:solidFill>
                            <a:srgbClr val="0070C0"/>
                          </a:solidFill>
                          <a:latin typeface="Cambria Math"/>
                          <a:ea typeface="ＭＳ Ｐゴシック" pitchFamily="50" charset="-128"/>
                        </a:rPr>
                        <m:t>=</m:t>
                      </m:r>
                      <m:f>
                        <m:fPr>
                          <m:ctrlPr>
                            <a:rPr lang="en-US" altLang="ja-JP" sz="2400" b="0" i="1" dirty="0" smtClean="0">
                              <a:solidFill>
                                <a:srgbClr val="0070C0"/>
                              </a:solidFill>
                              <a:latin typeface="Cambria Math" panose="02040503050406030204" pitchFamily="18" charset="0"/>
                              <a:ea typeface="ＭＳ Ｐゴシック" pitchFamily="50" charset="-128"/>
                            </a:rPr>
                          </m:ctrlPr>
                        </m:fPr>
                        <m:num>
                          <m:r>
                            <a:rPr lang="en-US" altLang="ja-JP" sz="2400" b="0" i="1" dirty="0" smtClean="0">
                              <a:solidFill>
                                <a:srgbClr val="0070C0"/>
                              </a:solidFill>
                              <a:latin typeface="Cambria Math"/>
                              <a:ea typeface="ＭＳ Ｐゴシック" pitchFamily="50" charset="-128"/>
                            </a:rPr>
                            <m:t>𝐵</m:t>
                          </m:r>
                        </m:num>
                        <m:den>
                          <m:r>
                            <a:rPr lang="en-US" altLang="ja-JP" sz="2400" b="0" i="1" dirty="0" smtClean="0">
                              <a:solidFill>
                                <a:srgbClr val="0070C0"/>
                              </a:solidFill>
                              <a:latin typeface="Cambria Math"/>
                              <a:ea typeface="ＭＳ Ｐゴシック" pitchFamily="50" charset="-128"/>
                            </a:rPr>
                            <m:t>𝐴</m:t>
                          </m:r>
                        </m:den>
                      </m:f>
                      <m:r>
                        <a:rPr lang="en-US" altLang="ja-JP" sz="2400" b="0" i="0" dirty="0" smtClean="0">
                          <a:solidFill>
                            <a:srgbClr val="0070C0"/>
                          </a:solidFill>
                          <a:latin typeface="Cambria Math"/>
                          <a:ea typeface="ＭＳ Ｐゴシック" pitchFamily="50" charset="-128"/>
                        </a:rPr>
                        <m:t>−</m:t>
                      </m:r>
                      <m:f>
                        <m:fPr>
                          <m:ctrlPr>
                            <a:rPr lang="en-US" altLang="ja-JP" sz="2400" b="0" i="1" dirty="0" smtClean="0">
                              <a:solidFill>
                                <a:srgbClr val="0070C0"/>
                              </a:solidFill>
                              <a:latin typeface="Cambria Math" panose="02040503050406030204" pitchFamily="18" charset="0"/>
                              <a:ea typeface="ＭＳ Ｐゴシック" pitchFamily="50" charset="-128"/>
                            </a:rPr>
                          </m:ctrlPr>
                        </m:fPr>
                        <m:num>
                          <m:r>
                            <a:rPr lang="en-US" altLang="ja-JP" sz="2400" b="0" i="1" dirty="0" smtClean="0">
                              <a:solidFill>
                                <a:srgbClr val="0070C0"/>
                              </a:solidFill>
                              <a:latin typeface="Cambria Math"/>
                              <a:ea typeface="ＭＳ Ｐゴシック" pitchFamily="50" charset="-128"/>
                            </a:rPr>
                            <m:t>1</m:t>
                          </m:r>
                        </m:num>
                        <m:den>
                          <m:r>
                            <a:rPr lang="en-US" altLang="ja-JP" sz="2400" b="0" i="1" dirty="0" smtClean="0">
                              <a:solidFill>
                                <a:srgbClr val="0070C0"/>
                              </a:solidFill>
                              <a:latin typeface="Cambria Math"/>
                              <a:ea typeface="ＭＳ Ｐゴシック" pitchFamily="50" charset="-128"/>
                            </a:rPr>
                            <m:t>𝐴</m:t>
                          </m:r>
                        </m:den>
                      </m:f>
                      <m:r>
                        <a:rPr lang="en-US" altLang="ja-JP" sz="2400" b="0" i="1" dirty="0" smtClean="0">
                          <a:solidFill>
                            <a:srgbClr val="0070C0"/>
                          </a:solidFill>
                          <a:latin typeface="Cambria Math"/>
                          <a:ea typeface="ＭＳ Ｐゴシック" pitchFamily="50" charset="-128"/>
                        </a:rPr>
                        <m:t>𝐷</m:t>
                      </m:r>
                    </m:oMath>
                  </m:oMathPara>
                </a14:m>
                <a:endParaRPr lang="en-US" altLang="ja-JP" sz="2400" dirty="0">
                  <a:solidFill>
                    <a:srgbClr val="0070C0"/>
                  </a:solidFill>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これを</a:t>
                </a:r>
                <a:r>
                  <a:rPr lang="ja-JP" altLang="en-US" sz="2400" dirty="0">
                    <a:solidFill>
                      <a:srgbClr val="FF0000"/>
                    </a:solidFill>
                    <a:latin typeface="ＭＳ Ｐゴシック" pitchFamily="50" charset="-128"/>
                    <a:ea typeface="ＭＳ Ｐゴシック" pitchFamily="50" charset="-128"/>
                  </a:rPr>
                  <a:t>逆需要関数</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横軸を需要量，縦軸を</a:t>
                </a:r>
                <a:endParaRPr lang="en-US" altLang="ja-JP" sz="2400" dirty="0">
                  <a:latin typeface="ＭＳ Ｐゴシック" pitchFamily="50" charset="-128"/>
                  <a:ea typeface="ＭＳ Ｐゴシック" pitchFamily="50" charset="-128"/>
                </a:endParaRPr>
              </a:p>
              <a:p>
                <a:pPr marL="0" indent="0" algn="just">
                  <a:buNone/>
                </a:pPr>
                <a:r>
                  <a:rPr lang="ja-JP" altLang="en-US" sz="2400" dirty="0">
                    <a:latin typeface="ＭＳ Ｐゴシック" pitchFamily="50" charset="-128"/>
                    <a:ea typeface="ＭＳ Ｐゴシック" pitchFamily="50" charset="-128"/>
                  </a:rPr>
                  <a:t>   価格とした平面上に</a:t>
                </a:r>
                <a:endParaRPr lang="en-US" altLang="ja-JP" sz="2400" dirty="0">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逆需要関数を図示した</a:t>
                </a:r>
                <a:endParaRPr lang="en-US" altLang="ja-JP" sz="2400" dirty="0">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ものを</a:t>
                </a:r>
                <a:r>
                  <a:rPr lang="ja-JP" altLang="en-US" sz="2400" dirty="0">
                    <a:solidFill>
                      <a:srgbClr val="FF0000"/>
                    </a:solidFill>
                    <a:latin typeface="ＭＳ Ｐゴシック" pitchFamily="50" charset="-128"/>
                    <a:ea typeface="ＭＳ Ｐゴシック" pitchFamily="50" charset="-128"/>
                  </a:rPr>
                  <a:t>需要曲線</a:t>
                </a:r>
                <a:r>
                  <a:rPr lang="ja-JP" altLang="en-US" sz="2400" dirty="0">
                    <a:latin typeface="ＭＳ Ｐゴシック" pitchFamily="50" charset="-128"/>
                    <a:ea typeface="ＭＳ Ｐゴシック" pitchFamily="50" charset="-128"/>
                  </a:rPr>
                  <a:t>と呼ぶ．</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需要曲線は右下がり．</a:t>
                </a:r>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268760"/>
                <a:ext cx="8424936" cy="5040560"/>
              </a:xfrm>
              <a:blipFill rotWithShape="1">
                <a:blip r:embed="rId3"/>
                <a:stretch>
                  <a:fillRect l="-507" t="-1330" b="-4232"/>
                </a:stretch>
              </a:blipFill>
            </p:spPr>
            <p:txBody>
              <a:bodyPr/>
              <a:lstStyle/>
              <a:p>
                <a:r>
                  <a:rPr lang="ja-JP" altLang="en-US">
                    <a:noFill/>
                  </a:rPr>
                  <a:t> </a:t>
                </a:r>
              </a:p>
            </p:txBody>
          </p:sp>
        </mc:Fallback>
      </mc:AlternateContent>
      <p:sp>
        <p:nvSpPr>
          <p:cNvPr id="8" name="正方形/長方形 7"/>
          <p:cNvSpPr/>
          <p:nvPr/>
        </p:nvSpPr>
        <p:spPr>
          <a:xfrm>
            <a:off x="3563888" y="3202208"/>
            <a:ext cx="5400040" cy="2949575"/>
          </a:xfrm>
          <a:prstGeom prst="rect">
            <a:avLst/>
          </a:prstGeom>
          <a:noFill/>
        </p:spPr>
      </p:sp>
      <p:grpSp>
        <p:nvGrpSpPr>
          <p:cNvPr id="6" name="グループ化 5"/>
          <p:cNvGrpSpPr/>
          <p:nvPr/>
        </p:nvGrpSpPr>
        <p:grpSpPr>
          <a:xfrm>
            <a:off x="4535995" y="3260609"/>
            <a:ext cx="4427933" cy="2543165"/>
            <a:chOff x="4535995" y="3260609"/>
            <a:chExt cx="4427933" cy="2543165"/>
          </a:xfrm>
        </p:grpSpPr>
        <p:cxnSp>
          <p:nvCxnSpPr>
            <p:cNvPr id="9" name="AutoShape 18"/>
            <p:cNvCxnSpPr>
              <a:cxnSpLocks noChangeShapeType="1"/>
            </p:cNvCxnSpPr>
            <p:nvPr/>
          </p:nvCxnSpPr>
          <p:spPr bwMode="auto">
            <a:xfrm>
              <a:off x="5065599" y="5605069"/>
              <a:ext cx="2428318" cy="6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0" name="AutoShape 19"/>
            <p:cNvCxnSpPr>
              <a:cxnSpLocks noChangeShapeType="1"/>
            </p:cNvCxnSpPr>
            <p:nvPr/>
          </p:nvCxnSpPr>
          <p:spPr bwMode="auto">
            <a:xfrm flipV="1">
              <a:off x="5065599" y="3595218"/>
              <a:ext cx="0" cy="200985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1" name="AutoShape 20"/>
            <p:cNvCxnSpPr>
              <a:cxnSpLocks noChangeShapeType="1"/>
            </p:cNvCxnSpPr>
            <p:nvPr/>
          </p:nvCxnSpPr>
          <p:spPr bwMode="auto">
            <a:xfrm>
              <a:off x="5065599" y="4004828"/>
              <a:ext cx="1971115" cy="1600241"/>
            </a:xfrm>
            <a:prstGeom prst="straightConnector1">
              <a:avLst/>
            </a:prstGeom>
            <a:noFill/>
            <a:ln w="25400">
              <a:solidFill>
                <a:srgbClr val="000000"/>
              </a:solidFill>
              <a:round/>
              <a:headEnd/>
              <a:tailEnd/>
            </a:ln>
            <a:extLst>
              <a:ext uri="{909E8E84-426E-40DD-AFC4-6F175D3DCCD1}">
                <a14:hiddenFill xmlns:a14="http://schemas.microsoft.com/office/drawing/2010/main">
                  <a:noFill/>
                </a14:hiddenFill>
              </a:ext>
            </a:extLst>
          </p:spPr>
        </p:cxnSp>
        <p:sp>
          <p:nvSpPr>
            <p:cNvPr id="12" name="Text Box 21"/>
            <p:cNvSpPr txBox="1">
              <a:spLocks noChangeArrowheads="1"/>
            </p:cNvSpPr>
            <p:nvPr/>
          </p:nvSpPr>
          <p:spPr bwMode="auto">
            <a:xfrm>
              <a:off x="4682696" y="3260609"/>
              <a:ext cx="816606" cy="285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effectLst/>
                  <a:latin typeface="Times New Roman"/>
                  <a:ea typeface="ＭＳ 明朝"/>
                  <a:cs typeface="Times New Roman"/>
                </a:rPr>
                <a:t>P</a:t>
              </a:r>
              <a:r>
                <a:rPr lang="ja-JP" sz="1400" kern="100" dirty="0">
                  <a:effectLst/>
                  <a:latin typeface="Century"/>
                  <a:ea typeface="ＭＳ 明朝"/>
                  <a:cs typeface="Times New Roman"/>
                </a:rPr>
                <a:t>；価格</a:t>
              </a:r>
            </a:p>
          </p:txBody>
        </p:sp>
        <p:sp>
          <p:nvSpPr>
            <p:cNvPr id="13" name="Text Box 23"/>
            <p:cNvSpPr txBox="1">
              <a:spLocks noChangeArrowheads="1"/>
            </p:cNvSpPr>
            <p:nvPr/>
          </p:nvSpPr>
          <p:spPr bwMode="auto">
            <a:xfrm>
              <a:off x="7604417" y="5518067"/>
              <a:ext cx="1359511" cy="285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a:effectLst/>
                  <a:latin typeface="Times New Roman"/>
                  <a:ea typeface="ＭＳ 明朝"/>
                  <a:cs typeface="Times New Roman"/>
                </a:rPr>
                <a:t>D</a:t>
              </a:r>
              <a:r>
                <a:rPr lang="ja-JP" sz="1400" kern="100">
                  <a:effectLst/>
                  <a:latin typeface="Century"/>
                  <a:ea typeface="ＭＳ 明朝"/>
                  <a:cs typeface="Times New Roman"/>
                </a:rPr>
                <a:t>；需要量</a:t>
              </a:r>
            </a:p>
          </p:txBody>
        </p:sp>
        <mc:AlternateContent xmlns:mc="http://schemas.openxmlformats.org/markup-compatibility/2006" xmlns:a14="http://schemas.microsoft.com/office/drawing/2010/main">
          <mc:Choice Requires="a14">
            <p:sp>
              <p:nvSpPr>
                <p:cNvPr id="14" name="Text Box 24"/>
                <p:cNvSpPr txBox="1">
                  <a:spLocks noChangeArrowheads="1"/>
                </p:cNvSpPr>
                <p:nvPr/>
              </p:nvSpPr>
              <p:spPr bwMode="auto">
                <a:xfrm>
                  <a:off x="4535995" y="3738122"/>
                  <a:ext cx="436303" cy="57281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f>
                          <m:fPr>
                            <m:ctrlPr>
                              <a:rPr lang="ja-JP" sz="1400" i="1" kern="100">
                                <a:effectLst/>
                                <a:latin typeface="Cambria Math" panose="02040503050406030204" pitchFamily="18" charset="0"/>
                                <a:ea typeface="Cambria Math"/>
                                <a:cs typeface="Times New Roman"/>
                              </a:rPr>
                            </m:ctrlPr>
                          </m:fPr>
                          <m:num>
                            <m:r>
                              <a:rPr lang="en-US" sz="1400" i="1" kern="100">
                                <a:effectLst/>
                                <a:latin typeface="Cambria Math"/>
                                <a:ea typeface="ＭＳ 明朝"/>
                                <a:cs typeface="Times New Roman"/>
                              </a:rPr>
                              <m:t>𝐵</m:t>
                            </m:r>
                          </m:num>
                          <m:den>
                            <m:r>
                              <a:rPr lang="en-US" sz="1400" i="1" kern="100">
                                <a:effectLst/>
                                <a:latin typeface="Cambria Math"/>
                                <a:ea typeface="ＭＳ 明朝"/>
                                <a:cs typeface="Times New Roman"/>
                              </a:rPr>
                              <m:t>𝐴</m:t>
                            </m:r>
                          </m:den>
                        </m:f>
                      </m:oMath>
                    </m:oMathPara>
                  </a14:m>
                  <a:endParaRPr lang="ja-JP" sz="1400" kern="100" dirty="0">
                    <a:effectLst/>
                    <a:latin typeface="Century"/>
                    <a:ea typeface="ＭＳ 明朝"/>
                    <a:cs typeface="Times New Roman"/>
                  </a:endParaRPr>
                </a:p>
                <a:p>
                  <a:pPr algn="just">
                    <a:spcAft>
                      <a:spcPts val="0"/>
                    </a:spcAft>
                  </a:pPr>
                  <a:r>
                    <a:rPr lang="en-US" sz="1400" kern="100" dirty="0">
                      <a:effectLst/>
                      <a:latin typeface="Century"/>
                      <a:ea typeface="ＭＳ 明朝"/>
                      <a:cs typeface="Times New Roman"/>
                    </a:rPr>
                    <a:t> </a:t>
                  </a:r>
                  <a:endParaRPr lang="ja-JP" sz="1400" kern="100" dirty="0">
                    <a:effectLst/>
                    <a:latin typeface="Century"/>
                    <a:ea typeface="ＭＳ 明朝"/>
                    <a:cs typeface="Times New Roman"/>
                  </a:endParaRPr>
                </a:p>
              </p:txBody>
            </p:sp>
          </mc:Choice>
          <mc:Fallback xmlns="">
            <p:sp>
              <p:nvSpPr>
                <p:cNvPr id="14" name="Text Box 24"/>
                <p:cNvSpPr txBox="1">
                  <a:spLocks noRot="1" noChangeAspect="1" noMove="1" noResize="1" noEditPoints="1" noAdjustHandles="1" noChangeArrowheads="1" noChangeShapeType="1" noTextEdit="1"/>
                </p:cNvSpPr>
                <p:nvPr/>
              </p:nvSpPr>
              <p:spPr bwMode="auto">
                <a:xfrm>
                  <a:off x="4535995" y="3738122"/>
                  <a:ext cx="436303" cy="572815"/>
                </a:xfrm>
                <a:prstGeom prst="rect">
                  <a:avLst/>
                </a:prstGeom>
                <a:blipFill rotWithShape="1">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Text Box 25"/>
                <p:cNvSpPr txBox="1">
                  <a:spLocks noChangeArrowheads="1"/>
                </p:cNvSpPr>
                <p:nvPr/>
              </p:nvSpPr>
              <p:spPr bwMode="auto">
                <a:xfrm>
                  <a:off x="5708904" y="5115676"/>
                  <a:ext cx="571504" cy="42139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r>
                          <a:rPr lang="en-US" sz="1400" i="1" kern="100">
                            <a:effectLst/>
                            <a:latin typeface="Cambria Math"/>
                            <a:ea typeface="ＭＳ 明朝"/>
                            <a:cs typeface="Times New Roman"/>
                          </a:rPr>
                          <m:t>−</m:t>
                        </m:r>
                        <m:f>
                          <m:fPr>
                            <m:ctrlPr>
                              <a:rPr lang="ja-JP" sz="1400" i="1" kern="100">
                                <a:effectLst/>
                                <a:latin typeface="Cambria Math" panose="02040503050406030204" pitchFamily="18" charset="0"/>
                                <a:ea typeface="Cambria Math"/>
                                <a:cs typeface="Times New Roman"/>
                              </a:rPr>
                            </m:ctrlPr>
                          </m:fPr>
                          <m:num>
                            <m:r>
                              <a:rPr lang="en-US" sz="1400" i="1" kern="100">
                                <a:effectLst/>
                                <a:latin typeface="Cambria Math"/>
                                <a:ea typeface="ＭＳ 明朝"/>
                                <a:cs typeface="Times New Roman"/>
                              </a:rPr>
                              <m:t>1</m:t>
                            </m:r>
                          </m:num>
                          <m:den>
                            <m:r>
                              <a:rPr lang="en-US" sz="1400" i="1" kern="100">
                                <a:effectLst/>
                                <a:latin typeface="Cambria Math"/>
                                <a:ea typeface="ＭＳ 明朝"/>
                                <a:cs typeface="Times New Roman"/>
                              </a:rPr>
                              <m:t>𝐴</m:t>
                            </m:r>
                          </m:den>
                        </m:f>
                      </m:oMath>
                    </m:oMathPara>
                  </a14:m>
                  <a:endParaRPr lang="ja-JP" sz="1400" kern="100">
                    <a:effectLst/>
                    <a:latin typeface="Century"/>
                    <a:ea typeface="ＭＳ 明朝"/>
                    <a:cs typeface="Times New Roman"/>
                  </a:endParaRPr>
                </a:p>
                <a:p>
                  <a:pPr algn="just">
                    <a:spcAft>
                      <a:spcPts val="0"/>
                    </a:spcAft>
                  </a:pPr>
                  <a:r>
                    <a:rPr lang="en-US" sz="1400" kern="100">
                      <a:effectLst/>
                      <a:latin typeface="Century"/>
                      <a:ea typeface="ＭＳ 明朝"/>
                      <a:cs typeface="Times New Roman"/>
                    </a:rPr>
                    <a:t> </a:t>
                  </a:r>
                  <a:endParaRPr lang="ja-JP" sz="1400" kern="100">
                    <a:effectLst/>
                    <a:latin typeface="Century"/>
                    <a:ea typeface="ＭＳ 明朝"/>
                    <a:cs typeface="Times New Roman"/>
                  </a:endParaRPr>
                </a:p>
              </p:txBody>
            </p:sp>
          </mc:Choice>
          <mc:Fallback xmlns="">
            <p:sp>
              <p:nvSpPr>
                <p:cNvPr id="15" name="Text Box 25"/>
                <p:cNvSpPr txBox="1">
                  <a:spLocks noRot="1" noChangeAspect="1" noMove="1" noResize="1" noEditPoints="1" noAdjustHandles="1" noChangeArrowheads="1" noChangeShapeType="1" noTextEdit="1"/>
                </p:cNvSpPr>
                <p:nvPr/>
              </p:nvSpPr>
              <p:spPr bwMode="auto">
                <a:xfrm>
                  <a:off x="5708904" y="5115676"/>
                  <a:ext cx="571504" cy="421392"/>
                </a:xfrm>
                <a:prstGeom prst="rect">
                  <a:avLst/>
                </a:prstGeom>
                <a:blipFill rotWithShape="1">
                  <a:blip r:embed="rId5"/>
                  <a:stretch>
                    <a:fillRect b="-1014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16" name="Arc 26"/>
            <p:cNvSpPr>
              <a:spLocks/>
            </p:cNvSpPr>
            <p:nvPr/>
          </p:nvSpPr>
          <p:spPr bwMode="auto">
            <a:xfrm flipH="1">
              <a:off x="6747112" y="5460865"/>
              <a:ext cx="108601" cy="144204"/>
            </a:xfrm>
            <a:custGeom>
              <a:avLst/>
              <a:gdLst>
                <a:gd name="T0" fmla="*/ 0 w 21600"/>
                <a:gd name="T1" fmla="*/ 0 h 21600"/>
                <a:gd name="T2" fmla="*/ 108585 w 21600"/>
                <a:gd name="T3" fmla="*/ 144145 h 21600"/>
                <a:gd name="T4" fmla="*/ 0 w 21600"/>
                <a:gd name="T5" fmla="*/ 144145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63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p>
          </p:txBody>
        </p:sp>
        <p:cxnSp>
          <p:nvCxnSpPr>
            <p:cNvPr id="17" name="AutoShape 27"/>
            <p:cNvCxnSpPr>
              <a:cxnSpLocks noChangeShapeType="1"/>
            </p:cNvCxnSpPr>
            <p:nvPr/>
          </p:nvCxnSpPr>
          <p:spPr bwMode="auto">
            <a:xfrm>
              <a:off x="6284208" y="5405064"/>
              <a:ext cx="438103" cy="93902"/>
            </a:xfrm>
            <a:prstGeom prst="straightConnector1">
              <a:avLst/>
            </a:prstGeom>
            <a:noFill/>
            <a:ln w="6350">
              <a:solidFill>
                <a:srgbClr val="000000"/>
              </a:solidFill>
              <a:round/>
              <a:headEnd/>
              <a:tailEnd type="triangle" w="med" len="med"/>
            </a:ln>
            <a:extLst>
              <a:ext uri="{909E8E84-426E-40DD-AFC4-6F175D3DCCD1}">
                <a14:hiddenFill xmlns:a14="http://schemas.microsoft.com/office/drawing/2010/main">
                  <a:noFill/>
                </a14:hiddenFill>
              </a:ext>
            </a:extLst>
          </p:spPr>
        </p:cxnSp>
      </p:grpSp>
      <p:grpSp>
        <p:nvGrpSpPr>
          <p:cNvPr id="4" name="グループ化 3"/>
          <p:cNvGrpSpPr/>
          <p:nvPr/>
        </p:nvGrpSpPr>
        <p:grpSpPr>
          <a:xfrm>
            <a:off x="6516609" y="4222635"/>
            <a:ext cx="2303863" cy="796320"/>
            <a:chOff x="6516609" y="4222635"/>
            <a:chExt cx="2303863" cy="796320"/>
          </a:xfrm>
        </p:grpSpPr>
        <p:sp>
          <p:nvSpPr>
            <p:cNvPr id="19" name="AutoShape 31"/>
            <p:cNvSpPr>
              <a:spLocks noChangeArrowheads="1"/>
            </p:cNvSpPr>
            <p:nvPr/>
          </p:nvSpPr>
          <p:spPr bwMode="auto">
            <a:xfrm rot="16200000" flipH="1">
              <a:off x="6166100" y="4573144"/>
              <a:ext cx="796320" cy="95301"/>
            </a:xfrm>
            <a:prstGeom prst="rightArrow">
              <a:avLst>
                <a:gd name="adj1" fmla="val 50000"/>
                <a:gd name="adj2" fmla="val 208893"/>
              </a:avLst>
            </a:prstGeom>
            <a:solidFill>
              <a:srgbClr val="FF0000"/>
            </a:solidFill>
            <a:ln w="9525">
              <a:solidFill>
                <a:srgbClr val="FF0000"/>
              </a:solidFill>
              <a:miter lim="800000"/>
              <a:headEnd/>
              <a:tailEnd/>
            </a:ln>
          </p:spPr>
          <p:txBody>
            <a:bodyPr rot="0" vert="horz" wrap="square" lIns="74295" tIns="8890" rIns="74295" bIns="8890" anchor="t" anchorCtr="0" upright="1">
              <a:noAutofit/>
            </a:bodyPr>
            <a:lstStyle/>
            <a:p>
              <a:endParaRPr lang="ja-JP" altLang="en-US"/>
            </a:p>
          </p:txBody>
        </p:sp>
        <p:sp>
          <p:nvSpPr>
            <p:cNvPr id="20" name="Text Box 32"/>
            <p:cNvSpPr txBox="1">
              <a:spLocks noChangeArrowheads="1"/>
            </p:cNvSpPr>
            <p:nvPr/>
          </p:nvSpPr>
          <p:spPr bwMode="auto">
            <a:xfrm>
              <a:off x="6722311" y="4414438"/>
              <a:ext cx="2098161" cy="390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lvl="0" algn="just">
                <a:spcAft>
                  <a:spcPts val="0"/>
                </a:spcAft>
              </a:pPr>
              <a:r>
                <a:rPr lang="ja-JP" altLang="en-US" sz="1600" kern="100" dirty="0">
                  <a:effectLst/>
                  <a:latin typeface="Century"/>
                  <a:ea typeface="ＭＳ 明朝"/>
                  <a:cs typeface="Times New Roman"/>
                </a:rPr>
                <a:t>①　</a:t>
              </a:r>
              <a:r>
                <a:rPr lang="ja-JP" sz="1600" kern="100" dirty="0">
                  <a:effectLst/>
                  <a:latin typeface="Century"/>
                  <a:ea typeface="ＭＳ 明朝"/>
                  <a:cs typeface="Times New Roman"/>
                </a:rPr>
                <a:t>価格が下がると</a:t>
              </a:r>
            </a:p>
          </p:txBody>
        </p:sp>
      </p:grpSp>
      <p:grpSp>
        <p:nvGrpSpPr>
          <p:cNvPr id="5" name="グループ化 4"/>
          <p:cNvGrpSpPr/>
          <p:nvPr/>
        </p:nvGrpSpPr>
        <p:grpSpPr>
          <a:xfrm>
            <a:off x="5617403" y="3738122"/>
            <a:ext cx="2194957" cy="484512"/>
            <a:chOff x="5617403" y="3738122"/>
            <a:chExt cx="2194957" cy="484512"/>
          </a:xfrm>
        </p:grpSpPr>
        <p:sp>
          <p:nvSpPr>
            <p:cNvPr id="18" name="AutoShape 30"/>
            <p:cNvSpPr>
              <a:spLocks noChangeArrowheads="1"/>
            </p:cNvSpPr>
            <p:nvPr/>
          </p:nvSpPr>
          <p:spPr bwMode="auto">
            <a:xfrm rot="10800000" flipH="1">
              <a:off x="5617403" y="4127332"/>
              <a:ext cx="796306" cy="95302"/>
            </a:xfrm>
            <a:prstGeom prst="rightArrow">
              <a:avLst>
                <a:gd name="adj1" fmla="val 50000"/>
                <a:gd name="adj2" fmla="val 208893"/>
              </a:avLst>
            </a:prstGeom>
            <a:solidFill>
              <a:srgbClr val="FF0000"/>
            </a:solidFill>
            <a:ln w="9525">
              <a:solidFill>
                <a:srgbClr val="FF0000"/>
              </a:solidFill>
              <a:miter lim="800000"/>
              <a:headEnd/>
              <a:tailEnd/>
            </a:ln>
          </p:spPr>
          <p:txBody>
            <a:bodyPr rot="0" vert="horz" wrap="square" lIns="74295" tIns="8890" rIns="74295" bIns="8890" anchor="t" anchorCtr="0" upright="1">
              <a:noAutofit/>
            </a:bodyPr>
            <a:lstStyle/>
            <a:p>
              <a:endParaRPr lang="ja-JP" altLang="en-US"/>
            </a:p>
          </p:txBody>
        </p:sp>
        <p:sp>
          <p:nvSpPr>
            <p:cNvPr id="21" name="Text Box 33"/>
            <p:cNvSpPr txBox="1">
              <a:spLocks noChangeArrowheads="1"/>
            </p:cNvSpPr>
            <p:nvPr/>
          </p:nvSpPr>
          <p:spPr bwMode="auto">
            <a:xfrm>
              <a:off x="5708904" y="3738122"/>
              <a:ext cx="2103456" cy="266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lvl="0" algn="just">
                <a:spcAft>
                  <a:spcPts val="0"/>
                </a:spcAft>
              </a:pPr>
              <a:r>
                <a:rPr lang="ja-JP" altLang="en-US" sz="1600" kern="100" dirty="0">
                  <a:effectLst/>
                  <a:latin typeface="Century"/>
                  <a:ea typeface="ＭＳ 明朝"/>
                  <a:cs typeface="Times New Roman"/>
                </a:rPr>
                <a:t>②　</a:t>
              </a:r>
              <a:r>
                <a:rPr lang="ja-JP" sz="1600" kern="100" dirty="0">
                  <a:effectLst/>
                  <a:latin typeface="Century"/>
                  <a:ea typeface="ＭＳ 明朝"/>
                  <a:cs typeface="Times New Roman"/>
                </a:rPr>
                <a:t>需要量は増える</a:t>
              </a:r>
            </a:p>
          </p:txBody>
        </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29</a:t>
            </a:fld>
            <a:endParaRPr kumimoji="1" lang="ja-JP" altLang="en-US"/>
          </a:p>
        </p:txBody>
      </p:sp>
      <p:sp>
        <p:nvSpPr>
          <p:cNvPr id="7" name="日付プレースホルダー 6">
            <a:extLst>
              <a:ext uri="{FF2B5EF4-FFF2-40B4-BE49-F238E27FC236}">
                <a16:creationId xmlns:a16="http://schemas.microsoft.com/office/drawing/2014/main" id="{1E46208D-E5F6-48DA-A5D4-8AC3631B7C6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80713952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3" end="3"/>
                                            </p:txEl>
                                          </p:spTgt>
                                        </p:tgtEl>
                                        <p:attrNameLst>
                                          <p:attrName>style.visibility</p:attrName>
                                        </p:attrNameLst>
                                      </p:cBhvr>
                                      <p:to>
                                        <p:strVal val="visible"/>
                                      </p:to>
                                    </p:set>
                                    <p:animEffect transition="in" filter="fade">
                                      <p:cBhvr>
                                        <p:cTn id="12" dur="500"/>
                                        <p:tgtEl>
                                          <p:spTgt spid="16691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5" end="5"/>
                                            </p:txEl>
                                          </p:spTgt>
                                        </p:tgtEl>
                                        <p:attrNameLst>
                                          <p:attrName>style.visibility</p:attrName>
                                        </p:attrNameLst>
                                      </p:cBhvr>
                                      <p:to>
                                        <p:strVal val="visible"/>
                                      </p:to>
                                    </p:set>
                                    <p:animEffect transition="in" filter="fade">
                                      <p:cBhvr>
                                        <p:cTn id="17" dur="500"/>
                                        <p:tgtEl>
                                          <p:spTgt spid="166917">
                                            <p:txEl>
                                              <p:pRg st="5" end="5"/>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6917">
                                            <p:txEl>
                                              <p:pRg st="6" end="6"/>
                                            </p:txEl>
                                          </p:spTgt>
                                        </p:tgtEl>
                                        <p:attrNameLst>
                                          <p:attrName>style.visibility</p:attrName>
                                        </p:attrNameLst>
                                      </p:cBhvr>
                                      <p:to>
                                        <p:strVal val="visible"/>
                                      </p:to>
                                    </p:set>
                                    <p:animEffect transition="in" filter="fade">
                                      <p:cBhvr>
                                        <p:cTn id="20" dur="500"/>
                                        <p:tgtEl>
                                          <p:spTgt spid="166917">
                                            <p:txEl>
                                              <p:pRg st="6" end="6"/>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6917">
                                            <p:txEl>
                                              <p:pRg st="7" end="7"/>
                                            </p:txEl>
                                          </p:spTgt>
                                        </p:tgtEl>
                                        <p:attrNameLst>
                                          <p:attrName>style.visibility</p:attrName>
                                        </p:attrNameLst>
                                      </p:cBhvr>
                                      <p:to>
                                        <p:strVal val="visible"/>
                                      </p:to>
                                    </p:set>
                                    <p:animEffect transition="in" filter="fade">
                                      <p:cBhvr>
                                        <p:cTn id="23" dur="500"/>
                                        <p:tgtEl>
                                          <p:spTgt spid="166917">
                                            <p:txEl>
                                              <p:pRg st="7" end="7"/>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6917">
                                            <p:txEl>
                                              <p:pRg st="8" end="8"/>
                                            </p:txEl>
                                          </p:spTgt>
                                        </p:tgtEl>
                                        <p:attrNameLst>
                                          <p:attrName>style.visibility</p:attrName>
                                        </p:attrNameLst>
                                      </p:cBhvr>
                                      <p:to>
                                        <p:strVal val="visible"/>
                                      </p:to>
                                    </p:set>
                                    <p:animEffect transition="in" filter="fade">
                                      <p:cBhvr>
                                        <p:cTn id="26" dur="500"/>
                                        <p:tgtEl>
                                          <p:spTgt spid="166917">
                                            <p:txEl>
                                              <p:pRg st="8" end="8"/>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66917">
                                            <p:txEl>
                                              <p:pRg st="10" end="10"/>
                                            </p:txEl>
                                          </p:spTgt>
                                        </p:tgtEl>
                                        <p:attrNameLst>
                                          <p:attrName>style.visibility</p:attrName>
                                        </p:attrNameLst>
                                      </p:cBhvr>
                                      <p:to>
                                        <p:strVal val="visible"/>
                                      </p:to>
                                    </p:set>
                                    <p:animEffect transition="in" filter="fade">
                                      <p:cBhvr>
                                        <p:cTn id="44"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a:t>
            </a:r>
            <a:br>
              <a:rPr lang="en-US" altLang="ja-JP" dirty="0">
                <a:solidFill>
                  <a:srgbClr val="0070C0"/>
                </a:solidFill>
              </a:rPr>
            </a:br>
            <a:r>
              <a:rPr lang="en-US" altLang="ja-JP" dirty="0">
                <a:solidFill>
                  <a:srgbClr val="0070C0"/>
                </a:solidFill>
              </a:rPr>
              <a:t>1</a:t>
            </a:r>
            <a:r>
              <a:rPr lang="ja-JP" altLang="en-US" dirty="0" err="1">
                <a:solidFill>
                  <a:srgbClr val="0070C0"/>
                </a:solidFill>
              </a:rPr>
              <a:t>．</a:t>
            </a:r>
            <a:r>
              <a:rPr lang="ja-JP" altLang="en-US" dirty="0">
                <a:solidFill>
                  <a:srgbClr val="0070C0"/>
                </a:solidFill>
              </a:rPr>
              <a:t>消費者の直面するトレードオフ</a:t>
            </a:r>
            <a:endParaRPr lang="en-US" altLang="en-US" dirty="0">
              <a:solidFill>
                <a:srgbClr val="0070C0"/>
              </a:solidFill>
            </a:endParaRPr>
          </a:p>
        </p:txBody>
      </p:sp>
      <p:sp>
        <p:nvSpPr>
          <p:cNvPr id="166917" name="Rectangle 5"/>
          <p:cNvSpPr>
            <a:spLocks noGrp="1" noChangeArrowheads="1"/>
          </p:cNvSpPr>
          <p:nvPr>
            <p:ph idx="1"/>
          </p:nvPr>
        </p:nvSpPr>
        <p:spPr>
          <a:xfrm>
            <a:off x="539552" y="1412776"/>
            <a:ext cx="8352928" cy="4786346"/>
          </a:xfrm>
        </p:spPr>
        <p:txBody>
          <a:bodyPr>
            <a:normAutofit/>
          </a:bodyPr>
          <a:lstStyle/>
          <a:p>
            <a:pPr algn="just"/>
            <a:r>
              <a:rPr lang="ja-JP" altLang="en-US" sz="2400" dirty="0">
                <a:latin typeface="ＭＳ Ｐゴシック" pitchFamily="50" charset="-128"/>
                <a:ea typeface="ＭＳ Ｐゴシック" pitchFamily="50" charset="-128"/>
              </a:rPr>
              <a:t>消費者が「何かを買うかどうか」についての合理的な意思決定</a:t>
            </a:r>
            <a:endParaRPr lang="en-US" altLang="ja-JP" sz="2400" dirty="0">
              <a:latin typeface="ＭＳ Ｐゴシック" pitchFamily="50" charset="-128"/>
              <a:ea typeface="ＭＳ Ｐゴシック" pitchFamily="50" charset="-128"/>
            </a:endParaRPr>
          </a:p>
          <a:p>
            <a:pPr lvl="1" algn="just"/>
            <a:endParaRPr lang="en-US" altLang="ja-JP" sz="12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消費者には使えるお金に限度がある（</a:t>
            </a:r>
            <a:r>
              <a:rPr lang="ja-JP" altLang="en-US" sz="2400" dirty="0">
                <a:solidFill>
                  <a:srgbClr val="FF0000"/>
                </a:solidFill>
                <a:latin typeface="ＭＳ Ｐゴシック" pitchFamily="50" charset="-128"/>
                <a:ea typeface="ＭＳ Ｐゴシック" pitchFamily="50" charset="-128"/>
              </a:rPr>
              <a:t>予算制約</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2" algn="just"/>
            <a:r>
              <a:rPr lang="ja-JP" altLang="en-US" sz="2100" dirty="0">
                <a:latin typeface="ＭＳ Ｐゴシック" pitchFamily="50" charset="-128"/>
                <a:ea typeface="ＭＳ Ｐゴシック" pitchFamily="50" charset="-128"/>
              </a:rPr>
              <a:t>ある財・サービスを買うと他の財・サービスを買えなくなるという意味で，</a:t>
            </a:r>
            <a:r>
              <a:rPr lang="ja-JP" altLang="en-US" sz="2100" dirty="0">
                <a:solidFill>
                  <a:srgbClr val="0070C0"/>
                </a:solidFill>
                <a:latin typeface="ＭＳ Ｐゴシック" pitchFamily="50" charset="-128"/>
                <a:ea typeface="ＭＳ Ｐゴシック" pitchFamily="50" charset="-128"/>
              </a:rPr>
              <a:t>トレードオフが存在</a:t>
            </a:r>
            <a:r>
              <a:rPr lang="ja-JP" altLang="en-US" sz="2100" dirty="0">
                <a:latin typeface="ＭＳ Ｐゴシック" pitchFamily="50" charset="-128"/>
                <a:ea typeface="ＭＳ Ｐゴシック" pitchFamily="50" charset="-128"/>
              </a:rPr>
              <a:t>．</a:t>
            </a:r>
            <a:endParaRPr lang="en-US" altLang="ja-JP" sz="2100" dirty="0">
              <a:latin typeface="ＭＳ Ｐゴシック" pitchFamily="50" charset="-128"/>
              <a:ea typeface="ＭＳ Ｐゴシック" pitchFamily="50" charset="-128"/>
            </a:endParaRPr>
          </a:p>
          <a:p>
            <a:pPr lvl="2" algn="just"/>
            <a:r>
              <a:rPr lang="ja-JP" altLang="en-US" sz="2100" dirty="0">
                <a:latin typeface="ＭＳ Ｐゴシック" pitchFamily="50" charset="-128"/>
                <a:ea typeface="ＭＳ Ｐゴシック" pitchFamily="50" charset="-128"/>
              </a:rPr>
              <a:t>ある財・サービスを買うことで買えなくなる他の財・サービスの価値が</a:t>
            </a:r>
            <a:r>
              <a:rPr lang="ja-JP" altLang="en-US" sz="2100" dirty="0">
                <a:solidFill>
                  <a:srgbClr val="0070C0"/>
                </a:solidFill>
                <a:latin typeface="ＭＳ Ｐゴシック" pitchFamily="50" charset="-128"/>
                <a:ea typeface="ＭＳ Ｐゴシック" pitchFamily="50" charset="-128"/>
              </a:rPr>
              <a:t>機会費用</a:t>
            </a:r>
            <a:r>
              <a:rPr lang="ja-JP" altLang="en-US" sz="2100" dirty="0">
                <a:latin typeface="ＭＳ Ｐゴシック" pitchFamily="50" charset="-128"/>
                <a:ea typeface="ＭＳ Ｐゴシック" pitchFamily="50" charset="-128"/>
              </a:rPr>
              <a:t>となる．</a:t>
            </a:r>
            <a:endParaRPr lang="en-US" altLang="ja-JP" sz="2100" dirty="0">
              <a:latin typeface="ＭＳ Ｐゴシック" pitchFamily="50" charset="-128"/>
              <a:ea typeface="ＭＳ Ｐゴシック" pitchFamily="50" charset="-128"/>
            </a:endParaRPr>
          </a:p>
          <a:p>
            <a:pPr lvl="2" algn="just"/>
            <a:endParaRPr lang="en-US" altLang="ja-JP" sz="12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消費者は財・サービスを消費することで満足（</a:t>
            </a:r>
            <a:r>
              <a:rPr lang="ja-JP" altLang="en-US" sz="2400" dirty="0">
                <a:solidFill>
                  <a:srgbClr val="FF0000"/>
                </a:solidFill>
                <a:latin typeface="ＭＳ Ｐゴシック" pitchFamily="50" charset="-128"/>
                <a:ea typeface="ＭＳ Ｐゴシック" pitchFamily="50" charset="-128"/>
              </a:rPr>
              <a:t>効用</a:t>
            </a:r>
            <a:r>
              <a:rPr lang="ja-JP" altLang="en-US" sz="2400" dirty="0">
                <a:latin typeface="ＭＳ Ｐゴシック" pitchFamily="50" charset="-128"/>
                <a:ea typeface="ＭＳ Ｐゴシック" pitchFamily="50" charset="-128"/>
              </a:rPr>
              <a:t>）を得る．</a:t>
            </a:r>
            <a:endParaRPr lang="en-US" altLang="ja-JP" sz="2400" dirty="0">
              <a:latin typeface="ＭＳ Ｐゴシック" pitchFamily="50" charset="-128"/>
              <a:ea typeface="ＭＳ Ｐゴシック" pitchFamily="50" charset="-128"/>
            </a:endParaRPr>
          </a:p>
          <a:p>
            <a:pPr marL="0" indent="0" algn="just">
              <a:buNone/>
            </a:pPr>
            <a:endParaRPr lang="en-US" altLang="ja-JP" sz="12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消費者は</a:t>
            </a:r>
            <a:r>
              <a:rPr lang="ja-JP" altLang="en-US" sz="2400" dirty="0">
                <a:solidFill>
                  <a:srgbClr val="FF0000"/>
                </a:solidFill>
                <a:latin typeface="ＭＳ Ｐゴシック" pitchFamily="50" charset="-128"/>
                <a:ea typeface="ＭＳ Ｐゴシック" pitchFamily="50" charset="-128"/>
              </a:rPr>
              <a:t>トレードオフ</a:t>
            </a:r>
            <a:r>
              <a:rPr lang="ja-JP" altLang="en-US" sz="2400" dirty="0">
                <a:latin typeface="ＭＳ Ｐゴシック" pitchFamily="50" charset="-128"/>
                <a:ea typeface="ＭＳ Ｐゴシック" pitchFamily="50" charset="-128"/>
              </a:rPr>
              <a:t>を前提に，最も効用が高くなるような消費量を選択すると考えられる．</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3</a:t>
            </a:fld>
            <a:endParaRPr kumimoji="1" lang="ja-JP" altLang="en-US"/>
          </a:p>
        </p:txBody>
      </p:sp>
      <p:sp>
        <p:nvSpPr>
          <p:cNvPr id="4" name="日付プレースホルダー 3">
            <a:extLst>
              <a:ext uri="{FF2B5EF4-FFF2-40B4-BE49-F238E27FC236}">
                <a16:creationId xmlns:a16="http://schemas.microsoft.com/office/drawing/2014/main" id="{2967B4BF-80A7-44C5-A1B7-DDA0C75EAA2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60911260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3" end="3"/>
                                            </p:txEl>
                                          </p:spTgt>
                                        </p:tgtEl>
                                        <p:attrNameLst>
                                          <p:attrName>style.visibility</p:attrName>
                                        </p:attrNameLst>
                                      </p:cBhvr>
                                      <p:to>
                                        <p:strVal val="visible"/>
                                      </p:to>
                                    </p:set>
                                    <p:animEffect transition="in" filter="fade">
                                      <p:cBhvr>
                                        <p:cTn id="10" dur="500"/>
                                        <p:tgtEl>
                                          <p:spTgt spid="166917">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4" end="4"/>
                                            </p:txEl>
                                          </p:spTgt>
                                        </p:tgtEl>
                                        <p:attrNameLst>
                                          <p:attrName>style.visibility</p:attrName>
                                        </p:attrNameLst>
                                      </p:cBhvr>
                                      <p:to>
                                        <p:strVal val="visible"/>
                                      </p:to>
                                    </p:set>
                                    <p:animEffect transition="in" filter="fade">
                                      <p:cBhvr>
                                        <p:cTn id="13" dur="500"/>
                                        <p:tgtEl>
                                          <p:spTgt spid="166917">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6917">
                                            <p:txEl>
                                              <p:pRg st="6" end="6"/>
                                            </p:txEl>
                                          </p:spTgt>
                                        </p:tgtEl>
                                        <p:attrNameLst>
                                          <p:attrName>style.visibility</p:attrName>
                                        </p:attrNameLst>
                                      </p:cBhvr>
                                      <p:to>
                                        <p:strVal val="visible"/>
                                      </p:to>
                                    </p:set>
                                    <p:animEffect transition="in" filter="fade">
                                      <p:cBhvr>
                                        <p:cTn id="18" dur="500"/>
                                        <p:tgtEl>
                                          <p:spTgt spid="166917">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6917">
                                            <p:txEl>
                                              <p:pRg st="8" end="8"/>
                                            </p:txEl>
                                          </p:spTgt>
                                        </p:tgtEl>
                                        <p:attrNameLst>
                                          <p:attrName>style.visibility</p:attrName>
                                        </p:attrNameLst>
                                      </p:cBhvr>
                                      <p:to>
                                        <p:strVal val="visible"/>
                                      </p:to>
                                    </p:set>
                                    <p:animEffect transition="in" filter="fade">
                                      <p:cBhvr>
                                        <p:cTn id="23"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 name="AutoShape 141"/>
          <p:cNvSpPr>
            <a:spLocks noChangeArrowheads="1"/>
          </p:cNvSpPr>
          <p:nvPr/>
        </p:nvSpPr>
        <p:spPr bwMode="auto">
          <a:xfrm>
            <a:off x="5010467" y="3830273"/>
            <a:ext cx="1062355" cy="869315"/>
          </a:xfrm>
          <a:prstGeom prst="rtTriangle">
            <a:avLst/>
          </a:prstGeom>
          <a:solidFill>
            <a:schemeClr val="bg1">
              <a:lumMod val="85000"/>
              <a:lumOff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p>
        </p:txBody>
      </p:sp>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en-US" altLang="ja-JP" dirty="0">
                <a:solidFill>
                  <a:srgbClr val="0070C0"/>
                </a:solidFill>
              </a:rPr>
              <a:t>3 </a:t>
            </a:r>
            <a:r>
              <a:rPr lang="ja-JP" altLang="en-US" dirty="0">
                <a:solidFill>
                  <a:srgbClr val="0070C0"/>
                </a:solidFill>
              </a:rPr>
              <a:t>需要曲線と消費者余剰</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323528" y="1268760"/>
                <a:ext cx="8424936" cy="5040560"/>
              </a:xfrm>
            </p:spPr>
            <p:txBody>
              <a:bodyPr>
                <a:noAutofit/>
              </a:bodyPr>
              <a:lstStyle/>
              <a:p>
                <a:pPr algn="just"/>
                <a:r>
                  <a:rPr lang="ja-JP" altLang="en-US" sz="2400" dirty="0">
                    <a:latin typeface="ＭＳ Ｐゴシック" pitchFamily="50" charset="-128"/>
                    <a:ea typeface="ＭＳ Ｐゴシック" pitchFamily="50" charset="-128"/>
                  </a:rPr>
                  <a:t>需要曲線と消費者余剰</a:t>
                </a:r>
                <a:endParaRPr lang="en-US" altLang="ja-JP" sz="2400" dirty="0">
                  <a:latin typeface="ＭＳ Ｐゴシック" pitchFamily="50" charset="-128"/>
                  <a:ea typeface="ＭＳ Ｐゴシック" pitchFamily="50" charset="-128"/>
                </a:endParaRPr>
              </a:p>
              <a:p>
                <a:pPr lvl="1" algn="just"/>
                <a:r>
                  <a:rPr lang="ja-JP" altLang="en-US" sz="2100" dirty="0">
                    <a:solidFill>
                      <a:srgbClr val="0070C0"/>
                    </a:solidFill>
                    <a:latin typeface="ＭＳ Ｐゴシック" pitchFamily="50" charset="-128"/>
                    <a:ea typeface="ＭＳ Ｐゴシック" pitchFamily="50" charset="-128"/>
                  </a:rPr>
                  <a:t>価格</a:t>
                </a:r>
                <a14:m>
                  <m:oMath xmlns:m="http://schemas.openxmlformats.org/officeDocument/2006/math">
                    <m:bar>
                      <m:barPr>
                        <m:ctrlPr>
                          <a:rPr lang="en-US" altLang="ja-JP" sz="2100" b="0" i="1" smtClean="0">
                            <a:solidFill>
                              <a:srgbClr val="0070C0"/>
                            </a:solidFill>
                            <a:latin typeface="Cambria Math" panose="02040503050406030204" pitchFamily="18" charset="0"/>
                            <a:ea typeface="ＭＳ Ｐゴシック" pitchFamily="50" charset="-128"/>
                          </a:rPr>
                        </m:ctrlPr>
                      </m:barPr>
                      <m:e>
                        <m:r>
                          <a:rPr lang="en-US" altLang="ja-JP" sz="2100" b="0" i="1" smtClean="0">
                            <a:solidFill>
                              <a:srgbClr val="0070C0"/>
                            </a:solidFill>
                            <a:latin typeface="Cambria Math"/>
                            <a:ea typeface="ＭＳ Ｐゴシック" pitchFamily="50" charset="-128"/>
                          </a:rPr>
                          <m:t>𝑃</m:t>
                        </m:r>
                      </m:e>
                    </m:bar>
                  </m:oMath>
                </a14:m>
                <a:r>
                  <a:rPr lang="ja-JP" altLang="en-US" sz="2100" dirty="0">
                    <a:latin typeface="ＭＳ Ｐゴシック" pitchFamily="50" charset="-128"/>
                    <a:ea typeface="ＭＳ Ｐゴシック" pitchFamily="50" charset="-128"/>
                  </a:rPr>
                  <a:t>のもとでは</a:t>
                </a:r>
                <a14:m>
                  <m:oMath xmlns:m="http://schemas.openxmlformats.org/officeDocument/2006/math">
                    <m:bar>
                      <m:barPr>
                        <m:ctrlPr>
                          <a:rPr lang="en-US" altLang="ja-JP" sz="2100" b="0" i="1" smtClean="0">
                            <a:solidFill>
                              <a:srgbClr val="0070C0"/>
                            </a:solidFill>
                            <a:latin typeface="Cambria Math" panose="02040503050406030204" pitchFamily="18" charset="0"/>
                            <a:ea typeface="ＭＳ Ｐゴシック" pitchFamily="50" charset="-128"/>
                          </a:rPr>
                        </m:ctrlPr>
                      </m:barPr>
                      <m:e>
                        <m:r>
                          <a:rPr lang="en-US" altLang="ja-JP" sz="2100" b="0" i="1" smtClean="0">
                            <a:solidFill>
                              <a:srgbClr val="0070C0"/>
                            </a:solidFill>
                            <a:latin typeface="Cambria Math"/>
                            <a:ea typeface="ＭＳ Ｐゴシック" pitchFamily="50" charset="-128"/>
                          </a:rPr>
                          <m:t>𝐷</m:t>
                        </m:r>
                      </m:e>
                    </m:bar>
                    <m:r>
                      <a:rPr lang="en-US" altLang="ja-JP" sz="2100" b="0" i="1" smtClean="0">
                        <a:solidFill>
                          <a:srgbClr val="0070C0"/>
                        </a:solidFill>
                        <a:latin typeface="Cambria Math"/>
                        <a:ea typeface="ＭＳ Ｐゴシック" pitchFamily="50" charset="-128"/>
                      </a:rPr>
                      <m:t>=</m:t>
                    </m:r>
                    <m:r>
                      <a:rPr lang="en-US" altLang="ja-JP" sz="2100" b="0" i="1" smtClean="0">
                        <a:solidFill>
                          <a:srgbClr val="0070C0"/>
                        </a:solidFill>
                        <a:latin typeface="Cambria Math"/>
                        <a:ea typeface="ＭＳ Ｐゴシック" pitchFamily="50" charset="-128"/>
                      </a:rPr>
                      <m:t>𝐵</m:t>
                    </m:r>
                    <m:r>
                      <a:rPr lang="en-US" altLang="ja-JP" sz="2100" b="0" i="1" smtClean="0">
                        <a:solidFill>
                          <a:srgbClr val="0070C0"/>
                        </a:solidFill>
                        <a:latin typeface="Cambria Math"/>
                        <a:ea typeface="ＭＳ Ｐゴシック" pitchFamily="50" charset="-128"/>
                      </a:rPr>
                      <m:t>−</m:t>
                    </m:r>
                    <m:r>
                      <a:rPr lang="en-US" altLang="ja-JP" sz="2100" b="0" i="1" smtClean="0">
                        <a:solidFill>
                          <a:srgbClr val="0070C0"/>
                        </a:solidFill>
                        <a:latin typeface="Cambria Math"/>
                        <a:ea typeface="ＭＳ Ｐゴシック" pitchFamily="50" charset="-128"/>
                      </a:rPr>
                      <m:t>𝐴</m:t>
                    </m:r>
                    <m:bar>
                      <m:barPr>
                        <m:ctrlPr>
                          <a:rPr lang="en-US" altLang="ja-JP" sz="2100" b="0" i="1" smtClean="0">
                            <a:solidFill>
                              <a:srgbClr val="0070C0"/>
                            </a:solidFill>
                            <a:latin typeface="Cambria Math" panose="02040503050406030204" pitchFamily="18" charset="0"/>
                            <a:ea typeface="ＭＳ Ｐゴシック" pitchFamily="50" charset="-128"/>
                          </a:rPr>
                        </m:ctrlPr>
                      </m:barPr>
                      <m:e>
                        <m:r>
                          <a:rPr lang="en-US" altLang="ja-JP" sz="2100" b="0" i="1" smtClean="0">
                            <a:solidFill>
                              <a:srgbClr val="0070C0"/>
                            </a:solidFill>
                            <a:latin typeface="Cambria Math"/>
                            <a:ea typeface="ＭＳ Ｐゴシック" pitchFamily="50" charset="-128"/>
                          </a:rPr>
                          <m:t>𝑃</m:t>
                        </m:r>
                      </m:e>
                    </m:bar>
                  </m:oMath>
                </a14:m>
                <a:r>
                  <a:rPr lang="ja-JP" altLang="en-US" sz="2100" dirty="0">
                    <a:solidFill>
                      <a:srgbClr val="0070C0"/>
                    </a:solidFill>
                    <a:latin typeface="ＭＳ Ｐゴシック" pitchFamily="50" charset="-128"/>
                    <a:ea typeface="ＭＳ Ｐゴシック" pitchFamily="50" charset="-128"/>
                  </a:rPr>
                  <a:t>個目</a:t>
                </a:r>
                <a:r>
                  <a:rPr lang="ja-JP" altLang="en-US" sz="2100" dirty="0">
                    <a:latin typeface="ＭＳ Ｐゴシック" pitchFamily="50" charset="-128"/>
                    <a:ea typeface="ＭＳ Ｐゴシック" pitchFamily="50" charset="-128"/>
                  </a:rPr>
                  <a:t>までの財を購入してよい．</a:t>
                </a:r>
                <a:endParaRPr lang="en-US" altLang="ja-JP" sz="2100" dirty="0">
                  <a:latin typeface="ＭＳ Ｐゴシック" pitchFamily="50" charset="-128"/>
                  <a:ea typeface="ＭＳ Ｐゴシック" pitchFamily="50" charset="-128"/>
                </a:endParaRPr>
              </a:p>
              <a:p>
                <a:pPr lvl="1" algn="just"/>
                <a14:m>
                  <m:oMath xmlns:m="http://schemas.openxmlformats.org/officeDocument/2006/math">
                    <m:bar>
                      <m:barPr>
                        <m:ctrlPr>
                          <a:rPr lang="en-US" altLang="ja-JP" sz="2100" i="1" smtClean="0">
                            <a:solidFill>
                              <a:srgbClr val="0070C0"/>
                            </a:solidFill>
                            <a:latin typeface="Cambria Math" panose="02040503050406030204" pitchFamily="18" charset="0"/>
                            <a:ea typeface="ＭＳ Ｐゴシック" pitchFamily="50" charset="-128"/>
                          </a:rPr>
                        </m:ctrlPr>
                      </m:barPr>
                      <m:e>
                        <m:r>
                          <a:rPr lang="en-US" altLang="ja-JP" sz="2100" b="0" i="1" smtClean="0">
                            <a:solidFill>
                              <a:srgbClr val="0070C0"/>
                            </a:solidFill>
                            <a:latin typeface="Cambria Math"/>
                            <a:ea typeface="ＭＳ Ｐゴシック" pitchFamily="50" charset="-128"/>
                          </a:rPr>
                          <m:t>𝐷</m:t>
                        </m:r>
                      </m:e>
                    </m:bar>
                  </m:oMath>
                </a14:m>
                <a:r>
                  <a:rPr lang="ja-JP" altLang="en-US" sz="2100" dirty="0">
                    <a:solidFill>
                      <a:srgbClr val="0070C0"/>
                    </a:solidFill>
                    <a:latin typeface="ＭＳ Ｐゴシック" pitchFamily="50" charset="-128"/>
                    <a:ea typeface="ＭＳ Ｐゴシック" pitchFamily="50" charset="-128"/>
                  </a:rPr>
                  <a:t>個目</a:t>
                </a:r>
                <a:r>
                  <a:rPr lang="ja-JP" altLang="en-US" sz="2100" dirty="0">
                    <a:solidFill>
                      <a:schemeClr val="tx2"/>
                    </a:solidFill>
                    <a:latin typeface="ＭＳ Ｐゴシック" pitchFamily="50" charset="-128"/>
                    <a:ea typeface="ＭＳ Ｐゴシック" pitchFamily="50" charset="-128"/>
                  </a:rPr>
                  <a:t>以下の購入（例えば</a:t>
                </a:r>
                <a14:m>
                  <m:oMath xmlns:m="http://schemas.openxmlformats.org/officeDocument/2006/math">
                    <m:acc>
                      <m:accPr>
                        <m:chr m:val="̅"/>
                        <m:ctrlPr>
                          <a:rPr lang="ja-JP" altLang="en-US" sz="2100" i="1" smtClean="0">
                            <a:solidFill>
                              <a:srgbClr val="00B050"/>
                            </a:solidFill>
                            <a:latin typeface="Cambria Math" panose="02040503050406030204" pitchFamily="18" charset="0"/>
                            <a:ea typeface="ＭＳ Ｐゴシック" pitchFamily="50" charset="-128"/>
                          </a:rPr>
                        </m:ctrlPr>
                      </m:accPr>
                      <m:e>
                        <m:r>
                          <a:rPr lang="en-US" altLang="ja-JP" sz="2100" b="0" i="1" smtClean="0">
                            <a:solidFill>
                              <a:srgbClr val="00B050"/>
                            </a:solidFill>
                            <a:latin typeface="Cambria Math"/>
                            <a:ea typeface="ＭＳ Ｐゴシック" pitchFamily="50" charset="-128"/>
                          </a:rPr>
                          <m:t>𝐷</m:t>
                        </m:r>
                      </m:e>
                    </m:acc>
                  </m:oMath>
                </a14:m>
                <a:r>
                  <a:rPr lang="ja-JP" altLang="en-US" sz="2100" dirty="0">
                    <a:latin typeface="ＭＳ Ｐゴシック" pitchFamily="50" charset="-128"/>
                    <a:ea typeface="ＭＳ Ｐゴシック" pitchFamily="50" charset="-128"/>
                  </a:rPr>
                  <a:t>個目）に対しては，</a:t>
                </a:r>
                <a14:m>
                  <m:oMath xmlns:m="http://schemas.openxmlformats.org/officeDocument/2006/math">
                    <m:bar>
                      <m:barPr>
                        <m:ctrlPr>
                          <a:rPr lang="en-US" altLang="ja-JP" sz="2100" i="1" smtClean="0">
                            <a:solidFill>
                              <a:srgbClr val="0070C0"/>
                            </a:solidFill>
                            <a:latin typeface="Cambria Math" panose="02040503050406030204" pitchFamily="18" charset="0"/>
                            <a:ea typeface="ＭＳ Ｐゴシック" pitchFamily="50" charset="-128"/>
                          </a:rPr>
                        </m:ctrlPr>
                      </m:barPr>
                      <m:e>
                        <m:r>
                          <a:rPr lang="en-US" altLang="ja-JP" sz="2100" i="1">
                            <a:solidFill>
                              <a:srgbClr val="0070C0"/>
                            </a:solidFill>
                            <a:latin typeface="Cambria Math"/>
                            <a:ea typeface="ＭＳ Ｐゴシック" pitchFamily="50" charset="-128"/>
                          </a:rPr>
                          <m:t>𝑃</m:t>
                        </m:r>
                      </m:e>
                    </m:bar>
                  </m:oMath>
                </a14:m>
                <a:r>
                  <a:rPr lang="ja-JP" altLang="en-US" sz="2100" dirty="0">
                    <a:latin typeface="ＭＳ Ｐゴシック" pitchFamily="50" charset="-128"/>
                    <a:ea typeface="ＭＳ Ｐゴシック" pitchFamily="50" charset="-128"/>
                  </a:rPr>
                  <a:t>よりも高い価格（例えば</a:t>
                </a:r>
                <a14:m>
                  <m:oMath xmlns:m="http://schemas.openxmlformats.org/officeDocument/2006/math">
                    <m:acc>
                      <m:accPr>
                        <m:chr m:val="̅"/>
                        <m:ctrlPr>
                          <a:rPr lang="ja-JP" altLang="en-US" sz="2100" i="1" smtClean="0">
                            <a:solidFill>
                              <a:srgbClr val="00B050"/>
                            </a:solidFill>
                            <a:latin typeface="Cambria Math" panose="02040503050406030204" pitchFamily="18" charset="0"/>
                            <a:ea typeface="ＭＳ Ｐゴシック" pitchFamily="50" charset="-128"/>
                          </a:rPr>
                        </m:ctrlPr>
                      </m:accPr>
                      <m:e>
                        <m:r>
                          <a:rPr lang="en-US" altLang="ja-JP" sz="2100" b="0" i="1" smtClean="0">
                            <a:solidFill>
                              <a:srgbClr val="00B050"/>
                            </a:solidFill>
                            <a:latin typeface="Cambria Math"/>
                            <a:ea typeface="ＭＳ Ｐゴシック" pitchFamily="50" charset="-128"/>
                          </a:rPr>
                          <m:t>𝑃</m:t>
                        </m:r>
                      </m:e>
                    </m:acc>
                  </m:oMath>
                </a14:m>
                <a:r>
                  <a:rPr lang="ja-JP" altLang="en-US" sz="2100" dirty="0">
                    <a:latin typeface="ＭＳ Ｐゴシック" pitchFamily="50" charset="-128"/>
                    <a:ea typeface="ＭＳ Ｐゴシック" pitchFamily="50" charset="-128"/>
                  </a:rPr>
                  <a:t>まで）を支払ってもよかった（</a:t>
                </a:r>
                <a:r>
                  <a:rPr lang="ja-JP" altLang="en-US" sz="2100" dirty="0">
                    <a:solidFill>
                      <a:srgbClr val="FF0000"/>
                    </a:solidFill>
                    <a:latin typeface="ＭＳ Ｐゴシック" pitchFamily="50" charset="-128"/>
                    <a:ea typeface="ＭＳ Ｐゴシック" pitchFamily="50" charset="-128"/>
                  </a:rPr>
                  <a:t>留保価格</a:t>
                </a:r>
                <a:r>
                  <a:rPr lang="ja-JP" altLang="en-US" sz="2100" dirty="0">
                    <a:latin typeface="ＭＳ Ｐゴシック" pitchFamily="50" charset="-128"/>
                    <a:ea typeface="ＭＳ Ｐゴシック" pitchFamily="50" charset="-128"/>
                  </a:rPr>
                  <a:t>）．</a:t>
                </a:r>
                <a:endParaRPr lang="en-US" altLang="ja-JP" sz="2100" dirty="0">
                  <a:latin typeface="ＭＳ Ｐゴシック" pitchFamily="50" charset="-128"/>
                  <a:ea typeface="ＭＳ Ｐゴシック" pitchFamily="50" charset="-128"/>
                </a:endParaRPr>
              </a:p>
              <a:p>
                <a:pPr lvl="1" algn="just"/>
                <a14:m>
                  <m:oMath xmlns:m="http://schemas.openxmlformats.org/officeDocument/2006/math">
                    <m:acc>
                      <m:accPr>
                        <m:chr m:val="̅"/>
                        <m:ctrlPr>
                          <a:rPr lang="ja-JP" altLang="en-US" sz="2100" i="1" u="wavyHeavy" smtClean="0">
                            <a:solidFill>
                              <a:srgbClr val="00B050"/>
                            </a:solidFill>
                            <a:latin typeface="Cambria Math" panose="02040503050406030204" pitchFamily="18" charset="0"/>
                            <a:ea typeface="ＭＳ Ｐゴシック" pitchFamily="50" charset="-128"/>
                          </a:rPr>
                        </m:ctrlPr>
                      </m:accPr>
                      <m:e>
                        <m:r>
                          <a:rPr lang="en-US" altLang="ja-JP" sz="2100" i="1" u="wavyHeavy">
                            <a:solidFill>
                              <a:srgbClr val="00B050"/>
                            </a:solidFill>
                            <a:latin typeface="Cambria Math"/>
                            <a:ea typeface="ＭＳ Ｐゴシック" pitchFamily="50" charset="-128"/>
                          </a:rPr>
                          <m:t>𝐷</m:t>
                        </m:r>
                      </m:e>
                    </m:acc>
                  </m:oMath>
                </a14:m>
                <a:r>
                  <a:rPr lang="ja-JP" altLang="en-US" sz="2100" u="wavyHeavy" dirty="0">
                    <a:solidFill>
                      <a:srgbClr val="00B050"/>
                    </a:solidFill>
                    <a:latin typeface="ＭＳ Ｐゴシック" pitchFamily="50" charset="-128"/>
                    <a:ea typeface="ＭＳ Ｐゴシック" pitchFamily="50" charset="-128"/>
                  </a:rPr>
                  <a:t>個目の購入</a:t>
                </a:r>
                <a:r>
                  <a:rPr lang="ja-JP" altLang="en-US" sz="2100" dirty="0">
                    <a:latin typeface="ＭＳ Ｐゴシック" pitchFamily="50" charset="-128"/>
                    <a:ea typeface="ＭＳ Ｐゴシック" pitchFamily="50" charset="-128"/>
                  </a:rPr>
                  <a:t>については，</a:t>
                </a:r>
                <a:r>
                  <a:rPr lang="en-US" altLang="ja-JP" sz="2100" dirty="0">
                    <a:ea typeface="ＭＳ Ｐゴシック" pitchFamily="50" charset="-128"/>
                  </a:rPr>
                  <a:t> </a:t>
                </a:r>
              </a:p>
              <a:p>
                <a:pPr marL="274320" lvl="1" indent="0" algn="just">
                  <a:buNone/>
                </a:pPr>
                <a:r>
                  <a:rPr lang="ja-JP" altLang="en-US" sz="2100" dirty="0">
                    <a:ea typeface="ＭＳ Ｐゴシック" pitchFamily="50" charset="-128"/>
                  </a:rPr>
                  <a:t>　 </a:t>
                </a:r>
                <a14:m>
                  <m:oMath xmlns:m="http://schemas.openxmlformats.org/officeDocument/2006/math">
                    <m:acc>
                      <m:accPr>
                        <m:chr m:val="̅"/>
                        <m:ctrlPr>
                          <a:rPr lang="en-US" altLang="ja-JP" sz="2100" i="1" smtClean="0">
                            <a:solidFill>
                              <a:srgbClr val="7030A0"/>
                            </a:solidFill>
                            <a:latin typeface="Cambria Math" panose="02040503050406030204" pitchFamily="18" charset="0"/>
                            <a:ea typeface="ＭＳ Ｐゴシック" pitchFamily="50" charset="-128"/>
                          </a:rPr>
                        </m:ctrlPr>
                      </m:accPr>
                      <m:e>
                        <m:r>
                          <a:rPr lang="en-US" altLang="ja-JP" sz="2100" b="0" i="1" smtClean="0">
                            <a:solidFill>
                              <a:srgbClr val="7030A0"/>
                            </a:solidFill>
                            <a:latin typeface="Cambria Math"/>
                            <a:ea typeface="ＭＳ Ｐゴシック" pitchFamily="50" charset="-128"/>
                          </a:rPr>
                          <m:t>𝑃</m:t>
                        </m:r>
                      </m:e>
                    </m:acc>
                    <m:r>
                      <a:rPr lang="en-US" altLang="ja-JP" sz="2100" b="0" i="1" smtClean="0">
                        <a:solidFill>
                          <a:srgbClr val="7030A0"/>
                        </a:solidFill>
                        <a:latin typeface="Cambria Math"/>
                        <a:ea typeface="ＭＳ Ｐゴシック" pitchFamily="50" charset="-128"/>
                      </a:rPr>
                      <m:t>−</m:t>
                    </m:r>
                    <m:bar>
                      <m:barPr>
                        <m:ctrlPr>
                          <a:rPr lang="en-US" altLang="ja-JP" sz="2100" i="1">
                            <a:solidFill>
                              <a:srgbClr val="7030A0"/>
                            </a:solidFill>
                            <a:latin typeface="Cambria Math" panose="02040503050406030204" pitchFamily="18" charset="0"/>
                            <a:ea typeface="ＭＳ Ｐゴシック" pitchFamily="50" charset="-128"/>
                          </a:rPr>
                        </m:ctrlPr>
                      </m:barPr>
                      <m:e>
                        <m:r>
                          <a:rPr lang="en-US" altLang="ja-JP" sz="2100" i="1">
                            <a:solidFill>
                              <a:srgbClr val="7030A0"/>
                            </a:solidFill>
                            <a:latin typeface="Cambria Math"/>
                            <a:ea typeface="ＭＳ Ｐゴシック" pitchFamily="50" charset="-128"/>
                          </a:rPr>
                          <m:t>𝑃</m:t>
                        </m:r>
                      </m:e>
                    </m:bar>
                  </m:oMath>
                </a14:m>
                <a:r>
                  <a:rPr lang="ja-JP" altLang="en-US" sz="2100" dirty="0">
                    <a:latin typeface="ＭＳ Ｐゴシック" pitchFamily="50" charset="-128"/>
                    <a:ea typeface="ＭＳ Ｐゴシック" pitchFamily="50" charset="-128"/>
                  </a:rPr>
                  <a:t>だけ得したことになる．</a:t>
                </a:r>
                <a:endParaRPr lang="en-US" altLang="ja-JP" sz="2100" dirty="0">
                  <a:latin typeface="ＭＳ Ｐゴシック" pitchFamily="50" charset="-128"/>
                  <a:ea typeface="ＭＳ Ｐゴシック" pitchFamily="50" charset="-128"/>
                </a:endParaRPr>
              </a:p>
              <a:p>
                <a:pPr marL="274320" lvl="1" indent="0" algn="just">
                  <a:buNone/>
                </a:pPr>
                <a:r>
                  <a:rPr lang="en-US" altLang="ja-JP" sz="2100" dirty="0">
                    <a:latin typeface="ＭＳ Ｐゴシック" pitchFamily="50" charset="-128"/>
                    <a:ea typeface="ＭＳ Ｐゴシック" pitchFamily="50" charset="-128"/>
                  </a:rPr>
                  <a:t>  </a:t>
                </a:r>
                <a:r>
                  <a:rPr lang="ja-JP" altLang="en-US" sz="2100" dirty="0">
                    <a:latin typeface="ＭＳ Ｐゴシック" pitchFamily="50" charset="-128"/>
                    <a:ea typeface="ＭＳ Ｐゴシック" pitchFamily="50" charset="-128"/>
                  </a:rPr>
                  <a:t>（</a:t>
                </a:r>
                <a:r>
                  <a:rPr lang="ja-JP" altLang="en-US" sz="2100" dirty="0">
                    <a:solidFill>
                      <a:srgbClr val="FF0000"/>
                    </a:solidFill>
                    <a:latin typeface="ＭＳ Ｐゴシック" pitchFamily="50" charset="-128"/>
                    <a:ea typeface="ＭＳ Ｐゴシック" pitchFamily="50" charset="-128"/>
                  </a:rPr>
                  <a:t>消費者余剰</a:t>
                </a:r>
                <a:r>
                  <a:rPr lang="ja-JP" altLang="en-US" sz="2100" dirty="0">
                    <a:latin typeface="ＭＳ Ｐゴシック" pitchFamily="50" charset="-128"/>
                    <a:ea typeface="ＭＳ Ｐゴシック" pitchFamily="50" charset="-128"/>
                  </a:rPr>
                  <a:t>）</a:t>
                </a:r>
                <a:endParaRPr lang="en-US" altLang="ja-JP" sz="21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r>
                  <a:rPr lang="ja-JP" altLang="en-US" sz="2400" dirty="0">
                    <a:solidFill>
                      <a:srgbClr val="0070C0"/>
                    </a:solidFill>
                    <a:latin typeface="ＭＳ Ｐゴシック" pitchFamily="50" charset="-128"/>
                    <a:ea typeface="ＭＳ Ｐゴシック" pitchFamily="50" charset="-128"/>
                  </a:rPr>
                  <a:t>需要曲線より下で価格より</a:t>
                </a:r>
                <a:endParaRPr lang="en-US" altLang="ja-JP" sz="2400" dirty="0">
                  <a:solidFill>
                    <a:srgbClr val="0070C0"/>
                  </a:solidFill>
                  <a:latin typeface="ＭＳ Ｐゴシック" pitchFamily="50" charset="-128"/>
                  <a:ea typeface="ＭＳ Ｐゴシック" pitchFamily="50" charset="-128"/>
                </a:endParaRPr>
              </a:p>
              <a:p>
                <a:pPr marL="0" indent="0" algn="just">
                  <a:buNone/>
                </a:pPr>
                <a:r>
                  <a:rPr lang="en-US" altLang="ja-JP" sz="2400" dirty="0">
                    <a:solidFill>
                      <a:srgbClr val="0070C0"/>
                    </a:solidFill>
                    <a:latin typeface="ＭＳ Ｐゴシック" pitchFamily="50" charset="-128"/>
                    <a:ea typeface="ＭＳ Ｐゴシック" pitchFamily="50" charset="-128"/>
                  </a:rPr>
                  <a:t>   </a:t>
                </a:r>
                <a:r>
                  <a:rPr lang="ja-JP" altLang="en-US" sz="2400" dirty="0">
                    <a:solidFill>
                      <a:srgbClr val="0070C0"/>
                    </a:solidFill>
                    <a:latin typeface="ＭＳ Ｐゴシック" pitchFamily="50" charset="-128"/>
                    <a:ea typeface="ＭＳ Ｐゴシック" pitchFamily="50" charset="-128"/>
                  </a:rPr>
                  <a:t>上側</a:t>
                </a:r>
                <a:r>
                  <a:rPr lang="ja-JP" altLang="en-US" sz="2400" dirty="0">
                    <a:latin typeface="ＭＳ Ｐゴシック" pitchFamily="50" charset="-128"/>
                    <a:ea typeface="ＭＳ Ｐゴシック" pitchFamily="50" charset="-128"/>
                  </a:rPr>
                  <a:t>の面積（⊿</a:t>
                </a:r>
                <a:r>
                  <a:rPr lang="en-US" altLang="ja-JP" sz="2400" dirty="0" err="1">
                    <a:latin typeface="Times New Roman" panose="02020603050405020304" pitchFamily="18" charset="0"/>
                    <a:ea typeface="ＭＳ Ｐゴシック" pitchFamily="50" charset="-128"/>
                    <a:cs typeface="Times New Roman" panose="02020603050405020304" pitchFamily="18" charset="0"/>
                  </a:rPr>
                  <a:t>abc</a:t>
                </a:r>
                <a:r>
                  <a:rPr lang="ja-JP" altLang="en-US" sz="2400" dirty="0">
                    <a:latin typeface="ＭＳ Ｐゴシック" pitchFamily="50" charset="-128"/>
                    <a:ea typeface="ＭＳ Ｐゴシック" pitchFamily="50" charset="-128"/>
                  </a:rPr>
                  <a:t>）が</a:t>
                </a:r>
                <a:endParaRPr lang="en-US" altLang="ja-JP" sz="2400" dirty="0">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消費者余剰の全体となる．</a:t>
                </a:r>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323528" y="1268760"/>
                <a:ext cx="8424936" cy="5040560"/>
              </a:xfrm>
              <a:blipFill rotWithShape="1">
                <a:blip r:embed="rId3"/>
                <a:stretch>
                  <a:fillRect l="-434" t="-967" r="-941"/>
                </a:stretch>
              </a:blipFill>
            </p:spPr>
            <p:txBody>
              <a:bodyPr/>
              <a:lstStyle/>
              <a:p>
                <a:r>
                  <a:rPr lang="ja-JP" altLang="en-US">
                    <a:noFill/>
                  </a:rPr>
                  <a:t> </a:t>
                </a:r>
              </a:p>
            </p:txBody>
          </p:sp>
        </mc:Fallback>
      </mc:AlternateContent>
      <p:grpSp>
        <p:nvGrpSpPr>
          <p:cNvPr id="6" name="キャンバス 152"/>
          <p:cNvGrpSpPr/>
          <p:nvPr/>
        </p:nvGrpSpPr>
        <p:grpSpPr>
          <a:xfrm>
            <a:off x="3508692" y="3027633"/>
            <a:ext cx="5400040" cy="2949575"/>
            <a:chOff x="0" y="0"/>
            <a:chExt cx="5400040" cy="2949575"/>
          </a:xfrm>
        </p:grpSpPr>
        <p:sp>
          <p:nvSpPr>
            <p:cNvPr id="7" name="正方形/長方形 6"/>
            <p:cNvSpPr/>
            <p:nvPr/>
          </p:nvSpPr>
          <p:spPr>
            <a:xfrm>
              <a:off x="0" y="0"/>
              <a:ext cx="5400040" cy="2949575"/>
            </a:xfrm>
            <a:prstGeom prst="rect">
              <a:avLst/>
            </a:prstGeom>
            <a:noFill/>
          </p:spPr>
        </p:sp>
        <p:cxnSp>
          <p:nvCxnSpPr>
            <p:cNvPr id="9" name="AutoShape 119"/>
            <p:cNvCxnSpPr>
              <a:cxnSpLocks noChangeShapeType="1"/>
            </p:cNvCxnSpPr>
            <p:nvPr/>
          </p:nvCxnSpPr>
          <p:spPr bwMode="auto">
            <a:xfrm>
              <a:off x="1501775" y="2402840"/>
              <a:ext cx="2428240" cy="63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0" name="AutoShape 120"/>
            <p:cNvCxnSpPr>
              <a:cxnSpLocks noChangeShapeType="1"/>
            </p:cNvCxnSpPr>
            <p:nvPr/>
          </p:nvCxnSpPr>
          <p:spPr bwMode="auto">
            <a:xfrm flipV="1">
              <a:off x="1501775" y="393065"/>
              <a:ext cx="0" cy="200977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1" name="AutoShape 121"/>
            <p:cNvCxnSpPr>
              <a:cxnSpLocks noChangeShapeType="1"/>
            </p:cNvCxnSpPr>
            <p:nvPr/>
          </p:nvCxnSpPr>
          <p:spPr bwMode="auto">
            <a:xfrm>
              <a:off x="1501775" y="802640"/>
              <a:ext cx="1971040" cy="1600200"/>
            </a:xfrm>
            <a:prstGeom prst="straightConnector1">
              <a:avLst/>
            </a:prstGeom>
            <a:noFill/>
            <a:ln w="25400">
              <a:solidFill>
                <a:srgbClr val="000000"/>
              </a:solidFill>
              <a:round/>
              <a:headEnd/>
              <a:tailEnd/>
            </a:ln>
            <a:extLst>
              <a:ext uri="{909E8E84-426E-40DD-AFC4-6F175D3DCCD1}">
                <a14:hiddenFill xmlns:a14="http://schemas.microsoft.com/office/drawing/2010/main">
                  <a:noFill/>
                </a14:hiddenFill>
              </a:ext>
            </a:extLst>
          </p:spPr>
        </p:cxnSp>
        <p:sp>
          <p:nvSpPr>
            <p:cNvPr id="12" name="Text Box 122"/>
            <p:cNvSpPr txBox="1">
              <a:spLocks noChangeArrowheads="1"/>
            </p:cNvSpPr>
            <p:nvPr/>
          </p:nvSpPr>
          <p:spPr bwMode="auto">
            <a:xfrm>
              <a:off x="1118869" y="58419"/>
              <a:ext cx="1219835" cy="334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i="1" kern="100" dirty="0">
                  <a:effectLst/>
                  <a:latin typeface="Times New Roman"/>
                  <a:ea typeface="ＭＳ 明朝"/>
                  <a:cs typeface="Times New Roman"/>
                </a:rPr>
                <a:t>P</a:t>
              </a:r>
              <a:r>
                <a:rPr lang="ja-JP" sz="1600" kern="100" dirty="0">
                  <a:effectLst/>
                  <a:latin typeface="Century"/>
                  <a:ea typeface="ＭＳ 明朝"/>
                  <a:cs typeface="Times New Roman"/>
                </a:rPr>
                <a:t>；価格</a:t>
              </a:r>
            </a:p>
          </p:txBody>
        </p:sp>
        <p:sp>
          <p:nvSpPr>
            <p:cNvPr id="13" name="Text Box 123"/>
            <p:cNvSpPr txBox="1">
              <a:spLocks noChangeArrowheads="1"/>
            </p:cNvSpPr>
            <p:nvPr/>
          </p:nvSpPr>
          <p:spPr bwMode="auto">
            <a:xfrm>
              <a:off x="4040504" y="2315844"/>
              <a:ext cx="1359536" cy="32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i="1" kern="100" dirty="0">
                  <a:effectLst/>
                  <a:latin typeface="Times New Roman"/>
                  <a:ea typeface="ＭＳ 明朝"/>
                  <a:cs typeface="Times New Roman"/>
                </a:rPr>
                <a:t>D</a:t>
              </a:r>
              <a:r>
                <a:rPr lang="ja-JP" sz="1600" kern="100" dirty="0">
                  <a:effectLst/>
                  <a:latin typeface="Century"/>
                  <a:ea typeface="ＭＳ 明朝"/>
                  <a:cs typeface="Times New Roman"/>
                </a:rPr>
                <a:t>；需要量</a:t>
              </a:r>
            </a:p>
          </p:txBody>
        </p:sp>
        <mc:AlternateContent xmlns:mc="http://schemas.openxmlformats.org/markup-compatibility/2006" xmlns:a14="http://schemas.microsoft.com/office/drawing/2010/main">
          <mc:Choice Requires="a14">
            <p:sp>
              <p:nvSpPr>
                <p:cNvPr id="14" name="Text Box 124"/>
                <p:cNvSpPr txBox="1">
                  <a:spLocks noChangeArrowheads="1"/>
                </p:cNvSpPr>
                <p:nvPr/>
              </p:nvSpPr>
              <p:spPr bwMode="auto">
                <a:xfrm>
                  <a:off x="1118870" y="440267"/>
                  <a:ext cx="377825" cy="48492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f>
                          <m:fPr>
                            <m:ctrlPr>
                              <a:rPr lang="ja-JP" sz="1400" i="1" kern="100">
                                <a:effectLst/>
                                <a:latin typeface="Cambria Math" panose="02040503050406030204" pitchFamily="18" charset="0"/>
                                <a:ea typeface="Cambria Math"/>
                                <a:cs typeface="Times New Roman"/>
                              </a:rPr>
                            </m:ctrlPr>
                          </m:fPr>
                          <m:num>
                            <m:r>
                              <a:rPr lang="en-US" sz="1400" i="1" kern="100">
                                <a:effectLst/>
                                <a:latin typeface="Cambria Math"/>
                                <a:ea typeface="ＭＳ 明朝"/>
                                <a:cs typeface="Times New Roman"/>
                              </a:rPr>
                              <m:t>𝐵</m:t>
                            </m:r>
                          </m:num>
                          <m:den>
                            <m:r>
                              <a:rPr lang="en-US" sz="1400" i="1" kern="100">
                                <a:effectLst/>
                                <a:latin typeface="Cambria Math"/>
                                <a:ea typeface="ＭＳ 明朝"/>
                                <a:cs typeface="Times New Roman"/>
                              </a:rPr>
                              <m:t>𝐴</m:t>
                            </m:r>
                          </m:den>
                        </m:f>
                      </m:oMath>
                    </m:oMathPara>
                  </a14:m>
                  <a:endParaRPr lang="ja-JP" sz="1400" kern="100" dirty="0">
                    <a:effectLst/>
                    <a:latin typeface="Century"/>
                    <a:ea typeface="ＭＳ 明朝"/>
                    <a:cs typeface="Times New Roman"/>
                  </a:endParaRPr>
                </a:p>
                <a:p>
                  <a:pPr algn="just">
                    <a:spcAft>
                      <a:spcPts val="0"/>
                    </a:spcAft>
                  </a:pPr>
                  <a:r>
                    <a:rPr lang="en-US" sz="1400" kern="100" dirty="0">
                      <a:effectLst/>
                      <a:latin typeface="Century"/>
                      <a:ea typeface="ＭＳ 明朝"/>
                      <a:cs typeface="Times New Roman"/>
                    </a:rPr>
                    <a:t> </a:t>
                  </a:r>
                  <a:endParaRPr lang="ja-JP" sz="1400" kern="100" dirty="0">
                    <a:effectLst/>
                    <a:latin typeface="Century"/>
                    <a:ea typeface="ＭＳ 明朝"/>
                    <a:cs typeface="Times New Roman"/>
                  </a:endParaRPr>
                </a:p>
              </p:txBody>
            </p:sp>
          </mc:Choice>
          <mc:Fallback xmlns="">
            <p:sp>
              <p:nvSpPr>
                <p:cNvPr id="14" name="Text Box 124"/>
                <p:cNvSpPr txBox="1">
                  <a:spLocks noRot="1" noChangeAspect="1" noMove="1" noResize="1" noEditPoints="1" noAdjustHandles="1" noChangeArrowheads="1" noChangeShapeType="1" noTextEdit="1"/>
                </p:cNvSpPr>
                <p:nvPr/>
              </p:nvSpPr>
              <p:spPr bwMode="auto">
                <a:xfrm>
                  <a:off x="1118870" y="440267"/>
                  <a:ext cx="377825" cy="484928"/>
                </a:xfrm>
                <a:prstGeom prst="rect">
                  <a:avLst/>
                </a:prstGeom>
                <a:blipFill rotWithShape="1">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Text Box 125"/>
                <p:cNvSpPr txBox="1">
                  <a:spLocks noChangeArrowheads="1"/>
                </p:cNvSpPr>
                <p:nvPr/>
              </p:nvSpPr>
              <p:spPr bwMode="auto">
                <a:xfrm>
                  <a:off x="2317115" y="2490470"/>
                  <a:ext cx="1133475" cy="28575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bar>
                          <m:barPr>
                            <m:ctrlPr>
                              <a:rPr lang="ja-JP" sz="1400" i="1" kern="100" smtClean="0">
                                <a:solidFill>
                                  <a:srgbClr val="0070C0"/>
                                </a:solidFill>
                                <a:effectLst/>
                                <a:latin typeface="Cambria Math" panose="02040503050406030204" pitchFamily="18" charset="0"/>
                                <a:ea typeface="Cambria Math"/>
                                <a:cs typeface="Times New Roman"/>
                              </a:rPr>
                            </m:ctrlPr>
                          </m:barPr>
                          <m:e>
                            <m:r>
                              <a:rPr lang="en-US" sz="1400" i="1" kern="100">
                                <a:solidFill>
                                  <a:srgbClr val="0070C0"/>
                                </a:solidFill>
                                <a:effectLst/>
                                <a:latin typeface="Cambria Math"/>
                                <a:ea typeface="ＭＳ 明朝"/>
                                <a:cs typeface="Times New Roman"/>
                              </a:rPr>
                              <m:t>𝐷</m:t>
                            </m:r>
                          </m:e>
                        </m:bar>
                        <m:r>
                          <a:rPr lang="en-US" sz="1400" i="1" kern="100">
                            <a:solidFill>
                              <a:srgbClr val="0070C0"/>
                            </a:solidFill>
                            <a:effectLst/>
                            <a:latin typeface="Cambria Math"/>
                            <a:ea typeface="ＭＳ 明朝"/>
                            <a:cs typeface="Times New Roman"/>
                          </a:rPr>
                          <m:t>=</m:t>
                        </m:r>
                        <m:r>
                          <a:rPr lang="en-US" sz="1400" i="1" kern="100">
                            <a:solidFill>
                              <a:srgbClr val="0070C0"/>
                            </a:solidFill>
                            <a:effectLst/>
                            <a:latin typeface="Cambria Math"/>
                            <a:ea typeface="ＭＳ 明朝"/>
                            <a:cs typeface="Times New Roman"/>
                          </a:rPr>
                          <m:t>𝐵</m:t>
                        </m:r>
                        <m:r>
                          <a:rPr lang="en-US" sz="1400" i="1" kern="100">
                            <a:solidFill>
                              <a:srgbClr val="0070C0"/>
                            </a:solidFill>
                            <a:effectLst/>
                            <a:latin typeface="Cambria Math"/>
                            <a:ea typeface="ＭＳ 明朝"/>
                            <a:cs typeface="Times New Roman"/>
                          </a:rPr>
                          <m:t>−</m:t>
                        </m:r>
                        <m:r>
                          <a:rPr lang="en-US" sz="1400" i="1" kern="100">
                            <a:solidFill>
                              <a:srgbClr val="0070C0"/>
                            </a:solidFill>
                            <a:effectLst/>
                            <a:latin typeface="Cambria Math"/>
                            <a:ea typeface="ＭＳ 明朝"/>
                            <a:cs typeface="Times New Roman"/>
                          </a:rPr>
                          <m:t>𝐴</m:t>
                        </m:r>
                        <m:bar>
                          <m:barPr>
                            <m:ctrlPr>
                              <a:rPr lang="ja-JP" sz="1400" i="1" kern="100">
                                <a:solidFill>
                                  <a:srgbClr val="0070C0"/>
                                </a:solidFill>
                                <a:effectLst/>
                                <a:latin typeface="Cambria Math" panose="02040503050406030204" pitchFamily="18" charset="0"/>
                                <a:ea typeface="Cambria Math"/>
                                <a:cs typeface="Times New Roman"/>
                              </a:rPr>
                            </m:ctrlPr>
                          </m:barPr>
                          <m:e>
                            <m:r>
                              <a:rPr lang="en-US" sz="1400" i="1" kern="100">
                                <a:solidFill>
                                  <a:srgbClr val="0070C0"/>
                                </a:solidFill>
                                <a:effectLst/>
                                <a:latin typeface="Cambria Math"/>
                                <a:ea typeface="ＭＳ 明朝"/>
                                <a:cs typeface="Times New Roman"/>
                              </a:rPr>
                              <m:t>𝑃</m:t>
                            </m:r>
                          </m:e>
                        </m:bar>
                      </m:oMath>
                    </m:oMathPara>
                  </a14:m>
                  <a:endParaRPr lang="ja-JP" sz="1400" kern="100" dirty="0">
                    <a:solidFill>
                      <a:srgbClr val="0070C0"/>
                    </a:solidFill>
                    <a:effectLst/>
                    <a:latin typeface="Century"/>
                    <a:ea typeface="ＭＳ 明朝"/>
                    <a:cs typeface="Times New Roman"/>
                  </a:endParaRPr>
                </a:p>
              </p:txBody>
            </p:sp>
          </mc:Choice>
          <mc:Fallback xmlns="">
            <p:sp>
              <p:nvSpPr>
                <p:cNvPr id="15" name="Text Box 125"/>
                <p:cNvSpPr txBox="1">
                  <a:spLocks noRot="1" noChangeAspect="1" noMove="1" noResize="1" noEditPoints="1" noAdjustHandles="1" noChangeArrowheads="1" noChangeShapeType="1" noTextEdit="1"/>
                </p:cNvSpPr>
                <p:nvPr/>
              </p:nvSpPr>
              <p:spPr bwMode="auto">
                <a:xfrm>
                  <a:off x="2317115" y="2490470"/>
                  <a:ext cx="1133475" cy="285750"/>
                </a:xfrm>
                <a:prstGeom prst="rect">
                  <a:avLst/>
                </a:prstGeom>
                <a:blipFill rotWithShape="1">
                  <a:blip r:embed="rId5"/>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16" name="AutoShape 132"/>
            <p:cNvCxnSpPr>
              <a:cxnSpLocks noChangeShapeType="1"/>
            </p:cNvCxnSpPr>
            <p:nvPr/>
          </p:nvCxnSpPr>
          <p:spPr bwMode="auto">
            <a:xfrm>
              <a:off x="2564130" y="1576070"/>
              <a:ext cx="635" cy="82740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7" name="AutoShape 133"/>
            <p:cNvCxnSpPr>
              <a:cxnSpLocks noChangeShapeType="1"/>
            </p:cNvCxnSpPr>
            <p:nvPr/>
          </p:nvCxnSpPr>
          <p:spPr bwMode="auto">
            <a:xfrm>
              <a:off x="1501775" y="1671320"/>
              <a:ext cx="115824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18" name="Text Box 134"/>
                <p:cNvSpPr txBox="1">
                  <a:spLocks noChangeArrowheads="1"/>
                </p:cNvSpPr>
                <p:nvPr/>
              </p:nvSpPr>
              <p:spPr bwMode="auto">
                <a:xfrm>
                  <a:off x="1113790" y="1576070"/>
                  <a:ext cx="330835" cy="28575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bar>
                          <m:barPr>
                            <m:ctrlPr>
                              <a:rPr lang="ja-JP" sz="1600" i="1" kern="100" smtClean="0">
                                <a:solidFill>
                                  <a:srgbClr val="0070C0"/>
                                </a:solidFill>
                                <a:effectLst/>
                                <a:latin typeface="Cambria Math" panose="02040503050406030204" pitchFamily="18" charset="0"/>
                                <a:ea typeface="Cambria Math"/>
                                <a:cs typeface="Times New Roman"/>
                              </a:rPr>
                            </m:ctrlPr>
                          </m:barPr>
                          <m:e>
                            <m:r>
                              <a:rPr lang="en-US" sz="1600" i="1" kern="100">
                                <a:solidFill>
                                  <a:srgbClr val="0070C0"/>
                                </a:solidFill>
                                <a:effectLst/>
                                <a:latin typeface="Cambria Math"/>
                                <a:ea typeface="ＭＳ 明朝"/>
                                <a:cs typeface="Times New Roman"/>
                              </a:rPr>
                              <m:t>𝑃</m:t>
                            </m:r>
                          </m:e>
                        </m:bar>
                      </m:oMath>
                    </m:oMathPara>
                  </a14:m>
                  <a:endParaRPr lang="ja-JP" sz="1600" kern="100" dirty="0">
                    <a:solidFill>
                      <a:srgbClr val="0070C0"/>
                    </a:solidFill>
                    <a:effectLst/>
                    <a:latin typeface="Century"/>
                    <a:ea typeface="ＭＳ 明朝"/>
                    <a:cs typeface="Times New Roman"/>
                  </a:endParaRPr>
                </a:p>
                <a:p>
                  <a:pPr algn="just">
                    <a:spcAft>
                      <a:spcPts val="0"/>
                    </a:spcAft>
                  </a:pPr>
                  <a:r>
                    <a:rPr lang="en-US" sz="1600" i="1" u="none" strike="noStrike" kern="100" dirty="0">
                      <a:solidFill>
                        <a:srgbClr val="0070C0"/>
                      </a:solidFill>
                      <a:effectLst/>
                      <a:latin typeface="Century"/>
                      <a:ea typeface="ＭＳ 明朝"/>
                      <a:cs typeface="Times New Roman"/>
                    </a:rPr>
                    <a:t> </a:t>
                  </a:r>
                  <a:endParaRPr lang="ja-JP" sz="1600" kern="100" dirty="0">
                    <a:solidFill>
                      <a:srgbClr val="0070C0"/>
                    </a:solidFill>
                    <a:effectLst/>
                    <a:latin typeface="Century"/>
                    <a:ea typeface="ＭＳ 明朝"/>
                    <a:cs typeface="Times New Roman"/>
                  </a:endParaRPr>
                </a:p>
              </p:txBody>
            </p:sp>
          </mc:Choice>
          <mc:Fallback xmlns="">
            <p:sp>
              <p:nvSpPr>
                <p:cNvPr id="18" name="Text Box 134"/>
                <p:cNvSpPr txBox="1">
                  <a:spLocks noRot="1" noChangeAspect="1" noMove="1" noResize="1" noEditPoints="1" noAdjustHandles="1" noChangeArrowheads="1" noChangeShapeType="1" noTextEdit="1"/>
                </p:cNvSpPr>
                <p:nvPr/>
              </p:nvSpPr>
              <p:spPr bwMode="auto">
                <a:xfrm>
                  <a:off x="1113790" y="1576070"/>
                  <a:ext cx="330835" cy="285750"/>
                </a:xfrm>
                <a:prstGeom prst="rect">
                  <a:avLst/>
                </a:prstGeom>
                <a:blipFill rotWithShape="1">
                  <a:blip r:embed="rId6"/>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Text Box 135"/>
                <p:cNvSpPr txBox="1">
                  <a:spLocks noChangeArrowheads="1"/>
                </p:cNvSpPr>
                <p:nvPr/>
              </p:nvSpPr>
              <p:spPr bwMode="auto">
                <a:xfrm>
                  <a:off x="1118870" y="1042670"/>
                  <a:ext cx="353060" cy="28575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bar>
                          <m:barPr>
                            <m:pos m:val="top"/>
                            <m:ctrlPr>
                              <a:rPr lang="ja-JP" sz="1600" i="1" kern="100" smtClean="0">
                                <a:solidFill>
                                  <a:srgbClr val="00B050"/>
                                </a:solidFill>
                                <a:effectLst/>
                                <a:latin typeface="Cambria Math" panose="02040503050406030204" pitchFamily="18" charset="0"/>
                                <a:ea typeface="Cambria Math"/>
                                <a:cs typeface="Times New Roman"/>
                              </a:rPr>
                            </m:ctrlPr>
                          </m:barPr>
                          <m:e>
                            <m:r>
                              <a:rPr lang="en-US" sz="1600" i="1" kern="100">
                                <a:solidFill>
                                  <a:srgbClr val="00B050"/>
                                </a:solidFill>
                                <a:effectLst/>
                                <a:latin typeface="Cambria Math"/>
                                <a:ea typeface="ＭＳ 明朝"/>
                                <a:cs typeface="Times New Roman"/>
                              </a:rPr>
                              <m:t>𝑃</m:t>
                            </m:r>
                          </m:e>
                        </m:bar>
                      </m:oMath>
                    </m:oMathPara>
                  </a14:m>
                  <a:endParaRPr lang="ja-JP" sz="1600" kern="100" dirty="0">
                    <a:solidFill>
                      <a:srgbClr val="00B050"/>
                    </a:solidFill>
                    <a:effectLst/>
                    <a:latin typeface="Century"/>
                    <a:ea typeface="ＭＳ 明朝"/>
                    <a:cs typeface="Times New Roman"/>
                  </a:endParaRPr>
                </a:p>
              </p:txBody>
            </p:sp>
          </mc:Choice>
          <mc:Fallback xmlns="">
            <p:sp>
              <p:nvSpPr>
                <p:cNvPr id="19" name="Text Box 135"/>
                <p:cNvSpPr txBox="1">
                  <a:spLocks noRot="1" noChangeAspect="1" noMove="1" noResize="1" noEditPoints="1" noAdjustHandles="1" noChangeArrowheads="1" noChangeShapeType="1" noTextEdit="1"/>
                </p:cNvSpPr>
                <p:nvPr/>
              </p:nvSpPr>
              <p:spPr bwMode="auto">
                <a:xfrm>
                  <a:off x="1118870" y="1042670"/>
                  <a:ext cx="353060" cy="285750"/>
                </a:xfrm>
                <a:prstGeom prst="rect">
                  <a:avLst/>
                </a:prstGeom>
                <a:blipFill rotWithShape="1">
                  <a:blip r:embed="rId7"/>
                  <a:stretch>
                    <a:fillRect b="-638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20" name="AutoShape 136"/>
            <p:cNvCxnSpPr>
              <a:cxnSpLocks noChangeShapeType="1"/>
            </p:cNvCxnSpPr>
            <p:nvPr/>
          </p:nvCxnSpPr>
          <p:spPr bwMode="auto">
            <a:xfrm>
              <a:off x="1504950" y="1184910"/>
              <a:ext cx="55753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1" name="AutoShape 137"/>
            <p:cNvCxnSpPr>
              <a:cxnSpLocks noChangeShapeType="1"/>
            </p:cNvCxnSpPr>
            <p:nvPr/>
          </p:nvCxnSpPr>
          <p:spPr bwMode="auto">
            <a:xfrm>
              <a:off x="1954530" y="1118235"/>
              <a:ext cx="635" cy="128524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22" name="Text Box 138"/>
                <p:cNvSpPr txBox="1">
                  <a:spLocks noChangeArrowheads="1"/>
                </p:cNvSpPr>
                <p:nvPr/>
              </p:nvSpPr>
              <p:spPr bwMode="auto">
                <a:xfrm>
                  <a:off x="1816100" y="2490470"/>
                  <a:ext cx="501015" cy="28575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bar>
                          <m:barPr>
                            <m:pos m:val="top"/>
                            <m:ctrlPr>
                              <a:rPr lang="ja-JP" sz="1600" i="1" kern="100" smtClean="0">
                                <a:solidFill>
                                  <a:srgbClr val="00B050"/>
                                </a:solidFill>
                                <a:effectLst/>
                                <a:latin typeface="Cambria Math" panose="02040503050406030204" pitchFamily="18" charset="0"/>
                                <a:ea typeface="Cambria Math"/>
                                <a:cs typeface="Times New Roman"/>
                              </a:rPr>
                            </m:ctrlPr>
                          </m:barPr>
                          <m:e>
                            <m:r>
                              <a:rPr lang="en-US" sz="1600" i="1" kern="100" smtClean="0">
                                <a:solidFill>
                                  <a:srgbClr val="00B050"/>
                                </a:solidFill>
                                <a:effectLst/>
                                <a:latin typeface="Cambria Math"/>
                                <a:ea typeface="ＭＳ 明朝"/>
                                <a:cs typeface="Times New Roman"/>
                              </a:rPr>
                              <m:t>𝐷</m:t>
                            </m:r>
                          </m:e>
                        </m:bar>
                      </m:oMath>
                    </m:oMathPara>
                  </a14:m>
                  <a:endParaRPr lang="ja-JP" sz="1600" kern="100" dirty="0">
                    <a:effectLst/>
                    <a:latin typeface="Century"/>
                    <a:ea typeface="ＭＳ 明朝"/>
                    <a:cs typeface="Times New Roman"/>
                  </a:endParaRPr>
                </a:p>
              </p:txBody>
            </p:sp>
          </mc:Choice>
          <mc:Fallback xmlns="">
            <p:sp>
              <p:nvSpPr>
                <p:cNvPr id="22" name="Text Box 138"/>
                <p:cNvSpPr txBox="1">
                  <a:spLocks noRot="1" noChangeAspect="1" noMove="1" noResize="1" noEditPoints="1" noAdjustHandles="1" noChangeArrowheads="1" noChangeShapeType="1" noTextEdit="1"/>
                </p:cNvSpPr>
                <p:nvPr/>
              </p:nvSpPr>
              <p:spPr bwMode="auto">
                <a:xfrm>
                  <a:off x="1816100" y="2490470"/>
                  <a:ext cx="501015" cy="285750"/>
                </a:xfrm>
                <a:prstGeom prst="rect">
                  <a:avLst/>
                </a:prstGeom>
                <a:blipFill rotWithShape="1">
                  <a:blip r:embed="rId8"/>
                  <a:stretch>
                    <a:fillRect b="-638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23" name="Text Box 284"/>
            <p:cNvSpPr txBox="1">
              <a:spLocks noChangeArrowheads="1"/>
            </p:cNvSpPr>
            <p:nvPr/>
          </p:nvSpPr>
          <p:spPr bwMode="auto">
            <a:xfrm>
              <a:off x="1471929" y="1411193"/>
              <a:ext cx="384175"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effectLst/>
                  <a:latin typeface="Century"/>
                  <a:ea typeface="ＭＳ 明朝"/>
                  <a:cs typeface="Times New Roman"/>
                </a:rPr>
                <a:t>a</a:t>
              </a:r>
              <a:endParaRPr lang="ja-JP" sz="1600" kern="100" dirty="0">
                <a:effectLst/>
                <a:latin typeface="Century"/>
                <a:ea typeface="ＭＳ 明朝"/>
                <a:cs typeface="Times New Roman"/>
              </a:endParaRPr>
            </a:p>
          </p:txBody>
        </p:sp>
        <p:sp>
          <p:nvSpPr>
            <p:cNvPr id="24" name="Text Box 285"/>
            <p:cNvSpPr txBox="1">
              <a:spLocks noChangeArrowheads="1"/>
            </p:cNvSpPr>
            <p:nvPr/>
          </p:nvSpPr>
          <p:spPr bwMode="auto">
            <a:xfrm>
              <a:off x="1505265" y="581295"/>
              <a:ext cx="384175"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effectLst/>
                  <a:latin typeface="Century"/>
                  <a:ea typeface="ＭＳ 明朝"/>
                  <a:cs typeface="Times New Roman"/>
                </a:rPr>
                <a:t>c</a:t>
              </a:r>
              <a:endParaRPr lang="ja-JP" sz="1600" kern="100" dirty="0">
                <a:effectLst/>
                <a:latin typeface="Century"/>
                <a:ea typeface="ＭＳ 明朝"/>
                <a:cs typeface="Times New Roman"/>
              </a:endParaRPr>
            </a:p>
          </p:txBody>
        </p:sp>
        <p:sp>
          <p:nvSpPr>
            <p:cNvPr id="25" name="Text Box 286"/>
            <p:cNvSpPr txBox="1">
              <a:spLocks noChangeArrowheads="1"/>
            </p:cNvSpPr>
            <p:nvPr/>
          </p:nvSpPr>
          <p:spPr bwMode="auto">
            <a:xfrm>
              <a:off x="2580640" y="1435735"/>
              <a:ext cx="384175"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effectLst/>
                  <a:latin typeface="Century"/>
                  <a:ea typeface="ＭＳ 明朝"/>
                  <a:cs typeface="Times New Roman"/>
                </a:rPr>
                <a:t>b</a:t>
              </a:r>
              <a:endParaRPr lang="ja-JP" sz="1600" kern="100" dirty="0">
                <a:effectLst/>
                <a:latin typeface="Century"/>
                <a:ea typeface="ＭＳ 明朝"/>
                <a:cs typeface="Times New Roman"/>
              </a:endParaRPr>
            </a:p>
          </p:txBody>
        </p:sp>
        <p:sp>
          <p:nvSpPr>
            <p:cNvPr id="26" name="Text Box 287"/>
            <p:cNvSpPr txBox="1">
              <a:spLocks noChangeArrowheads="1"/>
            </p:cNvSpPr>
            <p:nvPr/>
          </p:nvSpPr>
          <p:spPr bwMode="auto">
            <a:xfrm>
              <a:off x="1932940" y="1436370"/>
              <a:ext cx="384175"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effectLst/>
                  <a:latin typeface="Century"/>
                  <a:ea typeface="ＭＳ 明朝"/>
                  <a:cs typeface="Times New Roman"/>
                </a:rPr>
                <a:t>d</a:t>
              </a:r>
              <a:endParaRPr lang="ja-JP" sz="1600" kern="100" dirty="0">
                <a:effectLst/>
                <a:latin typeface="Century"/>
                <a:ea typeface="ＭＳ 明朝"/>
                <a:cs typeface="Times New Roman"/>
              </a:endParaRPr>
            </a:p>
          </p:txBody>
        </p:sp>
        <p:sp>
          <p:nvSpPr>
            <p:cNvPr id="27" name="Text Box 288"/>
            <p:cNvSpPr txBox="1">
              <a:spLocks noChangeArrowheads="1"/>
            </p:cNvSpPr>
            <p:nvPr/>
          </p:nvSpPr>
          <p:spPr bwMode="auto">
            <a:xfrm>
              <a:off x="1480819" y="949325"/>
              <a:ext cx="384175"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effectLst/>
                  <a:latin typeface="Century"/>
                  <a:ea typeface="ＭＳ 明朝"/>
                  <a:cs typeface="Times New Roman"/>
                </a:rPr>
                <a:t>f</a:t>
              </a:r>
              <a:endParaRPr lang="ja-JP" sz="1600" kern="100" dirty="0">
                <a:effectLst/>
                <a:latin typeface="Century"/>
                <a:ea typeface="ＭＳ 明朝"/>
                <a:cs typeface="Times New Roman"/>
              </a:endParaRPr>
            </a:p>
          </p:txBody>
        </p:sp>
        <p:sp>
          <p:nvSpPr>
            <p:cNvPr id="28" name="Text Box 289"/>
            <p:cNvSpPr txBox="1">
              <a:spLocks noChangeArrowheads="1"/>
            </p:cNvSpPr>
            <p:nvPr/>
          </p:nvSpPr>
          <p:spPr bwMode="auto">
            <a:xfrm>
              <a:off x="1954530" y="916940"/>
              <a:ext cx="384175"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effectLst/>
                  <a:latin typeface="Century"/>
                  <a:ea typeface="ＭＳ 明朝"/>
                  <a:cs typeface="Times New Roman"/>
                </a:rPr>
                <a:t>e</a:t>
              </a:r>
              <a:endParaRPr lang="ja-JP" sz="1600" kern="100" dirty="0">
                <a:effectLst/>
                <a:latin typeface="Century"/>
                <a:ea typeface="ＭＳ 明朝"/>
                <a:cs typeface="Times New Roman"/>
              </a:endParaRPr>
            </a:p>
          </p:txBody>
        </p:sp>
        <p:sp>
          <p:nvSpPr>
            <p:cNvPr id="29" name="Text Box 290"/>
            <p:cNvSpPr txBox="1">
              <a:spLocks noChangeArrowheads="1"/>
            </p:cNvSpPr>
            <p:nvPr/>
          </p:nvSpPr>
          <p:spPr bwMode="auto">
            <a:xfrm>
              <a:off x="1303020" y="2403475"/>
              <a:ext cx="384175"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effectLst/>
                  <a:latin typeface="Century"/>
                  <a:ea typeface="ＭＳ 明朝"/>
                  <a:cs typeface="Times New Roman"/>
                </a:rPr>
                <a:t>o</a:t>
              </a:r>
              <a:endParaRPr lang="ja-JP" sz="1600" kern="100" dirty="0">
                <a:effectLst/>
                <a:latin typeface="Century"/>
                <a:ea typeface="ＭＳ 明朝"/>
                <a:cs typeface="Times New Roman"/>
              </a:endParaRPr>
            </a:p>
          </p:txBody>
        </p:sp>
        <p:sp>
          <p:nvSpPr>
            <p:cNvPr id="30" name="Text Box 291"/>
            <p:cNvSpPr txBox="1">
              <a:spLocks noChangeArrowheads="1"/>
            </p:cNvSpPr>
            <p:nvPr/>
          </p:nvSpPr>
          <p:spPr bwMode="auto">
            <a:xfrm>
              <a:off x="1935161" y="2129559"/>
              <a:ext cx="384175"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effectLst/>
                  <a:latin typeface="Century"/>
                  <a:ea typeface="ＭＳ 明朝"/>
                  <a:cs typeface="Times New Roman"/>
                </a:rPr>
                <a:t>g</a:t>
              </a:r>
              <a:endParaRPr lang="ja-JP" sz="1600" kern="100" dirty="0">
                <a:effectLst/>
                <a:latin typeface="Century"/>
                <a:ea typeface="ＭＳ 明朝"/>
                <a:cs typeface="Times New Roman"/>
              </a:endParaRPr>
            </a:p>
          </p:txBody>
        </p:sp>
        <p:sp>
          <p:nvSpPr>
            <p:cNvPr id="31" name="Text Box 292"/>
            <p:cNvSpPr txBox="1">
              <a:spLocks noChangeArrowheads="1"/>
            </p:cNvSpPr>
            <p:nvPr/>
          </p:nvSpPr>
          <p:spPr bwMode="auto">
            <a:xfrm>
              <a:off x="2530791" y="2135179"/>
              <a:ext cx="384175"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effectLst/>
                  <a:latin typeface="Century"/>
                  <a:ea typeface="ＭＳ 明朝"/>
                  <a:cs typeface="Times New Roman"/>
                </a:rPr>
                <a:t>h</a:t>
              </a:r>
              <a:endParaRPr lang="ja-JP" sz="1600" kern="100" dirty="0">
                <a:effectLst/>
                <a:latin typeface="Century"/>
                <a:ea typeface="ＭＳ 明朝"/>
                <a:cs typeface="Times New Roman"/>
              </a:endParaRPr>
            </a:p>
          </p:txBody>
        </p:sp>
      </p:grpSp>
      <p:grpSp>
        <p:nvGrpSpPr>
          <p:cNvPr id="166912" name="グループ化 166911"/>
          <p:cNvGrpSpPr/>
          <p:nvPr/>
        </p:nvGrpSpPr>
        <p:grpSpPr>
          <a:xfrm>
            <a:off x="5494494" y="4213178"/>
            <a:ext cx="1565853" cy="461233"/>
            <a:chOff x="5494494" y="4213178"/>
            <a:chExt cx="1565853" cy="461233"/>
          </a:xfrm>
        </p:grpSpPr>
        <mc:AlternateContent xmlns:mc="http://schemas.openxmlformats.org/markup-compatibility/2006" xmlns:a14="http://schemas.microsoft.com/office/drawing/2010/main">
          <mc:Choice Requires="a14">
            <p:sp>
              <p:nvSpPr>
                <p:cNvPr id="4" name="テキスト ボックス 3"/>
                <p:cNvSpPr txBox="1"/>
                <p:nvPr/>
              </p:nvSpPr>
              <p:spPr>
                <a:xfrm>
                  <a:off x="6200456" y="4254160"/>
                  <a:ext cx="859891" cy="38561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ja-JP" i="1">
                                <a:solidFill>
                                  <a:srgbClr val="7030A0"/>
                                </a:solidFill>
                                <a:latin typeface="Cambria Math" panose="02040503050406030204" pitchFamily="18" charset="0"/>
                                <a:ea typeface="ＭＳ Ｐゴシック" pitchFamily="50" charset="-128"/>
                              </a:rPr>
                            </m:ctrlPr>
                          </m:accPr>
                          <m:e>
                            <m:r>
                              <a:rPr lang="en-US" altLang="ja-JP" i="1">
                                <a:solidFill>
                                  <a:srgbClr val="7030A0"/>
                                </a:solidFill>
                                <a:latin typeface="Cambria Math"/>
                                <a:ea typeface="ＭＳ Ｐゴシック" pitchFamily="50" charset="-128"/>
                              </a:rPr>
                              <m:t>𝑃</m:t>
                            </m:r>
                          </m:e>
                        </m:acc>
                        <m:r>
                          <a:rPr lang="en-US" altLang="ja-JP" i="1">
                            <a:solidFill>
                              <a:srgbClr val="7030A0"/>
                            </a:solidFill>
                            <a:latin typeface="Cambria Math"/>
                            <a:ea typeface="ＭＳ Ｐゴシック" pitchFamily="50" charset="-128"/>
                          </a:rPr>
                          <m:t>−</m:t>
                        </m:r>
                        <m:bar>
                          <m:barPr>
                            <m:ctrlPr>
                              <a:rPr lang="en-US" altLang="ja-JP" i="1">
                                <a:solidFill>
                                  <a:srgbClr val="7030A0"/>
                                </a:solidFill>
                                <a:latin typeface="Cambria Math" panose="02040503050406030204" pitchFamily="18" charset="0"/>
                                <a:ea typeface="ＭＳ Ｐゴシック" pitchFamily="50" charset="-128"/>
                              </a:rPr>
                            </m:ctrlPr>
                          </m:barPr>
                          <m:e>
                            <m:r>
                              <a:rPr lang="en-US" altLang="ja-JP" i="1">
                                <a:solidFill>
                                  <a:srgbClr val="7030A0"/>
                                </a:solidFill>
                                <a:latin typeface="Cambria Math"/>
                                <a:ea typeface="ＭＳ Ｐゴシック" pitchFamily="50" charset="-128"/>
                              </a:rPr>
                              <m:t>𝑃</m:t>
                            </m:r>
                          </m:e>
                        </m:bar>
                      </m:oMath>
                    </m:oMathPara>
                  </a14:m>
                  <a:endParaRPr kumimoji="1" lang="ja-JP" altLang="en-US" dirty="0"/>
                </a:p>
              </p:txBody>
            </p:sp>
          </mc:Choice>
          <mc:Fallback xmlns="">
            <p:sp>
              <p:nvSpPr>
                <p:cNvPr id="4" name="テキスト ボックス 3"/>
                <p:cNvSpPr txBox="1">
                  <a:spLocks noRot="1" noChangeAspect="1" noMove="1" noResize="1" noEditPoints="1" noAdjustHandles="1" noChangeArrowheads="1" noChangeShapeType="1" noTextEdit="1"/>
                </p:cNvSpPr>
                <p:nvPr/>
              </p:nvSpPr>
              <p:spPr>
                <a:xfrm>
                  <a:off x="6200456" y="4254160"/>
                  <a:ext cx="859891" cy="385618"/>
                </a:xfrm>
                <a:prstGeom prst="rect">
                  <a:avLst/>
                </a:prstGeom>
                <a:blipFill rotWithShape="1">
                  <a:blip r:embed="rId9"/>
                  <a:stretch>
                    <a:fillRect/>
                  </a:stretch>
                </a:blipFill>
              </p:spPr>
              <p:txBody>
                <a:bodyPr/>
                <a:lstStyle/>
                <a:p>
                  <a:r>
                    <a:rPr lang="ja-JP" altLang="en-US">
                      <a:noFill/>
                    </a:rPr>
                    <a:t> </a:t>
                  </a:r>
                </a:p>
              </p:txBody>
            </p:sp>
          </mc:Fallback>
        </mc:AlternateContent>
        <p:sp>
          <p:nvSpPr>
            <p:cNvPr id="36" name="右中かっこ 35"/>
            <p:cNvSpPr/>
            <p:nvPr/>
          </p:nvSpPr>
          <p:spPr>
            <a:xfrm>
              <a:off x="5494494" y="4213178"/>
              <a:ext cx="737076" cy="461233"/>
            </a:xfrm>
            <a:prstGeom prst="rightBrace">
              <a:avLst>
                <a:gd name="adj1" fmla="val 20723"/>
                <a:gd name="adj2" fmla="val 50000"/>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30</a:t>
            </a:fld>
            <a:endParaRPr kumimoji="1" lang="ja-JP" altLang="en-US"/>
          </a:p>
        </p:txBody>
      </p:sp>
      <p:sp>
        <p:nvSpPr>
          <p:cNvPr id="5" name="日付プレースホルダー 4">
            <a:extLst>
              <a:ext uri="{FF2B5EF4-FFF2-40B4-BE49-F238E27FC236}">
                <a16:creationId xmlns:a16="http://schemas.microsoft.com/office/drawing/2014/main" id="{54214997-178A-41AA-8C93-536901488029}"/>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63026734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3" end="3"/>
                                            </p:txEl>
                                          </p:spTgt>
                                        </p:tgtEl>
                                        <p:attrNameLst>
                                          <p:attrName>style.visibility</p:attrName>
                                        </p:attrNameLst>
                                      </p:cBhvr>
                                      <p:to>
                                        <p:strVal val="visible"/>
                                      </p:to>
                                    </p:set>
                                    <p:animEffect transition="in" filter="fade">
                                      <p:cBhvr>
                                        <p:cTn id="17" dur="500"/>
                                        <p:tgtEl>
                                          <p:spTgt spid="166917">
                                            <p:txEl>
                                              <p:pRg st="3" end="3"/>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6917">
                                            <p:txEl>
                                              <p:pRg st="4" end="4"/>
                                            </p:txEl>
                                          </p:spTgt>
                                        </p:tgtEl>
                                        <p:attrNameLst>
                                          <p:attrName>style.visibility</p:attrName>
                                        </p:attrNameLst>
                                      </p:cBhvr>
                                      <p:to>
                                        <p:strVal val="visible"/>
                                      </p:to>
                                    </p:set>
                                    <p:animEffect transition="in" filter="fade">
                                      <p:cBhvr>
                                        <p:cTn id="20" dur="500"/>
                                        <p:tgtEl>
                                          <p:spTgt spid="166917">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6917">
                                            <p:txEl>
                                              <p:pRg st="5" end="5"/>
                                            </p:txEl>
                                          </p:spTgt>
                                        </p:tgtEl>
                                        <p:attrNameLst>
                                          <p:attrName>style.visibility</p:attrName>
                                        </p:attrNameLst>
                                      </p:cBhvr>
                                      <p:to>
                                        <p:strVal val="visible"/>
                                      </p:to>
                                    </p:set>
                                    <p:animEffect transition="in" filter="fade">
                                      <p:cBhvr>
                                        <p:cTn id="23" dur="500"/>
                                        <p:tgtEl>
                                          <p:spTgt spid="166917">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66912"/>
                                        </p:tgtEl>
                                        <p:attrNameLst>
                                          <p:attrName>style.visibility</p:attrName>
                                        </p:attrNameLst>
                                      </p:cBhvr>
                                      <p:to>
                                        <p:strVal val="visible"/>
                                      </p:to>
                                    </p:set>
                                    <p:animEffect transition="in" filter="fade">
                                      <p:cBhvr>
                                        <p:cTn id="26" dur="500"/>
                                        <p:tgtEl>
                                          <p:spTgt spid="16691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6917">
                                            <p:txEl>
                                              <p:pRg st="7" end="7"/>
                                            </p:txEl>
                                          </p:spTgt>
                                        </p:tgtEl>
                                        <p:attrNameLst>
                                          <p:attrName>style.visibility</p:attrName>
                                        </p:attrNameLst>
                                      </p:cBhvr>
                                      <p:to>
                                        <p:strVal val="visible"/>
                                      </p:to>
                                    </p:set>
                                    <p:animEffect transition="in" filter="fade">
                                      <p:cBhvr>
                                        <p:cTn id="31" dur="500"/>
                                        <p:tgtEl>
                                          <p:spTgt spid="166917">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6917">
                                            <p:txEl>
                                              <p:pRg st="8" end="8"/>
                                            </p:txEl>
                                          </p:spTgt>
                                        </p:tgtEl>
                                        <p:attrNameLst>
                                          <p:attrName>style.visibility</p:attrName>
                                        </p:attrNameLst>
                                      </p:cBhvr>
                                      <p:to>
                                        <p:strVal val="visible"/>
                                      </p:to>
                                    </p:set>
                                    <p:animEffect transition="in" filter="fade">
                                      <p:cBhvr>
                                        <p:cTn id="34" dur="500"/>
                                        <p:tgtEl>
                                          <p:spTgt spid="166917">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6917">
                                            <p:txEl>
                                              <p:pRg st="9" end="9"/>
                                            </p:txEl>
                                          </p:spTgt>
                                        </p:tgtEl>
                                        <p:attrNameLst>
                                          <p:attrName>style.visibility</p:attrName>
                                        </p:attrNameLst>
                                      </p:cBhvr>
                                      <p:to>
                                        <p:strVal val="visible"/>
                                      </p:to>
                                    </p:set>
                                    <p:animEffect transition="in" filter="fade">
                                      <p:cBhvr>
                                        <p:cTn id="37" dur="500"/>
                                        <p:tgtEl>
                                          <p:spTgt spid="166917">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66917"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en-US" altLang="ja-JP" dirty="0">
                <a:solidFill>
                  <a:srgbClr val="0070C0"/>
                </a:solidFill>
              </a:rPr>
              <a:t>3 </a:t>
            </a:r>
            <a:r>
              <a:rPr lang="ja-JP" altLang="en-US" dirty="0">
                <a:solidFill>
                  <a:srgbClr val="0070C0"/>
                </a:solidFill>
              </a:rPr>
              <a:t>需要曲線と消費者余剰</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179512" y="1268760"/>
                <a:ext cx="8424936" cy="5040560"/>
              </a:xfrm>
            </p:spPr>
            <p:txBody>
              <a:bodyPr>
                <a:noAutofit/>
              </a:bodyPr>
              <a:lstStyle/>
              <a:p>
                <a:pPr algn="just"/>
                <a:r>
                  <a:rPr lang="ja-JP" altLang="en-US" sz="2400" dirty="0">
                    <a:latin typeface="ＭＳ Ｐゴシック" pitchFamily="50" charset="-128"/>
                    <a:ea typeface="ＭＳ Ｐゴシック" pitchFamily="50" charset="-128"/>
                  </a:rPr>
                  <a:t>具体的な数値例</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需要関数</a:t>
                </a:r>
                <a:r>
                  <a:rPr lang="en-US" altLang="ja-JP" sz="2100" dirty="0">
                    <a:latin typeface="ＭＳ Ｐゴシック" pitchFamily="50" charset="-128"/>
                    <a:ea typeface="ＭＳ Ｐゴシック" pitchFamily="50" charset="-128"/>
                  </a:rPr>
                  <a:t>		</a:t>
                </a:r>
                <a14:m>
                  <m:oMath xmlns:m="http://schemas.openxmlformats.org/officeDocument/2006/math">
                    <m:r>
                      <a:rPr lang="en-US" altLang="ja-JP" sz="2100" i="1" dirty="0">
                        <a:latin typeface="Cambria Math"/>
                        <a:ea typeface="ＭＳ Ｐゴシック" pitchFamily="50" charset="-128"/>
                      </a:rPr>
                      <m:t>𝐷</m:t>
                    </m:r>
                    <m:r>
                      <a:rPr lang="en-US" altLang="ja-JP" sz="2100" dirty="0">
                        <a:latin typeface="Cambria Math"/>
                        <a:ea typeface="ＭＳ Ｐゴシック" pitchFamily="50" charset="-128"/>
                      </a:rPr>
                      <m:t>=10−2</m:t>
                    </m:r>
                    <m:r>
                      <a:rPr lang="en-US" altLang="ja-JP" sz="2100" i="1" dirty="0">
                        <a:latin typeface="Cambria Math"/>
                        <a:ea typeface="ＭＳ Ｐゴシック" pitchFamily="50" charset="-128"/>
                      </a:rPr>
                      <m:t>𝑃</m:t>
                    </m:r>
                  </m:oMath>
                </a14:m>
                <a:endParaRPr lang="en-US" altLang="ja-JP" sz="2100" i="1"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逆需要関数</a:t>
                </a:r>
                <a:r>
                  <a:rPr lang="en-US" altLang="ja-JP" sz="2100" dirty="0">
                    <a:latin typeface="ＭＳ Ｐゴシック" pitchFamily="50" charset="-128"/>
                    <a:ea typeface="ＭＳ Ｐゴシック" pitchFamily="50" charset="-128"/>
                  </a:rPr>
                  <a:t>	</a:t>
                </a:r>
                <a14:m>
                  <m:oMath xmlns:m="http://schemas.openxmlformats.org/officeDocument/2006/math">
                    <m:r>
                      <a:rPr lang="en-US" altLang="ja-JP" sz="2100" b="0" i="1" dirty="0" smtClean="0">
                        <a:latin typeface="Cambria Math"/>
                        <a:ea typeface="ＭＳ Ｐゴシック" pitchFamily="50" charset="-128"/>
                      </a:rPr>
                      <m:t>𝑃</m:t>
                    </m:r>
                    <m:r>
                      <a:rPr lang="en-US" altLang="ja-JP" sz="2100" dirty="0">
                        <a:latin typeface="Cambria Math"/>
                        <a:ea typeface="ＭＳ Ｐゴシック" pitchFamily="50" charset="-128"/>
                      </a:rPr>
                      <m:t>=</m:t>
                    </m:r>
                    <m:r>
                      <a:rPr lang="en-US" altLang="ja-JP" sz="2100" b="0" i="0" dirty="0" smtClean="0">
                        <a:latin typeface="Cambria Math"/>
                        <a:ea typeface="ＭＳ Ｐゴシック" pitchFamily="50" charset="-128"/>
                      </a:rPr>
                      <m:t>5</m:t>
                    </m:r>
                    <m:r>
                      <a:rPr lang="en-US" altLang="ja-JP" sz="2100" dirty="0">
                        <a:latin typeface="Cambria Math"/>
                        <a:ea typeface="ＭＳ Ｐゴシック" pitchFamily="50" charset="-128"/>
                      </a:rPr>
                      <m:t>−</m:t>
                    </m:r>
                    <m:f>
                      <m:fPr>
                        <m:ctrlPr>
                          <a:rPr lang="en-US" altLang="ja-JP" sz="2100" i="1" dirty="0" smtClean="0">
                            <a:latin typeface="Cambria Math" panose="02040503050406030204" pitchFamily="18" charset="0"/>
                            <a:ea typeface="ＭＳ Ｐゴシック" pitchFamily="50" charset="-128"/>
                          </a:rPr>
                        </m:ctrlPr>
                      </m:fPr>
                      <m:num>
                        <m:r>
                          <a:rPr lang="en-US" altLang="ja-JP" sz="2100" b="0" i="1" dirty="0" smtClean="0">
                            <a:latin typeface="Cambria Math"/>
                            <a:ea typeface="ＭＳ Ｐゴシック" pitchFamily="50" charset="-128"/>
                          </a:rPr>
                          <m:t>1</m:t>
                        </m:r>
                      </m:num>
                      <m:den>
                        <m:r>
                          <a:rPr lang="en-US" altLang="ja-JP" sz="2100" b="0" i="1" dirty="0" smtClean="0">
                            <a:latin typeface="Cambria Math"/>
                            <a:ea typeface="ＭＳ Ｐゴシック" pitchFamily="50" charset="-128"/>
                          </a:rPr>
                          <m:t>2</m:t>
                        </m:r>
                      </m:den>
                    </m:f>
                    <m:r>
                      <a:rPr lang="en-US" altLang="ja-JP" sz="2100" b="0" i="1" dirty="0" smtClean="0">
                        <a:latin typeface="Cambria Math"/>
                        <a:ea typeface="ＭＳ Ｐゴシック" pitchFamily="50" charset="-128"/>
                      </a:rPr>
                      <m:t>𝐷</m:t>
                    </m:r>
                  </m:oMath>
                </a14:m>
                <a:endParaRPr lang="en-US" altLang="ja-JP" sz="2100" i="1" dirty="0">
                  <a:latin typeface="ＭＳ Ｐゴシック" pitchFamily="50" charset="-128"/>
                  <a:ea typeface="ＭＳ Ｐゴシック" pitchFamily="50" charset="-128"/>
                </a:endParaRPr>
              </a:p>
              <a:p>
                <a:pPr lvl="1" algn="just"/>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個目の留保価格　</a:t>
                </a:r>
                <a:r>
                  <a:rPr lang="en-US" altLang="ja-JP" sz="2100" dirty="0">
                    <a:ea typeface="ＭＳ Ｐゴシック" pitchFamily="50" charset="-128"/>
                  </a:rPr>
                  <a:t> </a:t>
                </a:r>
                <a14:m>
                  <m:oMath xmlns:m="http://schemas.openxmlformats.org/officeDocument/2006/math">
                    <m:r>
                      <a:rPr lang="en-US" altLang="ja-JP" sz="2100" i="1" dirty="0">
                        <a:latin typeface="Cambria Math"/>
                        <a:ea typeface="ＭＳ Ｐゴシック" pitchFamily="50" charset="-128"/>
                      </a:rPr>
                      <m:t>𝑃</m:t>
                    </m:r>
                    <m:r>
                      <a:rPr lang="en-US" altLang="ja-JP" sz="2100" dirty="0">
                        <a:latin typeface="Cambria Math"/>
                        <a:ea typeface="ＭＳ Ｐゴシック" pitchFamily="50" charset="-128"/>
                      </a:rPr>
                      <m:t>=</m:t>
                    </m:r>
                    <m:r>
                      <a:rPr lang="en-US" altLang="ja-JP" sz="2100" b="0" i="1" dirty="0" smtClean="0">
                        <a:latin typeface="Cambria Math"/>
                        <a:ea typeface="ＭＳ Ｐゴシック" pitchFamily="50" charset="-128"/>
                      </a:rPr>
                      <m:t>4.5</m:t>
                    </m:r>
                  </m:oMath>
                </a14:m>
                <a:endParaRPr lang="en-US" altLang="ja-JP" sz="2100" dirty="0">
                  <a:latin typeface="ＭＳ Ｐゴシック" pitchFamily="50" charset="-128"/>
                  <a:ea typeface="ＭＳ Ｐゴシック" pitchFamily="50" charset="-128"/>
                </a:endParaRPr>
              </a:p>
              <a:p>
                <a:pPr lvl="1" algn="just"/>
                <a:r>
                  <a:rPr lang="en-US" altLang="ja-JP" sz="2100" dirty="0">
                    <a:latin typeface="ＭＳ Ｐゴシック" pitchFamily="50" charset="-128"/>
                    <a:ea typeface="ＭＳ Ｐゴシック" pitchFamily="50" charset="-128"/>
                  </a:rPr>
                  <a:t>2</a:t>
                </a:r>
                <a:r>
                  <a:rPr lang="ja-JP" altLang="en-US" sz="2100" dirty="0">
                    <a:latin typeface="ＭＳ Ｐゴシック" pitchFamily="50" charset="-128"/>
                    <a:ea typeface="ＭＳ Ｐゴシック" pitchFamily="50" charset="-128"/>
                  </a:rPr>
                  <a:t>個目の留保価格　</a:t>
                </a:r>
                <a:r>
                  <a:rPr lang="en-US" altLang="ja-JP" sz="2100" dirty="0">
                    <a:ea typeface="ＭＳ Ｐゴシック" pitchFamily="50" charset="-128"/>
                  </a:rPr>
                  <a:t> </a:t>
                </a:r>
                <a14:m>
                  <m:oMath xmlns:m="http://schemas.openxmlformats.org/officeDocument/2006/math">
                    <m:r>
                      <a:rPr lang="en-US" altLang="ja-JP" sz="2100" i="1" dirty="0">
                        <a:latin typeface="Cambria Math"/>
                        <a:ea typeface="ＭＳ Ｐゴシック" pitchFamily="50" charset="-128"/>
                      </a:rPr>
                      <m:t>𝑃</m:t>
                    </m:r>
                    <m:r>
                      <a:rPr lang="en-US" altLang="ja-JP" sz="2100" dirty="0">
                        <a:latin typeface="Cambria Math"/>
                        <a:ea typeface="ＭＳ Ｐゴシック" pitchFamily="50" charset="-128"/>
                      </a:rPr>
                      <m:t>=</m:t>
                    </m:r>
                    <m:r>
                      <a:rPr lang="en-US" altLang="ja-JP" sz="2100" i="1" dirty="0">
                        <a:latin typeface="Cambria Math"/>
                        <a:ea typeface="ＭＳ Ｐゴシック" pitchFamily="50" charset="-128"/>
                      </a:rPr>
                      <m:t>4</m:t>
                    </m:r>
                  </m:oMath>
                </a14:m>
                <a:endParaRPr lang="en-US" altLang="ja-JP" sz="21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algn="just"/>
                <a:r>
                  <a:rPr lang="ja-JP" altLang="en-US" sz="2000" dirty="0">
                    <a:latin typeface="ＭＳ Ｐゴシック" pitchFamily="50" charset="-128"/>
                    <a:ea typeface="ＭＳ Ｐゴシック" pitchFamily="50" charset="-128"/>
                  </a:rPr>
                  <a:t>価格が</a:t>
                </a:r>
                <a:r>
                  <a:rPr lang="en-US" altLang="ja-JP" sz="2000" dirty="0">
                    <a:latin typeface="ＭＳ Ｐゴシック" pitchFamily="50" charset="-128"/>
                    <a:ea typeface="ＭＳ Ｐゴシック" pitchFamily="50" charset="-128"/>
                  </a:rPr>
                  <a:t>3</a:t>
                </a:r>
                <a:r>
                  <a:rPr lang="ja-JP" altLang="en-US" sz="2000" dirty="0">
                    <a:latin typeface="ＭＳ Ｐゴシック" pitchFamily="50" charset="-128"/>
                    <a:ea typeface="ＭＳ Ｐゴシック" pitchFamily="50" charset="-128"/>
                  </a:rPr>
                  <a:t>であれば</a:t>
                </a:r>
                <a:endParaRPr lang="en-US" altLang="ja-JP" sz="2000" dirty="0">
                  <a:latin typeface="ＭＳ Ｐゴシック" pitchFamily="50" charset="-128"/>
                  <a:ea typeface="ＭＳ Ｐゴシック" pitchFamily="50" charset="-128"/>
                </a:endParaRPr>
              </a:p>
              <a:p>
                <a:pPr lvl="1" algn="just"/>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個目の消費者余剰</a:t>
                </a:r>
                <a:r>
                  <a:rPr lang="en-US" altLang="ja-JP" sz="2100" dirty="0">
                    <a:latin typeface="ＭＳ Ｐゴシック" pitchFamily="50" charset="-128"/>
                    <a:ea typeface="ＭＳ Ｐゴシック" pitchFamily="50" charset="-128"/>
                  </a:rPr>
                  <a:t> </a:t>
                </a:r>
                <a14:m>
                  <m:oMath xmlns:m="http://schemas.openxmlformats.org/officeDocument/2006/math">
                    <m:r>
                      <a:rPr lang="en-US" altLang="ja-JP" sz="2100" i="1" dirty="0">
                        <a:latin typeface="Cambria Math"/>
                        <a:ea typeface="ＭＳ Ｐゴシック" pitchFamily="50" charset="-128"/>
                      </a:rPr>
                      <m:t>4.5−3=1.5</m:t>
                    </m:r>
                  </m:oMath>
                </a14:m>
                <a:endParaRPr lang="en-US" altLang="ja-JP" sz="2100" dirty="0">
                  <a:latin typeface="ＭＳ Ｐゴシック" pitchFamily="50" charset="-128"/>
                  <a:ea typeface="ＭＳ Ｐゴシック" pitchFamily="50" charset="-128"/>
                </a:endParaRPr>
              </a:p>
              <a:p>
                <a:pPr lvl="1" algn="just"/>
                <a:r>
                  <a:rPr lang="en-US" altLang="ja-JP" sz="2100" dirty="0">
                    <a:latin typeface="ＭＳ Ｐゴシック" pitchFamily="50" charset="-128"/>
                    <a:ea typeface="ＭＳ Ｐゴシック" pitchFamily="50" charset="-128"/>
                  </a:rPr>
                  <a:t>2</a:t>
                </a:r>
                <a:r>
                  <a:rPr lang="ja-JP" altLang="en-US" sz="2100" dirty="0">
                    <a:latin typeface="ＭＳ Ｐゴシック" pitchFamily="50" charset="-128"/>
                    <a:ea typeface="ＭＳ Ｐゴシック" pitchFamily="50" charset="-128"/>
                  </a:rPr>
                  <a:t>個目の消費者余剰</a:t>
                </a:r>
                <a:r>
                  <a:rPr lang="en-US" altLang="ja-JP" sz="2100" dirty="0">
                    <a:latin typeface="ＭＳ Ｐゴシック" pitchFamily="50" charset="-128"/>
                    <a:ea typeface="ＭＳ Ｐゴシック" pitchFamily="50" charset="-128"/>
                  </a:rPr>
                  <a:t> </a:t>
                </a:r>
                <a14:m>
                  <m:oMath xmlns:m="http://schemas.openxmlformats.org/officeDocument/2006/math">
                    <m:r>
                      <a:rPr lang="en-US" altLang="ja-JP" sz="2100" i="1" dirty="0">
                        <a:latin typeface="Cambria Math"/>
                        <a:ea typeface="ＭＳ Ｐゴシック" pitchFamily="50" charset="-128"/>
                      </a:rPr>
                      <m:t>4−3=1</m:t>
                    </m:r>
                  </m:oMath>
                </a14:m>
                <a:endParaRPr lang="en-US" altLang="ja-JP" sz="21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000" dirty="0">
                    <a:latin typeface="ＭＳ Ｐゴシック" pitchFamily="50" charset="-128"/>
                    <a:ea typeface="ＭＳ Ｐゴシック" pitchFamily="50" charset="-128"/>
                  </a:rPr>
                  <a:t>需要量をより細かい単位でとらえた時，消費者余剰の合計は，</a:t>
                </a:r>
                <a:r>
                  <a:rPr lang="ja-JP" altLang="en-US" sz="2000" dirty="0">
                    <a:solidFill>
                      <a:srgbClr val="FF0000"/>
                    </a:solidFill>
                    <a:latin typeface="ＭＳ Ｐゴシック" pitchFamily="50" charset="-128"/>
                    <a:ea typeface="ＭＳ Ｐゴシック" pitchFamily="50" charset="-128"/>
                  </a:rPr>
                  <a:t>需要曲線より下，価格より上の面積</a:t>
                </a:r>
                <a:r>
                  <a:rPr lang="ja-JP" altLang="en-US" sz="2000" dirty="0">
                    <a:latin typeface="ＭＳ Ｐゴシック" pitchFamily="50" charset="-128"/>
                    <a:ea typeface="ＭＳ Ｐゴシック" pitchFamily="50" charset="-128"/>
                  </a:rPr>
                  <a:t>となる．</a:t>
                </a:r>
                <a:endParaRPr lang="en-US" altLang="ja-JP" sz="2000" dirty="0">
                  <a:latin typeface="ＭＳ Ｐゴシック" pitchFamily="50" charset="-128"/>
                  <a:ea typeface="ＭＳ Ｐゴシック" pitchFamily="50" charset="-128"/>
                </a:endParaRPr>
              </a:p>
              <a:p>
                <a:pPr lvl="1" algn="just"/>
                <a14:m>
                  <m:oMath xmlns:m="http://schemas.openxmlformats.org/officeDocument/2006/math">
                    <m:f>
                      <m:fPr>
                        <m:ctrlPr>
                          <a:rPr lang="en-US" altLang="ja-JP" sz="2100" i="1" smtClean="0">
                            <a:latin typeface="Cambria Math" panose="02040503050406030204" pitchFamily="18" charset="0"/>
                            <a:ea typeface="ＭＳ Ｐゴシック" pitchFamily="50" charset="-128"/>
                          </a:rPr>
                        </m:ctrlPr>
                      </m:fPr>
                      <m:num>
                        <m:d>
                          <m:dPr>
                            <m:ctrlPr>
                              <a:rPr lang="en-US" altLang="ja-JP" sz="2100" b="0" i="1" smtClean="0">
                                <a:latin typeface="Cambria Math" panose="02040503050406030204" pitchFamily="18" charset="0"/>
                                <a:ea typeface="ＭＳ Ｐゴシック" pitchFamily="50" charset="-128"/>
                              </a:rPr>
                            </m:ctrlPr>
                          </m:dPr>
                          <m:e>
                            <m:r>
                              <a:rPr lang="en-US" altLang="ja-JP" sz="2100" b="0" i="1" smtClean="0">
                                <a:latin typeface="Cambria Math"/>
                                <a:ea typeface="ＭＳ Ｐゴシック" pitchFamily="50" charset="-128"/>
                              </a:rPr>
                              <m:t>5−3</m:t>
                            </m:r>
                          </m:e>
                        </m:d>
                        <m:r>
                          <a:rPr lang="en-US" altLang="ja-JP" sz="2100" b="0" i="1" smtClean="0">
                            <a:latin typeface="Cambria Math"/>
                            <a:ea typeface="ＭＳ Ｐゴシック" pitchFamily="50" charset="-128"/>
                          </a:rPr>
                          <m:t>×4</m:t>
                        </m:r>
                      </m:num>
                      <m:den>
                        <m:r>
                          <a:rPr lang="en-US" altLang="ja-JP" sz="2100" b="0" i="1" smtClean="0">
                            <a:latin typeface="Cambria Math"/>
                            <a:ea typeface="ＭＳ Ｐゴシック" pitchFamily="50" charset="-128"/>
                          </a:rPr>
                          <m:t>2</m:t>
                        </m:r>
                      </m:den>
                    </m:f>
                    <m:r>
                      <a:rPr lang="en-US" altLang="ja-JP" sz="2100" b="0" i="1" smtClean="0">
                        <a:latin typeface="Cambria Math"/>
                        <a:ea typeface="ＭＳ Ｐゴシック" pitchFamily="50" charset="-128"/>
                      </a:rPr>
                      <m:t>=4</m:t>
                    </m:r>
                  </m:oMath>
                </a14:m>
                <a:endParaRPr lang="en-US" altLang="ja-JP" sz="21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lvl="1" algn="just"/>
                <a:endParaRPr lang="en-US" altLang="ja-JP" sz="21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179512" y="1268760"/>
                <a:ext cx="8424936" cy="5040560"/>
              </a:xfrm>
              <a:blipFill rotWithShape="1">
                <a:blip r:embed="rId3"/>
                <a:stretch>
                  <a:fillRect l="-434" t="-967" r="-796"/>
                </a:stretch>
              </a:blipFill>
            </p:spPr>
            <p:txBody>
              <a:bodyPr/>
              <a:lstStyle/>
              <a:p>
                <a:r>
                  <a:rPr lang="ja-JP" altLang="en-US">
                    <a:noFill/>
                  </a:rPr>
                  <a:t> </a:t>
                </a:r>
              </a:p>
            </p:txBody>
          </p:sp>
        </mc:Fallback>
      </mc:AlternateContent>
      <p:graphicFrame>
        <p:nvGraphicFramePr>
          <p:cNvPr id="6" name="グラフ 5"/>
          <p:cNvGraphicFramePr>
            <a:graphicFrameLocks/>
          </p:cNvGraphicFramePr>
          <p:nvPr>
            <p:extLst>
              <p:ext uri="{D42A27DB-BD31-4B8C-83A1-F6EECF244321}">
                <p14:modId xmlns:p14="http://schemas.microsoft.com/office/powerpoint/2010/main" val="2297085881"/>
              </p:ext>
            </p:extLst>
          </p:nvPr>
        </p:nvGraphicFramePr>
        <p:xfrm>
          <a:off x="4499992" y="1340768"/>
          <a:ext cx="4536504" cy="3391272"/>
        </p:xfrm>
        <a:graphic>
          <a:graphicData uri="http://schemas.openxmlformats.org/drawingml/2006/chart">
            <c:chart xmlns:c="http://schemas.openxmlformats.org/drawingml/2006/chart" xmlns:r="http://schemas.openxmlformats.org/officeDocument/2006/relationships" r:id="rId4"/>
          </a:graphicData>
        </a:graphic>
      </p:graphicFrame>
      <p:grpSp>
        <p:nvGrpSpPr>
          <p:cNvPr id="3" name="グループ化 2"/>
          <p:cNvGrpSpPr/>
          <p:nvPr/>
        </p:nvGrpSpPr>
        <p:grpSpPr>
          <a:xfrm>
            <a:off x="5244972" y="2276869"/>
            <a:ext cx="285033" cy="2111677"/>
            <a:chOff x="4291303" y="2373161"/>
            <a:chExt cx="281581" cy="2111677"/>
          </a:xfrm>
        </p:grpSpPr>
        <p:cxnSp>
          <p:nvCxnSpPr>
            <p:cNvPr id="7" name="直線コネクタ 6"/>
            <p:cNvCxnSpPr/>
            <p:nvPr/>
          </p:nvCxnSpPr>
          <p:spPr>
            <a:xfrm flipH="1">
              <a:off x="4571115" y="2373161"/>
              <a:ext cx="1769" cy="211167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4291303" y="2373161"/>
              <a:ext cx="281581"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4" name="グループ化 3"/>
          <p:cNvGrpSpPr/>
          <p:nvPr/>
        </p:nvGrpSpPr>
        <p:grpSpPr>
          <a:xfrm>
            <a:off x="5251053" y="2489777"/>
            <a:ext cx="531860" cy="1887955"/>
            <a:chOff x="4041024" y="2485022"/>
            <a:chExt cx="531860" cy="1887955"/>
          </a:xfrm>
        </p:grpSpPr>
        <p:cxnSp>
          <p:nvCxnSpPr>
            <p:cNvPr id="10" name="直線コネクタ 9"/>
            <p:cNvCxnSpPr/>
            <p:nvPr/>
          </p:nvCxnSpPr>
          <p:spPr>
            <a:xfrm flipH="1">
              <a:off x="4571115" y="2485022"/>
              <a:ext cx="1769" cy="188795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4041024" y="2501871"/>
              <a:ext cx="53186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5" name="グループ化 4"/>
          <p:cNvGrpSpPr/>
          <p:nvPr/>
        </p:nvGrpSpPr>
        <p:grpSpPr>
          <a:xfrm>
            <a:off x="5251053" y="2726283"/>
            <a:ext cx="785632" cy="1662266"/>
            <a:chOff x="3395276" y="3140968"/>
            <a:chExt cx="785632" cy="1662266"/>
          </a:xfrm>
        </p:grpSpPr>
        <p:cxnSp>
          <p:nvCxnSpPr>
            <p:cNvPr id="13" name="直線コネクタ 12"/>
            <p:cNvCxnSpPr/>
            <p:nvPr/>
          </p:nvCxnSpPr>
          <p:spPr>
            <a:xfrm flipV="1">
              <a:off x="3395276" y="3140968"/>
              <a:ext cx="785632" cy="19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4179184" y="3140968"/>
              <a:ext cx="1724" cy="166226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9" name="グループ化 8"/>
          <p:cNvGrpSpPr/>
          <p:nvPr/>
        </p:nvGrpSpPr>
        <p:grpSpPr>
          <a:xfrm>
            <a:off x="5292080" y="2959840"/>
            <a:ext cx="1007647" cy="1428709"/>
            <a:chOff x="2058641" y="3573016"/>
            <a:chExt cx="1729451" cy="1428709"/>
          </a:xfrm>
        </p:grpSpPr>
        <p:cxnSp>
          <p:nvCxnSpPr>
            <p:cNvPr id="16" name="直線コネクタ 15"/>
            <p:cNvCxnSpPr/>
            <p:nvPr/>
          </p:nvCxnSpPr>
          <p:spPr>
            <a:xfrm flipV="1">
              <a:off x="2058641" y="3573016"/>
              <a:ext cx="1729451" cy="193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H="1">
              <a:off x="3786368" y="3573016"/>
              <a:ext cx="1724" cy="142870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19" name="直線コネクタ 18"/>
          <p:cNvCxnSpPr/>
          <p:nvPr/>
        </p:nvCxnSpPr>
        <p:spPr>
          <a:xfrm flipV="1">
            <a:off x="5291596" y="2963706"/>
            <a:ext cx="1729451" cy="1933"/>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0" name="正方形/長方形 19"/>
          <p:cNvSpPr/>
          <p:nvPr/>
        </p:nvSpPr>
        <p:spPr>
          <a:xfrm>
            <a:off x="5292079" y="2276869"/>
            <a:ext cx="237926" cy="706504"/>
          </a:xfrm>
          <a:prstGeom prst="rect">
            <a:avLst/>
          </a:prstGeom>
          <a:solidFill>
            <a:schemeClr val="bg1">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sp>
        <p:nvSpPr>
          <p:cNvPr id="21" name="正方形/長方形 20"/>
          <p:cNvSpPr/>
          <p:nvPr/>
        </p:nvSpPr>
        <p:spPr>
          <a:xfrm>
            <a:off x="5782913" y="2735398"/>
            <a:ext cx="257265" cy="239424"/>
          </a:xfrm>
          <a:prstGeom prst="rect">
            <a:avLst/>
          </a:prstGeom>
          <a:solidFill>
            <a:schemeClr val="bg1">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sp>
        <p:nvSpPr>
          <p:cNvPr id="22" name="正方形/長方形 21"/>
          <p:cNvSpPr/>
          <p:nvPr/>
        </p:nvSpPr>
        <p:spPr>
          <a:xfrm>
            <a:off x="5530005" y="2506492"/>
            <a:ext cx="245107" cy="476881"/>
          </a:xfrm>
          <a:prstGeom prst="rect">
            <a:avLst/>
          </a:prstGeom>
          <a:solidFill>
            <a:schemeClr val="bg1">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31</a:t>
            </a:fld>
            <a:endParaRPr kumimoji="1" lang="ja-JP" altLang="en-US"/>
          </a:p>
        </p:txBody>
      </p:sp>
      <p:sp>
        <p:nvSpPr>
          <p:cNvPr id="15" name="日付プレースホルダー 14">
            <a:extLst>
              <a:ext uri="{FF2B5EF4-FFF2-40B4-BE49-F238E27FC236}">
                <a16:creationId xmlns:a16="http://schemas.microsoft.com/office/drawing/2014/main" id="{C254FF56-1C23-44FE-ACDE-AEFBFF99197C}"/>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91721199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3" end="3"/>
                                            </p:txEl>
                                          </p:spTgt>
                                        </p:tgtEl>
                                        <p:attrNameLst>
                                          <p:attrName>style.visibility</p:attrName>
                                        </p:attrNameLst>
                                      </p:cBhvr>
                                      <p:to>
                                        <p:strVal val="visible"/>
                                      </p:to>
                                    </p:set>
                                    <p:animEffect transition="in" filter="fade">
                                      <p:cBhvr>
                                        <p:cTn id="15" dur="500"/>
                                        <p:tgtEl>
                                          <p:spTgt spid="166917">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6917">
                                            <p:txEl>
                                              <p:pRg st="4" end="4"/>
                                            </p:txEl>
                                          </p:spTgt>
                                        </p:tgtEl>
                                        <p:attrNameLst>
                                          <p:attrName>style.visibility</p:attrName>
                                        </p:attrNameLst>
                                      </p:cBhvr>
                                      <p:to>
                                        <p:strVal val="visible"/>
                                      </p:to>
                                    </p:set>
                                    <p:animEffect transition="in" filter="fade">
                                      <p:cBhvr>
                                        <p:cTn id="23" dur="500"/>
                                        <p:tgtEl>
                                          <p:spTgt spid="166917">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10" presetClass="entr" presetSubtype="0"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66917">
                                            <p:txEl>
                                              <p:pRg st="6" end="6"/>
                                            </p:txEl>
                                          </p:spTgt>
                                        </p:tgtEl>
                                        <p:attrNameLst>
                                          <p:attrName>style.visibility</p:attrName>
                                        </p:attrNameLst>
                                      </p:cBhvr>
                                      <p:to>
                                        <p:strVal val="visible"/>
                                      </p:to>
                                    </p:set>
                                    <p:animEffect transition="in" filter="fade">
                                      <p:cBhvr>
                                        <p:cTn id="39" dur="500"/>
                                        <p:tgtEl>
                                          <p:spTgt spid="166917">
                                            <p:txEl>
                                              <p:pRg st="6" end="6"/>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6917">
                                            <p:txEl>
                                              <p:pRg st="7" end="7"/>
                                            </p:txEl>
                                          </p:spTgt>
                                        </p:tgtEl>
                                        <p:attrNameLst>
                                          <p:attrName>style.visibility</p:attrName>
                                        </p:attrNameLst>
                                      </p:cBhvr>
                                      <p:to>
                                        <p:strVal val="visible"/>
                                      </p:to>
                                    </p:set>
                                    <p:animEffect transition="in" filter="fade">
                                      <p:cBhvr>
                                        <p:cTn id="47" dur="500"/>
                                        <p:tgtEl>
                                          <p:spTgt spid="166917">
                                            <p:txEl>
                                              <p:pRg st="7" end="7"/>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66917">
                                            <p:txEl>
                                              <p:pRg st="8" end="8"/>
                                            </p:txEl>
                                          </p:spTgt>
                                        </p:tgtEl>
                                        <p:attrNameLst>
                                          <p:attrName>style.visibility</p:attrName>
                                        </p:attrNameLst>
                                      </p:cBhvr>
                                      <p:to>
                                        <p:strVal val="visible"/>
                                      </p:to>
                                    </p:set>
                                    <p:animEffect transition="in" filter="fade">
                                      <p:cBhvr>
                                        <p:cTn id="55" dur="500"/>
                                        <p:tgtEl>
                                          <p:spTgt spid="166917">
                                            <p:txEl>
                                              <p:pRg st="8" end="8"/>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
                                        <p:tgtEl>
                                          <p:spTgt spid="22"/>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66917">
                                            <p:txEl>
                                              <p:pRg st="10" end="10"/>
                                            </p:txEl>
                                          </p:spTgt>
                                        </p:tgtEl>
                                        <p:attrNameLst>
                                          <p:attrName>style.visibility</p:attrName>
                                        </p:attrNameLst>
                                      </p:cBhvr>
                                      <p:to>
                                        <p:strVal val="visible"/>
                                      </p:to>
                                    </p:set>
                                    <p:animEffect transition="in" filter="fade">
                                      <p:cBhvr>
                                        <p:cTn id="68" dur="500"/>
                                        <p:tgtEl>
                                          <p:spTgt spid="166917">
                                            <p:txEl>
                                              <p:pRg st="10" end="10"/>
                                            </p:tx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66917">
                                            <p:txEl>
                                              <p:pRg st="11" end="11"/>
                                            </p:txEl>
                                          </p:spTgt>
                                        </p:tgtEl>
                                        <p:attrNameLst>
                                          <p:attrName>style.visibility</p:attrName>
                                        </p:attrNameLst>
                                      </p:cBhvr>
                                      <p:to>
                                        <p:strVal val="visible"/>
                                      </p:to>
                                    </p:set>
                                    <p:animEffect transition="in" filter="fade">
                                      <p:cBhvr>
                                        <p:cTn id="71" dur="500"/>
                                        <p:tgtEl>
                                          <p:spTgt spid="16691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Graphic spid="6" grpId="0">
        <p:bldAsOne/>
      </p:bldGraphic>
      <p:bldP spid="20" grpId="0" animBg="1"/>
      <p:bldP spid="21" grpId="0" animBg="1"/>
      <p:bldP spid="22"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4 </a:t>
            </a:r>
            <a:r>
              <a:rPr lang="ja-JP" altLang="en-US" dirty="0">
                <a:solidFill>
                  <a:srgbClr val="0070C0"/>
                </a:solidFill>
              </a:rPr>
              <a:t>経済環境の変化と需要曲線のシフト</a:t>
            </a:r>
            <a:endParaRPr lang="en-US" altLang="en-US" dirty="0">
              <a:solidFill>
                <a:srgbClr val="0070C0"/>
              </a:solidFill>
            </a:endParaRPr>
          </a:p>
        </p:txBody>
      </p:sp>
      <p:sp>
        <p:nvSpPr>
          <p:cNvPr id="166917" name="Rectangle 5"/>
          <p:cNvSpPr>
            <a:spLocks noGrp="1" noChangeArrowheads="1"/>
          </p:cNvSpPr>
          <p:nvPr>
            <p:ph idx="1"/>
          </p:nvPr>
        </p:nvSpPr>
        <p:spPr>
          <a:xfrm>
            <a:off x="467544" y="1268760"/>
            <a:ext cx="8424936" cy="4968552"/>
          </a:xfrm>
        </p:spPr>
        <p:txBody>
          <a:bodyPr>
            <a:noAutofit/>
          </a:bodyPr>
          <a:lstStyle/>
          <a:p>
            <a:pPr marL="457200" indent="-457200" algn="just">
              <a:buFont typeface="+mj-lt"/>
              <a:buAutoNum type="arabicPeriod"/>
            </a:pPr>
            <a:r>
              <a:rPr lang="ja-JP" altLang="en-US" sz="2400" dirty="0">
                <a:latin typeface="ＭＳ Ｐゴシック" pitchFamily="50" charset="-128"/>
                <a:ea typeface="ＭＳ Ｐゴシック" pitchFamily="50" charset="-128"/>
              </a:rPr>
              <a:t>消費者の好みの変化</a:t>
            </a:r>
            <a:endParaRPr lang="en-US" altLang="ja-JP" sz="2400" dirty="0">
              <a:latin typeface="ＭＳ Ｐゴシック" pitchFamily="50" charset="-128"/>
              <a:ea typeface="ＭＳ Ｐゴシック" pitchFamily="50" charset="-128"/>
            </a:endParaRPr>
          </a:p>
          <a:p>
            <a:pPr lvl="1" algn="just"/>
            <a:r>
              <a:rPr lang="ja-JP" altLang="en-US" sz="1800" dirty="0">
                <a:latin typeface="ＭＳ Ｐゴシック" pitchFamily="50" charset="-128"/>
                <a:ea typeface="ＭＳ Ｐゴシック" pitchFamily="50" charset="-128"/>
              </a:rPr>
              <a:t>冬になると，多くの人がマフラーや手袋を欲しがるようになる．</a:t>
            </a:r>
            <a:endParaRPr lang="en-US" altLang="ja-JP" sz="1800" dirty="0">
              <a:latin typeface="ＭＳ Ｐゴシック" pitchFamily="50" charset="-128"/>
              <a:ea typeface="ＭＳ Ｐゴシック" pitchFamily="50" charset="-128"/>
            </a:endParaRPr>
          </a:p>
          <a:p>
            <a:pPr lvl="1" algn="just"/>
            <a:r>
              <a:rPr lang="ja-JP" altLang="en-US" sz="1800" dirty="0">
                <a:latin typeface="ＭＳ Ｐゴシック" pitchFamily="50" charset="-128"/>
                <a:ea typeface="ＭＳ Ｐゴシック" pitchFamily="50" charset="-128"/>
              </a:rPr>
              <a:t>季節の変化などによりある財から得られる効用が変化することがある．</a:t>
            </a:r>
            <a:endParaRPr lang="en-US" altLang="ja-JP" sz="1800" dirty="0">
              <a:latin typeface="ＭＳ Ｐゴシック" pitchFamily="50" charset="-128"/>
              <a:ea typeface="ＭＳ Ｐゴシック" pitchFamily="50" charset="-128"/>
            </a:endParaRPr>
          </a:p>
          <a:p>
            <a:pPr marL="274320" lvl="1" indent="0" algn="just">
              <a:buNone/>
            </a:pPr>
            <a:endParaRPr lang="en-US" altLang="ja-JP" sz="800" dirty="0">
              <a:latin typeface="ＭＳ Ｐゴシック" pitchFamily="50" charset="-128"/>
              <a:ea typeface="ＭＳ Ｐゴシック" pitchFamily="50" charset="-128"/>
            </a:endParaRPr>
          </a:p>
          <a:p>
            <a:pPr marL="457200" indent="-457200" algn="just">
              <a:buFont typeface="+mj-lt"/>
              <a:buAutoNum type="arabicPeriod"/>
            </a:pPr>
            <a:r>
              <a:rPr lang="ja-JP" altLang="en-US" sz="2400" dirty="0">
                <a:latin typeface="ＭＳ Ｐゴシック" pitchFamily="50" charset="-128"/>
                <a:ea typeface="ＭＳ Ｐゴシック" pitchFamily="50" charset="-128"/>
              </a:rPr>
              <a:t>代替的な財・サービスの登場</a:t>
            </a:r>
            <a:endParaRPr lang="en-US" altLang="ja-JP" sz="2400" dirty="0">
              <a:latin typeface="ＭＳ Ｐゴシック" pitchFamily="50" charset="-128"/>
              <a:ea typeface="ＭＳ Ｐゴシック" pitchFamily="50" charset="-128"/>
            </a:endParaRPr>
          </a:p>
          <a:p>
            <a:pPr lvl="1" algn="just"/>
            <a:r>
              <a:rPr lang="ja-JP" altLang="en-US" sz="1800" dirty="0">
                <a:latin typeface="ＭＳ Ｐゴシック" pitchFamily="50" charset="-128"/>
                <a:ea typeface="ＭＳ Ｐゴシック" pitchFamily="50" charset="-128"/>
              </a:rPr>
              <a:t>ビールと発泡酒，スカイライナーと成田エクスプレスのように，同じような意味を持つ関係にある財・サービスを代替財という．</a:t>
            </a:r>
            <a:endParaRPr lang="en-US" altLang="ja-JP" sz="1800" dirty="0">
              <a:latin typeface="ＭＳ Ｐゴシック" pitchFamily="50" charset="-128"/>
              <a:ea typeface="ＭＳ Ｐゴシック" pitchFamily="50" charset="-128"/>
            </a:endParaRPr>
          </a:p>
          <a:p>
            <a:pPr lvl="1" algn="just"/>
            <a:r>
              <a:rPr lang="ja-JP" altLang="en-US" sz="1800" dirty="0">
                <a:latin typeface="ＭＳ Ｐゴシック" pitchFamily="50" charset="-128"/>
                <a:ea typeface="ＭＳ Ｐゴシック" pitchFamily="50" charset="-128"/>
              </a:rPr>
              <a:t>代替財が登場することにより，ある財から得られる効用は低下する．</a:t>
            </a:r>
            <a:endParaRPr lang="en-US" altLang="ja-JP" sz="18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marL="457200" indent="-457200" algn="just">
              <a:buFont typeface="+mj-lt"/>
              <a:buAutoNum type="arabicPeriod"/>
            </a:pPr>
            <a:r>
              <a:rPr lang="ja-JP" altLang="en-US" sz="2400" dirty="0">
                <a:latin typeface="ＭＳ Ｐゴシック" pitchFamily="50" charset="-128"/>
                <a:ea typeface="ＭＳ Ｐゴシック" pitchFamily="50" charset="-128"/>
              </a:rPr>
              <a:t>補完的な財・サービスの登場</a:t>
            </a:r>
            <a:endParaRPr lang="en-US" altLang="ja-JP" sz="2400" dirty="0">
              <a:latin typeface="ＭＳ Ｐゴシック" pitchFamily="50" charset="-128"/>
              <a:ea typeface="ＭＳ Ｐゴシック" pitchFamily="50" charset="-128"/>
            </a:endParaRPr>
          </a:p>
          <a:p>
            <a:pPr lvl="1" algn="just"/>
            <a:r>
              <a:rPr lang="ja-JP" altLang="en-US" sz="1800" dirty="0">
                <a:latin typeface="ＭＳ Ｐゴシック" pitchFamily="50" charset="-128"/>
                <a:ea typeface="ＭＳ Ｐゴシック" pitchFamily="50" charset="-128"/>
              </a:rPr>
              <a:t>ビールと唐揚げ，羽田空港の国内線と羽田空港の国際線のように，他の財・サービスの利用価値を高める関係にある財・サービスを補完財という．</a:t>
            </a:r>
            <a:endParaRPr lang="en-US" altLang="ja-JP" sz="1800" dirty="0">
              <a:latin typeface="ＭＳ Ｐゴシック" pitchFamily="50" charset="-128"/>
              <a:ea typeface="ＭＳ Ｐゴシック" pitchFamily="50" charset="-128"/>
            </a:endParaRPr>
          </a:p>
          <a:p>
            <a:pPr lvl="1" algn="just"/>
            <a:r>
              <a:rPr lang="ja-JP" altLang="en-US" sz="1800" dirty="0">
                <a:latin typeface="ＭＳ Ｐゴシック" pitchFamily="50" charset="-128"/>
                <a:ea typeface="ＭＳ Ｐゴシック" pitchFamily="50" charset="-128"/>
              </a:rPr>
              <a:t>補完財が登場することにより，ある財・サービスから得られる効用は上昇する．</a:t>
            </a:r>
            <a:endParaRPr lang="en-US" altLang="ja-JP" sz="18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32</a:t>
            </a:fld>
            <a:endParaRPr kumimoji="1" lang="ja-JP" altLang="en-US"/>
          </a:p>
        </p:txBody>
      </p:sp>
      <p:sp>
        <p:nvSpPr>
          <p:cNvPr id="4" name="日付プレースホルダー 3">
            <a:extLst>
              <a:ext uri="{FF2B5EF4-FFF2-40B4-BE49-F238E27FC236}">
                <a16:creationId xmlns:a16="http://schemas.microsoft.com/office/drawing/2014/main" id="{8E9B9C63-2560-46B7-A833-C3B8CCF72351}"/>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401443735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1" end="1"/>
                                            </p:txEl>
                                          </p:spTgt>
                                        </p:tgtEl>
                                        <p:attrNameLst>
                                          <p:attrName>style.visibility</p:attrName>
                                        </p:attrNameLst>
                                      </p:cBhvr>
                                      <p:to>
                                        <p:strVal val="visible"/>
                                      </p:to>
                                    </p:set>
                                    <p:animEffect transition="in" filter="fade">
                                      <p:cBhvr>
                                        <p:cTn id="10" dur="500"/>
                                        <p:tgtEl>
                                          <p:spTgt spid="16691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2" end="2"/>
                                            </p:txEl>
                                          </p:spTgt>
                                        </p:tgtEl>
                                        <p:attrNameLst>
                                          <p:attrName>style.visibility</p:attrName>
                                        </p:attrNameLst>
                                      </p:cBhvr>
                                      <p:to>
                                        <p:strVal val="visible"/>
                                      </p:to>
                                    </p:set>
                                    <p:animEffect transition="in" filter="fade">
                                      <p:cBhvr>
                                        <p:cTn id="13" dur="500"/>
                                        <p:tgtEl>
                                          <p:spTgt spid="16691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6917">
                                            <p:txEl>
                                              <p:pRg st="4" end="4"/>
                                            </p:txEl>
                                          </p:spTgt>
                                        </p:tgtEl>
                                        <p:attrNameLst>
                                          <p:attrName>style.visibility</p:attrName>
                                        </p:attrNameLst>
                                      </p:cBhvr>
                                      <p:to>
                                        <p:strVal val="visible"/>
                                      </p:to>
                                    </p:set>
                                    <p:animEffect transition="in" filter="fade">
                                      <p:cBhvr>
                                        <p:cTn id="18" dur="500"/>
                                        <p:tgtEl>
                                          <p:spTgt spid="166917">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6917">
                                            <p:txEl>
                                              <p:pRg st="5" end="5"/>
                                            </p:txEl>
                                          </p:spTgt>
                                        </p:tgtEl>
                                        <p:attrNameLst>
                                          <p:attrName>style.visibility</p:attrName>
                                        </p:attrNameLst>
                                      </p:cBhvr>
                                      <p:to>
                                        <p:strVal val="visible"/>
                                      </p:to>
                                    </p:set>
                                    <p:animEffect transition="in" filter="fade">
                                      <p:cBhvr>
                                        <p:cTn id="21" dur="500"/>
                                        <p:tgtEl>
                                          <p:spTgt spid="166917">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6917">
                                            <p:txEl>
                                              <p:pRg st="6" end="6"/>
                                            </p:txEl>
                                          </p:spTgt>
                                        </p:tgtEl>
                                        <p:attrNameLst>
                                          <p:attrName>style.visibility</p:attrName>
                                        </p:attrNameLst>
                                      </p:cBhvr>
                                      <p:to>
                                        <p:strVal val="visible"/>
                                      </p:to>
                                    </p:set>
                                    <p:animEffect transition="in" filter="fade">
                                      <p:cBhvr>
                                        <p:cTn id="24" dur="500"/>
                                        <p:tgtEl>
                                          <p:spTgt spid="166917">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66917">
                                            <p:txEl>
                                              <p:pRg st="8" end="8"/>
                                            </p:txEl>
                                          </p:spTgt>
                                        </p:tgtEl>
                                        <p:attrNameLst>
                                          <p:attrName>style.visibility</p:attrName>
                                        </p:attrNameLst>
                                      </p:cBhvr>
                                      <p:to>
                                        <p:strVal val="visible"/>
                                      </p:to>
                                    </p:set>
                                    <p:animEffect transition="in" filter="fade">
                                      <p:cBhvr>
                                        <p:cTn id="29" dur="500"/>
                                        <p:tgtEl>
                                          <p:spTgt spid="166917">
                                            <p:txEl>
                                              <p:pRg st="8" end="8"/>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6917">
                                            <p:txEl>
                                              <p:pRg st="9" end="9"/>
                                            </p:txEl>
                                          </p:spTgt>
                                        </p:tgtEl>
                                        <p:attrNameLst>
                                          <p:attrName>style.visibility</p:attrName>
                                        </p:attrNameLst>
                                      </p:cBhvr>
                                      <p:to>
                                        <p:strVal val="visible"/>
                                      </p:to>
                                    </p:set>
                                    <p:animEffect transition="in" filter="fade">
                                      <p:cBhvr>
                                        <p:cTn id="32" dur="500"/>
                                        <p:tgtEl>
                                          <p:spTgt spid="166917">
                                            <p:txEl>
                                              <p:pRg st="9" end="9"/>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6917">
                                            <p:txEl>
                                              <p:pRg st="10" end="10"/>
                                            </p:txEl>
                                          </p:spTgt>
                                        </p:tgtEl>
                                        <p:attrNameLst>
                                          <p:attrName>style.visibility</p:attrName>
                                        </p:attrNameLst>
                                      </p:cBhvr>
                                      <p:to>
                                        <p:strVal val="visible"/>
                                      </p:to>
                                    </p:set>
                                    <p:animEffect transition="in" filter="fade">
                                      <p:cBhvr>
                                        <p:cTn id="35"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4 </a:t>
            </a:r>
            <a:r>
              <a:rPr lang="ja-JP" altLang="en-US" dirty="0">
                <a:solidFill>
                  <a:srgbClr val="0070C0"/>
                </a:solidFill>
              </a:rPr>
              <a:t>経済環境の変化と需要曲線のシフト</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268760"/>
                <a:ext cx="8208912" cy="5040560"/>
              </a:xfrm>
            </p:spPr>
            <p:txBody>
              <a:bodyPr>
                <a:noAutofit/>
              </a:bodyPr>
              <a:lstStyle/>
              <a:p>
                <a:pPr algn="just"/>
                <a:r>
                  <a:rPr lang="ja-JP" altLang="en-US" sz="2400" dirty="0">
                    <a:latin typeface="ＭＳ Ｐゴシック" pitchFamily="50" charset="-128"/>
                    <a:ea typeface="ＭＳ Ｐゴシック" pitchFamily="50" charset="-128"/>
                  </a:rPr>
                  <a:t>経済環境が変わると価格と需要量の関係そのものが変化．</a:t>
                </a:r>
                <a:endParaRPr lang="en-US" altLang="ja-JP" sz="2400" dirty="0">
                  <a:latin typeface="ＭＳ Ｐゴシック" pitchFamily="50" charset="-128"/>
                  <a:ea typeface="ＭＳ Ｐゴシック" pitchFamily="50" charset="-128"/>
                </a:endParaRPr>
              </a:p>
              <a:p>
                <a:pPr lvl="1" algn="just"/>
                <a:r>
                  <a:rPr lang="ja-JP" altLang="en-US" sz="2100" dirty="0">
                    <a:solidFill>
                      <a:srgbClr val="FF0000"/>
                    </a:solidFill>
                    <a:latin typeface="ＭＳ Ｐゴシック" pitchFamily="50" charset="-128"/>
                    <a:ea typeface="ＭＳ Ｐゴシック" pitchFamily="50" charset="-128"/>
                  </a:rPr>
                  <a:t>需要曲線のシフト</a:t>
                </a:r>
                <a:r>
                  <a:rPr lang="ja-JP" altLang="en-US" sz="2100" dirty="0">
                    <a:latin typeface="ＭＳ Ｐゴシック" pitchFamily="50" charset="-128"/>
                    <a:ea typeface="ＭＳ Ｐゴシック" pitchFamily="50" charset="-128"/>
                  </a:rPr>
                  <a:t>という．</a:t>
                </a:r>
                <a:endParaRPr lang="en-US" altLang="ja-JP" sz="2100" dirty="0">
                  <a:latin typeface="ＭＳ Ｐゴシック" pitchFamily="50" charset="-128"/>
                  <a:ea typeface="ＭＳ Ｐゴシック" pitchFamily="50" charset="-128"/>
                </a:endParaRPr>
              </a:p>
              <a:p>
                <a:pPr algn="just"/>
                <a:r>
                  <a:rPr lang="ja-JP" altLang="en-US" sz="2000" dirty="0">
                    <a:latin typeface="ＭＳ Ｐゴシック" pitchFamily="50" charset="-128"/>
                    <a:ea typeface="ＭＳ Ｐゴシック" pitchFamily="50" charset="-128"/>
                  </a:rPr>
                  <a:t>財・サービスから得られる効用の程度は，飽和点を表す</a:t>
                </a:r>
                <a:r>
                  <a:rPr lang="en-US" altLang="ja-JP" sz="2000" i="1" dirty="0">
                    <a:latin typeface="Times New Roman" panose="02020603050405020304" pitchFamily="18" charset="0"/>
                    <a:ea typeface="ＭＳ Ｐゴシック" pitchFamily="50" charset="-128"/>
                    <a:cs typeface="Times New Roman" panose="02020603050405020304" pitchFamily="18" charset="0"/>
                  </a:rPr>
                  <a:t>B</a:t>
                </a:r>
                <a:r>
                  <a:rPr lang="ja-JP" altLang="en-US" sz="2000" dirty="0">
                    <a:latin typeface="Times New Roman" panose="02020603050405020304" pitchFamily="18" charset="0"/>
                    <a:ea typeface="ＭＳ Ｐゴシック" pitchFamily="50" charset="-128"/>
                    <a:cs typeface="Times New Roman" panose="02020603050405020304" pitchFamily="18" charset="0"/>
                  </a:rPr>
                  <a:t>で表現できた．</a:t>
                </a:r>
                <a:endParaRPr lang="en-US" altLang="ja-JP" sz="2000" dirty="0">
                  <a:latin typeface="Times New Roman" panose="02020603050405020304" pitchFamily="18" charset="0"/>
                  <a:ea typeface="ＭＳ Ｐゴシック" pitchFamily="50" charset="-128"/>
                  <a:cs typeface="Times New Roman" panose="02020603050405020304" pitchFamily="18" charset="0"/>
                </a:endParaRPr>
              </a:p>
              <a:p>
                <a:pPr marL="0" indent="0" algn="just">
                  <a:buNone/>
                </a:pPr>
                <a:endParaRPr lang="en-US" altLang="ja-JP" sz="800" dirty="0">
                  <a:latin typeface="Times New Roman" panose="02020603050405020304" pitchFamily="18" charset="0"/>
                  <a:ea typeface="ＭＳ Ｐゴシック" pitchFamily="50" charset="-128"/>
                  <a:cs typeface="Times New Roman" panose="02020603050405020304" pitchFamily="18" charset="0"/>
                </a:endParaRPr>
              </a:p>
              <a:p>
                <a:pPr lvl="1" algn="just"/>
                <a:r>
                  <a:rPr lang="ja-JP" altLang="en-US" sz="2000" dirty="0">
                    <a:latin typeface="Times New Roman" panose="02020603050405020304" pitchFamily="18" charset="0"/>
                    <a:ea typeface="ＭＳ Ｐゴシック" pitchFamily="50" charset="-128"/>
                    <a:cs typeface="Times New Roman" panose="02020603050405020304" pitchFamily="18" charset="0"/>
                  </a:rPr>
                  <a:t>もし</a:t>
                </a:r>
                <a:r>
                  <a:rPr lang="en-US" altLang="ja-JP" sz="2000" i="1" dirty="0">
                    <a:latin typeface="Times New Roman" panose="02020603050405020304" pitchFamily="18" charset="0"/>
                    <a:ea typeface="ＭＳ Ｐゴシック" pitchFamily="50" charset="-128"/>
                    <a:cs typeface="Times New Roman" panose="02020603050405020304" pitchFamily="18" charset="0"/>
                  </a:rPr>
                  <a:t> B</a:t>
                </a:r>
                <a:r>
                  <a:rPr lang="ja-JP" altLang="en-US" sz="2000" dirty="0">
                    <a:latin typeface="ＭＳ Ｐゴシック" pitchFamily="50" charset="-128"/>
                    <a:ea typeface="ＭＳ Ｐゴシック" pitchFamily="50" charset="-128"/>
                  </a:rPr>
                  <a:t>が</a:t>
                </a:r>
                <a:r>
                  <a:rPr lang="en-US" altLang="ja-JP" sz="2000" i="1" dirty="0">
                    <a:latin typeface="Times New Roman" panose="02020603050405020304" pitchFamily="18" charset="0"/>
                    <a:ea typeface="ＭＳ Ｐゴシック" pitchFamily="50" charset="-128"/>
                    <a:cs typeface="Times New Roman" panose="02020603050405020304" pitchFamily="18" charset="0"/>
                  </a:rPr>
                  <a:t>B</a:t>
                </a:r>
                <a:r>
                  <a:rPr lang="en-US" altLang="ja-JP" sz="2000" baseline="-25000" dirty="0">
                    <a:latin typeface="Times New Roman" panose="02020603050405020304" pitchFamily="18" charset="0"/>
                    <a:ea typeface="ＭＳ Ｐゴシック" pitchFamily="50" charset="-128"/>
                    <a:cs typeface="Times New Roman" panose="02020603050405020304" pitchFamily="18" charset="0"/>
                  </a:rPr>
                  <a:t>1</a:t>
                </a:r>
                <a:r>
                  <a:rPr lang="ja-JP" altLang="en-US" sz="2000" dirty="0">
                    <a:latin typeface="ＭＳ Ｐゴシック" pitchFamily="50" charset="-128"/>
                    <a:ea typeface="ＭＳ Ｐゴシック" pitchFamily="50" charset="-128"/>
                  </a:rPr>
                  <a:t>から</a:t>
                </a:r>
                <a:r>
                  <a:rPr lang="en-US" altLang="ja-JP" sz="2000" i="1" dirty="0">
                    <a:latin typeface="Times New Roman" panose="02020603050405020304" pitchFamily="18" charset="0"/>
                    <a:ea typeface="ＭＳ Ｐゴシック" pitchFamily="50" charset="-128"/>
                    <a:cs typeface="Times New Roman" panose="02020603050405020304" pitchFamily="18" charset="0"/>
                  </a:rPr>
                  <a:t>B</a:t>
                </a:r>
                <a:r>
                  <a:rPr lang="en-US" altLang="ja-JP" sz="2000" baseline="-25000" dirty="0">
                    <a:latin typeface="Times New Roman" panose="02020603050405020304" pitchFamily="18" charset="0"/>
                    <a:ea typeface="ＭＳ Ｐゴシック" pitchFamily="50" charset="-128"/>
                    <a:cs typeface="Times New Roman" panose="02020603050405020304" pitchFamily="18" charset="0"/>
                  </a:rPr>
                  <a:t>2</a:t>
                </a:r>
                <a:r>
                  <a:rPr lang="ja-JP" altLang="en-US" sz="2000" dirty="0" err="1">
                    <a:latin typeface="ＭＳ Ｐゴシック" pitchFamily="50" charset="-128"/>
                    <a:ea typeface="ＭＳ Ｐゴシック" pitchFamily="50" charset="-128"/>
                  </a:rPr>
                  <a:t>へと</a:t>
                </a:r>
                <a:r>
                  <a:rPr lang="ja-JP" altLang="en-US" sz="2000" dirty="0">
                    <a:latin typeface="ＭＳ Ｐゴシック" pitchFamily="50" charset="-128"/>
                    <a:ea typeface="ＭＳ Ｐゴシック" pitchFamily="50" charset="-128"/>
                  </a:rPr>
                  <a:t>変化したと</a:t>
                </a:r>
                <a:endParaRPr lang="en-US" altLang="ja-JP" sz="2000" dirty="0">
                  <a:latin typeface="ＭＳ Ｐゴシック" pitchFamily="50" charset="-128"/>
                  <a:ea typeface="ＭＳ Ｐゴシック" pitchFamily="50" charset="-128"/>
                </a:endParaRPr>
              </a:p>
              <a:p>
                <a:pPr marL="274320" lvl="1" indent="0" algn="just">
                  <a:buNone/>
                </a:pPr>
                <a:r>
                  <a:rPr lang="en-US" altLang="ja-JP" sz="2000" dirty="0">
                    <a:latin typeface="ＭＳ Ｐゴシック" pitchFamily="50" charset="-128"/>
                    <a:ea typeface="ＭＳ Ｐゴシック" pitchFamily="50" charset="-128"/>
                  </a:rPr>
                  <a:t>   </a:t>
                </a:r>
                <a:r>
                  <a:rPr lang="ja-JP" altLang="en-US" sz="2000" dirty="0">
                    <a:latin typeface="ＭＳ Ｐゴシック" pitchFamily="50" charset="-128"/>
                    <a:ea typeface="ＭＳ Ｐゴシック" pitchFamily="50" charset="-128"/>
                  </a:rPr>
                  <a:t>する</a:t>
                </a:r>
                <a:r>
                  <a:rPr lang="en-US" altLang="ja-JP" sz="2000" dirty="0">
                    <a:latin typeface="ＭＳ Ｐゴシック" pitchFamily="50" charset="-128"/>
                    <a:ea typeface="ＭＳ Ｐゴシック" pitchFamily="50" charset="-128"/>
                  </a:rPr>
                  <a:t> </a:t>
                </a:r>
                <a:r>
                  <a:rPr lang="ja-JP" altLang="en-US" sz="2000" dirty="0">
                    <a:latin typeface="ＭＳ Ｐゴシック" pitchFamily="50" charset="-128"/>
                    <a:ea typeface="ＭＳ Ｐゴシック" pitchFamily="50" charset="-128"/>
                  </a:rPr>
                  <a:t>（</a:t>
                </a:r>
                <a14:m>
                  <m:oMath xmlns:m="http://schemas.openxmlformats.org/officeDocument/2006/math">
                    <m:sSub>
                      <m:sSubPr>
                        <m:ctrlPr>
                          <a:rPr lang="en-US" altLang="ja-JP" sz="2000" b="0" i="1" dirty="0" smtClean="0">
                            <a:latin typeface="Cambria Math" panose="02040503050406030204" pitchFamily="18" charset="0"/>
                            <a:ea typeface="ＭＳ Ｐゴシック" pitchFamily="50" charset="-128"/>
                          </a:rPr>
                        </m:ctrlPr>
                      </m:sSubPr>
                      <m:e>
                        <m:r>
                          <a:rPr lang="en-US" altLang="ja-JP" sz="2000" i="1" dirty="0">
                            <a:latin typeface="Cambria Math"/>
                            <a:ea typeface="ＭＳ Ｐゴシック" pitchFamily="50" charset="-128"/>
                          </a:rPr>
                          <m:t>𝐵</m:t>
                        </m:r>
                      </m:e>
                      <m:sub>
                        <m:r>
                          <a:rPr lang="en-US" altLang="ja-JP" sz="2000" b="0" i="1" dirty="0" smtClean="0">
                            <a:latin typeface="Cambria Math"/>
                            <a:ea typeface="ＭＳ Ｐゴシック" pitchFamily="50" charset="-128"/>
                          </a:rPr>
                          <m:t>1</m:t>
                        </m:r>
                      </m:sub>
                    </m:sSub>
                    <m:r>
                      <a:rPr lang="en-US" altLang="ja-JP" sz="2000" b="0" i="1" dirty="0" smtClean="0">
                        <a:latin typeface="Cambria Math"/>
                        <a:ea typeface="ＭＳ Ｐゴシック" pitchFamily="50" charset="-128"/>
                      </a:rPr>
                      <m:t>&lt;</m:t>
                    </m:r>
                    <m:sSub>
                      <m:sSubPr>
                        <m:ctrlPr>
                          <a:rPr lang="en-US" altLang="ja-JP" sz="2000" b="0" i="1" dirty="0" smtClean="0">
                            <a:latin typeface="Cambria Math" panose="02040503050406030204" pitchFamily="18" charset="0"/>
                            <a:ea typeface="ＭＳ Ｐゴシック" pitchFamily="50" charset="-128"/>
                          </a:rPr>
                        </m:ctrlPr>
                      </m:sSubPr>
                      <m:e>
                        <m:r>
                          <a:rPr lang="en-US" altLang="ja-JP" sz="2000" b="0" i="1" dirty="0" smtClean="0">
                            <a:latin typeface="Cambria Math"/>
                            <a:ea typeface="ＭＳ Ｐゴシック" pitchFamily="50" charset="-128"/>
                          </a:rPr>
                          <m:t>𝐵</m:t>
                        </m:r>
                      </m:e>
                      <m:sub>
                        <m:r>
                          <a:rPr lang="en-US" altLang="ja-JP" sz="2000" b="0" i="1" dirty="0" smtClean="0">
                            <a:latin typeface="Cambria Math"/>
                            <a:ea typeface="ＭＳ Ｐゴシック" pitchFamily="50" charset="-128"/>
                          </a:rPr>
                          <m:t>2</m:t>
                        </m:r>
                      </m:sub>
                    </m:sSub>
                  </m:oMath>
                </a14:m>
                <a:r>
                  <a:rPr lang="ja-JP" altLang="en-US" sz="2000" dirty="0">
                    <a:latin typeface="ＭＳ Ｐゴシック" pitchFamily="50" charset="-128"/>
                    <a:ea typeface="ＭＳ Ｐゴシック" pitchFamily="50" charset="-128"/>
                  </a:rPr>
                  <a:t>）．</a:t>
                </a:r>
                <a:endParaRPr lang="en-US" altLang="ja-JP" sz="2000" dirty="0">
                  <a:latin typeface="ＭＳ Ｐゴシック" pitchFamily="50" charset="-128"/>
                  <a:ea typeface="ＭＳ Ｐゴシック" pitchFamily="50" charset="-128"/>
                </a:endParaRPr>
              </a:p>
              <a:p>
                <a:pPr lvl="2" algn="just"/>
                <a:r>
                  <a:rPr lang="ja-JP" altLang="en-US" sz="1700" dirty="0">
                    <a:latin typeface="ＭＳ Ｐゴシック" pitchFamily="50" charset="-128"/>
                    <a:ea typeface="ＭＳ Ｐゴシック" pitchFamily="50" charset="-128"/>
                  </a:rPr>
                  <a:t>需要曲線の縦軸切片のみ大きくなる．</a:t>
                </a:r>
                <a:endParaRPr lang="en-US" altLang="ja-JP" sz="1700" dirty="0">
                  <a:latin typeface="ＭＳ Ｐゴシック" pitchFamily="50" charset="-128"/>
                  <a:ea typeface="ＭＳ Ｐゴシック" pitchFamily="50" charset="-128"/>
                </a:endParaRPr>
              </a:p>
              <a:p>
                <a:pPr lvl="2" algn="just"/>
                <a:r>
                  <a:rPr lang="ja-JP" altLang="en-US" sz="1700" dirty="0">
                    <a:latin typeface="ＭＳ Ｐゴシック" pitchFamily="50" charset="-128"/>
                    <a:ea typeface="ＭＳ Ｐゴシック" pitchFamily="50" charset="-128"/>
                  </a:rPr>
                  <a:t>需要曲線は右シフトする．</a:t>
                </a:r>
                <a:endParaRPr lang="en-US" altLang="ja-JP" sz="1700" dirty="0">
                  <a:latin typeface="ＭＳ Ｐゴシック" pitchFamily="50" charset="-128"/>
                  <a:ea typeface="ＭＳ Ｐゴシック" pitchFamily="50" charset="-128"/>
                </a:endParaRPr>
              </a:p>
              <a:p>
                <a:pPr marL="274320" lvl="1" indent="0" algn="just">
                  <a:buNone/>
                </a:pPr>
                <a:r>
                  <a:rPr lang="en-US" altLang="ja-JP" sz="2000" dirty="0">
                    <a:ea typeface="ＭＳ Ｐゴシック" pitchFamily="50" charset="-128"/>
                  </a:rPr>
                  <a:t>	</a:t>
                </a:r>
                <a14:m>
                  <m:oMath xmlns:m="http://schemas.openxmlformats.org/officeDocument/2006/math">
                    <m:r>
                      <a:rPr lang="en-US" altLang="ja-JP" sz="2400" i="1" dirty="0">
                        <a:latin typeface="Cambria Math"/>
                        <a:ea typeface="ＭＳ Ｐゴシック" pitchFamily="50" charset="-128"/>
                      </a:rPr>
                      <m:t>𝑃</m:t>
                    </m:r>
                    <m:r>
                      <a:rPr lang="en-US" altLang="ja-JP" sz="2400" dirty="0">
                        <a:latin typeface="Cambria Math"/>
                        <a:ea typeface="ＭＳ Ｐゴシック" pitchFamily="50" charset="-128"/>
                      </a:rPr>
                      <m:t>=</m:t>
                    </m:r>
                    <m:f>
                      <m:fPr>
                        <m:ctrlPr>
                          <a:rPr lang="en-US" altLang="ja-JP" sz="2400" i="1" dirty="0">
                            <a:latin typeface="Cambria Math" panose="02040503050406030204" pitchFamily="18" charset="0"/>
                            <a:ea typeface="ＭＳ Ｐゴシック" pitchFamily="50" charset="-128"/>
                          </a:rPr>
                        </m:ctrlPr>
                      </m:fPr>
                      <m:num>
                        <m:r>
                          <a:rPr lang="en-US" altLang="ja-JP" sz="2400" i="1" dirty="0">
                            <a:latin typeface="Cambria Math"/>
                            <a:ea typeface="ＭＳ Ｐゴシック" pitchFamily="50" charset="-128"/>
                          </a:rPr>
                          <m:t>𝐵</m:t>
                        </m:r>
                      </m:num>
                      <m:den>
                        <m:r>
                          <a:rPr lang="en-US" altLang="ja-JP" sz="2400" i="1" dirty="0">
                            <a:latin typeface="Cambria Math"/>
                            <a:ea typeface="ＭＳ Ｐゴシック" pitchFamily="50" charset="-128"/>
                          </a:rPr>
                          <m:t>𝐴</m:t>
                        </m:r>
                      </m:den>
                    </m:f>
                    <m:r>
                      <a:rPr lang="en-US" altLang="ja-JP" sz="2400" dirty="0">
                        <a:latin typeface="Cambria Math"/>
                        <a:ea typeface="ＭＳ Ｐゴシック" pitchFamily="50" charset="-128"/>
                      </a:rPr>
                      <m:t>−</m:t>
                    </m:r>
                    <m:f>
                      <m:fPr>
                        <m:ctrlPr>
                          <a:rPr lang="en-US" altLang="ja-JP" sz="2400" i="1" dirty="0">
                            <a:latin typeface="Cambria Math" panose="02040503050406030204" pitchFamily="18" charset="0"/>
                            <a:ea typeface="ＭＳ Ｐゴシック" pitchFamily="50" charset="-128"/>
                          </a:rPr>
                        </m:ctrlPr>
                      </m:fPr>
                      <m:num>
                        <m:r>
                          <a:rPr lang="en-US" altLang="ja-JP" sz="2400" i="1" dirty="0">
                            <a:latin typeface="Cambria Math"/>
                            <a:ea typeface="ＭＳ Ｐゴシック" pitchFamily="50" charset="-128"/>
                          </a:rPr>
                          <m:t>1</m:t>
                        </m:r>
                      </m:num>
                      <m:den>
                        <m:r>
                          <a:rPr lang="en-US" altLang="ja-JP" sz="2400" i="1" dirty="0">
                            <a:latin typeface="Cambria Math"/>
                            <a:ea typeface="ＭＳ Ｐゴシック" pitchFamily="50" charset="-128"/>
                          </a:rPr>
                          <m:t>𝐴</m:t>
                        </m:r>
                      </m:den>
                    </m:f>
                    <m:r>
                      <a:rPr lang="en-US" altLang="ja-JP" sz="2400" i="1" dirty="0">
                        <a:latin typeface="Cambria Math"/>
                        <a:ea typeface="ＭＳ Ｐゴシック" pitchFamily="50" charset="-128"/>
                      </a:rPr>
                      <m:t>𝐷</m:t>
                    </m:r>
                  </m:oMath>
                </a14:m>
                <a:endParaRPr lang="en-US" altLang="ja-JP" sz="2400" dirty="0">
                  <a:latin typeface="ＭＳ Ｐゴシック" pitchFamily="50" charset="-128"/>
                  <a:ea typeface="ＭＳ Ｐゴシック" pitchFamily="50" charset="-128"/>
                </a:endParaRPr>
              </a:p>
              <a:p>
                <a:pPr marL="274320" lvl="1" indent="0" algn="just">
                  <a:buNone/>
                </a:pPr>
                <a:endParaRPr lang="en-US" altLang="ja-JP" sz="800" dirty="0">
                  <a:latin typeface="ＭＳ Ｐゴシック" pitchFamily="50" charset="-128"/>
                  <a:ea typeface="ＭＳ Ｐゴシック" pitchFamily="50" charset="-128"/>
                </a:endParaRPr>
              </a:p>
              <a:p>
                <a:pPr algn="just"/>
                <a:r>
                  <a:rPr lang="ja-JP" altLang="en-US" sz="2000" dirty="0">
                    <a:latin typeface="ＭＳ Ｐゴシック" pitchFamily="50" charset="-128"/>
                    <a:ea typeface="ＭＳ Ｐゴシック" pitchFamily="50" charset="-128"/>
                  </a:rPr>
                  <a:t>多くの人がある財を好むようになると，</a:t>
                </a:r>
                <a:endParaRPr lang="en-US" altLang="ja-JP" sz="2000" dirty="0">
                  <a:latin typeface="ＭＳ Ｐゴシック" pitchFamily="50" charset="-128"/>
                  <a:ea typeface="ＭＳ Ｐゴシック" pitchFamily="50" charset="-128"/>
                </a:endParaRPr>
              </a:p>
              <a:p>
                <a:pPr marL="0" indent="0" algn="just">
                  <a:buNone/>
                </a:pPr>
                <a:r>
                  <a:rPr lang="en-US" altLang="ja-JP" sz="2000" dirty="0">
                    <a:latin typeface="ＭＳ Ｐゴシック" pitchFamily="50" charset="-128"/>
                    <a:ea typeface="ＭＳ Ｐゴシック" pitchFamily="50" charset="-128"/>
                  </a:rPr>
                  <a:t>    </a:t>
                </a:r>
                <a:r>
                  <a:rPr lang="en-US" altLang="ja-JP" sz="2000" i="1" dirty="0">
                    <a:latin typeface="Times New Roman" panose="02020603050405020304" pitchFamily="18" charset="0"/>
                    <a:ea typeface="ＭＳ Ｐゴシック" pitchFamily="50" charset="-128"/>
                    <a:cs typeface="Times New Roman" panose="02020603050405020304" pitchFamily="18" charset="0"/>
                  </a:rPr>
                  <a:t>B</a:t>
                </a:r>
                <a:r>
                  <a:rPr lang="ja-JP" altLang="en-US" sz="2000" dirty="0">
                    <a:latin typeface="ＭＳ Ｐゴシック" pitchFamily="50" charset="-128"/>
                    <a:ea typeface="ＭＳ Ｐゴシック" pitchFamily="50" charset="-128"/>
                  </a:rPr>
                  <a:t>が上昇する（右シフト）．</a:t>
                </a:r>
                <a:endParaRPr lang="en-US" altLang="ja-JP" sz="2000" dirty="0">
                  <a:latin typeface="ＭＳ Ｐゴシック" pitchFamily="50" charset="-128"/>
                  <a:ea typeface="ＭＳ Ｐゴシック" pitchFamily="50" charset="-128"/>
                </a:endParaRPr>
              </a:p>
              <a:p>
                <a:pPr algn="just"/>
                <a:r>
                  <a:rPr lang="ja-JP" altLang="en-US" sz="2000" dirty="0">
                    <a:solidFill>
                      <a:srgbClr val="0070C0"/>
                    </a:solidFill>
                    <a:latin typeface="ＭＳ Ｐゴシック" pitchFamily="50" charset="-128"/>
                    <a:ea typeface="ＭＳ Ｐゴシック" pitchFamily="50" charset="-128"/>
                  </a:rPr>
                  <a:t>代替財は</a:t>
                </a:r>
                <a:r>
                  <a:rPr lang="en-US" altLang="ja-JP" sz="2000" i="1" dirty="0">
                    <a:solidFill>
                      <a:srgbClr val="0070C0"/>
                    </a:solidFill>
                    <a:latin typeface="Times New Roman" panose="02020603050405020304" pitchFamily="18" charset="0"/>
                    <a:ea typeface="ＭＳ Ｐゴシック" pitchFamily="50" charset="-128"/>
                    <a:cs typeface="Times New Roman" panose="02020603050405020304" pitchFamily="18" charset="0"/>
                  </a:rPr>
                  <a:t>B</a:t>
                </a:r>
                <a:r>
                  <a:rPr lang="ja-JP" altLang="en-US" sz="2000" dirty="0" err="1">
                    <a:solidFill>
                      <a:srgbClr val="0070C0"/>
                    </a:solidFill>
                    <a:latin typeface="ＭＳ Ｐゴシック" pitchFamily="50" charset="-128"/>
                    <a:ea typeface="ＭＳ Ｐゴシック" pitchFamily="50" charset="-128"/>
                  </a:rPr>
                  <a:t>を低</a:t>
                </a:r>
                <a:r>
                  <a:rPr lang="ja-JP" altLang="en-US" sz="2000" dirty="0">
                    <a:solidFill>
                      <a:srgbClr val="0070C0"/>
                    </a:solidFill>
                    <a:latin typeface="ＭＳ Ｐゴシック" pitchFamily="50" charset="-128"/>
                    <a:ea typeface="ＭＳ Ｐゴシック" pitchFamily="50" charset="-128"/>
                  </a:rPr>
                  <a:t>下</a:t>
                </a:r>
                <a:r>
                  <a:rPr lang="ja-JP" altLang="en-US" sz="2000" dirty="0">
                    <a:latin typeface="ＭＳ Ｐゴシック" pitchFamily="50" charset="-128"/>
                    <a:ea typeface="ＭＳ Ｐゴシック" pitchFamily="50" charset="-128"/>
                  </a:rPr>
                  <a:t>させる（左シフト），</a:t>
                </a:r>
                <a:endParaRPr lang="en-US" altLang="ja-JP" sz="2000" dirty="0">
                  <a:latin typeface="ＭＳ Ｐゴシック" pitchFamily="50" charset="-128"/>
                  <a:ea typeface="ＭＳ Ｐゴシック" pitchFamily="50" charset="-128"/>
                </a:endParaRPr>
              </a:p>
              <a:p>
                <a:pPr algn="just"/>
                <a:r>
                  <a:rPr lang="ja-JP" altLang="en-US" sz="2000" dirty="0">
                    <a:solidFill>
                      <a:srgbClr val="00B050"/>
                    </a:solidFill>
                    <a:latin typeface="ＭＳ Ｐゴシック" pitchFamily="50" charset="-128"/>
                    <a:ea typeface="ＭＳ Ｐゴシック" pitchFamily="50" charset="-128"/>
                  </a:rPr>
                  <a:t>補完財は</a:t>
                </a:r>
                <a:r>
                  <a:rPr lang="en-US" altLang="ja-JP" sz="2000" i="1" dirty="0">
                    <a:solidFill>
                      <a:srgbClr val="00B050"/>
                    </a:solidFill>
                    <a:latin typeface="Times New Roman" panose="02020603050405020304" pitchFamily="18" charset="0"/>
                    <a:ea typeface="ＭＳ Ｐゴシック" pitchFamily="50" charset="-128"/>
                    <a:cs typeface="Times New Roman" panose="02020603050405020304" pitchFamily="18" charset="0"/>
                  </a:rPr>
                  <a:t>B</a:t>
                </a:r>
                <a:r>
                  <a:rPr lang="ja-JP" altLang="en-US" sz="2000" dirty="0">
                    <a:solidFill>
                      <a:srgbClr val="00B050"/>
                    </a:solidFill>
                    <a:latin typeface="ＭＳ Ｐゴシック" pitchFamily="50" charset="-128"/>
                    <a:ea typeface="ＭＳ Ｐゴシック" pitchFamily="50" charset="-128"/>
                  </a:rPr>
                  <a:t>を上昇</a:t>
                </a:r>
                <a:r>
                  <a:rPr lang="ja-JP" altLang="en-US" sz="2000" dirty="0">
                    <a:latin typeface="ＭＳ Ｐゴシック" pitchFamily="50" charset="-128"/>
                    <a:ea typeface="ＭＳ Ｐゴシック" pitchFamily="50" charset="-128"/>
                  </a:rPr>
                  <a:t>させる（右シフト）．</a:t>
                </a:r>
                <a:endParaRPr lang="en-US" altLang="ja-JP" sz="20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268760"/>
                <a:ext cx="8208912" cy="5040560"/>
              </a:xfrm>
              <a:blipFill rotWithShape="1">
                <a:blip r:embed="rId3"/>
                <a:stretch>
                  <a:fillRect l="-520" t="-967" b="-3265"/>
                </a:stretch>
              </a:blipFill>
            </p:spPr>
            <p:txBody>
              <a:bodyPr/>
              <a:lstStyle/>
              <a:p>
                <a:r>
                  <a:rPr lang="ja-JP" altLang="en-US">
                    <a:noFill/>
                  </a:rPr>
                  <a:t> </a:t>
                </a:r>
              </a:p>
            </p:txBody>
          </p:sp>
        </mc:Fallback>
      </mc:AlternateContent>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2564904"/>
            <a:ext cx="43434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右矢印 2"/>
          <p:cNvSpPr/>
          <p:nvPr/>
        </p:nvSpPr>
        <p:spPr>
          <a:xfrm>
            <a:off x="5940152" y="4275491"/>
            <a:ext cx="432048" cy="3017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33</a:t>
            </a:fld>
            <a:endParaRPr kumimoji="1" lang="ja-JP" altLang="en-US"/>
          </a:p>
        </p:txBody>
      </p:sp>
      <p:sp>
        <p:nvSpPr>
          <p:cNvPr id="5" name="日付プレースホルダー 4">
            <a:extLst>
              <a:ext uri="{FF2B5EF4-FFF2-40B4-BE49-F238E27FC236}">
                <a16:creationId xmlns:a16="http://schemas.microsoft.com/office/drawing/2014/main" id="{282112DA-D5D1-4EF9-A0DD-EE8373BB0CE6}"/>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51746715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4" end="4"/>
                                            </p:txEl>
                                          </p:spTgt>
                                        </p:tgtEl>
                                        <p:attrNameLst>
                                          <p:attrName>style.visibility</p:attrName>
                                        </p:attrNameLst>
                                      </p:cBhvr>
                                      <p:to>
                                        <p:strVal val="visible"/>
                                      </p:to>
                                    </p:set>
                                    <p:animEffect transition="in" filter="fade">
                                      <p:cBhvr>
                                        <p:cTn id="10" dur="500"/>
                                        <p:tgtEl>
                                          <p:spTgt spid="166917">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5" end="5"/>
                                            </p:txEl>
                                          </p:spTgt>
                                        </p:tgtEl>
                                        <p:attrNameLst>
                                          <p:attrName>style.visibility</p:attrName>
                                        </p:attrNameLst>
                                      </p:cBhvr>
                                      <p:to>
                                        <p:strVal val="visible"/>
                                      </p:to>
                                    </p:set>
                                    <p:animEffect transition="in" filter="fade">
                                      <p:cBhvr>
                                        <p:cTn id="13" dur="500"/>
                                        <p:tgtEl>
                                          <p:spTgt spid="166917">
                                            <p:txEl>
                                              <p:pRg st="5" end="5"/>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6917">
                                            <p:txEl>
                                              <p:pRg st="6" end="6"/>
                                            </p:txEl>
                                          </p:spTgt>
                                        </p:tgtEl>
                                        <p:attrNameLst>
                                          <p:attrName>style.visibility</p:attrName>
                                        </p:attrNameLst>
                                      </p:cBhvr>
                                      <p:to>
                                        <p:strVal val="visible"/>
                                      </p:to>
                                    </p:set>
                                    <p:animEffect transition="in" filter="fade">
                                      <p:cBhvr>
                                        <p:cTn id="16" dur="500"/>
                                        <p:tgtEl>
                                          <p:spTgt spid="166917">
                                            <p:txEl>
                                              <p:pRg st="6" end="6"/>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6917">
                                            <p:txEl>
                                              <p:pRg st="7" end="7"/>
                                            </p:txEl>
                                          </p:spTgt>
                                        </p:tgtEl>
                                        <p:attrNameLst>
                                          <p:attrName>style.visibility</p:attrName>
                                        </p:attrNameLst>
                                      </p:cBhvr>
                                      <p:to>
                                        <p:strVal val="visible"/>
                                      </p:to>
                                    </p:set>
                                    <p:animEffect transition="in" filter="fade">
                                      <p:cBhvr>
                                        <p:cTn id="19" dur="500"/>
                                        <p:tgtEl>
                                          <p:spTgt spid="166917">
                                            <p:txEl>
                                              <p:pRg st="7" end="7"/>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6917">
                                            <p:txEl>
                                              <p:pRg st="8" end="8"/>
                                            </p:txEl>
                                          </p:spTgt>
                                        </p:tgtEl>
                                        <p:attrNameLst>
                                          <p:attrName>style.visibility</p:attrName>
                                        </p:attrNameLst>
                                      </p:cBhvr>
                                      <p:to>
                                        <p:strVal val="visible"/>
                                      </p:to>
                                    </p:set>
                                    <p:animEffect transition="in" filter="fade">
                                      <p:cBhvr>
                                        <p:cTn id="22" dur="500"/>
                                        <p:tgtEl>
                                          <p:spTgt spid="166917">
                                            <p:txEl>
                                              <p:pRg st="8" end="8"/>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074"/>
                                        </p:tgtEl>
                                        <p:attrNameLst>
                                          <p:attrName>style.visibility</p:attrName>
                                        </p:attrNameLst>
                                      </p:cBhvr>
                                      <p:to>
                                        <p:strVal val="visible"/>
                                      </p:to>
                                    </p:set>
                                    <p:animEffect transition="in" filter="fade">
                                      <p:cBhvr>
                                        <p:cTn id="25" dur="500"/>
                                        <p:tgtEl>
                                          <p:spTgt spid="307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6917">
                                            <p:txEl>
                                              <p:pRg st="10" end="10"/>
                                            </p:txEl>
                                          </p:spTgt>
                                        </p:tgtEl>
                                        <p:attrNameLst>
                                          <p:attrName>style.visibility</p:attrName>
                                        </p:attrNameLst>
                                      </p:cBhvr>
                                      <p:to>
                                        <p:strVal val="visible"/>
                                      </p:to>
                                    </p:set>
                                    <p:animEffect transition="in" filter="fade">
                                      <p:cBhvr>
                                        <p:cTn id="33" dur="500"/>
                                        <p:tgtEl>
                                          <p:spTgt spid="166917">
                                            <p:txEl>
                                              <p:pRg st="10" end="1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6917">
                                            <p:txEl>
                                              <p:pRg st="11" end="11"/>
                                            </p:txEl>
                                          </p:spTgt>
                                        </p:tgtEl>
                                        <p:attrNameLst>
                                          <p:attrName>style.visibility</p:attrName>
                                        </p:attrNameLst>
                                      </p:cBhvr>
                                      <p:to>
                                        <p:strVal val="visible"/>
                                      </p:to>
                                    </p:set>
                                    <p:animEffect transition="in" filter="fade">
                                      <p:cBhvr>
                                        <p:cTn id="36" dur="500"/>
                                        <p:tgtEl>
                                          <p:spTgt spid="166917">
                                            <p:txEl>
                                              <p:pRg st="11" end="1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66917">
                                            <p:txEl>
                                              <p:pRg st="12" end="12"/>
                                            </p:txEl>
                                          </p:spTgt>
                                        </p:tgtEl>
                                        <p:attrNameLst>
                                          <p:attrName>style.visibility</p:attrName>
                                        </p:attrNameLst>
                                      </p:cBhvr>
                                      <p:to>
                                        <p:strVal val="visible"/>
                                      </p:to>
                                    </p:set>
                                    <p:animEffect transition="in" filter="fade">
                                      <p:cBhvr>
                                        <p:cTn id="41" dur="500"/>
                                        <p:tgtEl>
                                          <p:spTgt spid="166917">
                                            <p:txEl>
                                              <p:pRg st="12" end="1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66917">
                                            <p:txEl>
                                              <p:pRg st="13" end="13"/>
                                            </p:txEl>
                                          </p:spTgt>
                                        </p:tgtEl>
                                        <p:attrNameLst>
                                          <p:attrName>style.visibility</p:attrName>
                                        </p:attrNameLst>
                                      </p:cBhvr>
                                      <p:to>
                                        <p:strVal val="visible"/>
                                      </p:to>
                                    </p:set>
                                    <p:animEffect transition="in" filter="fade">
                                      <p:cBhvr>
                                        <p:cTn id="46" dur="500"/>
                                        <p:tgtEl>
                                          <p:spTgt spid="16691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4 </a:t>
            </a:r>
            <a:r>
              <a:rPr lang="ja-JP" altLang="en-US" dirty="0">
                <a:solidFill>
                  <a:srgbClr val="0070C0"/>
                </a:solidFill>
              </a:rPr>
              <a:t>経済環境の変化と需要曲線のシフト</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268760"/>
                <a:ext cx="8424936" cy="5040560"/>
              </a:xfrm>
            </p:spPr>
            <p:txBody>
              <a:bodyPr>
                <a:noAutofit/>
              </a:bodyPr>
              <a:lstStyle/>
              <a:p>
                <a:pPr marL="457200" indent="-457200" algn="just">
                  <a:buFont typeface="+mj-lt"/>
                  <a:buAutoNum type="arabicPeriod" startAt="4"/>
                </a:pPr>
                <a:r>
                  <a:rPr lang="ja-JP" altLang="en-US" sz="2400" dirty="0">
                    <a:latin typeface="ＭＳ Ｐゴシック" pitchFamily="50" charset="-128"/>
                    <a:ea typeface="ＭＳ Ｐゴシック" pitchFamily="50" charset="-128"/>
                  </a:rPr>
                  <a:t>将来不安による貨幣への選好</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将来ひょっとしたお金が必要になるなどの理由で，お金をより多く保有しておきたいと考えるようになったとする．</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この場合，貨幣保有から感じる効用の程度が高まると考えられる．</a:t>
                </a:r>
                <a:endParaRPr lang="en-US" altLang="ja-JP" sz="2100" dirty="0">
                  <a:latin typeface="ＭＳ Ｐゴシック" pitchFamily="50" charset="-128"/>
                  <a:ea typeface="ＭＳ Ｐゴシック" pitchFamily="50" charset="-128"/>
                </a:endParaRPr>
              </a:p>
              <a:p>
                <a:pPr lvl="1" algn="just"/>
                <a:endParaRPr lang="en-US" altLang="ja-JP" sz="2000" dirty="0">
                  <a:latin typeface="Times New Roman" panose="02020603050405020304" pitchFamily="18" charset="0"/>
                  <a:ea typeface="ＭＳ Ｐゴシック" pitchFamily="50" charset="-128"/>
                  <a:cs typeface="Times New Roman" panose="02020603050405020304" pitchFamily="18" charset="0"/>
                </a:endParaRPr>
              </a:p>
              <a:p>
                <a:pPr lvl="1" algn="just"/>
                <a:r>
                  <a:rPr lang="ja-JP" altLang="en-US" sz="2000" dirty="0">
                    <a:latin typeface="Times New Roman" panose="02020603050405020304" pitchFamily="18" charset="0"/>
                    <a:ea typeface="ＭＳ Ｐゴシック" pitchFamily="50" charset="-128"/>
                    <a:cs typeface="Times New Roman" panose="02020603050405020304" pitchFamily="18" charset="0"/>
                  </a:rPr>
                  <a:t>もし</a:t>
                </a:r>
                <a:r>
                  <a:rPr lang="en-US" altLang="ja-JP" sz="2000" i="1" dirty="0">
                    <a:latin typeface="Times New Roman" panose="02020603050405020304" pitchFamily="18" charset="0"/>
                    <a:ea typeface="ＭＳ Ｐゴシック" pitchFamily="50" charset="-128"/>
                    <a:cs typeface="Times New Roman" panose="02020603050405020304" pitchFamily="18" charset="0"/>
                  </a:rPr>
                  <a:t> A</a:t>
                </a:r>
                <a:r>
                  <a:rPr lang="ja-JP" altLang="en-US" sz="2000" dirty="0">
                    <a:latin typeface="ＭＳ Ｐゴシック" pitchFamily="50" charset="-128"/>
                    <a:ea typeface="ＭＳ Ｐゴシック" pitchFamily="50" charset="-128"/>
                  </a:rPr>
                  <a:t>が</a:t>
                </a:r>
                <a:r>
                  <a:rPr lang="en-US" altLang="ja-JP" sz="2000" i="1" dirty="0">
                    <a:latin typeface="Times New Roman" panose="02020603050405020304" pitchFamily="18" charset="0"/>
                    <a:ea typeface="ＭＳ Ｐゴシック" pitchFamily="50" charset="-128"/>
                    <a:cs typeface="Times New Roman" panose="02020603050405020304" pitchFamily="18" charset="0"/>
                  </a:rPr>
                  <a:t>A</a:t>
                </a:r>
                <a:r>
                  <a:rPr lang="en-US" altLang="ja-JP" sz="2000" baseline="-25000" dirty="0">
                    <a:latin typeface="Times New Roman" panose="02020603050405020304" pitchFamily="18" charset="0"/>
                    <a:ea typeface="ＭＳ Ｐゴシック" pitchFamily="50" charset="-128"/>
                    <a:cs typeface="Times New Roman" panose="02020603050405020304" pitchFamily="18" charset="0"/>
                  </a:rPr>
                  <a:t>1</a:t>
                </a:r>
                <a:r>
                  <a:rPr lang="ja-JP" altLang="en-US" sz="2000" dirty="0">
                    <a:latin typeface="ＭＳ Ｐゴシック" pitchFamily="50" charset="-128"/>
                    <a:ea typeface="ＭＳ Ｐゴシック" pitchFamily="50" charset="-128"/>
                  </a:rPr>
                  <a:t>から</a:t>
                </a:r>
                <a:r>
                  <a:rPr lang="en-US" altLang="ja-JP" sz="2000" i="1" dirty="0">
                    <a:latin typeface="Times New Roman" panose="02020603050405020304" pitchFamily="18" charset="0"/>
                    <a:ea typeface="ＭＳ Ｐゴシック" pitchFamily="50" charset="-128"/>
                    <a:cs typeface="Times New Roman" panose="02020603050405020304" pitchFamily="18" charset="0"/>
                  </a:rPr>
                  <a:t>A</a:t>
                </a:r>
                <a:r>
                  <a:rPr lang="en-US" altLang="ja-JP" sz="2000" baseline="-25000" dirty="0">
                    <a:latin typeface="Times New Roman" panose="02020603050405020304" pitchFamily="18" charset="0"/>
                    <a:ea typeface="ＭＳ Ｐゴシック" pitchFamily="50" charset="-128"/>
                    <a:cs typeface="Times New Roman" panose="02020603050405020304" pitchFamily="18" charset="0"/>
                  </a:rPr>
                  <a:t>2</a:t>
                </a:r>
                <a:r>
                  <a:rPr lang="ja-JP" altLang="en-US" sz="2000" dirty="0" err="1">
                    <a:latin typeface="ＭＳ Ｐゴシック" pitchFamily="50" charset="-128"/>
                    <a:ea typeface="ＭＳ Ｐゴシック" pitchFamily="50" charset="-128"/>
                  </a:rPr>
                  <a:t>へと</a:t>
                </a:r>
                <a:r>
                  <a:rPr lang="ja-JP" altLang="en-US" sz="2000" dirty="0">
                    <a:latin typeface="ＭＳ Ｐゴシック" pitchFamily="50" charset="-128"/>
                    <a:ea typeface="ＭＳ Ｐゴシック" pitchFamily="50" charset="-128"/>
                  </a:rPr>
                  <a:t>変化したと</a:t>
                </a:r>
                <a:endParaRPr lang="en-US" altLang="ja-JP" sz="2000" dirty="0">
                  <a:latin typeface="ＭＳ Ｐゴシック" pitchFamily="50" charset="-128"/>
                  <a:ea typeface="ＭＳ Ｐゴシック" pitchFamily="50" charset="-128"/>
                </a:endParaRPr>
              </a:p>
              <a:p>
                <a:pPr marL="274320" lvl="1" indent="0" algn="just">
                  <a:buNone/>
                </a:pPr>
                <a:r>
                  <a:rPr lang="en-US" altLang="ja-JP" sz="2000" dirty="0">
                    <a:latin typeface="ＭＳ Ｐゴシック" pitchFamily="50" charset="-128"/>
                    <a:ea typeface="ＭＳ Ｐゴシック" pitchFamily="50" charset="-128"/>
                  </a:rPr>
                  <a:t>   </a:t>
                </a:r>
                <a:r>
                  <a:rPr lang="ja-JP" altLang="en-US" sz="2000" dirty="0">
                    <a:latin typeface="ＭＳ Ｐゴシック" pitchFamily="50" charset="-128"/>
                    <a:ea typeface="ＭＳ Ｐゴシック" pitchFamily="50" charset="-128"/>
                  </a:rPr>
                  <a:t>する</a:t>
                </a:r>
                <a:r>
                  <a:rPr lang="en-US" altLang="ja-JP" sz="2000" dirty="0">
                    <a:latin typeface="ＭＳ Ｐゴシック" pitchFamily="50" charset="-128"/>
                    <a:ea typeface="ＭＳ Ｐゴシック" pitchFamily="50" charset="-128"/>
                  </a:rPr>
                  <a:t> </a:t>
                </a:r>
                <a:r>
                  <a:rPr lang="ja-JP" altLang="en-US" sz="2000" dirty="0">
                    <a:latin typeface="ＭＳ Ｐゴシック" pitchFamily="50" charset="-128"/>
                    <a:ea typeface="ＭＳ Ｐゴシック" pitchFamily="50" charset="-128"/>
                  </a:rPr>
                  <a:t>（</a:t>
                </a:r>
                <a14:m>
                  <m:oMath xmlns:m="http://schemas.openxmlformats.org/officeDocument/2006/math">
                    <m:sSub>
                      <m:sSubPr>
                        <m:ctrlPr>
                          <a:rPr lang="en-US" altLang="ja-JP" sz="2000" i="1" dirty="0">
                            <a:latin typeface="Cambria Math" panose="02040503050406030204" pitchFamily="18" charset="0"/>
                            <a:ea typeface="ＭＳ Ｐゴシック" pitchFamily="50" charset="-128"/>
                          </a:rPr>
                        </m:ctrlPr>
                      </m:sSubPr>
                      <m:e>
                        <m:r>
                          <a:rPr lang="en-US" altLang="ja-JP" sz="2000" b="0" i="1" dirty="0" smtClean="0">
                            <a:latin typeface="Cambria Math"/>
                            <a:ea typeface="ＭＳ Ｐゴシック" pitchFamily="50" charset="-128"/>
                          </a:rPr>
                          <m:t>𝐴</m:t>
                        </m:r>
                      </m:e>
                      <m:sub>
                        <m:r>
                          <a:rPr lang="en-US" altLang="ja-JP" sz="2000" i="1" dirty="0">
                            <a:latin typeface="Cambria Math"/>
                            <a:ea typeface="ＭＳ Ｐゴシック" pitchFamily="50" charset="-128"/>
                          </a:rPr>
                          <m:t>1</m:t>
                        </m:r>
                      </m:sub>
                    </m:sSub>
                    <m:r>
                      <a:rPr lang="en-US" altLang="ja-JP" sz="2000" i="1" dirty="0">
                        <a:latin typeface="Cambria Math"/>
                        <a:ea typeface="ＭＳ Ｐゴシック" pitchFamily="50" charset="-128"/>
                      </a:rPr>
                      <m:t>&lt;</m:t>
                    </m:r>
                    <m:sSub>
                      <m:sSubPr>
                        <m:ctrlPr>
                          <a:rPr lang="en-US" altLang="ja-JP" sz="2000" i="1" dirty="0">
                            <a:latin typeface="Cambria Math" panose="02040503050406030204" pitchFamily="18" charset="0"/>
                            <a:ea typeface="ＭＳ Ｐゴシック" pitchFamily="50" charset="-128"/>
                          </a:rPr>
                        </m:ctrlPr>
                      </m:sSubPr>
                      <m:e>
                        <m:r>
                          <a:rPr lang="en-US" altLang="ja-JP" sz="2000" b="0" i="1" dirty="0" smtClean="0">
                            <a:latin typeface="Cambria Math"/>
                            <a:ea typeface="ＭＳ Ｐゴシック" pitchFamily="50" charset="-128"/>
                          </a:rPr>
                          <m:t>𝐴</m:t>
                        </m:r>
                      </m:e>
                      <m:sub>
                        <m:r>
                          <a:rPr lang="en-US" altLang="ja-JP" sz="2000" i="1" dirty="0">
                            <a:latin typeface="Cambria Math"/>
                            <a:ea typeface="ＭＳ Ｐゴシック" pitchFamily="50" charset="-128"/>
                          </a:rPr>
                          <m:t>2</m:t>
                        </m:r>
                      </m:sub>
                    </m:sSub>
                  </m:oMath>
                </a14:m>
                <a:r>
                  <a:rPr lang="ja-JP" altLang="en-US" sz="2000" dirty="0">
                    <a:latin typeface="ＭＳ Ｐゴシック" pitchFamily="50" charset="-128"/>
                    <a:ea typeface="ＭＳ Ｐゴシック" pitchFamily="50" charset="-128"/>
                  </a:rPr>
                  <a:t>）．</a:t>
                </a:r>
                <a:endParaRPr lang="en-US" altLang="ja-JP" sz="2000" dirty="0">
                  <a:latin typeface="ＭＳ Ｐゴシック" pitchFamily="50" charset="-128"/>
                  <a:ea typeface="ＭＳ Ｐゴシック" pitchFamily="50" charset="-128"/>
                </a:endParaRPr>
              </a:p>
              <a:p>
                <a:pPr lvl="1" algn="just"/>
                <a:endParaRPr lang="en-US" altLang="ja-JP" sz="2000" dirty="0">
                  <a:latin typeface="ＭＳ Ｐゴシック" pitchFamily="50" charset="-128"/>
                  <a:ea typeface="ＭＳ Ｐゴシック" pitchFamily="50" charset="-128"/>
                </a:endParaRPr>
              </a:p>
              <a:p>
                <a:pPr lvl="1" algn="just"/>
                <a:r>
                  <a:rPr lang="ja-JP" altLang="en-US" sz="2000" dirty="0">
                    <a:latin typeface="ＭＳ Ｐゴシック" pitchFamily="50" charset="-128"/>
                    <a:ea typeface="ＭＳ Ｐゴシック" pitchFamily="50" charset="-128"/>
                  </a:rPr>
                  <a:t>需要曲線の傾きと縦軸切片が</a:t>
                </a:r>
                <a:endParaRPr lang="en-US" altLang="ja-JP" sz="2000" dirty="0">
                  <a:latin typeface="ＭＳ Ｐゴシック" pitchFamily="50" charset="-128"/>
                  <a:ea typeface="ＭＳ Ｐゴシック" pitchFamily="50" charset="-128"/>
                </a:endParaRPr>
              </a:p>
              <a:p>
                <a:pPr marL="274320" lvl="1" indent="0" algn="just">
                  <a:buNone/>
                </a:pPr>
                <a:r>
                  <a:rPr lang="ja-JP" altLang="en-US" sz="2000" dirty="0">
                    <a:latin typeface="ＭＳ Ｐゴシック" pitchFamily="50" charset="-128"/>
                    <a:ea typeface="ＭＳ Ｐゴシック" pitchFamily="50" charset="-128"/>
                  </a:rPr>
                  <a:t>　 小さくなる．</a:t>
                </a:r>
                <a:endParaRPr lang="en-US" altLang="ja-JP" sz="2000" dirty="0">
                  <a:latin typeface="ＭＳ Ｐゴシック" pitchFamily="50" charset="-128"/>
                  <a:ea typeface="ＭＳ Ｐゴシック" pitchFamily="50" charset="-128"/>
                </a:endParaRPr>
              </a:p>
              <a:p>
                <a:pPr marL="274320" lvl="1" indent="0" algn="just">
                  <a:buNone/>
                </a:pPr>
                <a:r>
                  <a:rPr lang="en-US" altLang="ja-JP" sz="2000" dirty="0">
                    <a:ea typeface="ＭＳ Ｐゴシック" pitchFamily="50" charset="-128"/>
                  </a:rPr>
                  <a:t>	</a:t>
                </a:r>
                <a14:m>
                  <m:oMath xmlns:m="http://schemas.openxmlformats.org/officeDocument/2006/math">
                    <m:r>
                      <a:rPr lang="en-US" altLang="ja-JP" sz="2400" i="1" dirty="0">
                        <a:latin typeface="Cambria Math"/>
                        <a:ea typeface="ＭＳ Ｐゴシック" pitchFamily="50" charset="-128"/>
                      </a:rPr>
                      <m:t>𝑃</m:t>
                    </m:r>
                    <m:r>
                      <a:rPr lang="en-US" altLang="ja-JP" sz="2400" dirty="0">
                        <a:latin typeface="Cambria Math"/>
                        <a:ea typeface="ＭＳ Ｐゴシック" pitchFamily="50" charset="-128"/>
                      </a:rPr>
                      <m:t>=</m:t>
                    </m:r>
                    <m:f>
                      <m:fPr>
                        <m:ctrlPr>
                          <a:rPr lang="en-US" altLang="ja-JP" sz="2400" i="1" dirty="0">
                            <a:latin typeface="Cambria Math" panose="02040503050406030204" pitchFamily="18" charset="0"/>
                            <a:ea typeface="ＭＳ Ｐゴシック" pitchFamily="50" charset="-128"/>
                          </a:rPr>
                        </m:ctrlPr>
                      </m:fPr>
                      <m:num>
                        <m:r>
                          <a:rPr lang="en-US" altLang="ja-JP" sz="2400" i="1" dirty="0">
                            <a:latin typeface="Cambria Math"/>
                            <a:ea typeface="ＭＳ Ｐゴシック" pitchFamily="50" charset="-128"/>
                          </a:rPr>
                          <m:t>𝐵</m:t>
                        </m:r>
                      </m:num>
                      <m:den>
                        <m:r>
                          <a:rPr lang="en-US" altLang="ja-JP" sz="2400" i="1" dirty="0">
                            <a:latin typeface="Cambria Math"/>
                            <a:ea typeface="ＭＳ Ｐゴシック" pitchFamily="50" charset="-128"/>
                          </a:rPr>
                          <m:t>𝐴</m:t>
                        </m:r>
                      </m:den>
                    </m:f>
                    <m:r>
                      <a:rPr lang="en-US" altLang="ja-JP" sz="2400" dirty="0">
                        <a:latin typeface="Cambria Math"/>
                        <a:ea typeface="ＭＳ Ｐゴシック" pitchFamily="50" charset="-128"/>
                      </a:rPr>
                      <m:t>−</m:t>
                    </m:r>
                    <m:f>
                      <m:fPr>
                        <m:ctrlPr>
                          <a:rPr lang="en-US" altLang="ja-JP" sz="2400" i="1" dirty="0">
                            <a:latin typeface="Cambria Math" panose="02040503050406030204" pitchFamily="18" charset="0"/>
                            <a:ea typeface="ＭＳ Ｐゴシック" pitchFamily="50" charset="-128"/>
                          </a:rPr>
                        </m:ctrlPr>
                      </m:fPr>
                      <m:num>
                        <m:r>
                          <a:rPr lang="en-US" altLang="ja-JP" sz="2400" i="1" dirty="0">
                            <a:latin typeface="Cambria Math"/>
                            <a:ea typeface="ＭＳ Ｐゴシック" pitchFamily="50" charset="-128"/>
                          </a:rPr>
                          <m:t>1</m:t>
                        </m:r>
                      </m:num>
                      <m:den>
                        <m:r>
                          <a:rPr lang="en-US" altLang="ja-JP" sz="2400" i="1" dirty="0">
                            <a:latin typeface="Cambria Math"/>
                            <a:ea typeface="ＭＳ Ｐゴシック" pitchFamily="50" charset="-128"/>
                          </a:rPr>
                          <m:t>𝐴</m:t>
                        </m:r>
                      </m:den>
                    </m:f>
                    <m:r>
                      <a:rPr lang="en-US" altLang="ja-JP" sz="2400" i="1" dirty="0">
                        <a:latin typeface="Cambria Math"/>
                        <a:ea typeface="ＭＳ Ｐゴシック" pitchFamily="50" charset="-128"/>
                      </a:rPr>
                      <m:t>𝐷</m:t>
                    </m:r>
                  </m:oMath>
                </a14:m>
                <a:endParaRPr lang="en-US" altLang="ja-JP" sz="2400"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268760"/>
                <a:ext cx="8424936" cy="5040560"/>
              </a:xfrm>
              <a:blipFill rotWithShape="1">
                <a:blip r:embed="rId3"/>
                <a:stretch>
                  <a:fillRect l="-362" t="-967" r="-868"/>
                </a:stretch>
              </a:blipFill>
            </p:spPr>
            <p:txBody>
              <a:bodyPr/>
              <a:lstStyle/>
              <a:p>
                <a:r>
                  <a:rPr lang="ja-JP" altLang="en-US">
                    <a:noFill/>
                  </a:rPr>
                  <a:t> </a:t>
                </a:r>
              </a:p>
            </p:txBody>
          </p:sp>
        </mc:Fallback>
      </mc:AlternateContent>
      <p:grpSp>
        <p:nvGrpSpPr>
          <p:cNvPr id="3" name="グループ化 2"/>
          <p:cNvGrpSpPr/>
          <p:nvPr/>
        </p:nvGrpSpPr>
        <p:grpSpPr>
          <a:xfrm>
            <a:off x="4597846" y="2852936"/>
            <a:ext cx="4438650" cy="3333750"/>
            <a:chOff x="4597846" y="2852936"/>
            <a:chExt cx="4438650" cy="3333750"/>
          </a:xfrm>
        </p:grpSpPr>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7846" y="2852936"/>
              <a:ext cx="443865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下矢印 3"/>
            <p:cNvSpPr/>
            <p:nvPr/>
          </p:nvSpPr>
          <p:spPr>
            <a:xfrm>
              <a:off x="5364088" y="4005064"/>
              <a:ext cx="21602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34</a:t>
            </a:fld>
            <a:endParaRPr kumimoji="1" lang="ja-JP" altLang="en-US"/>
          </a:p>
        </p:txBody>
      </p:sp>
      <p:sp>
        <p:nvSpPr>
          <p:cNvPr id="6" name="日付プレースホルダー 5">
            <a:extLst>
              <a:ext uri="{FF2B5EF4-FFF2-40B4-BE49-F238E27FC236}">
                <a16:creationId xmlns:a16="http://schemas.microsoft.com/office/drawing/2014/main" id="{4DB2F840-ACD2-4F4F-88D3-04206DAF3088}"/>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85728772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4" end="4"/>
                                            </p:txEl>
                                          </p:spTgt>
                                        </p:tgtEl>
                                        <p:attrNameLst>
                                          <p:attrName>style.visibility</p:attrName>
                                        </p:attrNameLst>
                                      </p:cBhvr>
                                      <p:to>
                                        <p:strVal val="visible"/>
                                      </p:to>
                                    </p:set>
                                    <p:animEffect transition="in" filter="fade">
                                      <p:cBhvr>
                                        <p:cTn id="10" dur="500"/>
                                        <p:tgtEl>
                                          <p:spTgt spid="166917">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5" end="5"/>
                                            </p:txEl>
                                          </p:spTgt>
                                        </p:tgtEl>
                                        <p:attrNameLst>
                                          <p:attrName>style.visibility</p:attrName>
                                        </p:attrNameLst>
                                      </p:cBhvr>
                                      <p:to>
                                        <p:strVal val="visible"/>
                                      </p:to>
                                    </p:set>
                                    <p:animEffect transition="in" filter="fade">
                                      <p:cBhvr>
                                        <p:cTn id="13" dur="500"/>
                                        <p:tgtEl>
                                          <p:spTgt spid="166917">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6917">
                                            <p:txEl>
                                              <p:pRg st="7" end="7"/>
                                            </p:txEl>
                                          </p:spTgt>
                                        </p:tgtEl>
                                        <p:attrNameLst>
                                          <p:attrName>style.visibility</p:attrName>
                                        </p:attrNameLst>
                                      </p:cBhvr>
                                      <p:to>
                                        <p:strVal val="visible"/>
                                      </p:to>
                                    </p:set>
                                    <p:animEffect transition="in" filter="fade">
                                      <p:cBhvr>
                                        <p:cTn id="18" dur="500"/>
                                        <p:tgtEl>
                                          <p:spTgt spid="166917">
                                            <p:txEl>
                                              <p:pRg st="7" end="7"/>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6917">
                                            <p:txEl>
                                              <p:pRg st="8" end="8"/>
                                            </p:txEl>
                                          </p:spTgt>
                                        </p:tgtEl>
                                        <p:attrNameLst>
                                          <p:attrName>style.visibility</p:attrName>
                                        </p:attrNameLst>
                                      </p:cBhvr>
                                      <p:to>
                                        <p:strVal val="visible"/>
                                      </p:to>
                                    </p:set>
                                    <p:animEffect transition="in" filter="fade">
                                      <p:cBhvr>
                                        <p:cTn id="21" dur="500"/>
                                        <p:tgtEl>
                                          <p:spTgt spid="166917">
                                            <p:txEl>
                                              <p:pRg st="8" end="8"/>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6917">
                                            <p:txEl>
                                              <p:pRg st="9" end="9"/>
                                            </p:txEl>
                                          </p:spTgt>
                                        </p:tgtEl>
                                        <p:attrNameLst>
                                          <p:attrName>style.visibility</p:attrName>
                                        </p:attrNameLst>
                                      </p:cBhvr>
                                      <p:to>
                                        <p:strVal val="visible"/>
                                      </p:to>
                                    </p:set>
                                    <p:animEffect transition="in" filter="fade">
                                      <p:cBhvr>
                                        <p:cTn id="24" dur="500"/>
                                        <p:tgtEl>
                                          <p:spTgt spid="166917">
                                            <p:txEl>
                                              <p:pRg st="9" end="9"/>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1.1 </a:t>
            </a:r>
            <a:r>
              <a:rPr lang="ja-JP" altLang="en-US" dirty="0">
                <a:solidFill>
                  <a:srgbClr val="0070C0"/>
                </a:solidFill>
              </a:rPr>
              <a:t>予算制約</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412776"/>
                <a:ext cx="8352928" cy="4786346"/>
              </a:xfrm>
            </p:spPr>
            <p:txBody>
              <a:bodyPr>
                <a:normAutofit lnSpcReduction="10000"/>
              </a:bodyPr>
              <a:lstStyle/>
              <a:p>
                <a:pPr algn="just"/>
                <a:r>
                  <a:rPr lang="ja-JP" altLang="en-US" sz="2400" dirty="0">
                    <a:latin typeface="ＭＳ Ｐゴシック" pitchFamily="50" charset="-128"/>
                    <a:ea typeface="ＭＳ Ｐゴシック" pitchFamily="50" charset="-128"/>
                  </a:rPr>
                  <a:t>消費者が今使うことできる金額を所得といい，</a:t>
                </a:r>
                <a:r>
                  <a:rPr lang="en-US" altLang="ja-JP" sz="2400" i="1" dirty="0">
                    <a:latin typeface="Times New Roman" panose="02020603050405020304" pitchFamily="18" charset="0"/>
                    <a:ea typeface="ＭＳ Ｐゴシック" pitchFamily="50" charset="-128"/>
                    <a:cs typeface="Times New Roman" panose="02020603050405020304" pitchFamily="18" charset="0"/>
                  </a:rPr>
                  <a:t>I</a:t>
                </a: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と表記．</a:t>
                </a:r>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財・サービスの消費量を </a:t>
                </a:r>
                <a:r>
                  <a:rPr lang="en-US" altLang="ja-JP" sz="2400" i="1" dirty="0">
                    <a:latin typeface="Times New Roman" panose="02020603050405020304" pitchFamily="18" charset="0"/>
                    <a:ea typeface="HG丸ｺﾞｼｯｸM-PRO" panose="020F0600000000000000" pitchFamily="50" charset="-128"/>
                    <a:cs typeface="Times New Roman" panose="02020603050405020304" pitchFamily="18" charset="0"/>
                  </a:rPr>
                  <a:t>c</a:t>
                </a:r>
                <a:r>
                  <a:rPr lang="ja-JP" altLang="en-US" sz="2400" dirty="0">
                    <a:latin typeface="ＭＳ Ｐゴシック" pitchFamily="50" charset="-128"/>
                    <a:ea typeface="ＭＳ Ｐゴシック" pitchFamily="50" charset="-128"/>
                  </a:rPr>
                  <a:t> と表記．</a:t>
                </a:r>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財・サービスの価格を </a:t>
                </a:r>
                <a:r>
                  <a:rPr lang="en-US" altLang="ja-JP" sz="2400" i="1" dirty="0">
                    <a:latin typeface="Times New Roman" panose="02020603050405020304" pitchFamily="18" charset="0"/>
                    <a:ea typeface="ＭＳ Ｐゴシック" pitchFamily="50" charset="-128"/>
                    <a:cs typeface="Times New Roman" panose="02020603050405020304" pitchFamily="18" charset="0"/>
                  </a:rPr>
                  <a:t>P</a:t>
                </a:r>
                <a:r>
                  <a:rPr lang="ja-JP" altLang="en-US" sz="2400" dirty="0">
                    <a:latin typeface="ＭＳ Ｐゴシック" pitchFamily="50" charset="-128"/>
                    <a:ea typeface="ＭＳ Ｐゴシック" pitchFamily="50" charset="-128"/>
                  </a:rPr>
                  <a:t> と表記．</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財・サービスの購入額は </a:t>
                </a:r>
                <a:r>
                  <a:rPr lang="en-US" altLang="ja-JP" sz="2400" i="1" dirty="0" err="1">
                    <a:latin typeface="Times New Roman" panose="02020603050405020304" pitchFamily="18" charset="0"/>
                    <a:ea typeface="ＭＳ Ｐゴシック" pitchFamily="50" charset="-128"/>
                    <a:cs typeface="Times New Roman" panose="02020603050405020304" pitchFamily="18" charset="0"/>
                  </a:rPr>
                  <a:t>P</a:t>
                </a:r>
                <a:r>
                  <a:rPr lang="en-US" altLang="ja-JP" sz="2400" dirty="0" err="1">
                    <a:latin typeface="Times New Roman" panose="02020603050405020304" pitchFamily="18" charset="0"/>
                    <a:ea typeface="ＭＳ Ｐゴシック" pitchFamily="50" charset="-128"/>
                    <a:cs typeface="Times New Roman" panose="02020603050405020304" pitchFamily="18" charset="0"/>
                  </a:rPr>
                  <a:t>×</a:t>
                </a:r>
                <a:r>
                  <a:rPr lang="en-US" altLang="ja-JP" sz="2400" i="1" dirty="0" err="1">
                    <a:latin typeface="Times New Roman" panose="02020603050405020304" pitchFamily="18" charset="0"/>
                    <a:ea typeface="ＭＳ Ｐゴシック" pitchFamily="50" charset="-128"/>
                    <a:cs typeface="Times New Roman" panose="02020603050405020304" pitchFamily="18" charset="0"/>
                  </a:rPr>
                  <a:t>c</a:t>
                </a:r>
                <a:r>
                  <a:rPr lang="en-US" altLang="ja-JP" sz="2400" dirty="0">
                    <a:latin typeface="Times New Roman" panose="02020603050405020304" pitchFamily="18" charset="0"/>
                    <a:ea typeface="ＭＳ Ｐゴシック" pitchFamily="50" charset="-128"/>
                    <a:cs typeface="Times New Roman" panose="02020603050405020304" pitchFamily="18" charset="0"/>
                  </a:rPr>
                  <a:t>=</a:t>
                </a:r>
                <a:r>
                  <a:rPr lang="en-US" altLang="ja-JP" sz="2400" i="1" dirty="0">
                    <a:latin typeface="Times New Roman" panose="02020603050405020304" pitchFamily="18" charset="0"/>
                    <a:ea typeface="ＭＳ Ｐゴシック" pitchFamily="50" charset="-128"/>
                    <a:cs typeface="Times New Roman" panose="02020603050405020304" pitchFamily="18" charset="0"/>
                  </a:rPr>
                  <a:t>Pc</a:t>
                </a:r>
              </a:p>
              <a:p>
                <a:pPr lvl="1" algn="just"/>
                <a:endParaRPr lang="en-US" altLang="ja-JP" sz="2100" i="1" dirty="0">
                  <a:latin typeface="Times New Roman" panose="02020603050405020304" pitchFamily="18" charset="0"/>
                  <a:ea typeface="ＭＳ Ｐゴシック" pitchFamily="50" charset="-128"/>
                  <a:cs typeface="Times New Roman" panose="02020603050405020304" pitchFamily="18" charset="0"/>
                </a:endParaRPr>
              </a:p>
              <a:p>
                <a:pPr algn="just"/>
                <a:r>
                  <a:rPr lang="ja-JP" altLang="en-US" sz="2400" dirty="0">
                    <a:latin typeface="ＭＳ Ｐゴシック" pitchFamily="50" charset="-128"/>
                    <a:ea typeface="ＭＳ Ｐゴシック" pitchFamily="50" charset="-128"/>
                  </a:rPr>
                  <a:t>所得のうち使わないで残しておく金額（</a:t>
                </a:r>
                <a:r>
                  <a:rPr lang="ja-JP" altLang="en-US" sz="2400" dirty="0">
                    <a:solidFill>
                      <a:srgbClr val="FF0000"/>
                    </a:solidFill>
                    <a:latin typeface="ＭＳ Ｐゴシック" pitchFamily="50" charset="-128"/>
                    <a:ea typeface="ＭＳ Ｐゴシック" pitchFamily="50" charset="-128"/>
                  </a:rPr>
                  <a:t>貨幣保有量</a:t>
                </a:r>
                <a:r>
                  <a:rPr lang="ja-JP" altLang="en-US" sz="2400" dirty="0">
                    <a:latin typeface="ＭＳ Ｐゴシック" pitchFamily="50" charset="-128"/>
                    <a:ea typeface="ＭＳ Ｐゴシック" pitchFamily="50" charset="-128"/>
                  </a:rPr>
                  <a:t>）を</a:t>
                </a:r>
                <a:r>
                  <a:rPr lang="en-US" altLang="ja-JP" sz="2400" i="1" dirty="0">
                    <a:latin typeface="Times New Roman" panose="02020603050405020304" pitchFamily="18" charset="0"/>
                    <a:ea typeface="ＭＳ Ｐゴシック" pitchFamily="50" charset="-128"/>
                    <a:cs typeface="Times New Roman" panose="02020603050405020304" pitchFamily="18" charset="0"/>
                  </a:rPr>
                  <a:t>m</a:t>
                </a:r>
                <a:r>
                  <a:rPr lang="ja-JP" altLang="en-US" sz="2400" dirty="0">
                    <a:latin typeface="ＭＳ Ｐゴシック" pitchFamily="50" charset="-128"/>
                    <a:ea typeface="ＭＳ Ｐゴシック" pitchFamily="50" charset="-128"/>
                  </a:rPr>
                  <a:t>とする．</a:t>
                </a:r>
                <a:endParaRPr lang="en-US" altLang="ja-JP" sz="2400" dirty="0">
                  <a:latin typeface="ＭＳ Ｐゴシック" pitchFamily="50" charset="-128"/>
                  <a:ea typeface="ＭＳ Ｐゴシック" pitchFamily="50" charset="-128"/>
                </a:endParaRPr>
              </a:p>
              <a:p>
                <a:pPr algn="just"/>
                <a:endParaRPr lang="en-US" altLang="ja-JP" sz="1200" dirty="0">
                  <a:latin typeface="ＭＳ Ｐゴシック" pitchFamily="50" charset="-128"/>
                  <a:ea typeface="ＭＳ Ｐゴシック" pitchFamily="50" charset="-128"/>
                </a:endParaRPr>
              </a:p>
              <a:p>
                <a:pPr algn="just"/>
                <a:endParaRPr lang="en-US" altLang="ja-JP" sz="12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現在利用できる所得は</a:t>
                </a:r>
                <a:r>
                  <a:rPr lang="ja-JP" altLang="en-US" sz="2400" dirty="0">
                    <a:solidFill>
                      <a:srgbClr val="0070C0"/>
                    </a:solidFill>
                    <a:latin typeface="ＭＳ Ｐゴシック" pitchFamily="50" charset="-128"/>
                    <a:ea typeface="ＭＳ Ｐゴシック" pitchFamily="50" charset="-128"/>
                  </a:rPr>
                  <a:t>財・サービスの購入額</a:t>
                </a:r>
                <a:r>
                  <a:rPr lang="ja-JP" altLang="en-US" sz="2400" dirty="0">
                    <a:latin typeface="ＭＳ Ｐゴシック" pitchFamily="50" charset="-128"/>
                    <a:ea typeface="ＭＳ Ｐゴシック" pitchFamily="50" charset="-128"/>
                  </a:rPr>
                  <a:t>と</a:t>
                </a:r>
                <a:r>
                  <a:rPr lang="ja-JP" altLang="en-US" sz="2400" dirty="0">
                    <a:solidFill>
                      <a:srgbClr val="0070C0"/>
                    </a:solidFill>
                    <a:latin typeface="ＭＳ Ｐゴシック" pitchFamily="50" charset="-128"/>
                    <a:ea typeface="ＭＳ Ｐゴシック" pitchFamily="50" charset="-128"/>
                  </a:rPr>
                  <a:t>使わないで残しておく金額</a:t>
                </a:r>
                <a:r>
                  <a:rPr lang="ja-JP" altLang="en-US" sz="2400" dirty="0">
                    <a:latin typeface="ＭＳ Ｐゴシック" pitchFamily="50" charset="-128"/>
                    <a:ea typeface="ＭＳ Ｐゴシック" pitchFamily="50" charset="-128"/>
                  </a:rPr>
                  <a:t>の合計に等しくなる（</a:t>
                </a:r>
                <a:r>
                  <a:rPr lang="ja-JP" altLang="en-US" sz="2400" dirty="0">
                    <a:solidFill>
                      <a:srgbClr val="FF0000"/>
                    </a:solidFill>
                    <a:latin typeface="ＭＳ Ｐゴシック" pitchFamily="50" charset="-128"/>
                    <a:ea typeface="ＭＳ Ｐゴシック" pitchFamily="50" charset="-128"/>
                  </a:rPr>
                  <a:t>予算制約式</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algn="just"/>
                <a:endParaRPr lang="en-US" altLang="ja-JP" sz="12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latin typeface="Cambria Math"/>
                          <a:ea typeface="ＭＳ Ｐゴシック" pitchFamily="50" charset="-128"/>
                        </a:rPr>
                        <m:t>𝐼</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𝑃𝑐</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𝑚</m:t>
                      </m:r>
                    </m:oMath>
                  </m:oMathPara>
                </a14:m>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412776"/>
                <a:ext cx="8352928" cy="4786346"/>
              </a:xfrm>
              <a:blipFill rotWithShape="1">
                <a:blip r:embed="rId3"/>
                <a:stretch>
                  <a:fillRect l="-511" t="-2166" r="-3577"/>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4</a:t>
            </a:fld>
            <a:endParaRPr kumimoji="1" lang="ja-JP" altLang="en-US"/>
          </a:p>
        </p:txBody>
      </p:sp>
      <p:sp>
        <p:nvSpPr>
          <p:cNvPr id="4" name="日付プレースホルダー 3">
            <a:extLst>
              <a:ext uri="{FF2B5EF4-FFF2-40B4-BE49-F238E27FC236}">
                <a16:creationId xmlns:a16="http://schemas.microsoft.com/office/drawing/2014/main" id="{58405ED8-1DE7-476D-B652-84CD6969A6C9}"/>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79303873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9" end="9"/>
                                            </p:txEl>
                                          </p:spTgt>
                                        </p:tgtEl>
                                        <p:attrNameLst>
                                          <p:attrName>style.visibility</p:attrName>
                                        </p:attrNameLst>
                                      </p:cBhvr>
                                      <p:to>
                                        <p:strVal val="visible"/>
                                      </p:to>
                                    </p:set>
                                    <p:animEffect transition="in" filter="fade">
                                      <p:cBhvr>
                                        <p:cTn id="7" dur="500"/>
                                        <p:tgtEl>
                                          <p:spTgt spid="166917">
                                            <p:txEl>
                                              <p:pRg st="9" end="9"/>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11" end="11"/>
                                            </p:txEl>
                                          </p:spTgt>
                                        </p:tgtEl>
                                        <p:attrNameLst>
                                          <p:attrName>style.visibility</p:attrName>
                                        </p:attrNameLst>
                                      </p:cBhvr>
                                      <p:to>
                                        <p:strVal val="visible"/>
                                      </p:to>
                                    </p:set>
                                    <p:animEffect transition="in" filter="fade">
                                      <p:cBhvr>
                                        <p:cTn id="10" dur="500"/>
                                        <p:tgtEl>
                                          <p:spTgt spid="16691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1.1 </a:t>
            </a:r>
            <a:r>
              <a:rPr lang="ja-JP" altLang="en-US" dirty="0">
                <a:solidFill>
                  <a:srgbClr val="0070C0"/>
                </a:solidFill>
              </a:rPr>
              <a:t>予算制約</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196752"/>
                <a:ext cx="8496944" cy="4786346"/>
              </a:xfrm>
            </p:spPr>
            <p:txBody>
              <a:bodyPr>
                <a:normAutofit/>
              </a:bodyPr>
              <a:lstStyle/>
              <a:p>
                <a:pPr algn="just"/>
                <a:r>
                  <a:rPr lang="ja-JP" altLang="en-US" sz="2400" b="0" dirty="0">
                    <a:ea typeface="ＭＳ Ｐゴシック" pitchFamily="50" charset="-128"/>
                  </a:rPr>
                  <a:t>予算制約式を </a:t>
                </a:r>
                <a14:m>
                  <m:oMath xmlns:m="http://schemas.openxmlformats.org/officeDocument/2006/math">
                    <m:r>
                      <a:rPr lang="en-US" altLang="ja-JP" sz="2400" b="0" i="1" smtClean="0">
                        <a:latin typeface="Cambria Math"/>
                        <a:ea typeface="ＭＳ Ｐゴシック" pitchFamily="50" charset="-128"/>
                      </a:rPr>
                      <m:t>𝑚</m:t>
                    </m:r>
                    <m:r>
                      <a:rPr lang="en-US" altLang="ja-JP" sz="2400" i="1">
                        <a:latin typeface="Cambria Math"/>
                        <a:ea typeface="ＭＳ Ｐゴシック" pitchFamily="50" charset="-128"/>
                      </a:rPr>
                      <m:t>=</m:t>
                    </m:r>
                    <m:r>
                      <a:rPr lang="en-US" altLang="ja-JP" sz="2400" b="0" i="1" smtClean="0">
                        <a:latin typeface="Cambria Math"/>
                        <a:ea typeface="ＭＳ Ｐゴシック" pitchFamily="50" charset="-128"/>
                      </a:rPr>
                      <m:t>𝐼</m:t>
                    </m:r>
                    <m:r>
                      <a:rPr lang="en-US" altLang="ja-JP" sz="2400" b="0" i="1" smtClean="0">
                        <a:latin typeface="Cambria Math"/>
                        <a:ea typeface="ＭＳ Ｐゴシック" pitchFamily="50" charset="-128"/>
                      </a:rPr>
                      <m:t>−</m:t>
                    </m:r>
                    <m:r>
                      <a:rPr lang="en-US" altLang="ja-JP" sz="2400" i="1">
                        <a:latin typeface="Cambria Math"/>
                        <a:ea typeface="ＭＳ Ｐゴシック" pitchFamily="50" charset="-128"/>
                      </a:rPr>
                      <m:t>𝑃𝑐</m:t>
                    </m:r>
                  </m:oMath>
                </a14:m>
                <a:r>
                  <a:rPr lang="ja-JP" altLang="en-US" sz="2400" dirty="0">
                    <a:latin typeface="ＭＳ Ｐゴシック" pitchFamily="50" charset="-128"/>
                    <a:ea typeface="ＭＳ Ｐゴシック" pitchFamily="50" charset="-128"/>
                  </a:rPr>
                  <a:t> とし横軸を</a:t>
                </a:r>
                <a:r>
                  <a:rPr lang="en-US" altLang="ja-JP" sz="2400" i="1" dirty="0">
                    <a:latin typeface="Times New Roman" panose="02020603050405020304" pitchFamily="18" charset="0"/>
                    <a:ea typeface="HG丸ｺﾞｼｯｸM-PRO" panose="020F0600000000000000" pitchFamily="50" charset="-128"/>
                    <a:cs typeface="Times New Roman" panose="02020603050405020304" pitchFamily="18" charset="0"/>
                  </a:rPr>
                  <a:t>c</a:t>
                </a:r>
                <a:r>
                  <a:rPr lang="ja-JP" altLang="en-US" sz="2400" dirty="0" err="1">
                    <a:latin typeface="ＭＳ Ｐゴシック" pitchFamily="50" charset="-128"/>
                    <a:ea typeface="ＭＳ Ｐゴシック" pitchFamily="50" charset="-128"/>
                  </a:rPr>
                  <a:t>，</a:t>
                </a:r>
                <a:r>
                  <a:rPr lang="ja-JP" altLang="en-US" sz="2400" dirty="0">
                    <a:latin typeface="ＭＳ Ｐゴシック" pitchFamily="50" charset="-128"/>
                    <a:ea typeface="ＭＳ Ｐゴシック" pitchFamily="50" charset="-128"/>
                  </a:rPr>
                  <a:t>縦軸を</a:t>
                </a:r>
                <a:r>
                  <a:rPr lang="en-US" altLang="ja-JP" sz="2400" i="1" dirty="0">
                    <a:latin typeface="Times New Roman" panose="02020603050405020304" pitchFamily="18" charset="0"/>
                    <a:ea typeface="ＭＳ Ｐゴシック" pitchFamily="50" charset="-128"/>
                    <a:cs typeface="Times New Roman" panose="02020603050405020304" pitchFamily="18" charset="0"/>
                  </a:rPr>
                  <a:t>m</a:t>
                </a:r>
                <a:r>
                  <a:rPr lang="ja-JP" altLang="en-US" sz="2400" dirty="0">
                    <a:latin typeface="ＭＳ Ｐゴシック" pitchFamily="50" charset="-128"/>
                    <a:ea typeface="ＭＳ Ｐゴシック" pitchFamily="50" charset="-128"/>
                  </a:rPr>
                  <a:t>とした平面で図示したものを</a:t>
                </a:r>
                <a:r>
                  <a:rPr lang="ja-JP" altLang="en-US" sz="2400" dirty="0">
                    <a:solidFill>
                      <a:srgbClr val="FF0000"/>
                    </a:solidFill>
                    <a:latin typeface="ＭＳ Ｐゴシック" pitchFamily="50" charset="-128"/>
                    <a:ea typeface="ＭＳ Ｐゴシック" pitchFamily="50" charset="-128"/>
                  </a:rPr>
                  <a:t>予算制約線</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196752"/>
                <a:ext cx="8496944" cy="4786346"/>
              </a:xfrm>
              <a:blipFill rotWithShape="1">
                <a:blip r:embed="rId3"/>
                <a:stretch>
                  <a:fillRect l="-502" t="-1401" r="-1076"/>
                </a:stretch>
              </a:blipFill>
            </p:spPr>
            <p:txBody>
              <a:bodyPr/>
              <a:lstStyle/>
              <a:p>
                <a:r>
                  <a:rPr lang="ja-JP" altLang="en-US">
                    <a:noFill/>
                  </a:rPr>
                  <a:t> </a:t>
                </a:r>
              </a:p>
            </p:txBody>
          </p:sp>
        </mc:Fallback>
      </mc:AlternateContent>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688" y="2492896"/>
            <a:ext cx="6035247" cy="3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5</a:t>
            </a:fld>
            <a:endParaRPr kumimoji="1" lang="ja-JP" altLang="en-US"/>
          </a:p>
        </p:txBody>
      </p:sp>
      <p:sp>
        <p:nvSpPr>
          <p:cNvPr id="4" name="日付プレースホルダー 3">
            <a:extLst>
              <a:ext uri="{FF2B5EF4-FFF2-40B4-BE49-F238E27FC236}">
                <a16:creationId xmlns:a16="http://schemas.microsoft.com/office/drawing/2014/main" id="{125CDBCE-305B-49A9-9769-B8115F76B61B}"/>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991750224"/>
      </p:ext>
    </p:extLst>
  </p:cSld>
  <p:clrMapOvr>
    <a:masterClrMapping/>
  </p:clrMapOvr>
  <p:transition spd="med">
    <p:wipe dir="r"/>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1.1 </a:t>
            </a:r>
            <a:r>
              <a:rPr lang="ja-JP" altLang="en-US" dirty="0">
                <a:solidFill>
                  <a:srgbClr val="0070C0"/>
                </a:solidFill>
              </a:rPr>
              <a:t>予算制約</a:t>
            </a:r>
            <a:endParaRPr lang="en-US" altLang="en-US" dirty="0">
              <a:solidFill>
                <a:srgbClr val="0070C0"/>
              </a:solidFill>
            </a:endParaRPr>
          </a:p>
        </p:txBody>
      </p:sp>
      <p:sp>
        <p:nvSpPr>
          <p:cNvPr id="166917" name="Rectangle 5"/>
          <p:cNvSpPr>
            <a:spLocks noGrp="1" noChangeArrowheads="1"/>
          </p:cNvSpPr>
          <p:nvPr>
            <p:ph idx="1"/>
          </p:nvPr>
        </p:nvSpPr>
        <p:spPr>
          <a:xfrm>
            <a:off x="539552" y="1196752"/>
            <a:ext cx="8352928" cy="4786346"/>
          </a:xfrm>
        </p:spPr>
        <p:txBody>
          <a:bodyPr>
            <a:normAutofit/>
          </a:bodyPr>
          <a:lstStyle/>
          <a:p>
            <a:pPr algn="just"/>
            <a:r>
              <a:rPr lang="ja-JP" altLang="en-US" sz="2400" dirty="0">
                <a:latin typeface="ＭＳ Ｐゴシック" pitchFamily="50" charset="-128"/>
                <a:ea typeface="ＭＳ Ｐゴシック" pitchFamily="50" charset="-128"/>
              </a:rPr>
              <a:t>予算制約線は</a:t>
            </a:r>
            <a:endParaRPr lang="en-US" altLang="ja-JP" sz="2400" dirty="0">
              <a:latin typeface="ＭＳ Ｐゴシック" pitchFamily="50" charset="-128"/>
              <a:ea typeface="ＭＳ Ｐゴシック" pitchFamily="50" charset="-128"/>
            </a:endParaRPr>
          </a:p>
          <a:p>
            <a:pPr lvl="1" algn="just"/>
            <a:r>
              <a:rPr lang="ja-JP" altLang="en-US" sz="2100" dirty="0">
                <a:latin typeface="Times New Roman" panose="02020603050405020304" pitchFamily="18" charset="0"/>
                <a:ea typeface="ＭＳ Ｐゴシック" pitchFamily="50" charset="-128"/>
                <a:cs typeface="Times New Roman" panose="02020603050405020304" pitchFamily="18" charset="0"/>
              </a:rPr>
              <a:t>縦軸の</a:t>
            </a:r>
            <a:r>
              <a:rPr lang="ja-JP" altLang="en-US" sz="2100" dirty="0">
                <a:latin typeface="ＭＳ Ｐゴシック" pitchFamily="50" charset="-128"/>
                <a:ea typeface="ＭＳ Ｐゴシック" pitchFamily="50" charset="-128"/>
              </a:rPr>
              <a:t>切片が </a:t>
            </a:r>
            <a:r>
              <a:rPr lang="en-US" altLang="ja-JP" sz="2100" i="1" dirty="0">
                <a:latin typeface="Times New Roman" panose="02020603050405020304" pitchFamily="18" charset="0"/>
                <a:ea typeface="ＭＳ Ｐゴシック" pitchFamily="50" charset="-128"/>
                <a:cs typeface="Times New Roman" panose="02020603050405020304" pitchFamily="18" charset="0"/>
              </a:rPr>
              <a:t>I</a:t>
            </a:r>
            <a:r>
              <a:rPr lang="en-US" altLang="ja-JP" sz="2100" dirty="0">
                <a:latin typeface="ＭＳ Ｐゴシック" pitchFamily="50" charset="-128"/>
                <a:ea typeface="ＭＳ Ｐゴシック" pitchFamily="50" charset="-128"/>
              </a:rPr>
              <a:t> </a:t>
            </a:r>
            <a:r>
              <a:rPr lang="ja-JP" altLang="en-US" sz="2100" dirty="0" err="1">
                <a:latin typeface="ＭＳ Ｐゴシック" pitchFamily="50" charset="-128"/>
                <a:ea typeface="ＭＳ Ｐゴシック" pitchFamily="50" charset="-128"/>
              </a:rPr>
              <a:t>，</a:t>
            </a:r>
            <a:r>
              <a:rPr lang="ja-JP" altLang="en-US" sz="2100" dirty="0">
                <a:latin typeface="ＭＳ Ｐゴシック" pitchFamily="50" charset="-128"/>
                <a:ea typeface="ＭＳ Ｐゴシック" pitchFamily="50" charset="-128"/>
              </a:rPr>
              <a:t>傾きが</a:t>
            </a:r>
            <a:r>
              <a:rPr lang="en-US" altLang="ja-JP" sz="2100" dirty="0">
                <a:latin typeface="ＭＳ Ｐゴシック" pitchFamily="50" charset="-128"/>
                <a:ea typeface="ＭＳ Ｐゴシック" pitchFamily="50" charset="-128"/>
              </a:rPr>
              <a:t>-</a:t>
            </a:r>
            <a:r>
              <a:rPr lang="en-US" altLang="ja-JP" sz="2100" i="1" dirty="0">
                <a:latin typeface="Times New Roman" panose="02020603050405020304" pitchFamily="18" charset="0"/>
                <a:ea typeface="ＭＳ Ｐゴシック" pitchFamily="50" charset="-128"/>
                <a:cs typeface="Times New Roman" panose="02020603050405020304" pitchFamily="18" charset="0"/>
              </a:rPr>
              <a:t>P </a:t>
            </a:r>
            <a:r>
              <a:rPr lang="ja-JP" altLang="en-US" sz="2100" dirty="0">
                <a:latin typeface="ＭＳ Ｐゴシック" pitchFamily="50" charset="-128"/>
                <a:ea typeface="ＭＳ Ｐゴシック" pitchFamily="50" charset="-128"/>
              </a:rPr>
              <a:t>の</a:t>
            </a:r>
            <a:r>
              <a:rPr lang="ja-JP" altLang="en-US" sz="2100" dirty="0">
                <a:solidFill>
                  <a:srgbClr val="FF0000"/>
                </a:solidFill>
                <a:latin typeface="ＭＳ Ｐゴシック" pitchFamily="50" charset="-128"/>
                <a:ea typeface="ＭＳ Ｐゴシック" pitchFamily="50" charset="-128"/>
              </a:rPr>
              <a:t>右下がりの直線</a:t>
            </a:r>
            <a:r>
              <a:rPr lang="ja-JP" altLang="en-US" sz="2100" dirty="0">
                <a:latin typeface="ＭＳ Ｐゴシック" pitchFamily="50" charset="-128"/>
                <a:ea typeface="ＭＳ Ｐゴシック" pitchFamily="50" charset="-128"/>
              </a:rPr>
              <a:t>．</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直線上の組み合わせであれば</a:t>
            </a:r>
            <a:r>
              <a:rPr lang="ja-JP" altLang="en-US" sz="2100" dirty="0">
                <a:solidFill>
                  <a:srgbClr val="FF0000"/>
                </a:solidFill>
                <a:latin typeface="ＭＳ Ｐゴシック" pitchFamily="50" charset="-128"/>
                <a:ea typeface="ＭＳ Ｐゴシック" pitchFamily="50" charset="-128"/>
              </a:rPr>
              <a:t>予算の範囲内で</a:t>
            </a:r>
            <a:r>
              <a:rPr lang="ja-JP" altLang="en-US" sz="2100" dirty="0">
                <a:latin typeface="ＭＳ Ｐゴシック" pitchFamily="50" charset="-128"/>
                <a:ea typeface="ＭＳ Ｐゴシック" pitchFamily="50" charset="-128"/>
              </a:rPr>
              <a:t>選択できる．</a:t>
            </a:r>
            <a:endParaRPr lang="en-US" altLang="ja-JP" sz="21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c </a:t>
            </a:r>
            <a:r>
              <a:rPr lang="ja-JP" altLang="en-US" sz="2100" dirty="0">
                <a:latin typeface="ＭＳ Ｐゴシック" pitchFamily="50" charset="-128"/>
                <a:ea typeface="ＭＳ Ｐゴシック" pitchFamily="50" charset="-128"/>
              </a:rPr>
              <a:t>を増やすと </a:t>
            </a:r>
            <a:r>
              <a:rPr lang="en-US" altLang="ja-JP" sz="2100" i="1" dirty="0">
                <a:latin typeface="Times New Roman" panose="02020603050405020304" pitchFamily="18" charset="0"/>
                <a:ea typeface="ＭＳ Ｐゴシック" pitchFamily="50" charset="-128"/>
                <a:cs typeface="Times New Roman" panose="02020603050405020304" pitchFamily="18" charset="0"/>
              </a:rPr>
              <a:t>m </a:t>
            </a:r>
            <a:r>
              <a:rPr lang="ja-JP" altLang="en-US" sz="2100" dirty="0">
                <a:latin typeface="ＭＳ Ｐゴシック" pitchFamily="50" charset="-128"/>
                <a:ea typeface="ＭＳ Ｐゴシック" pitchFamily="50" charset="-128"/>
              </a:rPr>
              <a:t>が減るという</a:t>
            </a:r>
            <a:r>
              <a:rPr lang="ja-JP" altLang="en-US" sz="2100" dirty="0">
                <a:solidFill>
                  <a:srgbClr val="FF0000"/>
                </a:solidFill>
                <a:latin typeface="ＭＳ Ｐゴシック" pitchFamily="50" charset="-128"/>
                <a:ea typeface="ＭＳ Ｐゴシック" pitchFamily="50" charset="-128"/>
              </a:rPr>
              <a:t>トレードオフ</a:t>
            </a:r>
            <a:r>
              <a:rPr lang="ja-JP" altLang="en-US" sz="2100" dirty="0">
                <a:latin typeface="ＭＳ Ｐゴシック" pitchFamily="50" charset="-128"/>
                <a:ea typeface="ＭＳ Ｐゴシック" pitchFamily="50" charset="-128"/>
              </a:rPr>
              <a:t>を表す．</a:t>
            </a:r>
            <a:endParaRPr lang="en-US" altLang="ja-JP" sz="21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3059577"/>
            <a:ext cx="5256584" cy="32760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6</a:t>
            </a:fld>
            <a:endParaRPr kumimoji="1" lang="ja-JP" altLang="en-US"/>
          </a:p>
        </p:txBody>
      </p:sp>
      <p:sp>
        <p:nvSpPr>
          <p:cNvPr id="4" name="日付プレースホルダー 3">
            <a:extLst>
              <a:ext uri="{FF2B5EF4-FFF2-40B4-BE49-F238E27FC236}">
                <a16:creationId xmlns:a16="http://schemas.microsoft.com/office/drawing/2014/main" id="{E138EBB3-0496-4E34-9E1C-C2C50E38438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032954112"/>
      </p:ext>
    </p:extLst>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1.1 </a:t>
            </a:r>
            <a:r>
              <a:rPr lang="ja-JP" altLang="en-US" dirty="0">
                <a:solidFill>
                  <a:srgbClr val="0070C0"/>
                </a:solidFill>
              </a:rPr>
              <a:t>予算制約</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4786346"/>
              </a:xfrm>
            </p:spPr>
            <p:txBody>
              <a:bodyPr>
                <a:normAutofit/>
              </a:bodyPr>
              <a:lstStyle/>
              <a:p>
                <a:pPr algn="just"/>
                <a:r>
                  <a:rPr lang="ja-JP" altLang="en-US" sz="2400" dirty="0">
                    <a:ea typeface="ＭＳ Ｐゴシック" pitchFamily="50" charset="-128"/>
                  </a:rPr>
                  <a:t>価格</a:t>
                </a:r>
                <a:r>
                  <a:rPr lang="en-US" altLang="ja-JP" sz="2400" i="1" dirty="0">
                    <a:latin typeface="Times New Roman" panose="02020603050405020304" pitchFamily="18" charset="0"/>
                    <a:ea typeface="ＭＳ Ｐゴシック" pitchFamily="50" charset="-128"/>
                    <a:cs typeface="Times New Roman" panose="02020603050405020304" pitchFamily="18" charset="0"/>
                  </a:rPr>
                  <a:t>P</a:t>
                </a:r>
                <a:r>
                  <a:rPr lang="ja-JP" altLang="en-US" sz="2400" dirty="0">
                    <a:ea typeface="ＭＳ Ｐゴシック" pitchFamily="50" charset="-128"/>
                  </a:rPr>
                  <a:t>が一定の下で所得が低い場合（</a:t>
                </a:r>
                <a:r>
                  <a:rPr lang="en-US" altLang="ja-JP" sz="2400" i="1" dirty="0">
                    <a:latin typeface="Times New Roman" panose="02020603050405020304" pitchFamily="18" charset="0"/>
                    <a:ea typeface="ＭＳ Ｐゴシック" pitchFamily="50" charset="-128"/>
                    <a:cs typeface="Times New Roman" panose="02020603050405020304" pitchFamily="18" charset="0"/>
                  </a:rPr>
                  <a:t>I</a:t>
                </a:r>
                <a:r>
                  <a:rPr lang="en-US" altLang="ja-JP" sz="2400" baseline="-25000" dirty="0">
                    <a:latin typeface="Times New Roman" panose="02020603050405020304" pitchFamily="18" charset="0"/>
                    <a:ea typeface="ＭＳ Ｐゴシック" pitchFamily="50" charset="-128"/>
                    <a:cs typeface="Times New Roman" panose="02020603050405020304" pitchFamily="18" charset="0"/>
                  </a:rPr>
                  <a:t>1</a:t>
                </a:r>
                <a:r>
                  <a:rPr lang="ja-JP" altLang="en-US" sz="2400" dirty="0">
                    <a:ea typeface="ＭＳ Ｐゴシック" pitchFamily="50" charset="-128"/>
                  </a:rPr>
                  <a:t>）と高い場合（</a:t>
                </a:r>
                <a:r>
                  <a:rPr lang="en-US" altLang="ja-JP" sz="2400" i="1" dirty="0">
                    <a:latin typeface="Times New Roman" panose="02020603050405020304" pitchFamily="18" charset="0"/>
                    <a:ea typeface="ＭＳ Ｐゴシック" pitchFamily="50" charset="-128"/>
                    <a:cs typeface="Times New Roman" panose="02020603050405020304" pitchFamily="18" charset="0"/>
                  </a:rPr>
                  <a:t>I</a:t>
                </a:r>
                <a:r>
                  <a:rPr lang="en-US" altLang="ja-JP" sz="2400" baseline="-25000" dirty="0">
                    <a:latin typeface="Times New Roman" panose="02020603050405020304" pitchFamily="18" charset="0"/>
                    <a:ea typeface="ＭＳ Ｐゴシック" pitchFamily="50" charset="-128"/>
                    <a:cs typeface="Times New Roman" panose="02020603050405020304" pitchFamily="18" charset="0"/>
                  </a:rPr>
                  <a:t>2</a:t>
                </a:r>
                <a:r>
                  <a:rPr lang="ja-JP" altLang="en-US" sz="2400" dirty="0">
                    <a:ea typeface="ＭＳ Ｐゴシック" pitchFamily="50" charset="-128"/>
                  </a:rPr>
                  <a:t>）</a:t>
                </a:r>
                <a:endParaRPr lang="en-US" altLang="ja-JP" sz="2400" dirty="0">
                  <a:ea typeface="ＭＳ Ｐゴシック" pitchFamily="50" charset="-128"/>
                </a:endParaRPr>
              </a:p>
              <a:p>
                <a:pPr lvl="1" algn="just"/>
                <a:r>
                  <a:rPr lang="ja-JP" altLang="en-US" sz="2100" dirty="0">
                    <a:ea typeface="ＭＳ Ｐゴシック" pitchFamily="50" charset="-128"/>
                  </a:rPr>
                  <a:t>予算制約は</a:t>
                </a:r>
                <a:r>
                  <a:rPr lang="en-US" altLang="ja-JP" sz="2100" dirty="0">
                    <a:ea typeface="ＭＳ Ｐゴシック" pitchFamily="50" charset="-128"/>
                  </a:rPr>
                  <a:t> </a:t>
                </a:r>
                <a14:m>
                  <m:oMath xmlns:m="http://schemas.openxmlformats.org/officeDocument/2006/math">
                    <m:r>
                      <a:rPr lang="en-US" altLang="ja-JP" sz="2100" i="1">
                        <a:latin typeface="Cambria Math"/>
                        <a:ea typeface="ＭＳ Ｐゴシック" pitchFamily="50" charset="-128"/>
                      </a:rPr>
                      <m:t>𝑚</m:t>
                    </m:r>
                    <m:r>
                      <a:rPr lang="en-US" altLang="ja-JP" sz="2100" i="1">
                        <a:latin typeface="Cambria Math"/>
                        <a:ea typeface="ＭＳ Ｐゴシック" pitchFamily="50" charset="-128"/>
                      </a:rPr>
                      <m:t>=</m:t>
                    </m:r>
                    <m:sSub>
                      <m:sSubPr>
                        <m:ctrlPr>
                          <a:rPr lang="en-US" altLang="ja-JP" sz="2100" b="0" i="1" smtClean="0">
                            <a:latin typeface="Cambria Math" panose="02040503050406030204" pitchFamily="18" charset="0"/>
                            <a:ea typeface="ＭＳ Ｐゴシック" pitchFamily="50" charset="-128"/>
                          </a:rPr>
                        </m:ctrlPr>
                      </m:sSubPr>
                      <m:e>
                        <m:r>
                          <a:rPr lang="en-US" altLang="ja-JP" sz="2100" i="1">
                            <a:latin typeface="Cambria Math"/>
                            <a:ea typeface="ＭＳ Ｐゴシック" pitchFamily="50" charset="-128"/>
                          </a:rPr>
                          <m:t>𝐼</m:t>
                        </m:r>
                      </m:e>
                      <m:sub>
                        <m:r>
                          <a:rPr lang="en-US" altLang="ja-JP" sz="2100" b="0" i="1" smtClean="0">
                            <a:latin typeface="Cambria Math"/>
                            <a:ea typeface="ＭＳ Ｐゴシック" pitchFamily="50" charset="-128"/>
                          </a:rPr>
                          <m:t>1</m:t>
                        </m:r>
                      </m:sub>
                    </m:sSub>
                    <m:r>
                      <a:rPr lang="en-US" altLang="ja-JP" sz="2100" i="1">
                        <a:latin typeface="Cambria Math"/>
                        <a:ea typeface="ＭＳ Ｐゴシック" pitchFamily="50" charset="-128"/>
                      </a:rPr>
                      <m:t>−</m:t>
                    </m:r>
                    <m:r>
                      <a:rPr lang="en-US" altLang="ja-JP" sz="2100" i="1">
                        <a:latin typeface="Cambria Math"/>
                        <a:ea typeface="ＭＳ Ｐゴシック" pitchFamily="50" charset="-128"/>
                      </a:rPr>
                      <m:t>𝑃𝑐</m:t>
                    </m:r>
                  </m:oMath>
                </a14:m>
                <a:r>
                  <a:rPr lang="ja-JP" altLang="en-US" sz="2100" dirty="0">
                    <a:latin typeface="ＭＳ Ｐゴシック" pitchFamily="50" charset="-128"/>
                    <a:ea typeface="ＭＳ Ｐゴシック" pitchFamily="50" charset="-128"/>
                  </a:rPr>
                  <a:t>　と </a:t>
                </a:r>
                <a14:m>
                  <m:oMath xmlns:m="http://schemas.openxmlformats.org/officeDocument/2006/math">
                    <m:r>
                      <a:rPr lang="en-US" altLang="ja-JP" sz="2100" i="1">
                        <a:latin typeface="Cambria Math"/>
                        <a:ea typeface="ＭＳ Ｐゴシック" pitchFamily="50" charset="-128"/>
                      </a:rPr>
                      <m:t>𝑚</m:t>
                    </m:r>
                    <m:r>
                      <a:rPr lang="en-US" altLang="ja-JP" sz="2100" i="1">
                        <a:latin typeface="Cambria Math"/>
                        <a:ea typeface="ＭＳ Ｐゴシック" pitchFamily="50" charset="-128"/>
                      </a:rPr>
                      <m:t>=</m:t>
                    </m:r>
                    <m:sSub>
                      <m:sSubPr>
                        <m:ctrlPr>
                          <a:rPr lang="en-US" altLang="ja-JP" sz="2100" b="0" i="1" smtClean="0">
                            <a:latin typeface="Cambria Math" panose="02040503050406030204" pitchFamily="18" charset="0"/>
                            <a:ea typeface="ＭＳ Ｐゴシック" pitchFamily="50" charset="-128"/>
                          </a:rPr>
                        </m:ctrlPr>
                      </m:sSubPr>
                      <m:e>
                        <m:r>
                          <a:rPr lang="en-US" altLang="ja-JP" sz="2100" i="1">
                            <a:latin typeface="Cambria Math"/>
                            <a:ea typeface="ＭＳ Ｐゴシック" pitchFamily="50" charset="-128"/>
                          </a:rPr>
                          <m:t>𝐼</m:t>
                        </m:r>
                      </m:e>
                      <m:sub>
                        <m:r>
                          <a:rPr lang="en-US" altLang="ja-JP" sz="2100" b="0" i="1" smtClean="0">
                            <a:latin typeface="Cambria Math"/>
                            <a:ea typeface="ＭＳ Ｐゴシック" pitchFamily="50" charset="-128"/>
                          </a:rPr>
                          <m:t>2</m:t>
                        </m:r>
                      </m:sub>
                    </m:sSub>
                    <m:r>
                      <a:rPr lang="en-US" altLang="ja-JP" sz="2100" i="1">
                        <a:latin typeface="Cambria Math"/>
                        <a:ea typeface="ＭＳ Ｐゴシック" pitchFamily="50" charset="-128"/>
                      </a:rPr>
                      <m:t>−</m:t>
                    </m:r>
                    <m:r>
                      <a:rPr lang="en-US" altLang="ja-JP" sz="2100" i="1">
                        <a:latin typeface="Cambria Math"/>
                        <a:ea typeface="ＭＳ Ｐゴシック" pitchFamily="50" charset="-128"/>
                      </a:rPr>
                      <m:t>𝑃𝑐</m:t>
                    </m:r>
                  </m:oMath>
                </a14:m>
                <a:r>
                  <a:rPr lang="ja-JP" altLang="en-US" sz="2100" dirty="0">
                    <a:latin typeface="ＭＳ Ｐゴシック" pitchFamily="50" charset="-128"/>
                    <a:ea typeface="ＭＳ Ｐゴシック" pitchFamily="50" charset="-128"/>
                  </a:rPr>
                  <a:t>　なので，</a:t>
                </a:r>
                <a:r>
                  <a:rPr lang="ja-JP" altLang="en-US" sz="2100" dirty="0">
                    <a:solidFill>
                      <a:srgbClr val="FF0000"/>
                    </a:solidFill>
                    <a:latin typeface="ＭＳ Ｐゴシック" pitchFamily="50" charset="-128"/>
                    <a:ea typeface="ＭＳ Ｐゴシック" pitchFamily="50" charset="-128"/>
                  </a:rPr>
                  <a:t>所得が高い場合</a:t>
                </a:r>
                <a:r>
                  <a:rPr lang="ja-JP" altLang="en-US" sz="2100" dirty="0">
                    <a:latin typeface="ＭＳ Ｐゴシック" pitchFamily="50" charset="-128"/>
                    <a:ea typeface="ＭＳ Ｐゴシック" pitchFamily="50" charset="-128"/>
                  </a:rPr>
                  <a:t>の予算制約線は</a:t>
                </a:r>
                <a:r>
                  <a:rPr lang="ja-JP" altLang="en-US" sz="2100" dirty="0">
                    <a:solidFill>
                      <a:srgbClr val="FF0000"/>
                    </a:solidFill>
                    <a:latin typeface="ＭＳ Ｐゴシック" pitchFamily="50" charset="-128"/>
                    <a:ea typeface="ＭＳ Ｐゴシック" pitchFamily="50" charset="-128"/>
                  </a:rPr>
                  <a:t>右上に平行移動</a:t>
                </a:r>
                <a:r>
                  <a:rPr lang="ja-JP" altLang="en-US" sz="2100" dirty="0">
                    <a:latin typeface="ＭＳ Ｐゴシック" pitchFamily="50" charset="-128"/>
                    <a:ea typeface="ＭＳ Ｐゴシック" pitchFamily="50" charset="-128"/>
                  </a:rPr>
                  <a:t>した形になる．</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同じ消費量を選択したときでも，貨幣保有量が</a:t>
                </a:r>
                <a:r>
                  <a:rPr lang="ja-JP" altLang="en-US" sz="2100" dirty="0">
                    <a:solidFill>
                      <a:srgbClr val="FF0000"/>
                    </a:solidFill>
                    <a:latin typeface="ＭＳ Ｐゴシック" pitchFamily="50" charset="-128"/>
                    <a:ea typeface="ＭＳ Ｐゴシック" pitchFamily="50" charset="-128"/>
                  </a:rPr>
                  <a:t>多く</a:t>
                </a:r>
                <a:r>
                  <a:rPr lang="ja-JP" altLang="en-US" sz="2100" dirty="0">
                    <a:latin typeface="ＭＳ Ｐゴシック" pitchFamily="50" charset="-128"/>
                    <a:ea typeface="ＭＳ Ｐゴシック" pitchFamily="50" charset="-128"/>
                  </a:rPr>
                  <a:t>なることが分かる． </a:t>
                </a:r>
                <a:endParaRPr lang="en-US" altLang="ja-JP" sz="21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4786346"/>
              </a:xfrm>
              <a:blipFill rotWithShape="1">
                <a:blip r:embed="rId3"/>
                <a:stretch>
                  <a:fillRect l="-511" t="-1401" r="-2993"/>
                </a:stretch>
              </a:blipFill>
            </p:spPr>
            <p:txBody>
              <a:bodyPr/>
              <a:lstStyle/>
              <a:p>
                <a:r>
                  <a:rPr lang="ja-JP" altLang="en-US">
                    <a:noFill/>
                  </a:rPr>
                  <a:t> </a:t>
                </a:r>
              </a:p>
            </p:txBody>
          </p:sp>
        </mc:Fallback>
      </mc:AlternateContent>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3" y="2852936"/>
            <a:ext cx="5544616" cy="3445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7</a:t>
            </a:fld>
            <a:endParaRPr kumimoji="1" lang="ja-JP" altLang="en-US"/>
          </a:p>
        </p:txBody>
      </p:sp>
      <p:sp>
        <p:nvSpPr>
          <p:cNvPr id="4" name="日付プレースホルダー 3">
            <a:extLst>
              <a:ext uri="{FF2B5EF4-FFF2-40B4-BE49-F238E27FC236}">
                <a16:creationId xmlns:a16="http://schemas.microsoft.com/office/drawing/2014/main" id="{6289BD80-1E74-4279-BE8D-1DFE95A243EB}"/>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55995166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2" end="2"/>
                                            </p:txEl>
                                          </p:spTgt>
                                        </p:tgtEl>
                                        <p:attrNameLst>
                                          <p:attrName>style.visibility</p:attrName>
                                        </p:attrNameLst>
                                      </p:cBhvr>
                                      <p:to>
                                        <p:strVal val="visible"/>
                                      </p:to>
                                    </p:set>
                                    <p:animEffect transition="in" filter="fade">
                                      <p:cBhvr>
                                        <p:cTn id="15" dur="500"/>
                                        <p:tgtEl>
                                          <p:spTgt spid="16691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1.1 </a:t>
            </a:r>
            <a:r>
              <a:rPr lang="ja-JP" altLang="en-US" dirty="0">
                <a:solidFill>
                  <a:srgbClr val="0070C0"/>
                </a:solidFill>
              </a:rPr>
              <a:t>予算制約</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4786346"/>
              </a:xfrm>
            </p:spPr>
            <p:txBody>
              <a:bodyPr>
                <a:normAutofit/>
              </a:bodyPr>
              <a:lstStyle/>
              <a:p>
                <a:pPr algn="just"/>
                <a:r>
                  <a:rPr lang="ja-JP" altLang="en-US" sz="2400" dirty="0">
                    <a:ea typeface="ＭＳ Ｐゴシック" pitchFamily="50" charset="-128"/>
                  </a:rPr>
                  <a:t>所得</a:t>
                </a:r>
                <a:r>
                  <a:rPr lang="en-US" altLang="ja-JP" sz="2400" i="1" dirty="0">
                    <a:latin typeface="Times New Roman" panose="02020603050405020304" pitchFamily="18" charset="0"/>
                    <a:ea typeface="ＭＳ Ｐゴシック" pitchFamily="50" charset="-128"/>
                    <a:cs typeface="Times New Roman" panose="02020603050405020304" pitchFamily="18" charset="0"/>
                  </a:rPr>
                  <a:t>I</a:t>
                </a:r>
                <a:r>
                  <a:rPr lang="ja-JP" altLang="en-US" sz="2400" dirty="0">
                    <a:ea typeface="ＭＳ Ｐゴシック" pitchFamily="50" charset="-128"/>
                  </a:rPr>
                  <a:t>が一定の</a:t>
                </a:r>
                <a:r>
                  <a:rPr lang="ja-JP" altLang="en-US" sz="2400">
                    <a:ea typeface="ＭＳ Ｐゴシック" pitchFamily="50" charset="-128"/>
                  </a:rPr>
                  <a:t>下で価格が</a:t>
                </a:r>
                <a:r>
                  <a:rPr lang="ja-JP" altLang="en-US" sz="2400" dirty="0">
                    <a:ea typeface="ＭＳ Ｐゴシック" pitchFamily="50" charset="-128"/>
                  </a:rPr>
                  <a:t>低い場合（</a:t>
                </a:r>
                <a:r>
                  <a:rPr lang="en-US" altLang="ja-JP" sz="2400" i="1" dirty="0">
                    <a:latin typeface="Times New Roman" panose="02020603050405020304" pitchFamily="18" charset="0"/>
                    <a:ea typeface="ＭＳ Ｐゴシック" pitchFamily="50" charset="-128"/>
                    <a:cs typeface="Times New Roman" panose="02020603050405020304" pitchFamily="18" charset="0"/>
                  </a:rPr>
                  <a:t>P</a:t>
                </a:r>
                <a:r>
                  <a:rPr lang="en-US" altLang="ja-JP" sz="2400" baseline="-25000" dirty="0">
                    <a:latin typeface="Times New Roman" panose="02020603050405020304" pitchFamily="18" charset="0"/>
                    <a:ea typeface="ＭＳ Ｐゴシック" pitchFamily="50" charset="-128"/>
                    <a:cs typeface="Times New Roman" panose="02020603050405020304" pitchFamily="18" charset="0"/>
                  </a:rPr>
                  <a:t>1</a:t>
                </a:r>
                <a:r>
                  <a:rPr lang="ja-JP" altLang="en-US" sz="2400" dirty="0">
                    <a:ea typeface="ＭＳ Ｐゴシック" pitchFamily="50" charset="-128"/>
                  </a:rPr>
                  <a:t>）と高い場合（</a:t>
                </a:r>
                <a:r>
                  <a:rPr lang="en-US" altLang="ja-JP" sz="2400" i="1" dirty="0">
                    <a:latin typeface="Times New Roman" panose="02020603050405020304" pitchFamily="18" charset="0"/>
                    <a:ea typeface="ＭＳ Ｐゴシック" pitchFamily="50" charset="-128"/>
                    <a:cs typeface="Times New Roman" panose="02020603050405020304" pitchFamily="18" charset="0"/>
                  </a:rPr>
                  <a:t>P</a:t>
                </a:r>
                <a:r>
                  <a:rPr lang="en-US" altLang="ja-JP" sz="2400" baseline="-25000" dirty="0">
                    <a:latin typeface="Times New Roman" panose="02020603050405020304" pitchFamily="18" charset="0"/>
                    <a:ea typeface="ＭＳ Ｐゴシック" pitchFamily="50" charset="-128"/>
                    <a:cs typeface="Times New Roman" panose="02020603050405020304" pitchFamily="18" charset="0"/>
                  </a:rPr>
                  <a:t>2</a:t>
                </a:r>
                <a:r>
                  <a:rPr lang="ja-JP" altLang="en-US" sz="2400" dirty="0">
                    <a:ea typeface="ＭＳ Ｐゴシック" pitchFamily="50" charset="-128"/>
                  </a:rPr>
                  <a:t>）</a:t>
                </a:r>
                <a:endParaRPr lang="en-US" altLang="ja-JP" sz="2400" dirty="0">
                  <a:ea typeface="ＭＳ Ｐゴシック" pitchFamily="50" charset="-128"/>
                </a:endParaRPr>
              </a:p>
              <a:p>
                <a:pPr lvl="1" algn="just"/>
                <a:r>
                  <a:rPr lang="ja-JP" altLang="en-US" sz="2100" dirty="0">
                    <a:ea typeface="ＭＳ Ｐゴシック" pitchFamily="50" charset="-128"/>
                  </a:rPr>
                  <a:t>予算制約は</a:t>
                </a:r>
                <a:r>
                  <a:rPr lang="en-US" altLang="ja-JP" sz="2100" dirty="0">
                    <a:ea typeface="ＭＳ Ｐゴシック" pitchFamily="50" charset="-128"/>
                  </a:rPr>
                  <a:t> </a:t>
                </a:r>
                <a14:m>
                  <m:oMath xmlns:m="http://schemas.openxmlformats.org/officeDocument/2006/math">
                    <m:r>
                      <a:rPr lang="en-US" altLang="ja-JP" sz="2100" i="1">
                        <a:latin typeface="Cambria Math"/>
                        <a:ea typeface="ＭＳ Ｐゴシック" pitchFamily="50" charset="-128"/>
                      </a:rPr>
                      <m:t>𝑚</m:t>
                    </m:r>
                    <m:r>
                      <a:rPr lang="en-US" altLang="ja-JP" sz="2100" i="1">
                        <a:latin typeface="Cambria Math"/>
                        <a:ea typeface="ＭＳ Ｐゴシック" pitchFamily="50" charset="-128"/>
                      </a:rPr>
                      <m:t>=</m:t>
                    </m:r>
                    <m:r>
                      <a:rPr lang="en-US" altLang="ja-JP" sz="2100" b="0" i="1" smtClean="0">
                        <a:latin typeface="Cambria Math"/>
                        <a:ea typeface="ＭＳ Ｐゴシック" pitchFamily="50" charset="-128"/>
                      </a:rPr>
                      <m:t>𝐼</m:t>
                    </m:r>
                    <m:r>
                      <a:rPr lang="en-US" altLang="ja-JP" sz="2100" i="1">
                        <a:latin typeface="Cambria Math"/>
                        <a:ea typeface="ＭＳ Ｐゴシック" pitchFamily="50" charset="-128"/>
                      </a:rPr>
                      <m:t>−</m:t>
                    </m:r>
                    <m:sSub>
                      <m:sSubPr>
                        <m:ctrlPr>
                          <a:rPr lang="en-US" altLang="ja-JP" sz="2100" b="0" i="1" smtClean="0">
                            <a:latin typeface="Cambria Math" panose="02040503050406030204" pitchFamily="18" charset="0"/>
                            <a:ea typeface="ＭＳ Ｐゴシック" pitchFamily="50" charset="-128"/>
                          </a:rPr>
                        </m:ctrlPr>
                      </m:sSubPr>
                      <m:e>
                        <m:r>
                          <a:rPr lang="en-US" altLang="ja-JP" sz="2100" i="1">
                            <a:latin typeface="Cambria Math"/>
                            <a:ea typeface="ＭＳ Ｐゴシック" pitchFamily="50" charset="-128"/>
                          </a:rPr>
                          <m:t>𝑃</m:t>
                        </m:r>
                      </m:e>
                      <m:sub>
                        <m:r>
                          <a:rPr lang="en-US" altLang="ja-JP" sz="2100" b="0" i="1" smtClean="0">
                            <a:latin typeface="Cambria Math"/>
                            <a:ea typeface="ＭＳ Ｐゴシック" pitchFamily="50" charset="-128"/>
                          </a:rPr>
                          <m:t>1</m:t>
                        </m:r>
                      </m:sub>
                    </m:sSub>
                    <m:r>
                      <a:rPr lang="en-US" altLang="ja-JP" sz="2100" i="1">
                        <a:latin typeface="Cambria Math"/>
                        <a:ea typeface="ＭＳ Ｐゴシック" pitchFamily="50" charset="-128"/>
                      </a:rPr>
                      <m:t>𝑐</m:t>
                    </m:r>
                  </m:oMath>
                </a14:m>
                <a:r>
                  <a:rPr lang="ja-JP" altLang="en-US" sz="2100" dirty="0">
                    <a:latin typeface="ＭＳ Ｐゴシック" pitchFamily="50" charset="-128"/>
                    <a:ea typeface="ＭＳ Ｐゴシック" pitchFamily="50" charset="-128"/>
                  </a:rPr>
                  <a:t>　と </a:t>
                </a:r>
                <a14:m>
                  <m:oMath xmlns:m="http://schemas.openxmlformats.org/officeDocument/2006/math">
                    <m:r>
                      <a:rPr lang="en-US" altLang="ja-JP" sz="2100" i="1">
                        <a:latin typeface="Cambria Math"/>
                        <a:ea typeface="ＭＳ Ｐゴシック" pitchFamily="50" charset="-128"/>
                      </a:rPr>
                      <m:t>𝑚</m:t>
                    </m:r>
                    <m:r>
                      <a:rPr lang="en-US" altLang="ja-JP" sz="2100" i="1">
                        <a:latin typeface="Cambria Math"/>
                        <a:ea typeface="ＭＳ Ｐゴシック" pitchFamily="50" charset="-128"/>
                      </a:rPr>
                      <m:t>=</m:t>
                    </m:r>
                    <m:r>
                      <a:rPr lang="en-US" altLang="ja-JP" sz="2100" b="0" i="1" smtClean="0">
                        <a:latin typeface="Cambria Math"/>
                        <a:ea typeface="ＭＳ Ｐゴシック" pitchFamily="50" charset="-128"/>
                      </a:rPr>
                      <m:t>𝐼</m:t>
                    </m:r>
                    <m:r>
                      <a:rPr lang="en-US" altLang="ja-JP" sz="2100" i="1">
                        <a:latin typeface="Cambria Math"/>
                        <a:ea typeface="ＭＳ Ｐゴシック" pitchFamily="50" charset="-128"/>
                      </a:rPr>
                      <m:t>−</m:t>
                    </m:r>
                    <m:sSub>
                      <m:sSubPr>
                        <m:ctrlPr>
                          <a:rPr lang="en-US" altLang="ja-JP" sz="2100" b="0" i="1" smtClean="0">
                            <a:latin typeface="Cambria Math" panose="02040503050406030204" pitchFamily="18" charset="0"/>
                            <a:ea typeface="ＭＳ Ｐゴシック" pitchFamily="50" charset="-128"/>
                          </a:rPr>
                        </m:ctrlPr>
                      </m:sSubPr>
                      <m:e>
                        <m:r>
                          <a:rPr lang="en-US" altLang="ja-JP" sz="2100" i="1">
                            <a:latin typeface="Cambria Math"/>
                            <a:ea typeface="ＭＳ Ｐゴシック" pitchFamily="50" charset="-128"/>
                          </a:rPr>
                          <m:t>𝑃</m:t>
                        </m:r>
                      </m:e>
                      <m:sub>
                        <m:r>
                          <a:rPr lang="en-US" altLang="ja-JP" sz="2100" b="0" i="1" smtClean="0">
                            <a:latin typeface="Cambria Math"/>
                            <a:ea typeface="ＭＳ Ｐゴシック" pitchFamily="50" charset="-128"/>
                          </a:rPr>
                          <m:t>2</m:t>
                        </m:r>
                      </m:sub>
                    </m:sSub>
                    <m:r>
                      <a:rPr lang="en-US" altLang="ja-JP" sz="2100" i="1">
                        <a:latin typeface="Cambria Math"/>
                        <a:ea typeface="ＭＳ Ｐゴシック" pitchFamily="50" charset="-128"/>
                      </a:rPr>
                      <m:t>𝑐</m:t>
                    </m:r>
                  </m:oMath>
                </a14:m>
                <a:r>
                  <a:rPr lang="ja-JP" altLang="en-US" sz="2100" dirty="0">
                    <a:latin typeface="ＭＳ Ｐゴシック" pitchFamily="50" charset="-128"/>
                    <a:ea typeface="ＭＳ Ｐゴシック" pitchFamily="50" charset="-128"/>
                  </a:rPr>
                  <a:t>　なので，</a:t>
                </a:r>
                <a:r>
                  <a:rPr lang="ja-JP" altLang="en-US" sz="2100" dirty="0">
                    <a:solidFill>
                      <a:srgbClr val="FF0000"/>
                    </a:solidFill>
                    <a:latin typeface="ＭＳ Ｐゴシック" pitchFamily="50" charset="-128"/>
                    <a:ea typeface="ＭＳ Ｐゴシック" pitchFamily="50" charset="-128"/>
                  </a:rPr>
                  <a:t>価格が高い場合</a:t>
                </a:r>
                <a:r>
                  <a:rPr lang="ja-JP" altLang="en-US" sz="2100" dirty="0">
                    <a:latin typeface="ＭＳ Ｐゴシック" pitchFamily="50" charset="-128"/>
                    <a:ea typeface="ＭＳ Ｐゴシック" pitchFamily="50" charset="-128"/>
                  </a:rPr>
                  <a:t>の予算制約線は横軸の</a:t>
                </a:r>
                <a:r>
                  <a:rPr lang="ja-JP" altLang="en-US" sz="2100" dirty="0">
                    <a:solidFill>
                      <a:srgbClr val="FF0000"/>
                    </a:solidFill>
                    <a:latin typeface="ＭＳ Ｐゴシック" pitchFamily="50" charset="-128"/>
                    <a:ea typeface="ＭＳ Ｐゴシック" pitchFamily="50" charset="-128"/>
                  </a:rPr>
                  <a:t>切片のみが左側に</a:t>
                </a:r>
                <a:r>
                  <a:rPr lang="ja-JP" altLang="en-US" sz="2100" dirty="0">
                    <a:latin typeface="ＭＳ Ｐゴシック" pitchFamily="50" charset="-128"/>
                    <a:ea typeface="ＭＳ Ｐゴシック" pitchFamily="50" charset="-128"/>
                  </a:rPr>
                  <a:t>移動した形になる．</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同じ消費量を選択したときでも，貨幣保有量が</a:t>
                </a:r>
                <a:r>
                  <a:rPr lang="ja-JP" altLang="en-US" sz="2100" dirty="0">
                    <a:solidFill>
                      <a:srgbClr val="FF0000"/>
                    </a:solidFill>
                    <a:latin typeface="ＭＳ Ｐゴシック" pitchFamily="50" charset="-128"/>
                    <a:ea typeface="ＭＳ Ｐゴシック" pitchFamily="50" charset="-128"/>
                  </a:rPr>
                  <a:t>少なく</a:t>
                </a:r>
                <a:r>
                  <a:rPr lang="ja-JP" altLang="en-US" sz="2100" dirty="0">
                    <a:latin typeface="ＭＳ Ｐゴシック" pitchFamily="50" charset="-128"/>
                    <a:ea typeface="ＭＳ Ｐゴシック" pitchFamily="50" charset="-128"/>
                  </a:rPr>
                  <a:t>なる． </a:t>
                </a:r>
                <a:endParaRPr lang="en-US" altLang="ja-JP" sz="21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4786346"/>
              </a:xfrm>
              <a:blipFill rotWithShape="1">
                <a:blip r:embed="rId3"/>
                <a:stretch>
                  <a:fillRect l="-511" t="-1401" r="-876"/>
                </a:stretch>
              </a:blipFill>
            </p:spPr>
            <p:txBody>
              <a:bodyPr/>
              <a:lstStyle/>
              <a:p>
                <a:r>
                  <a:rPr lang="ja-JP" altLang="en-US">
                    <a:noFill/>
                  </a:rPr>
                  <a:t> </a:t>
                </a:r>
              </a:p>
            </p:txBody>
          </p:sp>
        </mc:Fallback>
      </mc:AlternateContent>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6504" y="2828891"/>
            <a:ext cx="5688632" cy="3512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8</a:t>
            </a:fld>
            <a:endParaRPr kumimoji="1" lang="ja-JP" altLang="en-US"/>
          </a:p>
        </p:txBody>
      </p:sp>
      <p:sp>
        <p:nvSpPr>
          <p:cNvPr id="4" name="日付プレースホルダー 3">
            <a:extLst>
              <a:ext uri="{FF2B5EF4-FFF2-40B4-BE49-F238E27FC236}">
                <a16:creationId xmlns:a16="http://schemas.microsoft.com/office/drawing/2014/main" id="{E95B23D0-E79E-4AA7-A7D4-7FA8E4DE6348}"/>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60395984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Effect transition="in" filter="fade">
                                      <p:cBhvr>
                                        <p:cTn id="10" dur="500"/>
                                        <p:tgtEl>
                                          <p:spTgt spid="307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2" end="2"/>
                                            </p:txEl>
                                          </p:spTgt>
                                        </p:tgtEl>
                                        <p:attrNameLst>
                                          <p:attrName>style.visibility</p:attrName>
                                        </p:attrNameLst>
                                      </p:cBhvr>
                                      <p:to>
                                        <p:strVal val="visible"/>
                                      </p:to>
                                    </p:set>
                                    <p:animEffect transition="in" filter="fade">
                                      <p:cBhvr>
                                        <p:cTn id="15" dur="500"/>
                                        <p:tgtEl>
                                          <p:spTgt spid="16691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●〇〇〇〇〇〇</a:t>
            </a:r>
            <a:br>
              <a:rPr lang="en-US" altLang="ja-JP" dirty="0">
                <a:solidFill>
                  <a:srgbClr val="0070C0"/>
                </a:solidFill>
              </a:rPr>
            </a:br>
            <a:r>
              <a:rPr lang="en-US" altLang="ja-JP" dirty="0">
                <a:solidFill>
                  <a:srgbClr val="0070C0"/>
                </a:solidFill>
              </a:rPr>
              <a:t>1.2 </a:t>
            </a:r>
            <a:r>
              <a:rPr lang="ja-JP" altLang="en-US" dirty="0">
                <a:solidFill>
                  <a:srgbClr val="0070C0"/>
                </a:solidFill>
              </a:rPr>
              <a:t>効用関数</a:t>
            </a:r>
            <a:endParaRPr lang="en-US" altLang="en-US" dirty="0">
              <a:solidFill>
                <a:srgbClr val="0070C0"/>
              </a:solidFill>
            </a:endParaRPr>
          </a:p>
        </p:txBody>
      </p:sp>
      <p:sp>
        <p:nvSpPr>
          <p:cNvPr id="166917" name="Rectangle 5"/>
          <p:cNvSpPr>
            <a:spLocks noGrp="1" noChangeArrowheads="1"/>
          </p:cNvSpPr>
          <p:nvPr>
            <p:ph idx="1"/>
          </p:nvPr>
        </p:nvSpPr>
        <p:spPr>
          <a:xfrm>
            <a:off x="395536" y="1268760"/>
            <a:ext cx="8496944" cy="4786346"/>
          </a:xfrm>
        </p:spPr>
        <p:txBody>
          <a:bodyPr>
            <a:normAutofit/>
          </a:bodyPr>
          <a:lstStyle/>
          <a:p>
            <a:pPr algn="just"/>
            <a:r>
              <a:rPr lang="ja-JP" altLang="en-US" sz="2400" dirty="0">
                <a:ea typeface="ＭＳ Ｐゴシック" pitchFamily="50" charset="-128"/>
              </a:rPr>
              <a:t>消費者は</a:t>
            </a:r>
            <a:r>
              <a:rPr lang="ja-JP" altLang="en-US" sz="2400" dirty="0">
                <a:solidFill>
                  <a:srgbClr val="FF0000"/>
                </a:solidFill>
                <a:ea typeface="ＭＳ Ｐゴシック" pitchFamily="50" charset="-128"/>
              </a:rPr>
              <a:t>財・サービスの消費から効用を得る</a:t>
            </a:r>
            <a:r>
              <a:rPr lang="ja-JP" altLang="en-US" sz="2400" dirty="0">
                <a:ea typeface="ＭＳ Ｐゴシック" pitchFamily="50" charset="-128"/>
              </a:rPr>
              <a:t>と同時に</a:t>
            </a:r>
            <a:endParaRPr lang="en-US" altLang="ja-JP" sz="2400" dirty="0">
              <a:ea typeface="ＭＳ Ｐゴシック" pitchFamily="50" charset="-128"/>
            </a:endParaRPr>
          </a:p>
          <a:p>
            <a:pPr marL="0" indent="0" algn="just">
              <a:buNone/>
            </a:pPr>
            <a:r>
              <a:rPr lang="en-US" altLang="ja-JP" sz="2400" dirty="0">
                <a:solidFill>
                  <a:srgbClr val="0070C0"/>
                </a:solidFill>
                <a:ea typeface="ＭＳ Ｐゴシック" pitchFamily="50" charset="-128"/>
              </a:rPr>
              <a:t>    </a:t>
            </a:r>
            <a:r>
              <a:rPr lang="ja-JP" altLang="en-US" sz="2400" dirty="0">
                <a:solidFill>
                  <a:srgbClr val="0070C0"/>
                </a:solidFill>
                <a:ea typeface="ＭＳ Ｐゴシック" pitchFamily="50" charset="-128"/>
              </a:rPr>
              <a:t>貨幣を保有することからも効用を得る</a:t>
            </a:r>
            <a:r>
              <a:rPr lang="ja-JP" altLang="en-US" sz="2400" dirty="0">
                <a:ea typeface="ＭＳ Ｐゴシック" pitchFamily="50" charset="-128"/>
              </a:rPr>
              <a:t>，と考える．</a:t>
            </a:r>
            <a:endParaRPr lang="en-US" altLang="ja-JP" sz="2400" dirty="0">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「お金はいくらあっても困るものではない」ため，貨幣の保有量から得られる効用は，</a:t>
            </a:r>
            <a:r>
              <a:rPr lang="ja-JP" altLang="en-US" sz="2400" dirty="0">
                <a:solidFill>
                  <a:srgbClr val="0070C0"/>
                </a:solidFill>
                <a:latin typeface="ＭＳ Ｐゴシック" pitchFamily="50" charset="-128"/>
                <a:ea typeface="ＭＳ Ｐゴシック" pitchFamily="50" charset="-128"/>
              </a:rPr>
              <a:t>貨幣が増えれば増えるほど嬉しい</a:t>
            </a:r>
            <a:r>
              <a:rPr lang="ja-JP" altLang="en-US" sz="2400" dirty="0">
                <a:latin typeface="ＭＳ Ｐゴシック" pitchFamily="50" charset="-128"/>
                <a:ea typeface="ＭＳ Ｐゴシック" pitchFamily="50" charset="-128"/>
              </a:rPr>
              <a:t>とする．</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貨幣保有と貨幣保有から得られる効用の関係は１次関数（線形関係）であると仮定する．</a:t>
            </a:r>
            <a:endParaRPr lang="en-US" altLang="ja-JP" sz="21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財・サービスの消費から得られる効用は，</a:t>
            </a:r>
            <a:r>
              <a:rPr lang="ja-JP" altLang="en-US" sz="2400" dirty="0">
                <a:solidFill>
                  <a:srgbClr val="FF0000"/>
                </a:solidFill>
                <a:latin typeface="ＭＳ Ｐゴシック" pitchFamily="50" charset="-128"/>
                <a:ea typeface="ＭＳ Ｐゴシック" pitchFamily="50" charset="-128"/>
              </a:rPr>
              <a:t>消費すればするほど飽きてしまう</a:t>
            </a:r>
            <a:r>
              <a:rPr lang="ja-JP" altLang="en-US" sz="2400" dirty="0">
                <a:latin typeface="ＭＳ Ｐゴシック" pitchFamily="50" charset="-128"/>
                <a:ea typeface="ＭＳ Ｐゴシック" pitchFamily="50" charset="-128"/>
              </a:rPr>
              <a:t>性質があるとする．</a:t>
            </a:r>
            <a:endParaRPr lang="en-US" altLang="ja-JP" sz="2400" dirty="0">
              <a:latin typeface="ＭＳ Ｐゴシック" pitchFamily="50" charset="-128"/>
              <a:ea typeface="ＭＳ Ｐゴシック" pitchFamily="50" charset="-128"/>
            </a:endParaRPr>
          </a:p>
          <a:p>
            <a:pPr lvl="1" algn="just"/>
            <a:r>
              <a:rPr lang="ja-JP" altLang="en-US" sz="1800" dirty="0">
                <a:latin typeface="ＭＳ Ｐゴシック" pitchFamily="50" charset="-128"/>
                <a:ea typeface="ＭＳ Ｐゴシック" pitchFamily="50" charset="-128"/>
              </a:rPr>
              <a:t>喉が渇いている時の１杯目の水・ビールと，何杯も飲んだ後の水・ビールでは，飲むことから得られる満足度の増加の度合いが異なる．</a:t>
            </a:r>
            <a:endParaRPr lang="en-US" altLang="ja-JP" sz="1800" dirty="0">
              <a:latin typeface="ＭＳ Ｐゴシック" pitchFamily="50" charset="-128"/>
              <a:ea typeface="ＭＳ Ｐゴシック" pitchFamily="50" charset="-128"/>
            </a:endParaRPr>
          </a:p>
          <a:p>
            <a:pPr lvl="1" algn="just"/>
            <a:r>
              <a:rPr lang="ja-JP" altLang="en-US" sz="1800" dirty="0">
                <a:latin typeface="ＭＳ Ｐゴシック" pitchFamily="50" charset="-128"/>
                <a:ea typeface="ＭＳ Ｐゴシック" pitchFamily="50" charset="-128"/>
              </a:rPr>
              <a:t>消費量と消費から得られる効用の関係は２次関数であると仮定する．</a:t>
            </a:r>
            <a:endParaRPr lang="en-US" altLang="ja-JP" sz="18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9</a:t>
            </a:fld>
            <a:endParaRPr kumimoji="1" lang="ja-JP" altLang="en-US"/>
          </a:p>
        </p:txBody>
      </p:sp>
      <p:sp>
        <p:nvSpPr>
          <p:cNvPr id="4" name="日付プレースホルダー 3">
            <a:extLst>
              <a:ext uri="{FF2B5EF4-FFF2-40B4-BE49-F238E27FC236}">
                <a16:creationId xmlns:a16="http://schemas.microsoft.com/office/drawing/2014/main" id="{933C12E5-62B7-4930-9A71-70D29148C406}"/>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60445517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3" end="3"/>
                                            </p:txEl>
                                          </p:spTgt>
                                        </p:tgtEl>
                                        <p:attrNameLst>
                                          <p:attrName>style.visibility</p:attrName>
                                        </p:attrNameLst>
                                      </p:cBhvr>
                                      <p:to>
                                        <p:strVal val="visible"/>
                                      </p:to>
                                    </p:set>
                                    <p:animEffect transition="in" filter="fade">
                                      <p:cBhvr>
                                        <p:cTn id="7" dur="500"/>
                                        <p:tgtEl>
                                          <p:spTgt spid="16691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6917">
                                            <p:txEl>
                                              <p:pRg st="7" end="7"/>
                                            </p:txEl>
                                          </p:spTgt>
                                        </p:tgtEl>
                                        <p:attrNameLst>
                                          <p:attrName>style.visibility</p:attrName>
                                        </p:attrNameLst>
                                      </p:cBhvr>
                                      <p:to>
                                        <p:strVal val="visible"/>
                                      </p:to>
                                    </p:set>
                                    <p:animEffect transition="in" filter="fade">
                                      <p:cBhvr>
                                        <p:cTn id="22" dur="500"/>
                                        <p:tgtEl>
                                          <p:spTgt spid="166917">
                                            <p:txEl>
                                              <p:pRg st="7" end="7"/>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6917">
                                            <p:txEl>
                                              <p:pRg st="8" end="8"/>
                                            </p:txEl>
                                          </p:spTgt>
                                        </p:tgtEl>
                                        <p:attrNameLst>
                                          <p:attrName>style.visibility</p:attrName>
                                        </p:attrNameLst>
                                      </p:cBhvr>
                                      <p:to>
                                        <p:strVal val="visible"/>
                                      </p:to>
                                    </p:set>
                                    <p:animEffect transition="in" filter="fade">
                                      <p:cBhvr>
                                        <p:cTn id="25"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8896</TotalTime>
  <Words>2167</Words>
  <Application>Microsoft Office PowerPoint</Application>
  <PresentationFormat>画面に合わせる (4:3)</PresentationFormat>
  <Paragraphs>451</Paragraphs>
  <Slides>34</Slides>
  <Notes>31</Notes>
  <HiddenSlides>0</HiddenSlides>
  <MMClips>0</MMClips>
  <ScaleCrop>false</ScaleCrop>
  <HeadingPairs>
    <vt:vector size="6" baseType="variant">
      <vt:variant>
        <vt:lpstr>使用されているフォント</vt:lpstr>
      </vt:variant>
      <vt:variant>
        <vt:i4>13</vt:i4>
      </vt:variant>
      <vt:variant>
        <vt:lpstr>テーマ</vt:lpstr>
      </vt:variant>
      <vt:variant>
        <vt:i4>1</vt:i4>
      </vt:variant>
      <vt:variant>
        <vt:lpstr>スライド タイトル</vt:lpstr>
      </vt:variant>
      <vt:variant>
        <vt:i4>34</vt:i4>
      </vt:variant>
    </vt:vector>
  </HeadingPairs>
  <TitlesOfParts>
    <vt:vector size="48" baseType="lpstr">
      <vt:lpstr>HG丸ｺﾞｼｯｸM-PRO</vt:lpstr>
      <vt:lpstr>HG明朝E</vt:lpstr>
      <vt:lpstr>ＭＳ Ｐゴシック</vt:lpstr>
      <vt:lpstr>ＭＳ Ｐ明朝</vt:lpstr>
      <vt:lpstr>ＭＳ 明朝</vt:lpstr>
      <vt:lpstr>Bookman Old Style</vt:lpstr>
      <vt:lpstr>Calibri</vt:lpstr>
      <vt:lpstr>Cambria Math</vt:lpstr>
      <vt:lpstr>Century</vt:lpstr>
      <vt:lpstr>Gill Sans MT</vt:lpstr>
      <vt:lpstr>Times New Roman</vt:lpstr>
      <vt:lpstr>Wingdings</vt:lpstr>
      <vt:lpstr>Wingdings 3</vt:lpstr>
      <vt:lpstr>アース</vt:lpstr>
      <vt:lpstr>第5章 消費者理論 </vt:lpstr>
      <vt:lpstr>1. 消費者の直面するトレードオフ</vt:lpstr>
      <vt:lpstr>● 1．消費者の直面するトレードオフ</vt:lpstr>
      <vt:lpstr>●〇〇〇〇 1.1 予算制約</vt:lpstr>
      <vt:lpstr>〇●〇〇〇 1.1 予算制約</vt:lpstr>
      <vt:lpstr>〇〇●〇〇 1.1 予算制約</vt:lpstr>
      <vt:lpstr>〇〇〇●〇 1.1 予算制約</vt:lpstr>
      <vt:lpstr>〇〇〇〇● 1.1 予算制約</vt:lpstr>
      <vt:lpstr>●〇〇〇〇〇〇 1.2 効用関数</vt:lpstr>
      <vt:lpstr>〇●〇〇〇〇〇 1.2 効用関数</vt:lpstr>
      <vt:lpstr>〇〇●〇〇〇〇 1.2 効用関数</vt:lpstr>
      <vt:lpstr>〇〇〇●〇〇〇 1.2 効用関数</vt:lpstr>
      <vt:lpstr>〇〇〇〇●〇〇 1.2 効用関数</vt:lpstr>
      <vt:lpstr>〇〇〇〇〇●〇 1.2 効用関数</vt:lpstr>
      <vt:lpstr>〇〇〇〇〇〇● 1.2 効用関数</vt:lpstr>
      <vt:lpstr>●〇〇〇〇 1.3 無差別曲線</vt:lpstr>
      <vt:lpstr>〇●〇〇〇 1.3 無差別曲線</vt:lpstr>
      <vt:lpstr>〇〇●〇〇 1.3 無差別曲線</vt:lpstr>
      <vt:lpstr>〇〇〇●〇 1.3 無差別曲線</vt:lpstr>
      <vt:lpstr>〇〇〇〇● 1.3 無差別曲線</vt:lpstr>
      <vt:lpstr>●〇〇〇 1.4 最適な消費・貨幣保有量の選択</vt:lpstr>
      <vt:lpstr>〇●〇〇 1.4 最適な消費・貨幣保有量の選択</vt:lpstr>
      <vt:lpstr>〇〇●〇 1.4 最適な消費・貨幣保有量の選択</vt:lpstr>
      <vt:lpstr>〇〇〇● 1.4 最適な消費・貨幣保有量の選択</vt:lpstr>
      <vt:lpstr>2. 需要関数</vt:lpstr>
      <vt:lpstr>●〇〇 2.1 消費者の効用最大化問題</vt:lpstr>
      <vt:lpstr>〇●〇 2.1 消費者の効用最大化問題</vt:lpstr>
      <vt:lpstr>〇〇● 2.1 消費者の効用最大化問題</vt:lpstr>
      <vt:lpstr>● 2.2 需要曲線の導出</vt:lpstr>
      <vt:lpstr>●〇 3 需要曲線と消費者余剰</vt:lpstr>
      <vt:lpstr>〇● 3 需要曲線と消費者余剰</vt:lpstr>
      <vt:lpstr>●〇〇 4 経済環境の変化と需要曲線のシフト</vt:lpstr>
      <vt:lpstr>〇●〇 4 経済環境の変化と需要曲線のシフト</vt:lpstr>
      <vt:lpstr>〇〇● 4 経済環境の変化と需要曲線のシフト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経済学通論1　第1回目</dc:title>
  <dc:creator>kajitani</dc:creator>
  <cp:lastModifiedBy>kajitani shinya</cp:lastModifiedBy>
  <cp:revision>330</cp:revision>
  <dcterms:created xsi:type="dcterms:W3CDTF">2010-03-26T05:42:20Z</dcterms:created>
  <dcterms:modified xsi:type="dcterms:W3CDTF">2018-06-19T09:13:54Z</dcterms:modified>
</cp:coreProperties>
</file>