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37"/>
  </p:notesMasterIdLst>
  <p:sldIdLst>
    <p:sldId id="359" r:id="rId2"/>
    <p:sldId id="381" r:id="rId3"/>
    <p:sldId id="382" r:id="rId4"/>
    <p:sldId id="434" r:id="rId5"/>
    <p:sldId id="435" r:id="rId6"/>
    <p:sldId id="383" r:id="rId7"/>
    <p:sldId id="436" r:id="rId8"/>
    <p:sldId id="437" r:id="rId9"/>
    <p:sldId id="438" r:id="rId10"/>
    <p:sldId id="460" r:id="rId11"/>
    <p:sldId id="439" r:id="rId12"/>
    <p:sldId id="440" r:id="rId13"/>
    <p:sldId id="461" r:id="rId14"/>
    <p:sldId id="441" r:id="rId15"/>
    <p:sldId id="459" r:id="rId16"/>
    <p:sldId id="404" r:id="rId17"/>
    <p:sldId id="385" r:id="rId18"/>
    <p:sldId id="442" r:id="rId19"/>
    <p:sldId id="443" r:id="rId20"/>
    <p:sldId id="444" r:id="rId21"/>
    <p:sldId id="445" r:id="rId22"/>
    <p:sldId id="446" r:id="rId23"/>
    <p:sldId id="447" r:id="rId24"/>
    <p:sldId id="448" r:id="rId25"/>
    <p:sldId id="449" r:id="rId26"/>
    <p:sldId id="450" r:id="rId27"/>
    <p:sldId id="451" r:id="rId28"/>
    <p:sldId id="405" r:id="rId29"/>
    <p:sldId id="452" r:id="rId30"/>
    <p:sldId id="453" r:id="rId31"/>
    <p:sldId id="454" r:id="rId32"/>
    <p:sldId id="455" r:id="rId33"/>
    <p:sldId id="456" r:id="rId34"/>
    <p:sldId id="457" r:id="rId35"/>
    <p:sldId id="458" r:id="rId3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1142" autoAdjust="0"/>
  </p:normalViewPr>
  <p:slideViewPr>
    <p:cSldViewPr>
      <p:cViewPr varScale="1">
        <p:scale>
          <a:sx n="92" d="100"/>
          <a:sy n="92" d="100"/>
        </p:scale>
        <p:origin x="432" y="72"/>
      </p:cViewPr>
      <p:guideLst>
        <p:guide orient="horz" pos="2160"/>
        <p:guide pos="2880"/>
      </p:guideLst>
    </p:cSldViewPr>
  </p:slideViewPr>
  <p:outlineViewPr>
    <p:cViewPr>
      <p:scale>
        <a:sx n="33" d="100"/>
        <a:sy n="33" d="100"/>
      </p:scale>
      <p:origin x="0" y="353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E:\hpz800\kajitani\&#35611;&#32681;\2015\&#32076;&#28168;&#23398;&#20837;&#38272;\&#12486;&#12461;&#12473;&#12488;&#25913;&#35330;\&#22259;&#34920;\&#12486;&#12461;&#12473;&#12488;8&#3145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41222491419344"/>
          <c:y val="0.18520823108493553"/>
          <c:w val="0.51322778801585967"/>
          <c:h val="0.5950405792771839"/>
        </c:manualLayout>
      </c:layout>
      <c:lineChart>
        <c:grouping val="standard"/>
        <c:varyColors val="0"/>
        <c:ser>
          <c:idx val="0"/>
          <c:order val="0"/>
          <c:tx>
            <c:v>総費用関数</c:v>
          </c:tx>
          <c:spPr>
            <a:ln w="19050"/>
          </c:spPr>
          <c:marker>
            <c:symbol val="none"/>
          </c:marker>
          <c:trendline>
            <c:spPr>
              <a:ln w="38100">
                <a:solidFill>
                  <a:schemeClr val="tx1"/>
                </a:solidFill>
              </a:ln>
            </c:spPr>
            <c:trendlineType val="poly"/>
            <c:order val="2"/>
            <c:dispRSqr val="0"/>
            <c:dispEq val="0"/>
          </c:trendline>
          <c:cat>
            <c:numRef>
              <c:f>参入!$B$2:$B$52</c:f>
              <c:numCache>
                <c:formatCode>General</c:formatCode>
                <c:ptCount val="51"/>
                <c:pt idx="0">
                  <c:v>0</c:v>
                </c:pt>
                <c:pt idx="1">
                  <c:v>0.1</c:v>
                </c:pt>
                <c:pt idx="2">
                  <c:v>0.2</c:v>
                </c:pt>
                <c:pt idx="3">
                  <c:v>0.30000000000000004</c:v>
                </c:pt>
                <c:pt idx="4">
                  <c:v>0.4</c:v>
                </c:pt>
                <c:pt idx="5">
                  <c:v>0.5</c:v>
                </c:pt>
                <c:pt idx="6">
                  <c:v>0.6</c:v>
                </c:pt>
                <c:pt idx="7">
                  <c:v>0.7</c:v>
                </c:pt>
                <c:pt idx="8">
                  <c:v>0.79999999999999993</c:v>
                </c:pt>
                <c:pt idx="9">
                  <c:v>0.89999999999999991</c:v>
                </c:pt>
                <c:pt idx="10">
                  <c:v>0.99999999999999989</c:v>
                </c:pt>
                <c:pt idx="11">
                  <c:v>1.0999999999999999</c:v>
                </c:pt>
                <c:pt idx="12">
                  <c:v>1.2</c:v>
                </c:pt>
                <c:pt idx="13">
                  <c:v>1.3</c:v>
                </c:pt>
                <c:pt idx="14">
                  <c:v>1.4000000000000001</c:v>
                </c:pt>
                <c:pt idx="15">
                  <c:v>1.5000000000000002</c:v>
                </c:pt>
                <c:pt idx="16">
                  <c:v>1.6000000000000003</c:v>
                </c:pt>
                <c:pt idx="17">
                  <c:v>1.7000000000000004</c:v>
                </c:pt>
                <c:pt idx="18">
                  <c:v>1.8000000000000005</c:v>
                </c:pt>
                <c:pt idx="19">
                  <c:v>1.9000000000000006</c:v>
                </c:pt>
                <c:pt idx="20">
                  <c:v>2.0000000000000004</c:v>
                </c:pt>
                <c:pt idx="21">
                  <c:v>2.1000000000000005</c:v>
                </c:pt>
                <c:pt idx="22">
                  <c:v>2.2000000000000006</c:v>
                </c:pt>
                <c:pt idx="23">
                  <c:v>2.3000000000000007</c:v>
                </c:pt>
                <c:pt idx="24">
                  <c:v>2.4000000000000008</c:v>
                </c:pt>
                <c:pt idx="25">
                  <c:v>2.5000000000000009</c:v>
                </c:pt>
                <c:pt idx="26">
                  <c:v>2.600000000000001</c:v>
                </c:pt>
                <c:pt idx="27">
                  <c:v>2.7000000000000011</c:v>
                </c:pt>
                <c:pt idx="28">
                  <c:v>2.8000000000000012</c:v>
                </c:pt>
                <c:pt idx="29">
                  <c:v>2.9000000000000012</c:v>
                </c:pt>
                <c:pt idx="30">
                  <c:v>3.0000000000000013</c:v>
                </c:pt>
                <c:pt idx="31">
                  <c:v>3.1000000000000014</c:v>
                </c:pt>
                <c:pt idx="32">
                  <c:v>3.2000000000000015</c:v>
                </c:pt>
                <c:pt idx="33">
                  <c:v>3.3000000000000016</c:v>
                </c:pt>
                <c:pt idx="34">
                  <c:v>3.4000000000000017</c:v>
                </c:pt>
                <c:pt idx="35">
                  <c:v>3.5000000000000018</c:v>
                </c:pt>
                <c:pt idx="36">
                  <c:v>3.6000000000000019</c:v>
                </c:pt>
                <c:pt idx="37">
                  <c:v>3.700000000000002</c:v>
                </c:pt>
                <c:pt idx="38">
                  <c:v>3.800000000000002</c:v>
                </c:pt>
                <c:pt idx="39">
                  <c:v>3.9000000000000021</c:v>
                </c:pt>
                <c:pt idx="40">
                  <c:v>4.0000000000000018</c:v>
                </c:pt>
                <c:pt idx="41">
                  <c:v>4.1000000000000014</c:v>
                </c:pt>
                <c:pt idx="42">
                  <c:v>4.2000000000000011</c:v>
                </c:pt>
                <c:pt idx="43">
                  <c:v>4.3000000000000007</c:v>
                </c:pt>
                <c:pt idx="44">
                  <c:v>4.4000000000000004</c:v>
                </c:pt>
                <c:pt idx="45">
                  <c:v>4.5</c:v>
                </c:pt>
                <c:pt idx="46">
                  <c:v>4.5999999999999996</c:v>
                </c:pt>
                <c:pt idx="47">
                  <c:v>4.6999999999999993</c:v>
                </c:pt>
                <c:pt idx="48">
                  <c:v>4.7999999999999989</c:v>
                </c:pt>
                <c:pt idx="49">
                  <c:v>4.8999999999999986</c:v>
                </c:pt>
                <c:pt idx="50">
                  <c:v>4.9999999999999982</c:v>
                </c:pt>
              </c:numCache>
            </c:numRef>
          </c:cat>
          <c:val>
            <c:numRef>
              <c:f>参入!$C$2:$C$52</c:f>
              <c:numCache>
                <c:formatCode>General</c:formatCode>
                <c:ptCount val="51"/>
                <c:pt idx="0">
                  <c:v>4</c:v>
                </c:pt>
                <c:pt idx="1">
                  <c:v>4.01</c:v>
                </c:pt>
                <c:pt idx="2">
                  <c:v>4.04</c:v>
                </c:pt>
                <c:pt idx="3">
                  <c:v>4.09</c:v>
                </c:pt>
                <c:pt idx="4">
                  <c:v>4.16</c:v>
                </c:pt>
                <c:pt idx="5">
                  <c:v>4.25</c:v>
                </c:pt>
                <c:pt idx="6">
                  <c:v>4.3600000000000003</c:v>
                </c:pt>
                <c:pt idx="7">
                  <c:v>4.49</c:v>
                </c:pt>
                <c:pt idx="8">
                  <c:v>4.6399999999999997</c:v>
                </c:pt>
                <c:pt idx="9">
                  <c:v>4.8099999999999996</c:v>
                </c:pt>
                <c:pt idx="10">
                  <c:v>5</c:v>
                </c:pt>
                <c:pt idx="11">
                  <c:v>5.21</c:v>
                </c:pt>
                <c:pt idx="12">
                  <c:v>5.4399999999999995</c:v>
                </c:pt>
                <c:pt idx="13">
                  <c:v>5.69</c:v>
                </c:pt>
                <c:pt idx="14">
                  <c:v>5.9600000000000009</c:v>
                </c:pt>
                <c:pt idx="15">
                  <c:v>6.2500000000000009</c:v>
                </c:pt>
                <c:pt idx="16">
                  <c:v>6.5600000000000005</c:v>
                </c:pt>
                <c:pt idx="17">
                  <c:v>6.8900000000000015</c:v>
                </c:pt>
                <c:pt idx="18">
                  <c:v>7.240000000000002</c:v>
                </c:pt>
                <c:pt idx="19">
                  <c:v>7.6100000000000021</c:v>
                </c:pt>
                <c:pt idx="20">
                  <c:v>8.0000000000000018</c:v>
                </c:pt>
                <c:pt idx="21">
                  <c:v>8.4100000000000019</c:v>
                </c:pt>
                <c:pt idx="22">
                  <c:v>8.8400000000000034</c:v>
                </c:pt>
                <c:pt idx="23">
                  <c:v>9.2900000000000027</c:v>
                </c:pt>
                <c:pt idx="24">
                  <c:v>9.7600000000000051</c:v>
                </c:pt>
                <c:pt idx="25">
                  <c:v>10.250000000000004</c:v>
                </c:pt>
                <c:pt idx="26">
                  <c:v>10.760000000000005</c:v>
                </c:pt>
                <c:pt idx="27">
                  <c:v>11.290000000000006</c:v>
                </c:pt>
                <c:pt idx="28">
                  <c:v>11.840000000000007</c:v>
                </c:pt>
                <c:pt idx="29">
                  <c:v>12.410000000000007</c:v>
                </c:pt>
                <c:pt idx="30">
                  <c:v>13.000000000000007</c:v>
                </c:pt>
                <c:pt idx="31">
                  <c:v>13.610000000000008</c:v>
                </c:pt>
                <c:pt idx="32">
                  <c:v>14.240000000000009</c:v>
                </c:pt>
                <c:pt idx="33">
                  <c:v>14.890000000000011</c:v>
                </c:pt>
                <c:pt idx="34">
                  <c:v>15.560000000000011</c:v>
                </c:pt>
                <c:pt idx="35">
                  <c:v>16.250000000000014</c:v>
                </c:pt>
                <c:pt idx="36">
                  <c:v>16.960000000000015</c:v>
                </c:pt>
                <c:pt idx="37">
                  <c:v>17.690000000000012</c:v>
                </c:pt>
                <c:pt idx="38">
                  <c:v>18.440000000000015</c:v>
                </c:pt>
                <c:pt idx="39">
                  <c:v>19.210000000000015</c:v>
                </c:pt>
                <c:pt idx="40">
                  <c:v>20.000000000000014</c:v>
                </c:pt>
                <c:pt idx="41">
                  <c:v>20.810000000000013</c:v>
                </c:pt>
                <c:pt idx="42">
                  <c:v>21.640000000000008</c:v>
                </c:pt>
                <c:pt idx="43">
                  <c:v>22.490000000000006</c:v>
                </c:pt>
                <c:pt idx="44">
                  <c:v>23.360000000000003</c:v>
                </c:pt>
                <c:pt idx="45">
                  <c:v>24.25</c:v>
                </c:pt>
                <c:pt idx="46">
                  <c:v>25.159999999999997</c:v>
                </c:pt>
                <c:pt idx="47">
                  <c:v>26.089999999999993</c:v>
                </c:pt>
                <c:pt idx="48">
                  <c:v>27.039999999999988</c:v>
                </c:pt>
                <c:pt idx="49">
                  <c:v>28.009999999999987</c:v>
                </c:pt>
                <c:pt idx="50">
                  <c:v>28.999999999999982</c:v>
                </c:pt>
              </c:numCache>
            </c:numRef>
          </c:val>
          <c:smooth val="0"/>
          <c:extLst>
            <c:ext xmlns:c16="http://schemas.microsoft.com/office/drawing/2014/chart" uri="{C3380CC4-5D6E-409C-BE32-E72D297353CC}">
              <c16:uniqueId val="{00000001-785C-471B-A0A7-CC56F518A685}"/>
            </c:ext>
          </c:extLst>
        </c:ser>
        <c:dLbls>
          <c:showLegendKey val="0"/>
          <c:showVal val="0"/>
          <c:showCatName val="0"/>
          <c:showSerName val="0"/>
          <c:showPercent val="0"/>
          <c:showBubbleSize val="0"/>
        </c:dLbls>
        <c:smooth val="0"/>
        <c:axId val="49296512"/>
        <c:axId val="49298432"/>
      </c:lineChart>
      <c:catAx>
        <c:axId val="49296512"/>
        <c:scaling>
          <c:orientation val="minMax"/>
        </c:scaling>
        <c:delete val="0"/>
        <c:axPos val="b"/>
        <c:title>
          <c:tx>
            <c:rich>
              <a:bodyPr/>
              <a:lstStyle/>
              <a:p>
                <a:pPr>
                  <a:defRPr/>
                </a:pPr>
                <a:r>
                  <a:rPr lang="en-US" b="0" i="1" dirty="0">
                    <a:latin typeface="Times New Roman" panose="02020603050405020304" pitchFamily="18" charset="0"/>
                    <a:ea typeface="ＭＳ Ｐ明朝" panose="02020600040205080304" pitchFamily="18" charset="-128"/>
                    <a:cs typeface="Times New Roman" panose="02020603050405020304" pitchFamily="18" charset="0"/>
                  </a:rPr>
                  <a:t>y</a:t>
                </a:r>
                <a:r>
                  <a:rPr lang="ja-JP" b="0" dirty="0">
                    <a:latin typeface="ＭＳ Ｐ明朝" panose="02020600040205080304" pitchFamily="18" charset="-128"/>
                    <a:ea typeface="ＭＳ Ｐ明朝" panose="02020600040205080304" pitchFamily="18" charset="-128"/>
                  </a:rPr>
                  <a:t>；生産量</a:t>
                </a:r>
              </a:p>
            </c:rich>
          </c:tx>
          <c:layout>
            <c:manualLayout>
              <c:xMode val="edge"/>
              <c:yMode val="edge"/>
              <c:x val="0.72550272562083584"/>
              <c:y val="0.80598567198937821"/>
            </c:manualLayout>
          </c:layout>
          <c:overlay val="0"/>
        </c:title>
        <c:numFmt formatCode="General" sourceLinked="1"/>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ja-JP"/>
          </a:p>
        </c:txPr>
        <c:crossAx val="49298432"/>
        <c:crosses val="autoZero"/>
        <c:auto val="1"/>
        <c:lblAlgn val="ctr"/>
        <c:lblOffset val="100"/>
        <c:tickLblSkip val="10"/>
        <c:tickMarkSkip val="10"/>
        <c:noMultiLvlLbl val="0"/>
      </c:catAx>
      <c:valAx>
        <c:axId val="49298432"/>
        <c:scaling>
          <c:orientation val="minMax"/>
          <c:max val="30"/>
        </c:scaling>
        <c:delete val="0"/>
        <c:axPos val="l"/>
        <c:title>
          <c:tx>
            <c:rich>
              <a:bodyPr rot="0" vert="horz"/>
              <a:lstStyle/>
              <a:p>
                <a:pPr>
                  <a:defRPr b="0">
                    <a:latin typeface="ＭＳ Ｐ明朝" panose="02020600040205080304" pitchFamily="18" charset="-128"/>
                    <a:ea typeface="ＭＳ Ｐ明朝" panose="02020600040205080304" pitchFamily="18" charset="-128"/>
                  </a:defRPr>
                </a:pPr>
                <a:r>
                  <a:rPr lang="ja-JP" b="0">
                    <a:latin typeface="ＭＳ Ｐ明朝" panose="02020600040205080304" pitchFamily="18" charset="-128"/>
                    <a:ea typeface="ＭＳ Ｐ明朝" panose="02020600040205080304" pitchFamily="18" charset="-128"/>
                  </a:rPr>
                  <a:t>総費用</a:t>
                </a:r>
              </a:p>
            </c:rich>
          </c:tx>
          <c:layout>
            <c:manualLayout>
              <c:xMode val="edge"/>
              <c:yMode val="edge"/>
              <c:x val="6.7307692307692304E-2"/>
              <c:y val="6.3404676041511066E-2"/>
            </c:manualLayout>
          </c:layout>
          <c:overlay val="0"/>
        </c:title>
        <c:numFmt formatCode="General" sourceLinked="1"/>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ja-JP"/>
          </a:p>
        </c:txPr>
        <c:crossAx val="49296512"/>
        <c:crosses val="autoZero"/>
        <c:crossBetween val="midCat"/>
        <c:majorUnit val="5"/>
      </c:valAx>
    </c:plotArea>
    <c:plotVisOnly val="1"/>
    <c:dispBlanksAs val="gap"/>
    <c:showDLblsOverMax val="0"/>
  </c:chart>
  <c:spPr>
    <a:ln>
      <a:noFill/>
    </a:ln>
  </c:spPr>
  <c:txPr>
    <a:bodyPr/>
    <a:lstStyle/>
    <a:p>
      <a:pPr>
        <a:defRPr sz="1600"/>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B0AA56-1315-4636-B1D1-723DF76C3113}" type="datetimeFigureOut">
              <a:rPr kumimoji="1" lang="ja-JP" altLang="en-US" smtClean="0"/>
              <a:pPr/>
              <a:t>2018/6/19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58E600-ADA9-4392-B5E7-4421D6511C2B}" type="slidenum">
              <a:rPr kumimoji="1" lang="ja-JP" altLang="en-US" smtClean="0"/>
              <a:pPr/>
              <a:t>‹#›</a:t>
            </a:fld>
            <a:endParaRPr kumimoji="1" lang="ja-JP" altLang="en-US"/>
          </a:p>
        </p:txBody>
      </p:sp>
    </p:spTree>
    <p:extLst>
      <p:ext uri="{BB962C8B-B14F-4D97-AF65-F5344CB8AC3E}">
        <p14:creationId xmlns:p14="http://schemas.microsoft.com/office/powerpoint/2010/main" val="8231252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lgn="r">
              <a:defRPr sz="1400"/>
            </a:lvl1pPr>
          </a:lstStyle>
          <a:p>
            <a:r>
              <a:rPr kumimoji="1" lang="en-US" altLang="ja-JP"/>
              <a:t>ver. 2</a:t>
            </a:r>
            <a:endParaRPr kumimoji="1" lang="ja-JP" altLang="en-US" dirty="0"/>
          </a:p>
        </p:txBody>
      </p:sp>
      <p:sp>
        <p:nvSpPr>
          <p:cNvPr id="17" name="フッター プレースホルダー 16"/>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91B48CE8-BB9A-434A-95B2-7E9F0103B171}" type="slidenum">
              <a:rPr kumimoji="1" lang="ja-JP" altLang="en-US" smtClean="0"/>
              <a:pPr/>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lvl1pPr algn="r">
              <a:defRPr/>
            </a:lvl1p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91B48CE8-BB9A-434A-95B2-7E9F0103B171}" type="slidenum">
              <a:rPr kumimoji="1" lang="ja-JP" altLang="en-US" smtClean="0"/>
              <a:pPr/>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スライド番号プレースホルダー 8"/>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r>
              <a:rPr kumimoji="1" lang="en-US" altLang="ja-JP"/>
              <a:t>ver. 2</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スライド番号プレースホルダー 4"/>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ver. 2</a:t>
            </a:r>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r" eaLnBrk="1" latinLnBrk="0" hangingPunct="1">
              <a:defRPr kumimoji="0" sz="1400">
                <a:solidFill>
                  <a:schemeClr val="tx2"/>
                </a:solidFill>
              </a:defRPr>
            </a:lvl1pPr>
          </a:lstStyle>
          <a:p>
            <a:r>
              <a:rPr kumimoji="1" lang="en-US" altLang="ja-JP"/>
              <a:t>ver. 2</a:t>
            </a:r>
            <a:endParaRPr kumimoji="1" lang="ja-JP" altLang="en-US" dirty="0"/>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91B48CE8-BB9A-434A-95B2-7E9F0103B171}" type="slidenum">
              <a:rPr kumimoji="1" lang="ja-JP" altLang="en-US" smtClean="0"/>
              <a:pPr/>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ctrTitle"/>
          </p:nvPr>
        </p:nvSpPr>
        <p:spPr/>
        <p:txBody>
          <a:bodyPr>
            <a:normAutofit fontScale="90000"/>
          </a:bodyPr>
          <a:lstStyle/>
          <a:p>
            <a:r>
              <a:rPr lang="ja-JP" altLang="en-US" sz="3600" dirty="0"/>
              <a:t>第</a:t>
            </a:r>
            <a:r>
              <a:rPr lang="en-US" altLang="ja-JP" sz="3600" dirty="0"/>
              <a:t>8</a:t>
            </a:r>
            <a:r>
              <a:rPr lang="ja-JP" altLang="en-US" sz="3600" dirty="0"/>
              <a:t>章 経営・政策分析への応用</a:t>
            </a:r>
            <a:br>
              <a:rPr lang="en-US" altLang="en-US" dirty="0"/>
            </a:br>
            <a:endParaRPr lang="en-US" altLang="en-US" dirty="0"/>
          </a:p>
        </p:txBody>
      </p:sp>
      <p:sp>
        <p:nvSpPr>
          <p:cNvPr id="274435" name="Rectangle 3"/>
          <p:cNvSpPr>
            <a:spLocks noGrp="1" noChangeArrowheads="1"/>
          </p:cNvSpPr>
          <p:nvPr>
            <p:ph type="subTitle" idx="1"/>
          </p:nvPr>
        </p:nvSpPr>
        <p:spPr/>
        <p:txBody>
          <a:bodyPr>
            <a:normAutofit fontScale="62500" lnSpcReduction="20000"/>
          </a:bodyPr>
          <a:lstStyle/>
          <a:p>
            <a:r>
              <a:rPr lang="ja-JP" altLang="en-US" sz="2400" dirty="0"/>
              <a:t>梶谷真也・鈴木史馬</a:t>
            </a:r>
            <a:r>
              <a:rPr lang="en-US" altLang="ja-JP" sz="2400" dirty="0"/>
              <a:t>『</a:t>
            </a:r>
            <a:r>
              <a:rPr lang="ja-JP" altLang="en-US" sz="2400" dirty="0"/>
              <a:t>しっかり基礎からミクロ経済学</a:t>
            </a:r>
            <a:endParaRPr lang="en-US" altLang="ja-JP" sz="2400" dirty="0"/>
          </a:p>
          <a:p>
            <a:r>
              <a:rPr lang="ja-JP" altLang="en-US" sz="2400" dirty="0"/>
              <a:t>－</a:t>
            </a:r>
            <a:r>
              <a:rPr lang="en-US" altLang="ja-JP" sz="2400" dirty="0"/>
              <a:t>LQ</a:t>
            </a:r>
            <a:r>
              <a:rPr lang="ja-JP" altLang="en-US" sz="2400" dirty="0"/>
              <a:t>アプローチ</a:t>
            </a:r>
            <a:r>
              <a:rPr lang="en-US" altLang="ja-JP" sz="2400" dirty="0"/>
              <a:t>』</a:t>
            </a:r>
            <a:r>
              <a:rPr lang="ja-JP" altLang="en-US" sz="2400" dirty="0"/>
              <a:t>（日本評論社）</a:t>
            </a:r>
          </a:p>
        </p:txBody>
      </p:sp>
      <p:sp>
        <p:nvSpPr>
          <p:cNvPr id="2" name="日付プレースホルダー 1">
            <a:extLst>
              <a:ext uri="{FF2B5EF4-FFF2-40B4-BE49-F238E27FC236}">
                <a16:creationId xmlns:a16="http://schemas.microsoft.com/office/drawing/2014/main" id="{89998BB1-1357-43D7-BDD6-9BE6A5D6D9F4}"/>
              </a:ext>
            </a:extLst>
          </p:cNvPr>
          <p:cNvSpPr>
            <a:spLocks noGrp="1"/>
          </p:cNvSpPr>
          <p:nvPr>
            <p:ph type="dt" sz="half" idx="10"/>
          </p:nvPr>
        </p:nvSpPr>
        <p:spPr/>
        <p:txBody>
          <a:bodyPr/>
          <a:lstStyle/>
          <a:p>
            <a:r>
              <a:rPr kumimoji="1" lang="en-US" altLang="ja-JP"/>
              <a:t>ver. 2</a:t>
            </a:r>
            <a:endParaRPr kumimoji="1" lang="ja-JP" altLang="en-US" dirty="0"/>
          </a:p>
        </p:txBody>
      </p:sp>
    </p:spTree>
    <p:extLst>
      <p:ext uri="{BB962C8B-B14F-4D97-AF65-F5344CB8AC3E}">
        <p14:creationId xmlns:p14="http://schemas.microsoft.com/office/powerpoint/2010/main" val="920016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取引仲介業者の役割</a:t>
            </a:r>
            <a:endParaRPr kumimoji="1" lang="ja-JP" altLang="en-US" sz="2800" dirty="0">
              <a:solidFill>
                <a:srgbClr val="002060"/>
              </a:solidFill>
              <a:latin typeface="HGP創英角ｺﾞｼｯｸUB" pitchFamily="50" charset="-128"/>
              <a:ea typeface="HGP創英角ｺﾞｼｯｸUB" pitchFamily="50" charset="-128"/>
            </a:endParaRP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a:xfrm>
                <a:off x="395536" y="1340768"/>
                <a:ext cx="8568952" cy="5040560"/>
              </a:xfrm>
            </p:spPr>
            <p:txBody>
              <a:bodyPr>
                <a:normAutofit fontScale="77500" lnSpcReduction="20000"/>
              </a:bodyPr>
              <a:lstStyle/>
              <a:p>
                <a:pPr algn="just">
                  <a:buFont typeface="Wingdings" panose="05000000000000000000" pitchFamily="2" charset="2"/>
                  <a:buChar char="n"/>
                </a:pPr>
                <a:r>
                  <a:rPr lang="ja-JP" altLang="en-US" sz="2800" dirty="0"/>
                  <a:t>消費者と直接取引をした場合の企業の受け取り価格は</a:t>
                </a:r>
                <a14:m>
                  <m:oMath xmlns:m="http://schemas.openxmlformats.org/officeDocument/2006/math">
                    <m:sSup>
                      <m:sSupPr>
                        <m:ctrlPr>
                          <a:rPr lang="en-US" altLang="ja-JP" sz="2800" i="1">
                            <a:solidFill>
                              <a:srgbClr val="00B050"/>
                            </a:solidFill>
                            <a:latin typeface="Cambria Math" panose="02040503050406030204" pitchFamily="18" charset="0"/>
                          </a:rPr>
                        </m:ctrlPr>
                      </m:sSupPr>
                      <m:e>
                        <m:sSup>
                          <m:sSupPr>
                            <m:ctrlPr>
                              <a:rPr lang="en-US" altLang="ja-JP" sz="2800" i="1">
                                <a:solidFill>
                                  <a:srgbClr val="00B050"/>
                                </a:solidFill>
                                <a:latin typeface="Cambria Math" panose="02040503050406030204" pitchFamily="18" charset="0"/>
                              </a:rPr>
                            </m:ctrlPr>
                          </m:sSupPr>
                          <m:e>
                            <m:r>
                              <a:rPr lang="en-US" altLang="ja-JP" sz="2800" i="1">
                                <a:solidFill>
                                  <a:srgbClr val="00B050"/>
                                </a:solidFill>
                                <a:latin typeface="Cambria Math"/>
                              </a:rPr>
                              <m:t>𝑃</m:t>
                            </m:r>
                          </m:e>
                          <m:sup>
                            <m:r>
                              <a:rPr lang="en-US" altLang="ja-JP" sz="2800" i="1">
                                <a:solidFill>
                                  <a:srgbClr val="00B050"/>
                                </a:solidFill>
                                <a:latin typeface="Cambria Math"/>
                              </a:rPr>
                              <m:t>∗</m:t>
                            </m:r>
                          </m:sup>
                        </m:sSup>
                      </m:e>
                      <m:sup>
                        <m:r>
                          <a:rPr lang="en-US" altLang="ja-JP" sz="2800" i="1">
                            <a:solidFill>
                              <a:srgbClr val="00B050"/>
                            </a:solidFill>
                            <a:latin typeface="Cambria Math"/>
                          </a:rPr>
                          <m:t>′</m:t>
                        </m:r>
                      </m:sup>
                    </m:sSup>
                    <m:r>
                      <a:rPr lang="en-US" altLang="ja-JP" sz="2800" i="1">
                        <a:latin typeface="Cambria Math"/>
                      </a:rPr>
                      <m:t>−</m:t>
                    </m:r>
                    <m:r>
                      <a:rPr lang="en-US" altLang="ja-JP" sz="2800" i="1">
                        <a:solidFill>
                          <a:srgbClr val="0070C0"/>
                        </a:solidFill>
                        <a:latin typeface="Cambria Math"/>
                      </a:rPr>
                      <m:t>𝐸</m:t>
                    </m:r>
                  </m:oMath>
                </a14:m>
                <a:r>
                  <a:rPr lang="ja-JP" altLang="en-US" sz="2800" dirty="0">
                    <a:latin typeface="Cambria Math"/>
                  </a:rPr>
                  <a:t>．</a:t>
                </a:r>
                <a:endParaRPr lang="en-US" altLang="ja-JP" sz="2800" dirty="0">
                  <a:latin typeface="Cambria Math"/>
                </a:endParaRPr>
              </a:p>
              <a:p>
                <a:pPr algn="just">
                  <a:buFont typeface="Wingdings" panose="05000000000000000000" pitchFamily="2" charset="2"/>
                  <a:buChar char="n"/>
                </a:pPr>
                <a:endParaRPr lang="en-US" altLang="ja-JP" sz="2800" dirty="0">
                  <a:latin typeface="Cambria Math"/>
                </a:endParaRPr>
              </a:p>
              <a:p>
                <a:pPr algn="just">
                  <a:buFont typeface="Wingdings" panose="05000000000000000000" pitchFamily="2" charset="2"/>
                  <a:buChar char="n"/>
                </a:pPr>
                <a:r>
                  <a:rPr lang="ja-JP" altLang="en-US" sz="2800" dirty="0">
                    <a:latin typeface="Cambria Math"/>
                  </a:rPr>
                  <a:t>企業は仲介業者に</a:t>
                </a:r>
                <a:r>
                  <a:rPr lang="en-US" altLang="ja-JP" sz="2800" i="1" dirty="0">
                    <a:latin typeface="Cambria Math"/>
                  </a:rPr>
                  <a:t>P</a:t>
                </a:r>
                <a:r>
                  <a:rPr lang="en-US" altLang="ja-JP" sz="2800" i="1" baseline="-25000" dirty="0">
                    <a:latin typeface="Cambria Math"/>
                  </a:rPr>
                  <a:t>T</a:t>
                </a:r>
                <a:r>
                  <a:rPr lang="en-US" altLang="ja-JP" sz="2800" i="1" baseline="-25000" dirty="0">
                    <a:solidFill>
                      <a:srgbClr val="0070C0"/>
                    </a:solidFill>
                    <a:latin typeface="Cambria Math"/>
                  </a:rPr>
                  <a:t> </a:t>
                </a:r>
                <a:r>
                  <a:rPr lang="en-US" altLang="ja-JP" sz="2800" i="1" baseline="-25000" dirty="0">
                    <a:latin typeface="Cambria Math"/>
                  </a:rPr>
                  <a:t> </a:t>
                </a:r>
                <a:r>
                  <a:rPr lang="ja-JP" altLang="en-US" sz="2800" dirty="0">
                    <a:latin typeface="Cambria Math"/>
                  </a:rPr>
                  <a:t>で販売することができる．もし，</a:t>
                </a:r>
                <a:endParaRPr lang="en-US" altLang="ja-JP" sz="2800" dirty="0">
                  <a:latin typeface="Cambria Math"/>
                </a:endParaRPr>
              </a:p>
              <a:p>
                <a:pPr algn="just">
                  <a:buFont typeface="Wingdings" panose="05000000000000000000" pitchFamily="2" charset="2"/>
                  <a:buChar char="n"/>
                </a:pPr>
                <a:endParaRPr lang="en-US" altLang="ja-JP" sz="900" dirty="0">
                  <a:latin typeface="Cambria Math"/>
                </a:endParaRPr>
              </a:p>
              <a:p>
                <a:pPr marL="0" indent="0" algn="just">
                  <a:buNone/>
                </a:pPr>
                <a14:m>
                  <m:oMathPara xmlns:m="http://schemas.openxmlformats.org/officeDocument/2006/math">
                    <m:oMathParaPr>
                      <m:jc m:val="centerGroup"/>
                    </m:oMathParaPr>
                    <m:oMath xmlns:m="http://schemas.openxmlformats.org/officeDocument/2006/math">
                      <m:sSub>
                        <m:sSubPr>
                          <m:ctrlPr>
                            <a:rPr lang="en-US" altLang="ja-JP" sz="2800" b="0" i="1" smtClean="0">
                              <a:solidFill>
                                <a:schemeClr val="tx1"/>
                              </a:solidFill>
                              <a:latin typeface="Cambria Math" panose="02040503050406030204" pitchFamily="18" charset="0"/>
                            </a:rPr>
                          </m:ctrlPr>
                        </m:sSubPr>
                        <m:e>
                          <m:r>
                            <a:rPr lang="en-US" altLang="ja-JP" sz="2800" b="0" i="1" smtClean="0">
                              <a:solidFill>
                                <a:schemeClr val="tx1"/>
                              </a:solidFill>
                              <a:latin typeface="Cambria Math"/>
                            </a:rPr>
                            <m:t>𝑃</m:t>
                          </m:r>
                        </m:e>
                        <m:sub>
                          <m:r>
                            <a:rPr lang="en-US" altLang="ja-JP" sz="2800" b="0" i="1" smtClean="0">
                              <a:solidFill>
                                <a:schemeClr val="tx1"/>
                              </a:solidFill>
                              <a:latin typeface="Cambria Math"/>
                            </a:rPr>
                            <m:t>𝑇</m:t>
                          </m:r>
                        </m:sub>
                      </m:sSub>
                      <m:r>
                        <a:rPr lang="en-US" altLang="ja-JP" sz="2800" b="0" i="1" smtClean="0">
                          <a:latin typeface="Cambria Math"/>
                        </a:rPr>
                        <m:t>&gt;</m:t>
                      </m:r>
                      <m:sSup>
                        <m:sSupPr>
                          <m:ctrlPr>
                            <a:rPr lang="en-US" altLang="ja-JP" sz="2800" b="0" i="1" smtClean="0">
                              <a:solidFill>
                                <a:srgbClr val="00B050"/>
                              </a:solidFill>
                              <a:latin typeface="Cambria Math" panose="02040503050406030204" pitchFamily="18" charset="0"/>
                            </a:rPr>
                          </m:ctrlPr>
                        </m:sSupPr>
                        <m:e>
                          <m:sSup>
                            <m:sSupPr>
                              <m:ctrlPr>
                                <a:rPr lang="en-US" altLang="ja-JP" sz="2800" b="0" i="1" smtClean="0">
                                  <a:solidFill>
                                    <a:srgbClr val="00B050"/>
                                  </a:solidFill>
                                  <a:latin typeface="Cambria Math" panose="02040503050406030204" pitchFamily="18" charset="0"/>
                                </a:rPr>
                              </m:ctrlPr>
                            </m:sSupPr>
                            <m:e>
                              <m:r>
                                <a:rPr lang="en-US" altLang="ja-JP" sz="2800" b="0" i="1" smtClean="0">
                                  <a:solidFill>
                                    <a:srgbClr val="00B050"/>
                                  </a:solidFill>
                                  <a:latin typeface="Cambria Math"/>
                                </a:rPr>
                                <m:t>𝑃</m:t>
                              </m:r>
                            </m:e>
                            <m:sup>
                              <m:r>
                                <a:rPr lang="en-US" altLang="ja-JP" sz="2800" b="0" i="1" smtClean="0">
                                  <a:solidFill>
                                    <a:srgbClr val="00B050"/>
                                  </a:solidFill>
                                  <a:latin typeface="Cambria Math"/>
                                </a:rPr>
                                <m:t>∗</m:t>
                              </m:r>
                            </m:sup>
                          </m:sSup>
                        </m:e>
                        <m:sup>
                          <m:r>
                            <a:rPr lang="en-US" altLang="ja-JP" sz="2800" b="0" i="1" smtClean="0">
                              <a:solidFill>
                                <a:srgbClr val="00B050"/>
                              </a:solidFill>
                              <a:latin typeface="Cambria Math"/>
                            </a:rPr>
                            <m:t>′</m:t>
                          </m:r>
                        </m:sup>
                      </m:sSup>
                      <m:r>
                        <a:rPr lang="en-US" altLang="ja-JP" sz="2800" b="0" i="1" smtClean="0">
                          <a:solidFill>
                            <a:schemeClr val="tx1"/>
                          </a:solidFill>
                          <a:latin typeface="Cambria Math"/>
                        </a:rPr>
                        <m:t>−</m:t>
                      </m:r>
                      <m:r>
                        <a:rPr lang="en-US" altLang="ja-JP" sz="2800" b="0" i="1" smtClean="0">
                          <a:solidFill>
                            <a:srgbClr val="0070C0"/>
                          </a:solidFill>
                          <a:latin typeface="Cambria Math"/>
                        </a:rPr>
                        <m:t>𝐸</m:t>
                      </m:r>
                    </m:oMath>
                  </m:oMathPara>
                </a14:m>
                <a:endParaRPr lang="en-US" altLang="ja-JP" sz="2800" dirty="0">
                  <a:solidFill>
                    <a:srgbClr val="0070C0"/>
                  </a:solidFill>
                  <a:latin typeface="Cambria Math"/>
                </a:endParaRPr>
              </a:p>
              <a:p>
                <a:pPr marL="0" indent="0" algn="just">
                  <a:buNone/>
                </a:pPr>
                <a:endParaRPr lang="en-US" altLang="ja-JP" sz="900" dirty="0">
                  <a:latin typeface="Cambria Math"/>
                </a:endParaRPr>
              </a:p>
              <a:p>
                <a:pPr marL="0" indent="0" algn="just">
                  <a:buNone/>
                </a:pPr>
                <a:r>
                  <a:rPr lang="en-US" altLang="ja-JP" sz="2800" dirty="0">
                    <a:latin typeface="Cambria Math"/>
                  </a:rPr>
                  <a:t> </a:t>
                </a:r>
                <a:r>
                  <a:rPr lang="ja-JP" altLang="en-US" sz="2800" dirty="0">
                    <a:latin typeface="Cambria Math"/>
                  </a:rPr>
                  <a:t>　であれば，直接取引よりも仲介業者と取引したほうがよい．</a:t>
                </a:r>
                <a:endParaRPr lang="en-US" altLang="ja-JP" sz="2800" dirty="0">
                  <a:latin typeface="Cambria Math"/>
                </a:endParaRPr>
              </a:p>
              <a:p>
                <a:pPr marL="0" indent="0" algn="just">
                  <a:buNone/>
                </a:pPr>
                <a:endParaRPr lang="en-US" altLang="ja-JP" sz="2800" dirty="0">
                  <a:latin typeface="Cambria Math"/>
                </a:endParaRPr>
              </a:p>
              <a:p>
                <a:pPr algn="just">
                  <a:buFont typeface="Wingdings" panose="05000000000000000000" pitchFamily="2" charset="2"/>
                  <a:buChar char="n"/>
                </a:pPr>
                <a:endParaRPr lang="en-US" altLang="ja-JP" sz="900" dirty="0">
                  <a:latin typeface="Cambria Math"/>
                </a:endParaRPr>
              </a:p>
              <a:p>
                <a:pPr algn="just">
                  <a:buFont typeface="Wingdings" panose="05000000000000000000" pitchFamily="2" charset="2"/>
                  <a:buChar char="n"/>
                </a:pPr>
                <a:r>
                  <a:rPr lang="ja-JP" altLang="en-US" sz="2800" dirty="0">
                    <a:latin typeface="Cambria Math"/>
                  </a:rPr>
                  <a:t>仲介業者の仲介取引費用が企業の取引費用を下回る場合</a:t>
                </a:r>
                <a:endParaRPr lang="en-US" altLang="ja-JP" sz="2800" dirty="0">
                  <a:latin typeface="Cambria Math"/>
                </a:endParaRPr>
              </a:p>
              <a:p>
                <a:pPr algn="just">
                  <a:buFont typeface="Wingdings" panose="05000000000000000000" pitchFamily="2" charset="2"/>
                  <a:buChar char="n"/>
                </a:pPr>
                <a:endParaRPr lang="en-US" altLang="ja-JP" sz="900" dirty="0">
                  <a:latin typeface="Cambria Math"/>
                </a:endParaRPr>
              </a:p>
              <a:p>
                <a:pPr marL="0" indent="0" algn="just">
                  <a:buNone/>
                </a:pPr>
                <a:r>
                  <a:rPr lang="en-US" altLang="ja-JP" sz="2800" i="1" dirty="0">
                    <a:solidFill>
                      <a:schemeClr val="accent5">
                        <a:lumMod val="50000"/>
                      </a:schemeClr>
                    </a:solidFill>
                    <a:latin typeface="Cambria Math"/>
                  </a:rPr>
                  <a:t>				</a:t>
                </a:r>
                <a:r>
                  <a:rPr lang="en-US" altLang="ja-JP" sz="3200" i="1" dirty="0">
                    <a:solidFill>
                      <a:schemeClr val="accent5">
                        <a:lumMod val="50000"/>
                      </a:schemeClr>
                    </a:solidFill>
                    <a:latin typeface="Cambria Math"/>
                  </a:rPr>
                  <a:t>Z</a:t>
                </a:r>
                <a:r>
                  <a:rPr lang="ja-JP" altLang="en-US" sz="3200" i="1" dirty="0">
                    <a:solidFill>
                      <a:schemeClr val="accent5">
                        <a:lumMod val="50000"/>
                      </a:schemeClr>
                    </a:solidFill>
                    <a:latin typeface="Cambria Math"/>
                  </a:rPr>
                  <a:t> </a:t>
                </a:r>
                <a:r>
                  <a:rPr lang="en-US" altLang="ja-JP" sz="3200" dirty="0">
                    <a:latin typeface="Cambria Math"/>
                  </a:rPr>
                  <a:t>&lt;</a:t>
                </a:r>
                <a:r>
                  <a:rPr lang="en-US" altLang="ja-JP" sz="3200" i="1" dirty="0">
                    <a:solidFill>
                      <a:srgbClr val="0070C0"/>
                    </a:solidFill>
                    <a:latin typeface="Cambria Math"/>
                  </a:rPr>
                  <a:t>E</a:t>
                </a:r>
                <a:r>
                  <a:rPr lang="ja-JP" altLang="en-US" sz="3200" dirty="0">
                    <a:latin typeface="Cambria Math"/>
                  </a:rPr>
                  <a:t>　　　　　　　</a:t>
                </a:r>
                <a:r>
                  <a:rPr lang="en-US" altLang="ja-JP" sz="2800" dirty="0">
                    <a:latin typeface="Cambria Math"/>
                  </a:rPr>
                  <a:t>(8.6)</a:t>
                </a:r>
              </a:p>
              <a:p>
                <a:pPr marL="0" indent="0" algn="just">
                  <a:buNone/>
                </a:pPr>
                <a:endParaRPr lang="en-US" altLang="ja-JP" sz="1000" dirty="0">
                  <a:latin typeface="Cambria Math"/>
                </a:endParaRPr>
              </a:p>
              <a:p>
                <a:pPr marL="0" indent="0" algn="just">
                  <a:buNone/>
                </a:pPr>
                <a:endParaRPr lang="en-US" altLang="ja-JP" sz="1000" dirty="0">
                  <a:latin typeface="Cambria Math"/>
                </a:endParaRPr>
              </a:p>
              <a:p>
                <a:pPr lvl="1" algn="just">
                  <a:buFont typeface="Wingdings" panose="05000000000000000000" pitchFamily="2" charset="2"/>
                  <a:buChar char="n"/>
                </a:pPr>
                <a:r>
                  <a:rPr lang="ja-JP" altLang="en-US" sz="2500" dirty="0">
                    <a:latin typeface="Cambria Math"/>
                  </a:rPr>
                  <a:t>仲介業者と取引することが消費者・企業にとって望ましい．</a:t>
                </a:r>
                <a:endParaRPr lang="en-US" altLang="ja-JP" sz="2500" dirty="0">
                  <a:latin typeface="Cambria Math"/>
                </a:endParaRPr>
              </a:p>
              <a:p>
                <a:pPr lvl="1" algn="just">
                  <a:buFont typeface="Wingdings" panose="05000000000000000000" pitchFamily="2" charset="2"/>
                  <a:buChar char="n"/>
                </a:pPr>
                <a:endParaRPr lang="en-US" altLang="ja-JP" sz="900" dirty="0">
                  <a:latin typeface="Cambria Math"/>
                </a:endParaRPr>
              </a:p>
              <a:p>
                <a:pPr lvl="1" algn="just">
                  <a:buFont typeface="Wingdings" panose="05000000000000000000" pitchFamily="2" charset="2"/>
                  <a:buChar char="n"/>
                </a:pPr>
                <a:r>
                  <a:rPr lang="ja-JP" altLang="en-US" sz="2500" dirty="0">
                    <a:latin typeface="Cambria Math"/>
                  </a:rPr>
                  <a:t>仲介業者も利潤を得ることができる．</a:t>
                </a:r>
                <a:endParaRPr lang="en-US" altLang="ja-JP" sz="2500" dirty="0">
                  <a:latin typeface="Cambria Math"/>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xfrm>
                <a:off x="395536" y="1340768"/>
                <a:ext cx="8568952" cy="5040560"/>
              </a:xfrm>
              <a:blipFill rotWithShape="1">
                <a:blip r:embed="rId2"/>
                <a:stretch>
                  <a:fillRect l="-356" t="-2297"/>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10</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BC99D681-C132-4EE3-B737-8FD92D9F36F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59699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9" end="9"/>
                                            </p:txEl>
                                          </p:spTgt>
                                        </p:tgtEl>
                                        <p:attrNameLst>
                                          <p:attrName>style.visibility</p:attrName>
                                        </p:attrNameLst>
                                      </p:cBhvr>
                                      <p:to>
                                        <p:strVal val="visible"/>
                                      </p:to>
                                    </p:set>
                                    <p:animEffect transition="in" filter="fade">
                                      <p:cBhvr>
                                        <p:cTn id="18" dur="500"/>
                                        <p:tgtEl>
                                          <p:spTgt spid="3">
                                            <p:txEl>
                                              <p:pRg st="9" end="9"/>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animEffect transition="in" filter="fade">
                                      <p:cBhvr>
                                        <p:cTn id="21" dur="500"/>
                                        <p:tgtEl>
                                          <p:spTgt spid="3">
                                            <p:txEl>
                                              <p:pRg st="11" end="1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14" end="14"/>
                                            </p:txEl>
                                          </p:spTgt>
                                        </p:tgtEl>
                                        <p:attrNameLst>
                                          <p:attrName>style.visibility</p:attrName>
                                        </p:attrNameLst>
                                      </p:cBhvr>
                                      <p:to>
                                        <p:strVal val="visible"/>
                                      </p:to>
                                    </p:set>
                                    <p:animEffect transition="in" filter="fade">
                                      <p:cBhvr>
                                        <p:cTn id="26" dur="500"/>
                                        <p:tgtEl>
                                          <p:spTgt spid="3">
                                            <p:txEl>
                                              <p:pRg st="14" end="1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16" end="16"/>
                                            </p:txEl>
                                          </p:spTgt>
                                        </p:tgtEl>
                                        <p:attrNameLst>
                                          <p:attrName>style.visibility</p:attrName>
                                        </p:attrNameLst>
                                      </p:cBhvr>
                                      <p:to>
                                        <p:strVal val="visible"/>
                                      </p:to>
                                    </p:set>
                                    <p:animEffect transition="in" filter="fade">
                                      <p:cBhvr>
                                        <p:cTn id="29"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正方形/長方形 53"/>
          <p:cNvSpPr/>
          <p:nvPr/>
        </p:nvSpPr>
        <p:spPr>
          <a:xfrm rot="10800000" flipH="1">
            <a:off x="2661368" y="4516298"/>
            <a:ext cx="1490814" cy="27646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取引仲介業者の役割</a:t>
            </a:r>
            <a:endParaRPr kumimoji="1" lang="ja-JP" altLang="en-US" sz="2800" dirty="0">
              <a:solidFill>
                <a:srgbClr val="002060"/>
              </a:solidFill>
              <a:latin typeface="HGP創英角ｺﾞｼｯｸUB" pitchFamily="50" charset="-128"/>
              <a:ea typeface="HGP創英角ｺﾞｼｯｸUB" pitchFamily="50" charset="-128"/>
            </a:endParaRPr>
          </a:p>
        </p:txBody>
      </p:sp>
      <p:sp>
        <p:nvSpPr>
          <p:cNvPr id="3" name="コンテンツ プレースホルダ 2"/>
          <p:cNvSpPr>
            <a:spLocks noGrp="1"/>
          </p:cNvSpPr>
          <p:nvPr>
            <p:ph idx="1"/>
          </p:nvPr>
        </p:nvSpPr>
        <p:spPr>
          <a:xfrm>
            <a:off x="395536" y="1340768"/>
            <a:ext cx="8496944" cy="5112568"/>
          </a:xfrm>
        </p:spPr>
        <p:txBody>
          <a:bodyPr>
            <a:normAutofit/>
          </a:bodyPr>
          <a:lstStyle/>
          <a:p>
            <a:pPr algn="just">
              <a:buFont typeface="Wingdings" panose="05000000000000000000" pitchFamily="2" charset="2"/>
              <a:buChar char="n"/>
            </a:pPr>
            <a:r>
              <a:rPr lang="ja-JP" altLang="en-US" sz="2400" dirty="0">
                <a:latin typeface="Cambria Math"/>
              </a:rPr>
              <a:t>仲介業者と取引することで取引量が</a:t>
            </a:r>
            <a:r>
              <a:rPr lang="en-US" altLang="ja-JP" sz="2400" i="1" dirty="0">
                <a:latin typeface="Times New Roman"/>
                <a:ea typeface="ＭＳ 明朝"/>
                <a:cs typeface="ＭＳ Ｐゴシック"/>
              </a:rPr>
              <a:t>Q*’ </a:t>
            </a:r>
            <a:r>
              <a:rPr lang="ja-JP" altLang="en-US" sz="2400" dirty="0">
                <a:latin typeface="ＭＳ Ｐゴシック"/>
                <a:cs typeface="ＭＳ Ｐゴシック"/>
              </a:rPr>
              <a:t>から</a:t>
            </a:r>
            <a:r>
              <a:rPr lang="en-US" altLang="ja-JP" sz="2400" i="1" dirty="0">
                <a:solidFill>
                  <a:srgbClr val="FF0000"/>
                </a:solidFill>
                <a:latin typeface="Times New Roman"/>
                <a:ea typeface="ＭＳ 明朝"/>
                <a:cs typeface="ＭＳ Ｐゴシック"/>
              </a:rPr>
              <a:t>Q</a:t>
            </a:r>
            <a:r>
              <a:rPr lang="en-US" altLang="ja-JP" sz="2400" i="1" baseline="-25000" dirty="0">
                <a:solidFill>
                  <a:srgbClr val="FF0000"/>
                </a:solidFill>
                <a:latin typeface="Times New Roman"/>
                <a:ea typeface="ＭＳ 明朝"/>
                <a:cs typeface="ＭＳ Ｐゴシック"/>
              </a:rPr>
              <a:t>T </a:t>
            </a:r>
            <a:r>
              <a:rPr lang="ja-JP" altLang="en-US" sz="2400" dirty="0" err="1">
                <a:latin typeface="ＭＳ Ｐゴシック"/>
                <a:cs typeface="ＭＳ Ｐゴシック"/>
              </a:rPr>
              <a:t>へ拡</a:t>
            </a:r>
            <a:r>
              <a:rPr lang="ja-JP" altLang="en-US" sz="2400" dirty="0">
                <a:latin typeface="ＭＳ Ｐゴシック"/>
                <a:cs typeface="ＭＳ Ｐゴシック"/>
              </a:rPr>
              <a:t>大．</a:t>
            </a:r>
            <a:endParaRPr lang="en-US" altLang="ja-JP" sz="2400" dirty="0">
              <a:latin typeface="Cambria Math"/>
            </a:endParaRPr>
          </a:p>
          <a:p>
            <a:pPr lvl="1" algn="just">
              <a:buFont typeface="Wingdings" panose="05000000000000000000" pitchFamily="2" charset="2"/>
              <a:buChar char="n"/>
            </a:pPr>
            <a:r>
              <a:rPr lang="ja-JP" altLang="en-US" sz="2100" dirty="0">
                <a:latin typeface="Cambria Math"/>
              </a:rPr>
              <a:t>消費者余剰は台形</a:t>
            </a:r>
            <a:r>
              <a:rPr lang="en-US" altLang="ja-JP" sz="2100" dirty="0" err="1">
                <a:latin typeface="Cambria Math"/>
              </a:rPr>
              <a:t>eikd</a:t>
            </a:r>
            <a:r>
              <a:rPr lang="ja-JP" altLang="en-US" sz="2100" dirty="0">
                <a:latin typeface="Cambria Math"/>
              </a:rPr>
              <a:t>の分増加する．</a:t>
            </a:r>
            <a:endParaRPr lang="en-US" altLang="ja-JP" sz="2100" dirty="0" err="1">
              <a:latin typeface="Cambria Math"/>
            </a:endParaRPr>
          </a:p>
          <a:p>
            <a:pPr lvl="1" algn="just">
              <a:buFont typeface="Wingdings" panose="05000000000000000000" pitchFamily="2" charset="2"/>
              <a:buChar char="n"/>
            </a:pPr>
            <a:r>
              <a:rPr lang="ja-JP" altLang="en-US" sz="2100" dirty="0">
                <a:latin typeface="Cambria Math"/>
              </a:rPr>
              <a:t>生産者余剰は台形</a:t>
            </a:r>
            <a:r>
              <a:rPr lang="en-US" altLang="ja-JP" sz="2100" dirty="0" err="1">
                <a:latin typeface="Cambria Math"/>
              </a:rPr>
              <a:t>jghl</a:t>
            </a:r>
            <a:r>
              <a:rPr lang="ja-JP" altLang="en-US" sz="2100" dirty="0">
                <a:latin typeface="Cambria Math"/>
              </a:rPr>
              <a:t>の分増加する．</a:t>
            </a:r>
            <a:endParaRPr lang="en-US" altLang="ja-JP" sz="2100" dirty="0">
              <a:latin typeface="Cambria Math"/>
            </a:endParaRPr>
          </a:p>
          <a:p>
            <a:pPr lvl="1" algn="just">
              <a:buFont typeface="Wingdings" panose="05000000000000000000" pitchFamily="2" charset="2"/>
              <a:buChar char="n"/>
            </a:pPr>
            <a:r>
              <a:rPr lang="ja-JP" altLang="en-US" sz="2100" dirty="0">
                <a:latin typeface="Cambria Math"/>
              </a:rPr>
              <a:t>仲介業者は</a:t>
            </a:r>
            <a:r>
              <a:rPr lang="en-US" altLang="ja-JP" sz="2100" dirty="0">
                <a:latin typeface="Cambria Math"/>
              </a:rPr>
              <a:t>(</a:t>
            </a:r>
            <a:r>
              <a:rPr lang="en-US" altLang="ja-JP" sz="2100" i="1" dirty="0">
                <a:solidFill>
                  <a:srgbClr val="FF66FF"/>
                </a:solidFill>
                <a:latin typeface="Cambria Math"/>
              </a:rPr>
              <a:t>V</a:t>
            </a:r>
            <a:r>
              <a:rPr lang="ja-JP" altLang="en-US" sz="2100" dirty="0">
                <a:latin typeface="Cambria Math"/>
              </a:rPr>
              <a:t>－</a:t>
            </a:r>
            <a:r>
              <a:rPr lang="en-US" altLang="ja-JP" sz="2100" i="1" dirty="0">
                <a:solidFill>
                  <a:schemeClr val="accent5">
                    <a:lumMod val="75000"/>
                  </a:schemeClr>
                </a:solidFill>
                <a:latin typeface="Cambria Math"/>
              </a:rPr>
              <a:t>Z</a:t>
            </a:r>
            <a:r>
              <a:rPr lang="ja-JP" altLang="en-US" sz="2100" i="1" dirty="0">
                <a:latin typeface="Cambria Math"/>
              </a:rPr>
              <a:t> </a:t>
            </a:r>
            <a:r>
              <a:rPr lang="en-US" altLang="ja-JP" sz="2100" dirty="0">
                <a:latin typeface="Cambria Math"/>
              </a:rPr>
              <a:t>)</a:t>
            </a:r>
            <a:r>
              <a:rPr lang="en-US" altLang="ja-JP" sz="2100" i="1" dirty="0">
                <a:latin typeface="Cambria Math"/>
              </a:rPr>
              <a:t>Q</a:t>
            </a:r>
            <a:r>
              <a:rPr lang="en-US" altLang="ja-JP" sz="2100" i="1" baseline="-25000" dirty="0">
                <a:latin typeface="Cambria Math"/>
              </a:rPr>
              <a:t>T</a:t>
            </a:r>
            <a:r>
              <a:rPr lang="ja-JP" altLang="en-US" sz="2100" dirty="0">
                <a:latin typeface="Cambria Math"/>
              </a:rPr>
              <a:t>  （四角形</a:t>
            </a:r>
            <a:r>
              <a:rPr lang="en-US" altLang="ja-JP" sz="2100" dirty="0" err="1">
                <a:latin typeface="Cambria Math"/>
              </a:rPr>
              <a:t>jlki</a:t>
            </a:r>
            <a:r>
              <a:rPr lang="ja-JP" altLang="en-US" sz="2100" dirty="0">
                <a:latin typeface="Cambria Math"/>
              </a:rPr>
              <a:t>）の利潤を得る．</a:t>
            </a:r>
            <a:endParaRPr lang="en-US" altLang="ja-JP" sz="2100" dirty="0">
              <a:latin typeface="Cambria Math"/>
            </a:endParaRPr>
          </a:p>
          <a:p>
            <a:pPr algn="just">
              <a:buFont typeface="Wingdings" panose="05000000000000000000" pitchFamily="2" charset="2"/>
              <a:buChar char="n"/>
            </a:pPr>
            <a:endParaRPr lang="en-US" altLang="ja-JP" sz="2400" dirty="0">
              <a:latin typeface="Cambria Math"/>
            </a:endParaRP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11</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正方形/長方形 8"/>
          <p:cNvSpPr/>
          <p:nvPr/>
        </p:nvSpPr>
        <p:spPr>
          <a:xfrm>
            <a:off x="1837172" y="2768334"/>
            <a:ext cx="5543139" cy="3612994"/>
          </a:xfrm>
          <a:prstGeom prst="rect">
            <a:avLst/>
          </a:prstGeom>
          <a:noFill/>
        </p:spPr>
      </p:sp>
      <p:grpSp>
        <p:nvGrpSpPr>
          <p:cNvPr id="10" name="グループ化 9"/>
          <p:cNvGrpSpPr/>
          <p:nvPr/>
        </p:nvGrpSpPr>
        <p:grpSpPr>
          <a:xfrm rot="10800000" flipH="1">
            <a:off x="2652716" y="4792764"/>
            <a:ext cx="1527290" cy="246312"/>
            <a:chOff x="606229" y="-646637"/>
            <a:chExt cx="1299282" cy="216537"/>
          </a:xfrm>
          <a:solidFill>
            <a:schemeClr val="bg2">
              <a:lumMod val="75000"/>
            </a:schemeClr>
          </a:solidFill>
        </p:grpSpPr>
        <p:sp>
          <p:nvSpPr>
            <p:cNvPr id="52" name="正方形/長方形 51"/>
            <p:cNvSpPr/>
            <p:nvPr/>
          </p:nvSpPr>
          <p:spPr>
            <a:xfrm>
              <a:off x="606229" y="-596282"/>
              <a:ext cx="1022499" cy="16618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sp>
          <p:nvSpPr>
            <p:cNvPr id="53" name="直角三角形 52"/>
            <p:cNvSpPr/>
            <p:nvPr/>
          </p:nvSpPr>
          <p:spPr>
            <a:xfrm>
              <a:off x="1608876" y="-646637"/>
              <a:ext cx="296635" cy="21653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grpSp>
      <p:grpSp>
        <p:nvGrpSpPr>
          <p:cNvPr id="11" name="グループ化 10"/>
          <p:cNvGrpSpPr/>
          <p:nvPr/>
        </p:nvGrpSpPr>
        <p:grpSpPr>
          <a:xfrm>
            <a:off x="2670125" y="4334429"/>
            <a:ext cx="1482006" cy="182898"/>
            <a:chOff x="741412" y="1373489"/>
            <a:chExt cx="1319134" cy="160404"/>
          </a:xfrm>
        </p:grpSpPr>
        <p:sp>
          <p:nvSpPr>
            <p:cNvPr id="50" name="正方形/長方形 49"/>
            <p:cNvSpPr/>
            <p:nvPr/>
          </p:nvSpPr>
          <p:spPr>
            <a:xfrm>
              <a:off x="741412" y="1373489"/>
              <a:ext cx="1060647" cy="160386"/>
            </a:xfrm>
            <a:prstGeom prst="rect">
              <a:avLst/>
            </a:prstGeom>
            <a:solidFill>
              <a:schemeClr val="tx2">
                <a:lumMod val="40000"/>
                <a:lumOff val="60000"/>
                <a:alpha val="9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sp>
          <p:nvSpPr>
            <p:cNvPr id="51" name="直角三角形 50"/>
            <p:cNvSpPr/>
            <p:nvPr/>
          </p:nvSpPr>
          <p:spPr>
            <a:xfrm>
              <a:off x="1802059" y="1373505"/>
              <a:ext cx="258487" cy="160388"/>
            </a:xfrm>
            <a:prstGeom prst="rtTriangl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grpSp>
      <p:cxnSp>
        <p:nvCxnSpPr>
          <p:cNvPr id="12" name="AutoShape 4"/>
          <p:cNvCxnSpPr>
            <a:cxnSpLocks noChangeShapeType="1"/>
          </p:cNvCxnSpPr>
          <p:nvPr/>
        </p:nvCxnSpPr>
        <p:spPr bwMode="auto">
          <a:xfrm>
            <a:off x="2669453" y="5743760"/>
            <a:ext cx="3735867" cy="1824"/>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3" name="AutoShape 5"/>
          <p:cNvCxnSpPr>
            <a:cxnSpLocks noChangeShapeType="1"/>
          </p:cNvCxnSpPr>
          <p:nvPr/>
        </p:nvCxnSpPr>
        <p:spPr bwMode="auto">
          <a:xfrm flipV="1">
            <a:off x="2659941" y="3181041"/>
            <a:ext cx="1427" cy="2552989"/>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4" name="AutoShape 6"/>
          <p:cNvCxnSpPr>
            <a:cxnSpLocks noChangeShapeType="1"/>
          </p:cNvCxnSpPr>
          <p:nvPr/>
        </p:nvCxnSpPr>
        <p:spPr bwMode="auto">
          <a:xfrm>
            <a:off x="2659795" y="3496707"/>
            <a:ext cx="3213225" cy="2231085"/>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sp>
        <p:nvSpPr>
          <p:cNvPr id="15" name="Text Box 8"/>
          <p:cNvSpPr txBox="1">
            <a:spLocks noChangeArrowheads="1"/>
          </p:cNvSpPr>
          <p:nvPr/>
        </p:nvSpPr>
        <p:spPr bwMode="auto">
          <a:xfrm>
            <a:off x="2323853" y="2967238"/>
            <a:ext cx="841398" cy="314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a:effectLst/>
                <a:latin typeface="Century"/>
                <a:ea typeface="ＭＳ 明朝"/>
                <a:cs typeface="Times New Roman"/>
              </a:rPr>
              <a:t>P</a:t>
            </a:r>
            <a:r>
              <a:rPr lang="ja-JP" sz="1400" kern="100">
                <a:effectLst/>
                <a:latin typeface="Century"/>
                <a:ea typeface="ＭＳ 明朝"/>
                <a:cs typeface="Times New Roman"/>
              </a:rPr>
              <a:t>；価格</a:t>
            </a:r>
          </a:p>
        </p:txBody>
      </p:sp>
      <mc:AlternateContent xmlns:mc="http://schemas.openxmlformats.org/markup-compatibility/2006" xmlns:a14="http://schemas.microsoft.com/office/drawing/2010/main">
        <mc:Choice Requires="a14">
          <p:sp>
            <p:nvSpPr>
              <p:cNvPr id="16" name="Text Box 10"/>
              <p:cNvSpPr txBox="1">
                <a:spLocks noChangeArrowheads="1"/>
              </p:cNvSpPr>
              <p:nvPr/>
            </p:nvSpPr>
            <p:spPr bwMode="auto">
              <a:xfrm>
                <a:off x="2301420" y="3236171"/>
                <a:ext cx="397716" cy="67323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f>
                        <m:fPr>
                          <m:ctrlPr>
                            <a:rPr lang="ja-JP" sz="1400" i="1" kern="100">
                              <a:effectLst/>
                              <a:latin typeface="Cambria Math" panose="02040503050406030204" pitchFamily="18" charset="0"/>
                              <a:ea typeface="Cambria Math"/>
                              <a:cs typeface="Times New Roman"/>
                            </a:rPr>
                          </m:ctrlPr>
                        </m:fPr>
                        <m:num>
                          <m:r>
                            <a:rPr lang="en-US" sz="1400" i="1" kern="100">
                              <a:effectLst/>
                              <a:latin typeface="Cambria Math"/>
                              <a:ea typeface="ＭＳ 明朝"/>
                              <a:cs typeface="Times New Roman"/>
                            </a:rPr>
                            <m:t>𝐵</m:t>
                          </m:r>
                        </m:num>
                        <m:den>
                          <m:r>
                            <a:rPr lang="en-US" sz="1400" i="1" kern="100">
                              <a:effectLst/>
                              <a:latin typeface="Cambria Math"/>
                              <a:ea typeface="ＭＳ 明朝"/>
                              <a:cs typeface="Times New Roman"/>
                            </a:rPr>
                            <m:t>𝐴</m:t>
                          </m:r>
                        </m:den>
                      </m:f>
                    </m:oMath>
                  </m:oMathPara>
                </a14:m>
                <a:endParaRPr lang="ja-JP" sz="1400" kern="100">
                  <a:effectLst/>
                  <a:latin typeface="Century"/>
                  <a:ea typeface="ＭＳ 明朝"/>
                  <a:cs typeface="Times New Roman"/>
                </a:endParaRPr>
              </a:p>
            </p:txBody>
          </p:sp>
        </mc:Choice>
        <mc:Fallback xmlns="">
          <p:sp>
            <p:nvSpPr>
              <p:cNvPr id="16" name="Text Box 10"/>
              <p:cNvSpPr txBox="1">
                <a:spLocks noRot="1" noChangeAspect="1" noMove="1" noResize="1" noEditPoints="1" noAdjustHandles="1" noChangeArrowheads="1" noChangeShapeType="1" noTextEdit="1"/>
              </p:cNvSpPr>
              <p:nvPr/>
            </p:nvSpPr>
            <p:spPr bwMode="auto">
              <a:xfrm>
                <a:off x="2301420" y="3236171"/>
                <a:ext cx="397716" cy="673234"/>
              </a:xfrm>
              <a:prstGeom prst="rect">
                <a:avLst/>
              </a:prstGeom>
              <a:blipFill rotWithShape="1">
                <a:blip r:embed="rId2"/>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17" name="Text Box 11"/>
          <p:cNvSpPr txBox="1">
            <a:spLocks noChangeArrowheads="1"/>
          </p:cNvSpPr>
          <p:nvPr/>
        </p:nvSpPr>
        <p:spPr bwMode="auto">
          <a:xfrm>
            <a:off x="4930657" y="3341922"/>
            <a:ext cx="423590" cy="41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0070C0"/>
                </a:solidFill>
                <a:effectLst/>
                <a:latin typeface="Times New Roman"/>
                <a:ea typeface="ＭＳ 明朝"/>
                <a:cs typeface="Times New Roman"/>
              </a:rPr>
              <a:t>S</a:t>
            </a:r>
            <a:r>
              <a:rPr lang="en-US" sz="1400" kern="100" baseline="-25000" dirty="0">
                <a:solidFill>
                  <a:srgbClr val="0070C0"/>
                </a:solidFill>
                <a:effectLst/>
                <a:latin typeface="Times New Roman"/>
                <a:ea typeface="ＭＳ 明朝"/>
                <a:cs typeface="Times New Roman"/>
              </a:rPr>
              <a:t>2M</a:t>
            </a:r>
            <a:endParaRPr lang="ja-JP" sz="1400" kern="100" dirty="0">
              <a:solidFill>
                <a:srgbClr val="0070C0"/>
              </a:solidFill>
              <a:effectLst/>
              <a:latin typeface="Century"/>
              <a:ea typeface="ＭＳ 明朝"/>
              <a:cs typeface="Times New Roman"/>
            </a:endParaRPr>
          </a:p>
          <a:p>
            <a:pPr algn="just">
              <a:spcAft>
                <a:spcPts val="0"/>
              </a:spcAft>
            </a:pPr>
            <a:r>
              <a:rPr lang="en-US" sz="1400" kern="100" dirty="0">
                <a:solidFill>
                  <a:srgbClr val="0070C0"/>
                </a:solidFill>
                <a:effectLst/>
                <a:latin typeface="Century"/>
                <a:ea typeface="ＭＳ 明朝"/>
                <a:cs typeface="Times New Roman"/>
              </a:rPr>
              <a:t> </a:t>
            </a:r>
            <a:endParaRPr lang="ja-JP" sz="1400" kern="100" dirty="0">
              <a:solidFill>
                <a:srgbClr val="0070C0"/>
              </a:solidFill>
              <a:effectLst/>
              <a:latin typeface="Century"/>
              <a:ea typeface="ＭＳ 明朝"/>
              <a:cs typeface="Times New Roman"/>
            </a:endParaRPr>
          </a:p>
        </p:txBody>
      </p:sp>
      <p:sp>
        <p:nvSpPr>
          <p:cNvPr id="18" name="Text Box 12"/>
          <p:cNvSpPr txBox="1">
            <a:spLocks noChangeArrowheads="1"/>
          </p:cNvSpPr>
          <p:nvPr/>
        </p:nvSpPr>
        <p:spPr bwMode="auto">
          <a:xfrm>
            <a:off x="5582621" y="5210485"/>
            <a:ext cx="1509658" cy="41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kern="100" dirty="0">
                <a:effectLst/>
                <a:latin typeface="Century"/>
                <a:ea typeface="ＭＳ 明朝"/>
                <a:cs typeface="Times New Roman"/>
              </a:rPr>
              <a:t>市場需要曲線</a:t>
            </a:r>
          </a:p>
        </p:txBody>
      </p:sp>
      <p:sp>
        <p:nvSpPr>
          <p:cNvPr id="19" name="Text Box 16"/>
          <p:cNvSpPr txBox="1">
            <a:spLocks noChangeArrowheads="1"/>
          </p:cNvSpPr>
          <p:nvPr/>
        </p:nvSpPr>
        <p:spPr bwMode="auto">
          <a:xfrm>
            <a:off x="2364032" y="5094694"/>
            <a:ext cx="348141" cy="41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0070C0"/>
                </a:solidFill>
                <a:effectLst/>
                <a:latin typeface="Times New Roman"/>
                <a:ea typeface="ＭＳ 明朝"/>
                <a:cs typeface="Times New Roman"/>
              </a:rPr>
              <a:t>E</a:t>
            </a:r>
            <a:endParaRPr lang="ja-JP" sz="1400" kern="100" dirty="0">
              <a:solidFill>
                <a:srgbClr val="0070C0"/>
              </a:solidFill>
              <a:effectLst/>
              <a:latin typeface="Century"/>
              <a:ea typeface="ＭＳ 明朝"/>
              <a:cs typeface="Times New Roman"/>
            </a:endParaRPr>
          </a:p>
        </p:txBody>
      </p:sp>
      <p:sp>
        <p:nvSpPr>
          <p:cNvPr id="20" name="Text Box 17"/>
          <p:cNvSpPr txBox="1">
            <a:spLocks noChangeArrowheads="1"/>
          </p:cNvSpPr>
          <p:nvPr/>
        </p:nvSpPr>
        <p:spPr bwMode="auto">
          <a:xfrm>
            <a:off x="4482815" y="4517327"/>
            <a:ext cx="516504" cy="41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a</a:t>
            </a:r>
            <a:endParaRPr lang="ja-JP" sz="1400" kern="100">
              <a:effectLst/>
              <a:latin typeface="Century"/>
              <a:ea typeface="ＭＳ 明朝"/>
              <a:cs typeface="Times New Roman"/>
            </a:endParaRPr>
          </a:p>
        </p:txBody>
      </p:sp>
      <p:sp>
        <p:nvSpPr>
          <p:cNvPr id="21" name="Text Box 18"/>
          <p:cNvSpPr txBox="1">
            <a:spLocks noChangeArrowheads="1"/>
          </p:cNvSpPr>
          <p:nvPr/>
        </p:nvSpPr>
        <p:spPr bwMode="auto">
          <a:xfrm>
            <a:off x="2431179" y="5628016"/>
            <a:ext cx="516504" cy="41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dirty="0">
                <a:effectLst/>
                <a:latin typeface="Times New Roman"/>
                <a:ea typeface="ＭＳ 明朝"/>
                <a:cs typeface="Times New Roman"/>
              </a:rPr>
              <a:t>o</a:t>
            </a:r>
            <a:endParaRPr lang="ja-JP" sz="1400" kern="100" dirty="0">
              <a:effectLst/>
              <a:latin typeface="Century"/>
              <a:ea typeface="ＭＳ 明朝"/>
              <a:cs typeface="Times New Roman"/>
            </a:endParaRPr>
          </a:p>
        </p:txBody>
      </p:sp>
      <p:sp>
        <p:nvSpPr>
          <p:cNvPr id="22" name="Text Box 19"/>
          <p:cNvSpPr txBox="1">
            <a:spLocks noChangeArrowheads="1"/>
          </p:cNvSpPr>
          <p:nvPr/>
        </p:nvSpPr>
        <p:spPr bwMode="auto">
          <a:xfrm>
            <a:off x="2643442" y="4062712"/>
            <a:ext cx="255398" cy="245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dirty="0">
                <a:effectLst/>
                <a:latin typeface="Times New Roman"/>
                <a:ea typeface="ＭＳ 明朝"/>
                <a:cs typeface="Times New Roman"/>
              </a:rPr>
              <a:t>e</a:t>
            </a:r>
            <a:endParaRPr lang="ja-JP" sz="1400" kern="100" dirty="0">
              <a:effectLst/>
              <a:latin typeface="Century"/>
              <a:ea typeface="ＭＳ 明朝"/>
              <a:cs typeface="Times New Roman"/>
            </a:endParaRPr>
          </a:p>
        </p:txBody>
      </p:sp>
      <p:sp>
        <p:nvSpPr>
          <p:cNvPr id="23" name="Text Box 20"/>
          <p:cNvSpPr txBox="1">
            <a:spLocks noChangeArrowheads="1"/>
          </p:cNvSpPr>
          <p:nvPr/>
        </p:nvSpPr>
        <p:spPr bwMode="auto">
          <a:xfrm>
            <a:off x="2652716" y="3271844"/>
            <a:ext cx="236850" cy="311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b</a:t>
            </a:r>
            <a:endParaRPr lang="ja-JP" sz="1400" kern="100">
              <a:effectLst/>
              <a:latin typeface="Century"/>
              <a:ea typeface="ＭＳ 明朝"/>
              <a:cs typeface="Times New Roman"/>
            </a:endParaRPr>
          </a:p>
        </p:txBody>
      </p:sp>
      <p:sp>
        <p:nvSpPr>
          <p:cNvPr id="24" name="Text Box 21"/>
          <p:cNvSpPr txBox="1">
            <a:spLocks noChangeArrowheads="1"/>
          </p:cNvSpPr>
          <p:nvPr/>
        </p:nvSpPr>
        <p:spPr bwMode="auto">
          <a:xfrm>
            <a:off x="2643252" y="5023396"/>
            <a:ext cx="293922" cy="305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c</a:t>
            </a:r>
            <a:endParaRPr lang="ja-JP" sz="1400" kern="100">
              <a:effectLst/>
              <a:latin typeface="Century"/>
              <a:ea typeface="ＭＳ 明朝"/>
              <a:cs typeface="Times New Roman"/>
            </a:endParaRPr>
          </a:p>
        </p:txBody>
      </p:sp>
      <p:sp>
        <p:nvSpPr>
          <p:cNvPr id="25" name="Text Box 22"/>
          <p:cNvSpPr txBox="1">
            <a:spLocks noChangeArrowheads="1"/>
          </p:cNvSpPr>
          <p:nvPr/>
        </p:nvSpPr>
        <p:spPr bwMode="auto">
          <a:xfrm>
            <a:off x="3732906" y="3979621"/>
            <a:ext cx="264672" cy="309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d</a:t>
            </a:r>
            <a:endParaRPr lang="ja-JP" sz="1400" kern="100">
              <a:effectLst/>
              <a:latin typeface="Century"/>
              <a:ea typeface="ＭＳ 明朝"/>
              <a:cs typeface="Times New Roman"/>
            </a:endParaRPr>
          </a:p>
        </p:txBody>
      </p:sp>
      <p:cxnSp>
        <p:nvCxnSpPr>
          <p:cNvPr id="26" name="AutoShape 26"/>
          <p:cNvCxnSpPr>
            <a:cxnSpLocks noChangeShapeType="1"/>
          </p:cNvCxnSpPr>
          <p:nvPr/>
        </p:nvCxnSpPr>
        <p:spPr bwMode="auto">
          <a:xfrm flipV="1">
            <a:off x="2659796" y="3602858"/>
            <a:ext cx="2389410" cy="1478597"/>
          </a:xfrm>
          <a:prstGeom prst="straightConnector1">
            <a:avLst/>
          </a:prstGeom>
          <a:noFill/>
          <a:ln w="25400">
            <a:solidFill>
              <a:srgbClr val="0070C0"/>
            </a:solidFill>
            <a:prstDash val="lgDash"/>
            <a:round/>
            <a:headEnd/>
            <a:tailEnd/>
          </a:ln>
          <a:extLst>
            <a:ext uri="{909E8E84-426E-40DD-AFC4-6F175D3DCCD1}">
              <a14:hiddenFill xmlns:a14="http://schemas.microsoft.com/office/drawing/2010/main">
                <a:noFill/>
              </a14:hiddenFill>
            </a:ext>
          </a:extLst>
        </p:spPr>
      </p:cxnSp>
      <p:sp>
        <p:nvSpPr>
          <p:cNvPr id="27" name="Text Box 33"/>
          <p:cNvSpPr txBox="1">
            <a:spLocks noChangeArrowheads="1"/>
          </p:cNvSpPr>
          <p:nvPr/>
        </p:nvSpPr>
        <p:spPr bwMode="auto">
          <a:xfrm>
            <a:off x="2660654" y="4288789"/>
            <a:ext cx="231142" cy="30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dirty="0" err="1">
                <a:effectLst/>
                <a:latin typeface="Times New Roman"/>
                <a:ea typeface="ＭＳ 明朝"/>
                <a:cs typeface="Times New Roman"/>
              </a:rPr>
              <a:t>i</a:t>
            </a:r>
            <a:endParaRPr lang="ja-JP" sz="1400" kern="100" dirty="0">
              <a:effectLst/>
              <a:latin typeface="Century"/>
              <a:ea typeface="ＭＳ 明朝"/>
              <a:cs typeface="Times New Roman"/>
            </a:endParaRPr>
          </a:p>
        </p:txBody>
      </p:sp>
      <p:sp>
        <p:nvSpPr>
          <p:cNvPr id="28" name="Text Box 34"/>
          <p:cNvSpPr txBox="1">
            <a:spLocks noChangeArrowheads="1"/>
          </p:cNvSpPr>
          <p:nvPr/>
        </p:nvSpPr>
        <p:spPr bwMode="auto">
          <a:xfrm>
            <a:off x="5897624" y="3496699"/>
            <a:ext cx="540994" cy="41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FF0000"/>
                </a:solidFill>
                <a:effectLst/>
                <a:latin typeface="Times New Roman"/>
                <a:ea typeface="ＭＳ 明朝"/>
                <a:cs typeface="Times New Roman"/>
              </a:rPr>
              <a:t>S</a:t>
            </a:r>
            <a:r>
              <a:rPr lang="en-US" sz="1400" kern="100" baseline="-25000" dirty="0">
                <a:solidFill>
                  <a:srgbClr val="FF0000"/>
                </a:solidFill>
                <a:effectLst/>
                <a:latin typeface="Times New Roman"/>
                <a:ea typeface="ＭＳ 明朝"/>
                <a:cs typeface="Times New Roman"/>
              </a:rPr>
              <a:t>1M</a:t>
            </a:r>
            <a:endParaRPr lang="ja-JP" sz="1400" kern="100" dirty="0">
              <a:solidFill>
                <a:srgbClr val="FF0000"/>
              </a:solidFill>
              <a:effectLst/>
              <a:latin typeface="Century"/>
              <a:ea typeface="ＭＳ 明朝"/>
              <a:cs typeface="Times New Roman"/>
            </a:endParaRPr>
          </a:p>
        </p:txBody>
      </p:sp>
      <p:cxnSp>
        <p:nvCxnSpPr>
          <p:cNvPr id="29" name="AutoShape 36"/>
          <p:cNvCxnSpPr>
            <a:cxnSpLocks noChangeShapeType="1"/>
          </p:cNvCxnSpPr>
          <p:nvPr/>
        </p:nvCxnSpPr>
        <p:spPr bwMode="auto">
          <a:xfrm>
            <a:off x="3861729" y="4224079"/>
            <a:ext cx="0" cy="1511705"/>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0" name="Text Box 12"/>
          <p:cNvSpPr txBox="1">
            <a:spLocks noChangeArrowheads="1"/>
          </p:cNvSpPr>
          <p:nvPr/>
        </p:nvSpPr>
        <p:spPr bwMode="auto">
          <a:xfrm>
            <a:off x="5337837" y="3262168"/>
            <a:ext cx="1610427" cy="41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dirty="0">
                <a:effectLst/>
                <a:latin typeface="Century"/>
                <a:ea typeface="ＭＳ 明朝"/>
                <a:cs typeface="Times New Roman"/>
              </a:rPr>
              <a:t>市場供給曲線</a:t>
            </a:r>
            <a:endParaRPr lang="ja-JP" sz="1400" dirty="0">
              <a:effectLst/>
              <a:latin typeface="ＭＳ Ｐゴシック"/>
              <a:cs typeface="ＭＳ Ｐゴシック"/>
            </a:endParaRPr>
          </a:p>
        </p:txBody>
      </p:sp>
      <p:cxnSp>
        <p:nvCxnSpPr>
          <p:cNvPr id="31" name="直線コネクタ 30"/>
          <p:cNvCxnSpPr/>
          <p:nvPr/>
        </p:nvCxnSpPr>
        <p:spPr>
          <a:xfrm flipV="1">
            <a:off x="2665259" y="3766030"/>
            <a:ext cx="3208055" cy="196562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AutoShape 14"/>
          <p:cNvCxnSpPr>
            <a:cxnSpLocks noChangeShapeType="1"/>
          </p:cNvCxnSpPr>
          <p:nvPr/>
        </p:nvCxnSpPr>
        <p:spPr bwMode="auto">
          <a:xfrm flipV="1">
            <a:off x="2674351" y="4334445"/>
            <a:ext cx="1299025" cy="2"/>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3" name="Text Box 33"/>
          <p:cNvSpPr txBox="1">
            <a:spLocks noChangeArrowheads="1"/>
          </p:cNvSpPr>
          <p:nvPr/>
        </p:nvSpPr>
        <p:spPr bwMode="auto">
          <a:xfrm>
            <a:off x="2628298" y="4772416"/>
            <a:ext cx="228289" cy="301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dirty="0">
                <a:effectLst/>
                <a:latin typeface="Times New Roman"/>
                <a:ea typeface="ＭＳ 明朝"/>
                <a:cs typeface="ＭＳ Ｐゴシック"/>
              </a:rPr>
              <a:t>g</a:t>
            </a:r>
            <a:endParaRPr lang="ja-JP" sz="1400" dirty="0">
              <a:effectLst/>
              <a:latin typeface="ＭＳ Ｐゴシック"/>
              <a:cs typeface="ＭＳ Ｐゴシック"/>
            </a:endParaRPr>
          </a:p>
        </p:txBody>
      </p:sp>
      <p:sp>
        <p:nvSpPr>
          <p:cNvPr id="34" name="Text Box 34"/>
          <p:cNvSpPr txBox="1">
            <a:spLocks noChangeArrowheads="1"/>
          </p:cNvSpPr>
          <p:nvPr/>
        </p:nvSpPr>
        <p:spPr bwMode="auto">
          <a:xfrm>
            <a:off x="5740984" y="5413930"/>
            <a:ext cx="456962" cy="411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a:effectLst/>
                <a:latin typeface="Times New Roman"/>
                <a:ea typeface="ＭＳ 明朝"/>
                <a:cs typeface="ＭＳ Ｐゴシック"/>
              </a:rPr>
              <a:t>D</a:t>
            </a:r>
            <a:r>
              <a:rPr lang="en-US" sz="1400" baseline="-25000">
                <a:effectLst/>
                <a:latin typeface="Times New Roman"/>
                <a:ea typeface="ＭＳ 明朝"/>
                <a:cs typeface="ＭＳ Ｐゴシック"/>
              </a:rPr>
              <a:t>M</a:t>
            </a:r>
            <a:endParaRPr lang="ja-JP" sz="1400">
              <a:effectLst/>
              <a:latin typeface="ＭＳ Ｐゴシック"/>
              <a:cs typeface="ＭＳ Ｐゴシック"/>
            </a:endParaRPr>
          </a:p>
          <a:p>
            <a:pPr algn="just">
              <a:spcAft>
                <a:spcPts val="0"/>
              </a:spcAft>
            </a:pPr>
            <a:r>
              <a:rPr lang="en-US" sz="1400">
                <a:effectLst/>
                <a:latin typeface="Century"/>
                <a:ea typeface="ＭＳ 明朝"/>
                <a:cs typeface="Times New Roman"/>
              </a:rPr>
              <a:t> </a:t>
            </a:r>
            <a:endParaRPr lang="ja-JP" sz="1400">
              <a:effectLst/>
              <a:latin typeface="ＭＳ Ｐゴシック"/>
              <a:cs typeface="ＭＳ Ｐゴシック"/>
            </a:endParaRPr>
          </a:p>
        </p:txBody>
      </p:sp>
      <p:cxnSp>
        <p:nvCxnSpPr>
          <p:cNvPr id="35" name="AutoShape 14"/>
          <p:cNvCxnSpPr>
            <a:cxnSpLocks noChangeShapeType="1"/>
          </p:cNvCxnSpPr>
          <p:nvPr/>
        </p:nvCxnSpPr>
        <p:spPr bwMode="auto">
          <a:xfrm flipV="1">
            <a:off x="2670125" y="4981590"/>
            <a:ext cx="1298393" cy="0"/>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6" name="Text Box 17"/>
          <p:cNvSpPr txBox="1">
            <a:spLocks noChangeArrowheads="1"/>
          </p:cNvSpPr>
          <p:nvPr/>
        </p:nvSpPr>
        <p:spPr bwMode="auto">
          <a:xfrm>
            <a:off x="3826441" y="4999532"/>
            <a:ext cx="515790" cy="411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dirty="0">
                <a:effectLst/>
                <a:latin typeface="Times New Roman"/>
                <a:ea typeface="ＭＳ 明朝"/>
                <a:cs typeface="ＭＳ Ｐゴシック"/>
              </a:rPr>
              <a:t>h</a:t>
            </a:r>
            <a:endParaRPr lang="ja-JP" sz="1400" dirty="0">
              <a:effectLst/>
              <a:latin typeface="ＭＳ Ｐゴシック"/>
              <a:cs typeface="ＭＳ Ｐゴシック"/>
            </a:endParaRPr>
          </a:p>
        </p:txBody>
      </p:sp>
      <p:sp>
        <p:nvSpPr>
          <p:cNvPr id="37" name="Text Box 27"/>
          <p:cNvSpPr txBox="1">
            <a:spLocks noChangeArrowheads="1"/>
          </p:cNvSpPr>
          <p:nvPr/>
        </p:nvSpPr>
        <p:spPr bwMode="auto">
          <a:xfrm>
            <a:off x="2278413" y="4139704"/>
            <a:ext cx="442076" cy="310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solidFill>
                  <a:srgbClr val="00B050"/>
                </a:solidFill>
                <a:effectLst/>
                <a:latin typeface="Times New Roman"/>
                <a:ea typeface="ＭＳ 明朝"/>
                <a:cs typeface="ＭＳ Ｐゴシック"/>
              </a:rPr>
              <a:t>P*’</a:t>
            </a:r>
            <a:endParaRPr lang="ja-JP" sz="1400" dirty="0">
              <a:solidFill>
                <a:srgbClr val="00B050"/>
              </a:solidFill>
              <a:effectLst/>
              <a:latin typeface="ＭＳ Ｐゴシック"/>
              <a:cs typeface="ＭＳ Ｐゴシック"/>
            </a:endParaRPr>
          </a:p>
        </p:txBody>
      </p:sp>
      <p:sp>
        <p:nvSpPr>
          <p:cNvPr id="38" name="Text Box 27"/>
          <p:cNvSpPr txBox="1">
            <a:spLocks noChangeArrowheads="1"/>
          </p:cNvSpPr>
          <p:nvPr/>
        </p:nvSpPr>
        <p:spPr bwMode="auto">
          <a:xfrm>
            <a:off x="1905263" y="4876402"/>
            <a:ext cx="837180" cy="27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P*’</a:t>
            </a:r>
            <a:r>
              <a:rPr lang="ja-JP" altLang="en-US" sz="1400" i="1" dirty="0">
                <a:effectLst/>
                <a:latin typeface="Times New Roman"/>
                <a:ea typeface="ＭＳ 明朝"/>
                <a:cs typeface="ＭＳ Ｐゴシック"/>
              </a:rPr>
              <a:t>－</a:t>
            </a:r>
            <a:r>
              <a:rPr lang="en-US" sz="1400" i="1" dirty="0">
                <a:solidFill>
                  <a:srgbClr val="0070C0"/>
                </a:solidFill>
                <a:effectLst/>
                <a:latin typeface="Times New Roman"/>
                <a:ea typeface="ＭＳ 明朝"/>
                <a:cs typeface="ＭＳ Ｐゴシック"/>
              </a:rPr>
              <a:t>E</a:t>
            </a:r>
            <a:endParaRPr lang="ja-JP" sz="1400" dirty="0">
              <a:solidFill>
                <a:srgbClr val="0070C0"/>
              </a:solidFill>
              <a:effectLst/>
              <a:latin typeface="ＭＳ Ｐゴシック"/>
              <a:cs typeface="ＭＳ Ｐゴシック"/>
            </a:endParaRPr>
          </a:p>
        </p:txBody>
      </p:sp>
      <p:cxnSp>
        <p:nvCxnSpPr>
          <p:cNvPr id="39" name="AutoShape 14"/>
          <p:cNvCxnSpPr>
            <a:cxnSpLocks noChangeShapeType="1"/>
          </p:cNvCxnSpPr>
          <p:nvPr/>
        </p:nvCxnSpPr>
        <p:spPr bwMode="auto">
          <a:xfrm>
            <a:off x="2699135" y="4517306"/>
            <a:ext cx="1541531" cy="0"/>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40" name="AutoShape 14"/>
          <p:cNvCxnSpPr>
            <a:cxnSpLocks noChangeShapeType="1"/>
          </p:cNvCxnSpPr>
          <p:nvPr/>
        </p:nvCxnSpPr>
        <p:spPr bwMode="auto">
          <a:xfrm>
            <a:off x="2652716" y="4792765"/>
            <a:ext cx="1540950" cy="0"/>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41" name="AutoShape 15"/>
          <p:cNvCxnSpPr>
            <a:cxnSpLocks noChangeShapeType="1"/>
          </p:cNvCxnSpPr>
          <p:nvPr/>
        </p:nvCxnSpPr>
        <p:spPr bwMode="auto">
          <a:xfrm>
            <a:off x="4152131" y="4334429"/>
            <a:ext cx="0" cy="1409297"/>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42" name="Text Box 27"/>
          <p:cNvSpPr txBox="1">
            <a:spLocks noChangeArrowheads="1"/>
          </p:cNvSpPr>
          <p:nvPr/>
        </p:nvSpPr>
        <p:spPr bwMode="auto">
          <a:xfrm>
            <a:off x="2051720" y="4413788"/>
            <a:ext cx="614199" cy="30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P</a:t>
            </a:r>
            <a:r>
              <a:rPr lang="en-US" sz="1400" i="1" baseline="-25000" dirty="0">
                <a:effectLst/>
                <a:latin typeface="Times New Roman"/>
                <a:ea typeface="ＭＳ 明朝"/>
                <a:cs typeface="ＭＳ Ｐゴシック"/>
              </a:rPr>
              <a:t>T </a:t>
            </a:r>
            <a:r>
              <a:rPr lang="en-US" sz="1400" dirty="0">
                <a:effectLst/>
                <a:latin typeface="Times New Roman"/>
                <a:ea typeface="ＭＳ 明朝"/>
                <a:cs typeface="ＭＳ Ｐゴシック"/>
              </a:rPr>
              <a:t>+ </a:t>
            </a:r>
            <a:r>
              <a:rPr lang="en-US" sz="1400" i="1" dirty="0">
                <a:solidFill>
                  <a:srgbClr val="FF66FF"/>
                </a:solidFill>
                <a:effectLst/>
                <a:latin typeface="Times New Roman"/>
                <a:ea typeface="ＭＳ 明朝"/>
                <a:cs typeface="ＭＳ Ｐゴシック"/>
              </a:rPr>
              <a:t>V</a:t>
            </a:r>
            <a:endParaRPr lang="ja-JP" sz="1400" dirty="0">
              <a:solidFill>
                <a:srgbClr val="FF66FF"/>
              </a:solidFill>
              <a:effectLst/>
              <a:latin typeface="ＭＳ Ｐゴシック"/>
              <a:cs typeface="ＭＳ Ｐゴシック"/>
            </a:endParaRPr>
          </a:p>
          <a:p>
            <a:pPr algn="just">
              <a:spcAft>
                <a:spcPts val="0"/>
              </a:spcAft>
            </a:pPr>
            <a:r>
              <a:rPr lang="en-US" sz="1400" dirty="0">
                <a:effectLst/>
                <a:latin typeface="ＭＳ Ｐゴシック"/>
                <a:cs typeface="ＭＳ Ｐゴシック"/>
              </a:rPr>
              <a:t> </a:t>
            </a:r>
            <a:endParaRPr lang="ja-JP" sz="1400" dirty="0">
              <a:effectLst/>
              <a:latin typeface="ＭＳ Ｐゴシック"/>
              <a:cs typeface="ＭＳ Ｐゴシック"/>
            </a:endParaRPr>
          </a:p>
        </p:txBody>
      </p:sp>
      <p:sp>
        <p:nvSpPr>
          <p:cNvPr id="43" name="Text Box 27"/>
          <p:cNvSpPr txBox="1">
            <a:spLocks noChangeArrowheads="1"/>
          </p:cNvSpPr>
          <p:nvPr/>
        </p:nvSpPr>
        <p:spPr bwMode="auto">
          <a:xfrm>
            <a:off x="2323853" y="4632195"/>
            <a:ext cx="425188" cy="309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P</a:t>
            </a:r>
            <a:r>
              <a:rPr lang="en-US" sz="1400" i="1" baseline="-25000" dirty="0">
                <a:effectLst/>
                <a:latin typeface="Times New Roman"/>
                <a:ea typeface="ＭＳ 明朝"/>
                <a:cs typeface="ＭＳ Ｐゴシック"/>
              </a:rPr>
              <a:t>T</a:t>
            </a:r>
            <a:endParaRPr lang="ja-JP" sz="1400" dirty="0">
              <a:effectLst/>
              <a:latin typeface="ＭＳ Ｐゴシック"/>
              <a:cs typeface="ＭＳ Ｐゴシック"/>
            </a:endParaRPr>
          </a:p>
        </p:txBody>
      </p:sp>
      <p:sp>
        <p:nvSpPr>
          <p:cNvPr id="44" name="Text Box 33"/>
          <p:cNvSpPr txBox="1">
            <a:spLocks noChangeArrowheads="1"/>
          </p:cNvSpPr>
          <p:nvPr/>
        </p:nvSpPr>
        <p:spPr bwMode="auto">
          <a:xfrm>
            <a:off x="2670125" y="4565784"/>
            <a:ext cx="333259" cy="30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dirty="0">
                <a:effectLst/>
                <a:latin typeface="Times New Roman"/>
                <a:ea typeface="ＭＳ 明朝"/>
                <a:cs typeface="ＭＳ Ｐゴシック"/>
              </a:rPr>
              <a:t>j</a:t>
            </a:r>
            <a:endParaRPr lang="ja-JP" sz="1400" dirty="0">
              <a:effectLst/>
              <a:latin typeface="ＭＳ Ｐゴシック"/>
              <a:cs typeface="ＭＳ Ｐゴシック"/>
            </a:endParaRPr>
          </a:p>
        </p:txBody>
      </p:sp>
      <p:sp>
        <p:nvSpPr>
          <p:cNvPr id="45" name="Text Box 33"/>
          <p:cNvSpPr txBox="1">
            <a:spLocks noChangeArrowheads="1"/>
          </p:cNvSpPr>
          <p:nvPr/>
        </p:nvSpPr>
        <p:spPr bwMode="auto">
          <a:xfrm>
            <a:off x="4110871" y="4308164"/>
            <a:ext cx="333159" cy="302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k</a:t>
            </a:r>
            <a:endParaRPr lang="ja-JP" sz="1400">
              <a:effectLst/>
              <a:latin typeface="ＭＳ Ｐゴシック"/>
              <a:cs typeface="ＭＳ Ｐゴシック"/>
            </a:endParaRPr>
          </a:p>
        </p:txBody>
      </p:sp>
      <p:sp>
        <p:nvSpPr>
          <p:cNvPr id="46" name="Text Box 33"/>
          <p:cNvSpPr txBox="1">
            <a:spLocks noChangeArrowheads="1"/>
          </p:cNvSpPr>
          <p:nvPr/>
        </p:nvSpPr>
        <p:spPr bwMode="auto">
          <a:xfrm>
            <a:off x="4152182" y="4792765"/>
            <a:ext cx="332446" cy="30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cs typeface="ＭＳ Ｐゴシック"/>
              </a:rPr>
              <a:t>l</a:t>
            </a:r>
            <a:endParaRPr lang="ja-JP" sz="1400">
              <a:effectLst/>
              <a:latin typeface="ＭＳ Ｐゴシック"/>
              <a:cs typeface="ＭＳ Ｐゴシック"/>
            </a:endParaRPr>
          </a:p>
        </p:txBody>
      </p:sp>
      <p:sp>
        <p:nvSpPr>
          <p:cNvPr id="47" name="Text Box 27"/>
          <p:cNvSpPr txBox="1">
            <a:spLocks noChangeArrowheads="1"/>
          </p:cNvSpPr>
          <p:nvPr/>
        </p:nvSpPr>
        <p:spPr bwMode="auto">
          <a:xfrm>
            <a:off x="4084336" y="5747544"/>
            <a:ext cx="446964" cy="30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solidFill>
                  <a:srgbClr val="FF0000"/>
                </a:solidFill>
                <a:effectLst/>
                <a:latin typeface="Times New Roman"/>
                <a:ea typeface="ＭＳ 明朝"/>
                <a:cs typeface="ＭＳ Ｐゴシック"/>
              </a:rPr>
              <a:t>Q</a:t>
            </a:r>
            <a:r>
              <a:rPr lang="en-US" sz="1400" i="1" baseline="-25000" dirty="0">
                <a:solidFill>
                  <a:srgbClr val="FF0000"/>
                </a:solidFill>
                <a:effectLst/>
                <a:latin typeface="Times New Roman"/>
                <a:ea typeface="ＭＳ 明朝"/>
                <a:cs typeface="ＭＳ Ｐゴシック"/>
              </a:rPr>
              <a:t>T</a:t>
            </a:r>
            <a:endParaRPr lang="ja-JP" sz="1400" dirty="0">
              <a:solidFill>
                <a:srgbClr val="FF0000"/>
              </a:solidFill>
              <a:effectLst/>
              <a:latin typeface="ＭＳ Ｐゴシック"/>
              <a:cs typeface="ＭＳ Ｐゴシック"/>
            </a:endParaRPr>
          </a:p>
        </p:txBody>
      </p:sp>
      <p:sp>
        <p:nvSpPr>
          <p:cNvPr id="48" name="Text Box 27"/>
          <p:cNvSpPr txBox="1">
            <a:spLocks noChangeArrowheads="1"/>
          </p:cNvSpPr>
          <p:nvPr/>
        </p:nvSpPr>
        <p:spPr bwMode="auto">
          <a:xfrm>
            <a:off x="3710539" y="5745584"/>
            <a:ext cx="441596" cy="30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Q*’</a:t>
            </a:r>
            <a:endParaRPr lang="ja-JP" sz="1400" dirty="0">
              <a:effectLst/>
              <a:latin typeface="ＭＳ Ｐゴシック"/>
              <a:cs typeface="ＭＳ Ｐゴシック"/>
            </a:endParaRPr>
          </a:p>
        </p:txBody>
      </p:sp>
      <p:sp>
        <p:nvSpPr>
          <p:cNvPr id="49" name="Text Box 9"/>
          <p:cNvSpPr txBox="1">
            <a:spLocks noChangeArrowheads="1"/>
          </p:cNvSpPr>
          <p:nvPr/>
        </p:nvSpPr>
        <p:spPr bwMode="auto">
          <a:xfrm>
            <a:off x="4999319" y="5834369"/>
            <a:ext cx="2741032" cy="368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a:effectLst/>
                <a:latin typeface="Times New Roman"/>
                <a:ea typeface="ＭＳ 明朝"/>
                <a:cs typeface="ＭＳ Ｐゴシック"/>
              </a:rPr>
              <a:t>D</a:t>
            </a:r>
            <a:r>
              <a:rPr lang="en-US" sz="1400" baseline="-25000">
                <a:effectLst/>
                <a:latin typeface="Times New Roman"/>
                <a:ea typeface="ＭＳ 明朝"/>
                <a:cs typeface="ＭＳ Ｐゴシック"/>
              </a:rPr>
              <a:t>M</a:t>
            </a:r>
            <a:r>
              <a:rPr lang="ja-JP" sz="1400">
                <a:effectLst/>
                <a:latin typeface="Times New Roman"/>
                <a:ea typeface="ＭＳ 明朝"/>
                <a:cs typeface="Times New Roman"/>
              </a:rPr>
              <a:t>，</a:t>
            </a:r>
            <a:r>
              <a:rPr lang="en-US" sz="1400" i="1">
                <a:effectLst/>
                <a:latin typeface="Times New Roman"/>
                <a:ea typeface="ＭＳ 明朝"/>
                <a:cs typeface="ＭＳ Ｐゴシック"/>
              </a:rPr>
              <a:t>S</a:t>
            </a:r>
            <a:r>
              <a:rPr lang="en-US" sz="1400" baseline="-25000">
                <a:effectLst/>
                <a:latin typeface="Times New Roman"/>
                <a:ea typeface="ＭＳ 明朝"/>
                <a:cs typeface="ＭＳ Ｐゴシック"/>
              </a:rPr>
              <a:t>1M</a:t>
            </a:r>
            <a:r>
              <a:rPr lang="ja-JP" sz="1400">
                <a:effectLst/>
                <a:latin typeface="Times New Roman"/>
                <a:ea typeface="ＭＳ 明朝"/>
                <a:cs typeface="Times New Roman"/>
              </a:rPr>
              <a:t>，</a:t>
            </a:r>
            <a:r>
              <a:rPr lang="en-US" sz="1400" i="1">
                <a:effectLst/>
                <a:latin typeface="Times New Roman"/>
                <a:ea typeface="ＭＳ 明朝"/>
                <a:cs typeface="ＭＳ Ｐゴシック"/>
              </a:rPr>
              <a:t>S</a:t>
            </a:r>
            <a:r>
              <a:rPr lang="en-US" sz="1400" baseline="-25000">
                <a:effectLst/>
                <a:latin typeface="Times New Roman"/>
                <a:ea typeface="ＭＳ 明朝"/>
                <a:cs typeface="ＭＳ Ｐゴシック"/>
              </a:rPr>
              <a:t>2M</a:t>
            </a:r>
            <a:r>
              <a:rPr lang="ja-JP" sz="1400">
                <a:effectLst/>
                <a:latin typeface="Century"/>
                <a:ea typeface="ＭＳ 明朝"/>
                <a:cs typeface="Times New Roman"/>
              </a:rPr>
              <a:t>；需要量・供給量</a:t>
            </a:r>
            <a:endParaRPr lang="ja-JP" sz="1400">
              <a:effectLst/>
              <a:latin typeface="ＭＳ Ｐゴシック"/>
              <a:cs typeface="ＭＳ Ｐゴシック"/>
            </a:endParaRPr>
          </a:p>
        </p:txBody>
      </p:sp>
      <p:sp>
        <p:nvSpPr>
          <p:cNvPr id="5" name="日付プレースホルダー 4">
            <a:extLst>
              <a:ext uri="{FF2B5EF4-FFF2-40B4-BE49-F238E27FC236}">
                <a16:creationId xmlns:a16="http://schemas.microsoft.com/office/drawing/2014/main" id="{2DC94F8B-A702-4268-94EE-EBFC4CCA64E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63426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a:t>
            </a:r>
            <a:br>
              <a:rPr kumimoji="1" lang="en-US" altLang="ja-JP" sz="2800" dirty="0">
                <a:solidFill>
                  <a:srgbClr val="0070C0"/>
                </a:solidFill>
                <a:latin typeface="+mj-ea"/>
              </a:rPr>
            </a:br>
            <a:r>
              <a:rPr kumimoji="1" lang="ja-JP" altLang="en-US" sz="2800" dirty="0">
                <a:solidFill>
                  <a:srgbClr val="0070C0"/>
                </a:solidFill>
                <a:latin typeface="+mj-ea"/>
              </a:rPr>
              <a:t>取引仲介業者が競争的または参入が自由の場合</a:t>
            </a:r>
          </a:p>
        </p:txBody>
      </p:sp>
      <p:sp>
        <p:nvSpPr>
          <p:cNvPr id="3" name="コンテンツ プレースホルダ 2"/>
          <p:cNvSpPr>
            <a:spLocks noGrp="1"/>
          </p:cNvSpPr>
          <p:nvPr>
            <p:ph idx="1"/>
          </p:nvPr>
        </p:nvSpPr>
        <p:spPr>
          <a:xfrm>
            <a:off x="395536" y="1268760"/>
            <a:ext cx="8363272" cy="4968552"/>
          </a:xfrm>
        </p:spPr>
        <p:txBody>
          <a:bodyPr>
            <a:normAutofit lnSpcReduction="10000"/>
          </a:bodyPr>
          <a:lstStyle/>
          <a:p>
            <a:pPr algn="just">
              <a:buFont typeface="Wingdings" panose="05000000000000000000" pitchFamily="2" charset="2"/>
              <a:buChar char="n"/>
            </a:pPr>
            <a:r>
              <a:rPr lang="ja-JP" altLang="en-US" sz="2500" dirty="0">
                <a:latin typeface="Cambria Math"/>
              </a:rPr>
              <a:t>取引仲介者が競争的または参入が自由な場合</a:t>
            </a:r>
            <a:endParaRPr lang="en-US" altLang="ja-JP" sz="2500" dirty="0">
              <a:latin typeface="Cambria Math"/>
            </a:endParaRPr>
          </a:p>
          <a:p>
            <a:pPr algn="just">
              <a:buFont typeface="Wingdings" panose="05000000000000000000" pitchFamily="2" charset="2"/>
              <a:buChar char="n"/>
            </a:pPr>
            <a:endParaRPr lang="en-US" altLang="ja-JP" sz="800" dirty="0">
              <a:latin typeface="Cambria Math"/>
            </a:endParaRPr>
          </a:p>
          <a:p>
            <a:pPr lvl="1" algn="just">
              <a:buFont typeface="Wingdings" panose="05000000000000000000" pitchFamily="2" charset="2"/>
              <a:buChar char="n"/>
            </a:pPr>
            <a:r>
              <a:rPr lang="ja-JP" altLang="en-US" sz="2200" dirty="0">
                <a:latin typeface="Cambria Math"/>
              </a:rPr>
              <a:t>既存の取引仲介者の利潤が正である限り，新規参入が生じる．</a:t>
            </a:r>
            <a:endParaRPr lang="en-US" altLang="ja-JP" sz="2200" dirty="0">
              <a:latin typeface="Cambria Math"/>
            </a:endParaRPr>
          </a:p>
          <a:p>
            <a:pPr lvl="1" algn="just">
              <a:buFont typeface="Wingdings" panose="05000000000000000000" pitchFamily="2" charset="2"/>
              <a:buChar char="n"/>
            </a:pPr>
            <a:r>
              <a:rPr lang="ja-JP" altLang="en-US" sz="2200" dirty="0">
                <a:latin typeface="Cambria Math"/>
              </a:rPr>
              <a:t>取引仲介者間で取引仲介の限界費用が同質的であるとする．</a:t>
            </a:r>
            <a:endParaRPr lang="en-US" altLang="ja-JP" sz="2200" dirty="0">
              <a:latin typeface="Cambria Math"/>
            </a:endParaRPr>
          </a:p>
          <a:p>
            <a:pPr lvl="1" algn="just">
              <a:buFont typeface="Wingdings" panose="05000000000000000000" pitchFamily="2" charset="2"/>
              <a:buChar char="n"/>
            </a:pPr>
            <a:r>
              <a:rPr lang="ja-JP" altLang="en-US" sz="2200" dirty="0">
                <a:latin typeface="Cambria Math"/>
              </a:rPr>
              <a:t>既存の仲介業者の仲介手数料が</a:t>
            </a:r>
            <a:r>
              <a:rPr lang="en-US" altLang="ja-JP" sz="2200" i="1" dirty="0">
                <a:solidFill>
                  <a:srgbClr val="FF66FF"/>
                </a:solidFill>
                <a:latin typeface="Cambria Math"/>
              </a:rPr>
              <a:t>V</a:t>
            </a:r>
            <a:r>
              <a:rPr lang="en-US" altLang="ja-JP" sz="2200" baseline="-25000" dirty="0">
                <a:solidFill>
                  <a:srgbClr val="FF66FF"/>
                </a:solidFill>
                <a:latin typeface="Cambria Math"/>
              </a:rPr>
              <a:t>0</a:t>
            </a:r>
            <a:r>
              <a:rPr lang="ja-JP" altLang="en-US" sz="2200" dirty="0">
                <a:latin typeface="Cambria Math"/>
              </a:rPr>
              <a:t>であるとする．</a:t>
            </a:r>
            <a:endParaRPr lang="en-US" altLang="ja-JP" sz="2200" dirty="0">
              <a:latin typeface="Cambria Math"/>
            </a:endParaRPr>
          </a:p>
          <a:p>
            <a:pPr lvl="1" algn="just">
              <a:buFont typeface="Wingdings" panose="05000000000000000000" pitchFamily="2" charset="2"/>
              <a:buChar char="n"/>
            </a:pPr>
            <a:endParaRPr lang="en-US" altLang="ja-JP" sz="2200" dirty="0">
              <a:latin typeface="Cambria Math"/>
            </a:endParaRPr>
          </a:p>
          <a:p>
            <a:pPr lvl="1" algn="just">
              <a:buFont typeface="Wingdings" panose="05000000000000000000" pitchFamily="2" charset="2"/>
              <a:buChar char="n"/>
            </a:pPr>
            <a:r>
              <a:rPr lang="ja-JP" altLang="en-US" sz="2200" dirty="0">
                <a:latin typeface="Cambria Math"/>
              </a:rPr>
              <a:t>新規参入者が</a:t>
            </a:r>
            <a:r>
              <a:rPr lang="en-US" altLang="ja-JP" sz="2200" i="1" dirty="0">
                <a:solidFill>
                  <a:srgbClr val="FF66FF"/>
                </a:solidFill>
                <a:latin typeface="Cambria Math"/>
              </a:rPr>
              <a:t>V</a:t>
            </a:r>
            <a:r>
              <a:rPr lang="en-US" altLang="ja-JP" sz="2200" baseline="-25000" dirty="0">
                <a:solidFill>
                  <a:srgbClr val="FF66FF"/>
                </a:solidFill>
                <a:latin typeface="Cambria Math"/>
              </a:rPr>
              <a:t>0</a:t>
            </a:r>
            <a:r>
              <a:rPr lang="en-US" altLang="ja-JP" sz="2200" baseline="-25000" dirty="0">
                <a:latin typeface="Cambria Math"/>
              </a:rPr>
              <a:t> </a:t>
            </a:r>
            <a:r>
              <a:rPr lang="en-US" altLang="ja-JP" sz="2200" dirty="0">
                <a:solidFill>
                  <a:schemeClr val="tx1"/>
                </a:solidFill>
                <a:latin typeface="Cambria Math"/>
              </a:rPr>
              <a:t>&gt;</a:t>
            </a:r>
            <a:r>
              <a:rPr lang="en-US" altLang="ja-JP" sz="2200" i="1" dirty="0">
                <a:latin typeface="Cambria Math"/>
              </a:rPr>
              <a:t> </a:t>
            </a:r>
            <a:r>
              <a:rPr lang="en-US" altLang="ja-JP" sz="2200" i="1" dirty="0">
                <a:solidFill>
                  <a:srgbClr val="FF66FF"/>
                </a:solidFill>
                <a:latin typeface="Cambria Math"/>
              </a:rPr>
              <a:t>V</a:t>
            </a:r>
            <a:r>
              <a:rPr lang="en-US" altLang="ja-JP" sz="2200" baseline="-25000" dirty="0">
                <a:solidFill>
                  <a:srgbClr val="FF66FF"/>
                </a:solidFill>
                <a:latin typeface="Cambria Math"/>
              </a:rPr>
              <a:t>1</a:t>
            </a:r>
            <a:r>
              <a:rPr lang="en-US" altLang="ja-JP" sz="2200" dirty="0">
                <a:latin typeface="Cambria Math"/>
              </a:rPr>
              <a:t> </a:t>
            </a:r>
            <a:r>
              <a:rPr lang="en-US" altLang="ja-JP" sz="2200" dirty="0">
                <a:solidFill>
                  <a:schemeClr val="tx1"/>
                </a:solidFill>
                <a:latin typeface="Cambria Math"/>
              </a:rPr>
              <a:t>&gt;</a:t>
            </a:r>
            <a:r>
              <a:rPr lang="en-US" altLang="ja-JP" sz="2200" i="1" dirty="0">
                <a:solidFill>
                  <a:schemeClr val="accent5">
                    <a:lumMod val="50000"/>
                  </a:schemeClr>
                </a:solidFill>
                <a:latin typeface="Cambria Math"/>
              </a:rPr>
              <a:t>Z</a:t>
            </a:r>
            <a:r>
              <a:rPr lang="en-US" altLang="ja-JP" sz="2200" i="1" dirty="0">
                <a:latin typeface="Cambria Math"/>
              </a:rPr>
              <a:t>  </a:t>
            </a:r>
            <a:r>
              <a:rPr lang="ja-JP" altLang="en-US" sz="2200" dirty="0">
                <a:latin typeface="Cambria Math"/>
              </a:rPr>
              <a:t>というような手数料</a:t>
            </a:r>
            <a:r>
              <a:rPr lang="en-US" altLang="ja-JP" sz="2200" i="1" dirty="0">
                <a:solidFill>
                  <a:srgbClr val="FF66FF"/>
                </a:solidFill>
                <a:latin typeface="Cambria Math"/>
              </a:rPr>
              <a:t>V</a:t>
            </a:r>
            <a:r>
              <a:rPr lang="en-US" altLang="ja-JP" sz="2200" baseline="-25000" dirty="0">
                <a:solidFill>
                  <a:srgbClr val="FF66FF"/>
                </a:solidFill>
                <a:latin typeface="Cambria Math"/>
              </a:rPr>
              <a:t>1</a:t>
            </a:r>
            <a:r>
              <a:rPr lang="ja-JP" altLang="en-US" sz="2200" dirty="0">
                <a:latin typeface="Cambria Math"/>
              </a:rPr>
              <a:t> を提示すると，既存の取引仲介者から顧客を奪うことができる．</a:t>
            </a:r>
            <a:endParaRPr lang="en-US" altLang="ja-JP" sz="2200" dirty="0">
              <a:latin typeface="Cambria Math"/>
            </a:endParaRPr>
          </a:p>
          <a:p>
            <a:pPr lvl="1" algn="just">
              <a:buFont typeface="Wingdings" panose="05000000000000000000" pitchFamily="2" charset="2"/>
              <a:buChar char="n"/>
            </a:pPr>
            <a:endParaRPr lang="en-US" altLang="ja-JP" sz="2200" dirty="0">
              <a:latin typeface="Cambria Math"/>
            </a:endParaRPr>
          </a:p>
          <a:p>
            <a:pPr lvl="1" algn="just">
              <a:buFont typeface="Wingdings" panose="05000000000000000000" pitchFamily="2" charset="2"/>
              <a:buChar char="n"/>
            </a:pPr>
            <a:r>
              <a:rPr lang="ja-JP" altLang="en-US" sz="2200" dirty="0">
                <a:latin typeface="Cambria Math"/>
              </a:rPr>
              <a:t>結果的に，</a:t>
            </a:r>
            <a:endParaRPr lang="en-US" altLang="ja-JP" sz="2200" dirty="0">
              <a:latin typeface="Cambria Math"/>
            </a:endParaRPr>
          </a:p>
          <a:p>
            <a:pPr marL="274320" lvl="1" indent="0" algn="just">
              <a:buNone/>
            </a:pPr>
            <a:r>
              <a:rPr lang="en-US" altLang="ja-JP" sz="2200" i="1" dirty="0">
                <a:solidFill>
                  <a:srgbClr val="FF66FF"/>
                </a:solidFill>
                <a:latin typeface="Cambria Math"/>
              </a:rPr>
              <a:t>				</a:t>
            </a:r>
            <a:r>
              <a:rPr lang="en-US" altLang="ja-JP" sz="2800" i="1" dirty="0">
                <a:solidFill>
                  <a:srgbClr val="FF66FF"/>
                </a:solidFill>
                <a:latin typeface="Cambria Math"/>
              </a:rPr>
              <a:t>V</a:t>
            </a:r>
            <a:r>
              <a:rPr lang="en-US" altLang="ja-JP" sz="2800" dirty="0">
                <a:solidFill>
                  <a:schemeClr val="tx1"/>
                </a:solidFill>
                <a:latin typeface="Cambria Math"/>
              </a:rPr>
              <a:t>=</a:t>
            </a:r>
            <a:r>
              <a:rPr lang="en-US" altLang="ja-JP" sz="2800" i="1" dirty="0">
                <a:solidFill>
                  <a:schemeClr val="accent5">
                    <a:lumMod val="75000"/>
                  </a:schemeClr>
                </a:solidFill>
                <a:latin typeface="Cambria Math"/>
              </a:rPr>
              <a:t>Z</a:t>
            </a:r>
            <a:r>
              <a:rPr lang="en-US" altLang="ja-JP" sz="2800" dirty="0">
                <a:latin typeface="Cambria Math"/>
              </a:rPr>
              <a:t> </a:t>
            </a:r>
            <a:r>
              <a:rPr lang="ja-JP" altLang="en-US" sz="2800" dirty="0">
                <a:latin typeface="Cambria Math"/>
              </a:rPr>
              <a:t>　　　</a:t>
            </a:r>
            <a:r>
              <a:rPr lang="ja-JP" altLang="en-US" sz="2200" dirty="0">
                <a:latin typeface="Cambria Math"/>
              </a:rPr>
              <a:t>　　　　　</a:t>
            </a:r>
            <a:r>
              <a:rPr lang="en-US" altLang="ja-JP" sz="2200" dirty="0">
                <a:latin typeface="Cambria Math"/>
              </a:rPr>
              <a:t>(8.7)</a:t>
            </a:r>
          </a:p>
          <a:p>
            <a:pPr marL="274320" lvl="1" indent="0" algn="just">
              <a:buNone/>
            </a:pPr>
            <a:r>
              <a:rPr lang="ja-JP" altLang="en-US" sz="2200" dirty="0">
                <a:latin typeface="Cambria Math"/>
              </a:rPr>
              <a:t>     </a:t>
            </a:r>
            <a:endParaRPr lang="en-US" altLang="ja-JP" sz="2200" dirty="0">
              <a:latin typeface="Cambria Math"/>
            </a:endParaRPr>
          </a:p>
          <a:p>
            <a:pPr marL="274320" lvl="1" indent="0" algn="just">
              <a:buNone/>
            </a:pPr>
            <a:r>
              <a:rPr lang="ja-JP" altLang="en-US" sz="2200" dirty="0">
                <a:latin typeface="Cambria Math"/>
              </a:rPr>
              <a:t>となるまで仲介手数料が下がる．</a:t>
            </a:r>
            <a:endParaRPr lang="en-US" altLang="ja-JP" sz="2500" dirty="0">
              <a:latin typeface="Cambria Math"/>
            </a:endParaRP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12</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DB95F235-9B9A-4527-9412-B2CD2A43418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019075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fade">
                                      <p:cBhvr>
                                        <p:cTn id="30" dur="500"/>
                                        <p:tgtEl>
                                          <p:spTgt spid="3">
                                            <p:txEl>
                                              <p:pRg st="9" end="9"/>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animEffect transition="in" filter="fade">
                                      <p:cBhvr>
                                        <p:cTn id="33"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a:t>
            </a:r>
            <a:br>
              <a:rPr kumimoji="1" lang="en-US" altLang="ja-JP" sz="2800" dirty="0">
                <a:solidFill>
                  <a:srgbClr val="0070C0"/>
                </a:solidFill>
                <a:latin typeface="+mj-ea"/>
              </a:rPr>
            </a:br>
            <a:r>
              <a:rPr kumimoji="1" lang="ja-JP" altLang="en-US" sz="2800" dirty="0">
                <a:solidFill>
                  <a:srgbClr val="0070C0"/>
                </a:solidFill>
                <a:latin typeface="+mj-ea"/>
              </a:rPr>
              <a:t>取引仲介業者が競争的または参入が自由の場合</a:t>
            </a: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a:xfrm>
                <a:off x="395536" y="1268760"/>
                <a:ext cx="8363272" cy="5256584"/>
              </a:xfrm>
            </p:spPr>
            <p:txBody>
              <a:bodyPr>
                <a:normAutofit/>
              </a:bodyPr>
              <a:lstStyle/>
              <a:p>
                <a:pPr lvl="1" algn="just">
                  <a:buFont typeface="Wingdings" panose="05000000000000000000" pitchFamily="2" charset="2"/>
                  <a:buChar char="n"/>
                </a:pPr>
                <a:endParaRPr lang="en-US" altLang="ja-JP" sz="800" dirty="0">
                  <a:latin typeface="Cambria Math"/>
                </a:endParaRPr>
              </a:p>
              <a:p>
                <a:pPr algn="just">
                  <a:buFont typeface="Wingdings" panose="05000000000000000000" pitchFamily="2" charset="2"/>
                  <a:buChar char="n"/>
                </a:pPr>
                <a:r>
                  <a:rPr lang="ja-JP" altLang="en-US" sz="2500" dirty="0">
                    <a:solidFill>
                      <a:srgbClr val="0070C0"/>
                    </a:solidFill>
                    <a:latin typeface="Cambria Math"/>
                  </a:rPr>
                  <a:t>取引仲介の限界費用がゼロ</a:t>
                </a:r>
                <a:r>
                  <a:rPr lang="ja-JP" altLang="en-US" sz="2500" dirty="0">
                    <a:latin typeface="Cambria Math"/>
                  </a:rPr>
                  <a:t>であり，</a:t>
                </a:r>
                <a:r>
                  <a:rPr lang="ja-JP" altLang="en-US" sz="2500" dirty="0">
                    <a:solidFill>
                      <a:srgbClr val="0070C0"/>
                    </a:solidFill>
                    <a:latin typeface="Cambria Math"/>
                  </a:rPr>
                  <a:t>取引仲介業者が競争的</a:t>
                </a:r>
                <a:r>
                  <a:rPr lang="ja-JP" altLang="en-US" sz="2500" dirty="0">
                    <a:latin typeface="Cambria Math"/>
                  </a:rPr>
                  <a:t>である場合，</a:t>
                </a:r>
                <a:endParaRPr lang="en-US" altLang="ja-JP" sz="2500" i="1" dirty="0">
                  <a:latin typeface="Cambria Math"/>
                </a:endParaRPr>
              </a:p>
              <a:p>
                <a:pPr marL="0" indent="0" algn="just">
                  <a:buNone/>
                </a:pPr>
                <a:r>
                  <a:rPr lang="en-US" altLang="ja-JP" sz="2500" i="1" dirty="0">
                    <a:latin typeface="Cambria Math"/>
                  </a:rPr>
                  <a:t>			            </a:t>
                </a:r>
                <a14:m>
                  <m:oMath xmlns:m="http://schemas.openxmlformats.org/officeDocument/2006/math">
                    <m:sSub>
                      <m:sSubPr>
                        <m:ctrlPr>
                          <a:rPr lang="en-US" altLang="ja-JP" sz="2500" i="1" smtClean="0">
                            <a:latin typeface="Cambria Math" panose="02040503050406030204" pitchFamily="18" charset="0"/>
                          </a:rPr>
                        </m:ctrlPr>
                      </m:sSubPr>
                      <m:e>
                        <m:r>
                          <a:rPr lang="en-US" altLang="ja-JP" sz="2500" b="0" i="1" smtClean="0">
                            <a:latin typeface="Cambria Math"/>
                          </a:rPr>
                          <m:t>𝑃</m:t>
                        </m:r>
                      </m:e>
                      <m:sub>
                        <m:r>
                          <a:rPr lang="en-US" altLang="ja-JP" sz="2500" b="0" i="1" smtClean="0">
                            <a:latin typeface="Cambria Math"/>
                          </a:rPr>
                          <m:t>𝑇</m:t>
                        </m:r>
                      </m:sub>
                    </m:sSub>
                    <m:r>
                      <a:rPr lang="en-US" altLang="ja-JP" sz="2500" b="0" i="1" smtClean="0">
                        <a:latin typeface="Cambria Math"/>
                      </a:rPr>
                      <m:t>=</m:t>
                    </m:r>
                    <m:sSup>
                      <m:sSupPr>
                        <m:ctrlPr>
                          <a:rPr lang="en-US" altLang="ja-JP" sz="2500" b="0" i="1" smtClean="0">
                            <a:latin typeface="Cambria Math" panose="02040503050406030204" pitchFamily="18" charset="0"/>
                          </a:rPr>
                        </m:ctrlPr>
                      </m:sSupPr>
                      <m:e>
                        <m:r>
                          <a:rPr lang="en-US" altLang="ja-JP" sz="2500" b="0" i="1" smtClean="0">
                            <a:latin typeface="Cambria Math"/>
                          </a:rPr>
                          <m:t>𝑃</m:t>
                        </m:r>
                      </m:e>
                      <m:sup>
                        <m:r>
                          <a:rPr lang="en-US" altLang="ja-JP" sz="2500" b="0" i="1" smtClean="0">
                            <a:latin typeface="Cambria Math"/>
                          </a:rPr>
                          <m:t>∗</m:t>
                        </m:r>
                      </m:sup>
                    </m:sSup>
                  </m:oMath>
                </a14:m>
                <a:endParaRPr lang="en-US" altLang="ja-JP" sz="2500" dirty="0">
                  <a:latin typeface="Cambria Math"/>
                </a:endParaRPr>
              </a:p>
              <a:p>
                <a:pPr marL="0" indent="0" algn="just">
                  <a:buNone/>
                </a:pPr>
                <a:r>
                  <a:rPr lang="en-US" altLang="ja-JP" sz="2500" i="1" dirty="0">
                    <a:latin typeface="Cambria Math"/>
                  </a:rPr>
                  <a:t>			            </a:t>
                </a:r>
                <a14:m>
                  <m:oMath xmlns:m="http://schemas.openxmlformats.org/officeDocument/2006/math">
                    <m:sSub>
                      <m:sSubPr>
                        <m:ctrlPr>
                          <a:rPr lang="en-US" altLang="ja-JP" sz="2500" i="1" smtClean="0">
                            <a:latin typeface="Cambria Math" panose="02040503050406030204" pitchFamily="18" charset="0"/>
                          </a:rPr>
                        </m:ctrlPr>
                      </m:sSubPr>
                      <m:e>
                        <m:r>
                          <a:rPr lang="en-US" altLang="ja-JP" sz="2500" b="0" i="1" smtClean="0">
                            <a:latin typeface="Cambria Math"/>
                          </a:rPr>
                          <m:t>𝑄</m:t>
                        </m:r>
                      </m:e>
                      <m:sub>
                        <m:r>
                          <a:rPr lang="en-US" altLang="ja-JP" sz="2500" b="0" i="1" smtClean="0">
                            <a:latin typeface="Cambria Math"/>
                          </a:rPr>
                          <m:t>𝑇</m:t>
                        </m:r>
                      </m:sub>
                    </m:sSub>
                    <m:r>
                      <a:rPr lang="en-US" altLang="ja-JP" sz="2500" b="0" i="1" smtClean="0">
                        <a:latin typeface="Cambria Math"/>
                      </a:rPr>
                      <m:t>=</m:t>
                    </m:r>
                    <m:sSup>
                      <m:sSupPr>
                        <m:ctrlPr>
                          <a:rPr lang="en-US" altLang="ja-JP" sz="2500" b="0" i="1" smtClean="0">
                            <a:latin typeface="Cambria Math" panose="02040503050406030204" pitchFamily="18" charset="0"/>
                          </a:rPr>
                        </m:ctrlPr>
                      </m:sSupPr>
                      <m:e>
                        <m:r>
                          <a:rPr lang="en-US" altLang="ja-JP" sz="2500" b="0" i="1" smtClean="0">
                            <a:latin typeface="Cambria Math"/>
                          </a:rPr>
                          <m:t>𝑄</m:t>
                        </m:r>
                      </m:e>
                      <m:sup>
                        <m:r>
                          <a:rPr lang="en-US" altLang="ja-JP" sz="2500" b="0" i="1" smtClean="0">
                            <a:latin typeface="Cambria Math"/>
                          </a:rPr>
                          <m:t>∗</m:t>
                        </m:r>
                      </m:sup>
                    </m:sSup>
                  </m:oMath>
                </a14:m>
                <a:r>
                  <a:rPr lang="ja-JP" altLang="en-US" sz="2500" dirty="0">
                    <a:latin typeface="Cambria Math"/>
                  </a:rPr>
                  <a:t> </a:t>
                </a:r>
                <a:endParaRPr lang="en-US" altLang="ja-JP" sz="2500" dirty="0">
                  <a:latin typeface="Cambria Math"/>
                </a:endParaRPr>
              </a:p>
              <a:p>
                <a:pPr marL="0" indent="0" algn="just">
                  <a:buNone/>
                </a:pPr>
                <a:endParaRPr lang="en-US" altLang="ja-JP" sz="2500" dirty="0">
                  <a:latin typeface="Cambria Math"/>
                </a:endParaRPr>
              </a:p>
              <a:p>
                <a:pPr marL="0" indent="0" algn="just">
                  <a:buNone/>
                </a:pPr>
                <a:r>
                  <a:rPr lang="en-US" altLang="ja-JP" sz="2500" dirty="0">
                    <a:latin typeface="Cambria Math"/>
                  </a:rPr>
                  <a:t>     </a:t>
                </a:r>
                <a:r>
                  <a:rPr lang="ja-JP" altLang="en-US" sz="2500" dirty="0">
                    <a:latin typeface="Cambria Math"/>
                  </a:rPr>
                  <a:t>が成立する．</a:t>
                </a:r>
                <a:endParaRPr lang="en-US" altLang="ja-JP" sz="2500" dirty="0">
                  <a:latin typeface="Cambria Math"/>
                </a:endParaRPr>
              </a:p>
              <a:p>
                <a:pPr algn="just">
                  <a:buFont typeface="Wingdings" panose="05000000000000000000" pitchFamily="2" charset="2"/>
                  <a:buChar char="n"/>
                </a:pPr>
                <a:endParaRPr lang="en-US" altLang="ja-JP" sz="800" dirty="0">
                  <a:latin typeface="Cambria Math"/>
                </a:endParaRPr>
              </a:p>
              <a:p>
                <a:pPr lvl="1" algn="just">
                  <a:buFont typeface="Wingdings" panose="05000000000000000000" pitchFamily="2" charset="2"/>
                  <a:buChar char="n"/>
                </a:pPr>
                <a:r>
                  <a:rPr lang="ja-JP" altLang="en-US" sz="2200" dirty="0">
                    <a:latin typeface="Cambria Math"/>
                  </a:rPr>
                  <a:t>市場均衡は，限界費用がゼロであり，競争的な取引仲介業者が存在しているような市場を想定していることになる．</a:t>
                </a:r>
                <a:endParaRPr lang="en-US" altLang="ja-JP" sz="2200" dirty="0">
                  <a:latin typeface="Cambria Math"/>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xfrm>
                <a:off x="395536" y="1268760"/>
                <a:ext cx="8363272" cy="5256584"/>
              </a:xfrm>
              <a:blipFill rotWithShape="1">
                <a:blip r:embed="rId2"/>
                <a:stretch>
                  <a:fillRect l="-583" r="-1166"/>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13</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6705853F-5C1D-455D-BF26-536A4967F1B1}"/>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427017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a:t>
            </a:r>
            <a:br>
              <a:rPr kumimoji="1" lang="en-US" altLang="ja-JP" sz="2800" dirty="0">
                <a:solidFill>
                  <a:srgbClr val="0070C0"/>
                </a:solidFill>
                <a:latin typeface="+mj-ea"/>
              </a:rPr>
            </a:br>
            <a:r>
              <a:rPr kumimoji="1" lang="ja-JP" altLang="en-US" sz="2800" dirty="0">
                <a:solidFill>
                  <a:srgbClr val="0070C0"/>
                </a:solidFill>
                <a:latin typeface="+mj-ea"/>
              </a:rPr>
              <a:t>現実の経済における取引仲介者の役割</a:t>
            </a: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a:xfrm>
                <a:off x="395536" y="1268760"/>
                <a:ext cx="8363272" cy="5256584"/>
              </a:xfrm>
            </p:spPr>
            <p:txBody>
              <a:bodyPr>
                <a:normAutofit/>
              </a:bodyPr>
              <a:lstStyle/>
              <a:p>
                <a:pPr algn="just">
                  <a:buFont typeface="Wingdings" panose="05000000000000000000" pitchFamily="2" charset="2"/>
                  <a:buChar char="n"/>
                </a:pPr>
                <a:r>
                  <a:rPr lang="ja-JP" altLang="en-US" sz="2400" dirty="0">
                    <a:latin typeface="Cambria Math"/>
                  </a:rPr>
                  <a:t>現実の経済における取引仲介者：卸売業や小売業が該当．</a:t>
                </a:r>
              </a:p>
              <a:p>
                <a:pPr lvl="1" algn="just">
                  <a:buFont typeface="Wingdings" panose="05000000000000000000" pitchFamily="2" charset="2"/>
                  <a:buChar char="n"/>
                </a:pPr>
                <a:r>
                  <a:rPr lang="ja-JP" altLang="en-US" sz="2100" dirty="0">
                    <a:latin typeface="Cambria Math"/>
                  </a:rPr>
                  <a:t>商品を購入して販売する事業所を卸売業や小売業という．ここで消費者に最も近い取引仲介者である小売業者に注目．</a:t>
                </a:r>
                <a:endParaRPr lang="en-US" altLang="ja-JP" sz="2100" dirty="0">
                  <a:latin typeface="Cambria Math"/>
                </a:endParaRPr>
              </a:p>
              <a:p>
                <a:pPr lvl="1" algn="just">
                  <a:buFont typeface="Wingdings" panose="05000000000000000000" pitchFamily="2" charset="2"/>
                  <a:buChar char="n"/>
                </a:pPr>
                <a:endParaRPr lang="ja-JP" altLang="en-US" sz="800" dirty="0">
                  <a:latin typeface="Cambria Math"/>
                </a:endParaRPr>
              </a:p>
              <a:p>
                <a:pPr lvl="1" algn="just">
                  <a:buFont typeface="Wingdings" panose="05000000000000000000" pitchFamily="2" charset="2"/>
                  <a:buChar char="n"/>
                </a:pPr>
                <a:r>
                  <a:rPr lang="ja-JP" altLang="en-US" sz="2100" dirty="0">
                    <a:latin typeface="Cambria Math"/>
                  </a:rPr>
                  <a:t>経済産業省が</a:t>
                </a:r>
                <a:r>
                  <a:rPr lang="en-US" altLang="ja-JP" sz="2100" dirty="0">
                    <a:latin typeface="Cambria Math"/>
                  </a:rPr>
                  <a:t>2011</a:t>
                </a:r>
                <a:r>
                  <a:rPr lang="ja-JP" altLang="en-US" sz="2100" dirty="0">
                    <a:latin typeface="Cambria Math"/>
                  </a:rPr>
                  <a:t>年に実施した調査結果から日本の小売業における手数料（マージン）</a:t>
                </a:r>
                <a:r>
                  <a:rPr lang="en-US" altLang="ja-JP" sz="2100" i="1" dirty="0">
                    <a:solidFill>
                      <a:srgbClr val="FF66FF"/>
                    </a:solidFill>
                    <a:latin typeface="Cambria Math"/>
                  </a:rPr>
                  <a:t>V </a:t>
                </a:r>
                <a:r>
                  <a:rPr lang="ja-JP" altLang="en-US" sz="2100" dirty="0">
                    <a:latin typeface="Cambria Math"/>
                  </a:rPr>
                  <a:t>の大きさを確認してみよう．</a:t>
                </a:r>
                <a:endParaRPr lang="en-US" altLang="ja-JP" sz="2100" dirty="0">
                  <a:latin typeface="Cambria Math"/>
                </a:endParaRPr>
              </a:p>
              <a:p>
                <a:pPr lvl="2" algn="just">
                  <a:buFont typeface="Wingdings" panose="05000000000000000000" pitchFamily="2" charset="2"/>
                  <a:buChar char="n"/>
                  <a:tabLst>
                    <a:tab pos="2871788" algn="l"/>
                  </a:tabLst>
                </a:pPr>
                <a:r>
                  <a:rPr lang="ja-JP" altLang="en-US" sz="1800" dirty="0">
                    <a:latin typeface="Cambria Math"/>
                  </a:rPr>
                  <a:t>平均マージン率・・・商品の年間販売額</a:t>
                </a:r>
                <a14:m>
                  <m:oMath xmlns:m="http://schemas.openxmlformats.org/officeDocument/2006/math">
                    <m:r>
                      <a:rPr lang="ja-JP" altLang="en-US" sz="1800" b="0" i="1" smtClean="0">
                        <a:latin typeface="Cambria Math"/>
                      </a:rPr>
                      <m:t>；</m:t>
                    </m:r>
                    <m:d>
                      <m:dPr>
                        <m:ctrlPr>
                          <a:rPr lang="en-US" altLang="ja-JP" sz="1800" i="1">
                            <a:latin typeface="Cambria Math" panose="02040503050406030204" pitchFamily="18" charset="0"/>
                          </a:rPr>
                        </m:ctrlPr>
                      </m:dPr>
                      <m:e>
                        <m:sSub>
                          <m:sSubPr>
                            <m:ctrlPr>
                              <a:rPr lang="en-US" altLang="ja-JP" sz="1800" i="1">
                                <a:latin typeface="Cambria Math" panose="02040503050406030204" pitchFamily="18" charset="0"/>
                              </a:rPr>
                            </m:ctrlPr>
                          </m:sSubPr>
                          <m:e>
                            <m:r>
                              <a:rPr lang="en-US" altLang="ja-JP" sz="1800" i="1">
                                <a:latin typeface="Cambria Math"/>
                              </a:rPr>
                              <m:t>𝑃</m:t>
                            </m:r>
                          </m:e>
                          <m:sub>
                            <m:r>
                              <a:rPr lang="en-US" altLang="ja-JP" sz="1800" i="1">
                                <a:latin typeface="Cambria Math"/>
                              </a:rPr>
                              <m:t>𝑇</m:t>
                            </m:r>
                          </m:sub>
                        </m:sSub>
                        <m:r>
                          <a:rPr lang="en-US" altLang="ja-JP" sz="1800" i="1">
                            <a:latin typeface="Cambria Math"/>
                          </a:rPr>
                          <m:t>+</m:t>
                        </m:r>
                        <m:r>
                          <a:rPr lang="en-US" altLang="ja-JP" sz="1800" i="1">
                            <a:latin typeface="Cambria Math"/>
                          </a:rPr>
                          <m:t>𝑉</m:t>
                        </m:r>
                      </m:e>
                    </m:d>
                    <m:sSub>
                      <m:sSubPr>
                        <m:ctrlPr>
                          <a:rPr lang="en-US" altLang="ja-JP" sz="1800" i="1" smtClean="0">
                            <a:latin typeface="Cambria Math" panose="02040503050406030204" pitchFamily="18" charset="0"/>
                          </a:rPr>
                        </m:ctrlPr>
                      </m:sSubPr>
                      <m:e>
                        <m:r>
                          <a:rPr lang="en-US" altLang="ja-JP" sz="1800" b="0" i="1" smtClean="0">
                            <a:latin typeface="Cambria Math"/>
                          </a:rPr>
                          <m:t>𝑄</m:t>
                        </m:r>
                      </m:e>
                      <m:sub>
                        <m:r>
                          <a:rPr lang="en-US" altLang="ja-JP" sz="1800" b="0" i="1" smtClean="0">
                            <a:latin typeface="Cambria Math"/>
                          </a:rPr>
                          <m:t>𝑇</m:t>
                        </m:r>
                      </m:sub>
                    </m:sSub>
                  </m:oMath>
                </a14:m>
                <a:r>
                  <a:rPr lang="ja-JP" altLang="en-US" sz="1800" dirty="0">
                    <a:latin typeface="Cambria Math"/>
                  </a:rPr>
                  <a:t>に対する商品の平均的な手数料の総額；</a:t>
                </a:r>
                <a14:m>
                  <m:oMath xmlns:m="http://schemas.openxmlformats.org/officeDocument/2006/math">
                    <m:r>
                      <a:rPr lang="en-US" altLang="ja-JP" sz="1800" b="0" i="1" smtClean="0">
                        <a:latin typeface="Cambria Math"/>
                      </a:rPr>
                      <m:t>𝑉</m:t>
                    </m:r>
                    <m:sSub>
                      <m:sSubPr>
                        <m:ctrlPr>
                          <a:rPr lang="en-US" altLang="ja-JP" sz="1800" b="0" i="1" smtClean="0">
                            <a:latin typeface="Cambria Math" panose="02040503050406030204" pitchFamily="18" charset="0"/>
                          </a:rPr>
                        </m:ctrlPr>
                      </m:sSubPr>
                      <m:e>
                        <m:r>
                          <a:rPr lang="en-US" altLang="ja-JP" sz="1800" b="0" i="1" smtClean="0">
                            <a:latin typeface="Cambria Math"/>
                          </a:rPr>
                          <m:t>𝑄</m:t>
                        </m:r>
                      </m:e>
                      <m:sub>
                        <m:r>
                          <a:rPr lang="en-US" altLang="ja-JP" sz="1800" b="0" i="1" smtClean="0">
                            <a:latin typeface="Cambria Math"/>
                          </a:rPr>
                          <m:t>𝑇</m:t>
                        </m:r>
                      </m:sub>
                    </m:sSub>
                  </m:oMath>
                </a14:m>
                <a:r>
                  <a:rPr lang="ja-JP" altLang="en-US" sz="1800" dirty="0">
                    <a:latin typeface="Cambria Math"/>
                  </a:rPr>
                  <a:t>の割合．平均マージン率が高いほど取引仲介者の手数料収入も大きい．</a:t>
                </a:r>
                <a:endParaRPr lang="en-US" altLang="ja-JP" sz="1800" dirty="0">
                  <a:latin typeface="Cambria Math"/>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xfrm>
                <a:off x="395536" y="1268760"/>
                <a:ext cx="8363272" cy="5256584"/>
              </a:xfrm>
              <a:blipFill rotWithShape="1">
                <a:blip r:embed="rId2"/>
                <a:stretch>
                  <a:fillRect l="-510" t="-1276" r="-875"/>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14</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graphicFrame>
        <p:nvGraphicFramePr>
          <p:cNvPr id="7" name="表 6"/>
          <p:cNvGraphicFramePr>
            <a:graphicFrameLocks noGrp="1"/>
          </p:cNvGraphicFramePr>
          <p:nvPr>
            <p:extLst>
              <p:ext uri="{D42A27DB-BD31-4B8C-83A1-F6EECF244321}">
                <p14:modId xmlns:p14="http://schemas.microsoft.com/office/powerpoint/2010/main" val="3349091625"/>
              </p:ext>
            </p:extLst>
          </p:nvPr>
        </p:nvGraphicFramePr>
        <p:xfrm>
          <a:off x="683568" y="4581128"/>
          <a:ext cx="8280921" cy="1734042"/>
        </p:xfrm>
        <a:graphic>
          <a:graphicData uri="http://schemas.openxmlformats.org/drawingml/2006/table">
            <a:tbl>
              <a:tblPr>
                <a:tableStyleId>{5940675A-B579-460E-94D1-54222C63F5DA}</a:tableStyleId>
              </a:tblPr>
              <a:tblGrid>
                <a:gridCol w="3168352">
                  <a:extLst>
                    <a:ext uri="{9D8B030D-6E8A-4147-A177-3AD203B41FA5}">
                      <a16:colId xmlns:a16="http://schemas.microsoft.com/office/drawing/2014/main" val="20000"/>
                    </a:ext>
                  </a:extLst>
                </a:gridCol>
                <a:gridCol w="1800200">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2016225">
                  <a:extLst>
                    <a:ext uri="{9D8B030D-6E8A-4147-A177-3AD203B41FA5}">
                      <a16:colId xmlns:a16="http://schemas.microsoft.com/office/drawing/2014/main" val="20003"/>
                    </a:ext>
                  </a:extLst>
                </a:gridCol>
              </a:tblGrid>
              <a:tr h="281714">
                <a:tc gridSpan="2">
                  <a:txBody>
                    <a:bodyPr/>
                    <a:lstStyle/>
                    <a:p>
                      <a:pPr algn="l" fontAlgn="ctr"/>
                      <a:r>
                        <a:rPr lang="ja-JP" altLang="en-US" sz="1600" u="none" strike="noStrike" dirty="0">
                          <a:effectLst/>
                        </a:rPr>
                        <a:t>表</a:t>
                      </a:r>
                      <a:r>
                        <a:rPr lang="en-US" altLang="ja-JP" sz="1600" u="none" strike="noStrike" dirty="0">
                          <a:effectLst/>
                        </a:rPr>
                        <a:t>8.1: </a:t>
                      </a:r>
                      <a:r>
                        <a:rPr lang="ja-JP" altLang="en-US" sz="1600" u="none" strike="noStrike" dirty="0">
                          <a:effectLst/>
                        </a:rPr>
                        <a:t>手数料（マージン）の割合</a:t>
                      </a:r>
                      <a:endParaRPr lang="ja-JP" altLang="en-US" sz="1600" b="0" i="0" u="none" strike="noStrike" dirty="0">
                        <a:solidFill>
                          <a:srgbClr val="000000"/>
                        </a:solidFill>
                        <a:effectLst/>
                        <a:latin typeface="ＭＳ Ｐゴシック"/>
                      </a:endParaRPr>
                    </a:p>
                  </a:txBody>
                  <a:tcPr marL="9525" marR="9525" marT="9525" marB="0" anchor="ctr">
                    <a:lnL w="12700" cmpd="sng">
                      <a:noFill/>
                    </a:lnL>
                    <a:lnR w="12700" cmpd="sng">
                      <a:noFill/>
                    </a:lnR>
                    <a:lnT w="12700" cmpd="sng">
                      <a:noFill/>
                    </a:lnT>
                  </a:tcPr>
                </a:tc>
                <a:tc hMerge="1">
                  <a:txBody>
                    <a:bodyPr/>
                    <a:lstStyle/>
                    <a:p>
                      <a:endParaRPr kumimoji="1" lang="ja-JP" altLang="en-US"/>
                    </a:p>
                  </a:txBody>
                  <a:tcPr/>
                </a:tc>
                <a:tc>
                  <a:txBody>
                    <a:bodyPr/>
                    <a:lstStyle/>
                    <a:p>
                      <a:pPr algn="l" fontAlgn="ctr"/>
                      <a:endParaRPr lang="ja-JP" altLang="en-US" sz="1600" b="0" i="0" u="none" strike="noStrike" dirty="0">
                        <a:solidFill>
                          <a:srgbClr val="000000"/>
                        </a:solidFill>
                        <a:effectLst/>
                        <a:latin typeface="ＭＳ Ｐゴシック"/>
                      </a:endParaRPr>
                    </a:p>
                  </a:txBody>
                  <a:tcPr marL="9525" marR="9525" marT="9525" marB="0" anchor="ctr">
                    <a:lnL w="12700" cmpd="sng">
                      <a:noFill/>
                    </a:lnL>
                    <a:lnR w="12700" cmpd="sng">
                      <a:noFill/>
                    </a:lnR>
                    <a:lnT w="12700" cmpd="sng">
                      <a:noFill/>
                    </a:lnT>
                  </a:tcPr>
                </a:tc>
                <a:tc>
                  <a:txBody>
                    <a:bodyPr/>
                    <a:lstStyle/>
                    <a:p>
                      <a:pPr algn="l" fontAlgn="ctr"/>
                      <a:endParaRPr lang="ja-JP" altLang="en-US" sz="1600" b="0" i="0" u="none" strike="noStrike" dirty="0">
                        <a:solidFill>
                          <a:srgbClr val="000000"/>
                        </a:solidFill>
                        <a:effectLst/>
                        <a:latin typeface="ＭＳ Ｐゴシック"/>
                      </a:endParaRPr>
                    </a:p>
                  </a:txBody>
                  <a:tcPr marL="9525" marR="9525" marT="9525" marB="0" anchor="ctr">
                    <a:lnL w="12700" cmpd="sng">
                      <a:noFill/>
                    </a:lnL>
                    <a:lnR w="12700" cmpd="sng">
                      <a:noFill/>
                    </a:lnR>
                    <a:lnT w="12700" cmpd="sng">
                      <a:noFill/>
                    </a:lnT>
                  </a:tcPr>
                </a:tc>
                <a:extLst>
                  <a:ext uri="{0D108BD9-81ED-4DB2-BD59-A6C34878D82A}">
                    <a16:rowId xmlns:a16="http://schemas.microsoft.com/office/drawing/2014/main" val="10000"/>
                  </a:ext>
                </a:extLst>
              </a:tr>
              <a:tr h="563428">
                <a:tc>
                  <a:txBody>
                    <a:bodyPr/>
                    <a:lstStyle/>
                    <a:p>
                      <a:pPr algn="ctr" fontAlgn="ctr"/>
                      <a:r>
                        <a:rPr lang="ja-JP" altLang="en-US" sz="1600" u="none" strike="noStrike" dirty="0">
                          <a:effectLst/>
                        </a:rPr>
                        <a:t>分類</a:t>
                      </a:r>
                      <a:endParaRPr lang="ja-JP" altLang="en-US" sz="1600" b="0" i="0" u="none" strike="noStrike" dirty="0">
                        <a:solidFill>
                          <a:srgbClr val="000000"/>
                        </a:solidFill>
                        <a:effectLst/>
                        <a:latin typeface="ＭＳ Ｐゴシック"/>
                      </a:endParaRPr>
                    </a:p>
                  </a:txBody>
                  <a:tcPr marL="9525" marR="9525" marT="9525" marB="0" anchor="ctr"/>
                </a:tc>
                <a:tc>
                  <a:txBody>
                    <a:bodyPr/>
                    <a:lstStyle/>
                    <a:p>
                      <a:pPr algn="ctr" fontAlgn="ctr"/>
                      <a:r>
                        <a:rPr lang="ja-JP" altLang="en-US" sz="1600" u="none" strike="noStrike" dirty="0">
                          <a:effectLst/>
                        </a:rPr>
                        <a:t>平均マージン率</a:t>
                      </a:r>
                      <a:endParaRPr lang="ja-JP" altLang="en-US" sz="1600" b="0" i="0" u="none" strike="noStrike" dirty="0">
                        <a:solidFill>
                          <a:srgbClr val="000000"/>
                        </a:solidFill>
                        <a:effectLst/>
                        <a:latin typeface="ＭＳ Ｐゴシック"/>
                      </a:endParaRPr>
                    </a:p>
                    <a:p>
                      <a:pPr algn="ctr" fontAlgn="ctr"/>
                      <a:r>
                        <a:rPr lang="ja-JP" altLang="en-US" sz="1600" u="none" strike="noStrike" dirty="0">
                          <a:effectLst/>
                        </a:rPr>
                        <a:t>（単位</a:t>
                      </a:r>
                      <a:r>
                        <a:rPr lang="en-US" altLang="ja-JP" sz="1600" u="none" strike="noStrike" dirty="0">
                          <a:effectLst/>
                        </a:rPr>
                        <a:t>: %</a:t>
                      </a:r>
                      <a:r>
                        <a:rPr lang="ja-JP" altLang="en-US" sz="1600" u="none" strike="noStrike" dirty="0">
                          <a:effectLst/>
                        </a:rPr>
                        <a:t>） </a:t>
                      </a:r>
                      <a:endParaRPr lang="ja-JP" altLang="en-US" sz="1600" b="0" i="0" u="none" strike="noStrike" dirty="0">
                        <a:solidFill>
                          <a:srgbClr val="000000"/>
                        </a:solidFill>
                        <a:effectLst/>
                        <a:latin typeface="ＭＳ Ｐゴシック"/>
                      </a:endParaRPr>
                    </a:p>
                  </a:txBody>
                  <a:tcPr marL="9525" marR="9525" marT="9525" marB="0" anchor="ctr"/>
                </a:tc>
                <a:tc>
                  <a:txBody>
                    <a:bodyPr/>
                    <a:lstStyle/>
                    <a:p>
                      <a:pPr algn="ctr" fontAlgn="ctr"/>
                      <a:r>
                        <a:rPr lang="ja-JP" altLang="en-US" sz="1600" u="none" strike="noStrike" dirty="0">
                          <a:effectLst/>
                        </a:rPr>
                        <a:t>分類</a:t>
                      </a:r>
                      <a:endParaRPr lang="ja-JP" altLang="en-US" sz="1600" b="0" i="0" u="none" strike="noStrike" dirty="0">
                        <a:solidFill>
                          <a:srgbClr val="000000"/>
                        </a:solidFill>
                        <a:effectLst/>
                        <a:latin typeface="ＭＳ Ｐゴシック"/>
                      </a:endParaRPr>
                    </a:p>
                  </a:txBody>
                  <a:tcPr marL="9525" marR="9525" marT="9525" marB="0" anchor="ctr"/>
                </a:tc>
                <a:tc>
                  <a:txBody>
                    <a:bodyPr/>
                    <a:lstStyle/>
                    <a:p>
                      <a:pPr algn="ctr" fontAlgn="ctr"/>
                      <a:r>
                        <a:rPr lang="ja-JP" altLang="en-US" sz="1600" u="none" strike="noStrike" dirty="0">
                          <a:effectLst/>
                        </a:rPr>
                        <a:t>平均マージン率</a:t>
                      </a:r>
                      <a:endParaRPr lang="ja-JP" altLang="en-US" sz="1600" b="0" i="0" u="none" strike="noStrike" dirty="0">
                        <a:solidFill>
                          <a:srgbClr val="000000"/>
                        </a:solidFill>
                        <a:effectLst/>
                        <a:latin typeface="ＭＳ Ｐゴシック"/>
                      </a:endParaRPr>
                    </a:p>
                    <a:p>
                      <a:pPr algn="ctr" fontAlgn="ctr"/>
                      <a:r>
                        <a:rPr lang="ja-JP" altLang="en-US" sz="1600" u="none" strike="noStrike" dirty="0">
                          <a:effectLst/>
                        </a:rPr>
                        <a:t>（単位</a:t>
                      </a:r>
                      <a:r>
                        <a:rPr lang="en-US" altLang="ja-JP" sz="1600" u="none" strike="noStrike" dirty="0">
                          <a:effectLst/>
                        </a:rPr>
                        <a:t>: %</a:t>
                      </a:r>
                      <a:r>
                        <a:rPr lang="ja-JP" altLang="en-US" sz="1600" u="none" strike="noStrike" dirty="0">
                          <a:effectLst/>
                        </a:rPr>
                        <a:t>） </a:t>
                      </a:r>
                      <a:endParaRPr lang="ja-JP" altLang="en-US" sz="1600" b="0" i="0" u="none" strike="noStrike" dirty="0">
                        <a:solidFill>
                          <a:srgbClr val="000000"/>
                        </a:solidFill>
                        <a:effectLst/>
                        <a:latin typeface="ＭＳ Ｐゴシック"/>
                      </a:endParaRPr>
                    </a:p>
                  </a:txBody>
                  <a:tcPr marL="9525" marR="9525" marT="9525" marB="0" anchor="ctr"/>
                </a:tc>
                <a:extLst>
                  <a:ext uri="{0D108BD9-81ED-4DB2-BD59-A6C34878D82A}">
                    <a16:rowId xmlns:a16="http://schemas.microsoft.com/office/drawing/2014/main" val="10001"/>
                  </a:ext>
                </a:extLst>
              </a:tr>
              <a:tr h="281714">
                <a:tc>
                  <a:txBody>
                    <a:bodyPr/>
                    <a:lstStyle/>
                    <a:p>
                      <a:pPr algn="l" fontAlgn="ctr"/>
                      <a:r>
                        <a:rPr lang="ja-JP" altLang="en-US" sz="2000" u="none" strike="noStrike" dirty="0">
                          <a:effectLst/>
                        </a:rPr>
                        <a:t>衣服・その他の繊維既製品</a:t>
                      </a:r>
                      <a:endParaRPr lang="ja-JP" altLang="en-US" sz="2000" b="0" i="0" u="none" strike="noStrike" dirty="0">
                        <a:solidFill>
                          <a:srgbClr val="000000"/>
                        </a:solidFill>
                        <a:effectLst/>
                        <a:latin typeface="ＭＳ Ｐゴシック"/>
                      </a:endParaRPr>
                    </a:p>
                  </a:txBody>
                  <a:tcPr marL="9525" marR="9525" marT="9525" marB="0" anchor="ctr"/>
                </a:tc>
                <a:tc>
                  <a:txBody>
                    <a:bodyPr/>
                    <a:lstStyle/>
                    <a:p>
                      <a:pPr algn="ctr" fontAlgn="ctr"/>
                      <a:r>
                        <a:rPr lang="en-US" altLang="ja-JP" sz="2000" u="none" strike="noStrike" dirty="0">
                          <a:solidFill>
                            <a:srgbClr val="FF0000"/>
                          </a:solidFill>
                          <a:effectLst/>
                        </a:rPr>
                        <a:t>43.9</a:t>
                      </a:r>
                      <a:endParaRPr lang="en-US" altLang="ja-JP" sz="2000" b="0" i="0" u="none" strike="noStrike" dirty="0">
                        <a:solidFill>
                          <a:srgbClr val="FF0000"/>
                        </a:solidFill>
                        <a:effectLst/>
                        <a:latin typeface="ＭＳ Ｐゴシック"/>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a:effectLst/>
                        </a:rPr>
                        <a:t>食料品</a:t>
                      </a:r>
                      <a:endParaRPr lang="ja-JP" altLang="en-US" sz="2000" b="0" i="0" u="none" strike="noStrike" dirty="0">
                        <a:solidFill>
                          <a:srgbClr val="000000"/>
                        </a:solidFill>
                        <a:effectLst/>
                        <a:latin typeface="ＭＳ Ｐゴシック"/>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2000" u="none" strike="noStrike" dirty="0">
                          <a:solidFill>
                            <a:srgbClr val="FF0000"/>
                          </a:solidFill>
                          <a:effectLst/>
                        </a:rPr>
                        <a:t>33.8</a:t>
                      </a:r>
                      <a:endParaRPr lang="en-US" altLang="ja-JP" sz="2000" b="0" i="0" u="none" strike="noStrike" dirty="0">
                        <a:solidFill>
                          <a:srgbClr val="FF0000"/>
                        </a:solidFill>
                        <a:effectLst/>
                        <a:latin typeface="ＭＳ Ｐゴシック"/>
                      </a:endParaRPr>
                    </a:p>
                  </a:txBody>
                  <a:tcPr marL="9525" marR="9525" marT="9525" marB="0" anchor="ctr"/>
                </a:tc>
                <a:extLst>
                  <a:ext uri="{0D108BD9-81ED-4DB2-BD59-A6C34878D82A}">
                    <a16:rowId xmlns:a16="http://schemas.microsoft.com/office/drawing/2014/main" val="10002"/>
                  </a:ext>
                </a:extLst>
              </a:tr>
              <a:tr h="281714">
                <a:tc>
                  <a:txBody>
                    <a:bodyPr/>
                    <a:lstStyle/>
                    <a:p>
                      <a:pPr algn="l" fontAlgn="ctr"/>
                      <a:r>
                        <a:rPr lang="ja-JP" altLang="en-US" sz="2000" u="none" strike="noStrike">
                          <a:effectLst/>
                        </a:rPr>
                        <a:t>その他の製造工業製品</a:t>
                      </a:r>
                      <a:endParaRPr lang="ja-JP" altLang="en-US" sz="2000" b="0" i="0" u="none" strike="noStrike">
                        <a:solidFill>
                          <a:srgbClr val="000000"/>
                        </a:solidFill>
                        <a:effectLst/>
                        <a:latin typeface="ＭＳ Ｐゴシック"/>
                      </a:endParaRPr>
                    </a:p>
                  </a:txBody>
                  <a:tcPr marL="9525" marR="9525" marT="9525" marB="0" anchor="ctr"/>
                </a:tc>
                <a:tc>
                  <a:txBody>
                    <a:bodyPr/>
                    <a:lstStyle/>
                    <a:p>
                      <a:pPr algn="ctr" fontAlgn="ctr"/>
                      <a:r>
                        <a:rPr lang="en-US" altLang="ja-JP" sz="2000" u="none" strike="noStrike" dirty="0">
                          <a:solidFill>
                            <a:srgbClr val="FF0000"/>
                          </a:solidFill>
                          <a:effectLst/>
                        </a:rPr>
                        <a:t>48.9</a:t>
                      </a:r>
                      <a:endParaRPr lang="en-US" altLang="ja-JP" sz="2000" b="0" i="0" u="none" strike="noStrike" dirty="0">
                        <a:solidFill>
                          <a:srgbClr val="FF0000"/>
                        </a:solidFill>
                        <a:effectLst/>
                        <a:latin typeface="ＭＳ Ｐゴシック"/>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2000" u="none" strike="noStrike" dirty="0">
                          <a:effectLst/>
                        </a:rPr>
                        <a:t>耕種農業</a:t>
                      </a:r>
                      <a:endParaRPr lang="ja-JP" altLang="en-US" sz="2000" b="0" i="0" u="none" strike="noStrike" dirty="0">
                        <a:solidFill>
                          <a:srgbClr val="000000"/>
                        </a:solidFill>
                        <a:effectLst/>
                        <a:latin typeface="ＭＳ Ｐゴシック"/>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2000" u="none" strike="noStrike" dirty="0">
                          <a:solidFill>
                            <a:srgbClr val="FF0000"/>
                          </a:solidFill>
                          <a:effectLst/>
                        </a:rPr>
                        <a:t>22.5</a:t>
                      </a:r>
                      <a:endParaRPr lang="en-US" altLang="ja-JP" sz="2000" b="0" i="0" u="none" strike="noStrike" dirty="0">
                        <a:solidFill>
                          <a:srgbClr val="FF0000"/>
                        </a:solidFill>
                        <a:effectLst/>
                        <a:latin typeface="ＭＳ Ｐゴシック"/>
                      </a:endParaRPr>
                    </a:p>
                  </a:txBody>
                  <a:tcPr marL="9525" marR="9525" marT="9525" marB="0" anchor="ctr"/>
                </a:tc>
                <a:extLst>
                  <a:ext uri="{0D108BD9-81ED-4DB2-BD59-A6C34878D82A}">
                    <a16:rowId xmlns:a16="http://schemas.microsoft.com/office/drawing/2014/main" val="10003"/>
                  </a:ext>
                </a:extLst>
              </a:tr>
              <a:tr h="260250">
                <a:tc gridSpan="4">
                  <a:txBody>
                    <a:bodyPr/>
                    <a:lstStyle/>
                    <a:p>
                      <a:pPr algn="l" fontAlgn="ctr"/>
                      <a:r>
                        <a:rPr lang="ja-JP" altLang="en-US" sz="1200" u="none" strike="noStrike" dirty="0">
                          <a:effectLst/>
                        </a:rPr>
                        <a:t>出所：</a:t>
                      </a:r>
                      <a:r>
                        <a:rPr lang="en-US" altLang="ja-JP" sz="1200" u="none" strike="noStrike" dirty="0">
                          <a:effectLst/>
                        </a:rPr>
                        <a:t>2011 </a:t>
                      </a:r>
                      <a:r>
                        <a:rPr lang="ja-JP" altLang="en-US" sz="1200" u="none" strike="noStrike" dirty="0">
                          <a:effectLst/>
                        </a:rPr>
                        <a:t>年</a:t>
                      </a:r>
                      <a:r>
                        <a:rPr lang="en-US" altLang="ja-JP" sz="1200" u="none" strike="noStrike" dirty="0">
                          <a:effectLst/>
                        </a:rPr>
                        <a:t>『</a:t>
                      </a:r>
                      <a:r>
                        <a:rPr lang="ja-JP" altLang="en-US" sz="1200" u="none" strike="noStrike" dirty="0">
                          <a:effectLst/>
                        </a:rPr>
                        <a:t>産業連関構造調査（商業マージン調査）</a:t>
                      </a:r>
                      <a:r>
                        <a:rPr lang="en-US" altLang="ja-JP" sz="1200" u="none" strike="noStrike" dirty="0">
                          <a:effectLst/>
                        </a:rPr>
                        <a:t>』</a:t>
                      </a:r>
                      <a:r>
                        <a:rPr lang="ja-JP" altLang="en-US" sz="1200" u="none" strike="noStrike" dirty="0">
                          <a:effectLst/>
                        </a:rPr>
                        <a:t>（経済産業省）より作成</a:t>
                      </a:r>
                      <a:endParaRPr lang="ja-JP" altLang="en-US" sz="1200" b="0" i="0" u="none" strike="noStrike" dirty="0">
                        <a:solidFill>
                          <a:srgbClr val="000000"/>
                        </a:solidFill>
                        <a:effectLst/>
                        <a:latin typeface="ＭＳ Ｐゴシック"/>
                      </a:endParaRPr>
                    </a:p>
                  </a:txBody>
                  <a:tcPr marL="9525" marR="9525" marT="9525" marB="0" anchor="ctr">
                    <a:lnL w="12700" cmpd="sng">
                      <a:noFill/>
                    </a:lnL>
                    <a:lnR w="12700" cmpd="sng">
                      <a:noFill/>
                    </a:lnR>
                    <a:lnB w="12700" cmpd="sng">
                      <a:noFill/>
                    </a:lnB>
                  </a:tcPr>
                </a:tc>
                <a:tc hMerge="1">
                  <a:txBody>
                    <a:bodyPr/>
                    <a:lstStyle/>
                    <a:p>
                      <a:endParaRPr kumimoji="1" lang="ja-JP" altLang="en-US"/>
                    </a:p>
                  </a:txBody>
                  <a:tcPr/>
                </a:tc>
                <a:tc hMerge="1">
                  <a:txBody>
                    <a:bodyPr/>
                    <a:lstStyle/>
                    <a:p>
                      <a:pPr algn="l" fontAlgn="ctr"/>
                      <a:endParaRPr lang="ja-JP" altLang="en-US" sz="1600" b="0" i="0" u="none" strike="noStrike" dirty="0">
                        <a:solidFill>
                          <a:srgbClr val="000000"/>
                        </a:solidFill>
                        <a:effectLst/>
                        <a:latin typeface="ＭＳ Ｐゴシック"/>
                      </a:endParaRPr>
                    </a:p>
                  </a:txBody>
                  <a:tcPr marL="9525" marR="9525" marT="9525" marB="0" anchor="ctr">
                    <a:lnL w="12700" cmpd="sng">
                      <a:noFill/>
                    </a:lnL>
                    <a:lnR w="12700" cmpd="sng">
                      <a:noFill/>
                    </a:lnR>
                    <a:lnB w="12700" cmpd="sng">
                      <a:noFill/>
                    </a:lnB>
                  </a:tcPr>
                </a:tc>
                <a:tc hMerge="1">
                  <a:txBody>
                    <a:bodyPr/>
                    <a:lstStyle/>
                    <a:p>
                      <a:pPr algn="l" fontAlgn="ctr"/>
                      <a:endParaRPr lang="ja-JP" altLang="en-US" sz="1600" b="0" i="0" u="none" strike="noStrike" dirty="0">
                        <a:solidFill>
                          <a:srgbClr val="000000"/>
                        </a:solidFill>
                        <a:effectLst/>
                        <a:latin typeface="ＭＳ Ｐゴシック"/>
                      </a:endParaRPr>
                    </a:p>
                  </a:txBody>
                  <a:tcPr marL="9525" marR="9525" marT="9525" marB="0" anchor="ctr">
                    <a:lnL w="12700" cmpd="sng">
                      <a:noFill/>
                    </a:lnL>
                    <a:lnR w="12700" cmpd="sng">
                      <a:noFill/>
                    </a:lnR>
                    <a:lnB w="12700" cmpd="sng">
                      <a:noFill/>
                    </a:lnB>
                  </a:tcPr>
                </a:tc>
                <a:extLst>
                  <a:ext uri="{0D108BD9-81ED-4DB2-BD59-A6C34878D82A}">
                    <a16:rowId xmlns:a16="http://schemas.microsoft.com/office/drawing/2014/main" val="10004"/>
                  </a:ext>
                </a:extLst>
              </a:tr>
            </a:tbl>
          </a:graphicData>
        </a:graphic>
      </p:graphicFrame>
      <p:sp>
        <p:nvSpPr>
          <p:cNvPr id="5" name="日付プレースホルダー 4">
            <a:extLst>
              <a:ext uri="{FF2B5EF4-FFF2-40B4-BE49-F238E27FC236}">
                <a16:creationId xmlns:a16="http://schemas.microsoft.com/office/drawing/2014/main" id="{7FEC018A-AC5A-4C90-A971-4E2152931CC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004826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a:t>
            </a:r>
            <a:br>
              <a:rPr kumimoji="1" lang="en-US" altLang="ja-JP" sz="2800" dirty="0">
                <a:solidFill>
                  <a:srgbClr val="0070C0"/>
                </a:solidFill>
                <a:latin typeface="+mj-ea"/>
              </a:rPr>
            </a:br>
            <a:r>
              <a:rPr kumimoji="1" lang="ja-JP" altLang="en-US" sz="2800" dirty="0">
                <a:solidFill>
                  <a:srgbClr val="0070C0"/>
                </a:solidFill>
                <a:latin typeface="+mj-ea"/>
              </a:rPr>
              <a:t>現実の経済における取引仲介者の役割</a:t>
            </a: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a:xfrm>
                <a:off x="395536" y="1268760"/>
                <a:ext cx="8363272" cy="5184576"/>
              </a:xfrm>
            </p:spPr>
            <p:txBody>
              <a:bodyPr>
                <a:normAutofit lnSpcReduction="10000"/>
              </a:bodyPr>
              <a:lstStyle/>
              <a:p>
                <a:pPr algn="just">
                  <a:buFont typeface="Wingdings" panose="05000000000000000000" pitchFamily="2" charset="2"/>
                  <a:buChar char="n"/>
                </a:pPr>
                <a:r>
                  <a:rPr lang="ja-JP" altLang="en-US" sz="2100" dirty="0">
                    <a:latin typeface="Cambria Math"/>
                  </a:rPr>
                  <a:t>日本の小売業は約</a:t>
                </a:r>
                <a:r>
                  <a:rPr lang="en-US" altLang="ja-JP" sz="2100" dirty="0">
                    <a:latin typeface="Cambria Math"/>
                  </a:rPr>
                  <a:t>78</a:t>
                </a:r>
                <a:r>
                  <a:rPr lang="ja-JP" altLang="en-US" sz="2100" dirty="0">
                    <a:latin typeface="Cambria Math"/>
                  </a:rPr>
                  <a:t>万事業所存在⇒小売業者は競争的な環境で活動を行っているともいえる．</a:t>
                </a:r>
              </a:p>
              <a:p>
                <a:pPr algn="just">
                  <a:buFont typeface="Wingdings" panose="05000000000000000000" pitchFamily="2" charset="2"/>
                  <a:buChar char="n"/>
                </a:pPr>
                <a:r>
                  <a:rPr lang="ja-JP" altLang="en-US" sz="2100" dirty="0">
                    <a:latin typeface="Cambria Math"/>
                  </a:rPr>
                  <a:t>競争的な環境下で小売業者が活動しており手数料と仲介取引費用が等しいという関係が成立していると仮定すれば，</a:t>
                </a:r>
                <a:r>
                  <a:rPr lang="en-US" altLang="ja-JP" sz="2100" dirty="0">
                    <a:latin typeface="Cambria Math"/>
                  </a:rPr>
                  <a:t>(8.6)</a:t>
                </a:r>
                <a:r>
                  <a:rPr lang="ja-JP" altLang="en-US" sz="2100" dirty="0">
                    <a:latin typeface="Cambria Math"/>
                  </a:rPr>
                  <a:t>式と</a:t>
                </a:r>
                <a:r>
                  <a:rPr lang="en-US" altLang="ja-JP" sz="2100" dirty="0">
                    <a:latin typeface="Cambria Math"/>
                  </a:rPr>
                  <a:t>(8.7)</a:t>
                </a:r>
                <a:r>
                  <a:rPr lang="ja-JP" altLang="en-US" sz="2100" dirty="0">
                    <a:latin typeface="Cambria Math"/>
                  </a:rPr>
                  <a:t>式から</a:t>
                </a:r>
                <a:endParaRPr lang="en-US" altLang="ja-JP" sz="2100" dirty="0">
                  <a:latin typeface="Cambria Math"/>
                </a:endParaRPr>
              </a:p>
              <a:p>
                <a:pPr algn="just">
                  <a:buFont typeface="Wingdings" panose="05000000000000000000" pitchFamily="2" charset="2"/>
                  <a:buChar char="n"/>
                </a:pPr>
                <a:endParaRPr lang="en-US" altLang="ja-JP" sz="900" dirty="0">
                  <a:latin typeface="Cambria Math"/>
                </a:endParaRPr>
              </a:p>
              <a:p>
                <a:pPr marL="0" indent="0" algn="just">
                  <a:buNone/>
                </a:pPr>
                <a14:m>
                  <m:oMathPara xmlns:m="http://schemas.openxmlformats.org/officeDocument/2006/math">
                    <m:oMathParaPr>
                      <m:jc m:val="centerGroup"/>
                    </m:oMathParaPr>
                    <m:oMath xmlns:m="http://schemas.openxmlformats.org/officeDocument/2006/math">
                      <m:r>
                        <a:rPr lang="en-US" altLang="ja-JP" b="0" i="1" smtClean="0">
                          <a:solidFill>
                            <a:srgbClr val="FF66FF"/>
                          </a:solidFill>
                          <a:latin typeface="Cambria Math"/>
                        </a:rPr>
                        <m:t>𝑉</m:t>
                      </m:r>
                      <m:r>
                        <a:rPr lang="en-US" altLang="ja-JP" b="0" i="1" smtClean="0">
                          <a:latin typeface="Cambria Math"/>
                        </a:rPr>
                        <m:t>&lt;</m:t>
                      </m:r>
                      <m:r>
                        <a:rPr lang="en-US" altLang="ja-JP" b="0" i="1" smtClean="0">
                          <a:solidFill>
                            <a:srgbClr val="0070C0"/>
                          </a:solidFill>
                          <a:latin typeface="Cambria Math"/>
                        </a:rPr>
                        <m:t>𝐸</m:t>
                      </m:r>
                    </m:oMath>
                  </m:oMathPara>
                </a14:m>
                <a:endParaRPr lang="en-US" altLang="ja-JP" dirty="0">
                  <a:solidFill>
                    <a:srgbClr val="0070C0"/>
                  </a:solidFill>
                  <a:latin typeface="Cambria Math"/>
                </a:endParaRPr>
              </a:p>
              <a:p>
                <a:pPr marL="0" indent="0" algn="just">
                  <a:buNone/>
                </a:pPr>
                <a:r>
                  <a:rPr lang="ja-JP" altLang="en-US" sz="2100" dirty="0">
                    <a:latin typeface="Cambria Math"/>
                  </a:rPr>
                  <a:t>     という関係が成立する必要がある．</a:t>
                </a:r>
                <a:endParaRPr lang="en-US" altLang="ja-JP" sz="2100" dirty="0">
                  <a:latin typeface="Cambria Math"/>
                </a:endParaRPr>
              </a:p>
              <a:p>
                <a:pPr marL="0" indent="0" algn="just">
                  <a:buNone/>
                </a:pPr>
                <a:endParaRPr lang="ja-JP" altLang="en-US" sz="2100" dirty="0">
                  <a:latin typeface="Cambria Math"/>
                </a:endParaRPr>
              </a:p>
              <a:p>
                <a:pPr algn="just">
                  <a:buFont typeface="Wingdings" panose="05000000000000000000" pitchFamily="2" charset="2"/>
                  <a:buChar char="n"/>
                </a:pPr>
                <a:r>
                  <a:rPr lang="ja-JP" altLang="en-US" sz="2100" dirty="0">
                    <a:latin typeface="Cambria Math"/>
                  </a:rPr>
                  <a:t>これは，取引費用を企業のみが負担するという状況においては，</a:t>
                </a:r>
                <a:r>
                  <a:rPr lang="ja-JP" altLang="en-US" sz="2100" dirty="0">
                    <a:solidFill>
                      <a:srgbClr val="0070C0"/>
                    </a:solidFill>
                    <a:latin typeface="Cambria Math"/>
                  </a:rPr>
                  <a:t>企業の取引費用は取引仲介者の手数料を上回る</a:t>
                </a:r>
                <a:r>
                  <a:rPr lang="ja-JP" altLang="en-US" sz="2100" dirty="0">
                    <a:latin typeface="Cambria Math"/>
                  </a:rPr>
                  <a:t>ということを意味する．</a:t>
                </a:r>
              </a:p>
              <a:p>
                <a:pPr algn="just">
                  <a:buFont typeface="Wingdings" panose="05000000000000000000" pitchFamily="2" charset="2"/>
                  <a:buChar char="n"/>
                </a:pPr>
                <a:endParaRPr lang="ja-JP" altLang="en-US" sz="900" dirty="0">
                  <a:latin typeface="Cambria Math"/>
                </a:endParaRPr>
              </a:p>
              <a:p>
                <a:pPr algn="just">
                  <a:buFont typeface="Wingdings" panose="05000000000000000000" pitchFamily="2" charset="2"/>
                  <a:buChar char="n"/>
                </a:pPr>
                <a:r>
                  <a:rPr lang="ja-JP" altLang="en-US" sz="2100" dirty="0">
                    <a:latin typeface="Cambria Math"/>
                  </a:rPr>
                  <a:t>このように，単純化した分析の枠組みのもとでは，商品にかかる実際の企業の取引費用は少なくないということが示唆される．</a:t>
                </a:r>
              </a:p>
              <a:p>
                <a:pPr algn="just">
                  <a:buFont typeface="Wingdings" panose="05000000000000000000" pitchFamily="2" charset="2"/>
                  <a:buChar char="n"/>
                </a:pPr>
                <a:endParaRPr lang="ja-JP" altLang="en-US" sz="900" dirty="0">
                  <a:latin typeface="Cambria Math"/>
                </a:endParaRPr>
              </a:p>
              <a:p>
                <a:pPr algn="just">
                  <a:buFont typeface="Wingdings" panose="05000000000000000000" pitchFamily="2" charset="2"/>
                  <a:buChar char="n"/>
                </a:pPr>
                <a:r>
                  <a:rPr lang="ja-JP" altLang="en-US" sz="2100" dirty="0">
                    <a:latin typeface="Cambria Math"/>
                  </a:rPr>
                  <a:t>現実の経済における様々な取引慣行・制度は，このような取引費用を節約するために存在しているといえる．</a:t>
                </a:r>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xfrm>
                <a:off x="395536" y="1268760"/>
                <a:ext cx="8363272" cy="5184576"/>
              </a:xfrm>
              <a:blipFill rotWithShape="1">
                <a:blip r:embed="rId2"/>
                <a:stretch>
                  <a:fillRect l="-292" t="-1645" r="-875"/>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15</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A11B60F4-5AEE-44EF-B16F-86CFD3990F7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953271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500"/>
                                        <p:tgtEl>
                                          <p:spTgt spid="3">
                                            <p:txEl>
                                              <p:pRg st="8" end="8"/>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animEffect transition="in" filter="fade">
                                      <p:cBhvr>
                                        <p:cTn id="2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solidFill>
                  <a:schemeClr val="bg2"/>
                </a:solidFill>
              </a:rPr>
              <a:t>2</a:t>
            </a:r>
            <a:r>
              <a:rPr lang="ja-JP" altLang="en-US" dirty="0" err="1">
                <a:solidFill>
                  <a:schemeClr val="bg2"/>
                </a:solidFill>
              </a:rPr>
              <a:t>．</a:t>
            </a:r>
            <a:r>
              <a:rPr lang="ja-JP" altLang="en-US" b="0" dirty="0">
                <a:solidFill>
                  <a:schemeClr val="bg2"/>
                </a:solidFill>
              </a:rPr>
              <a:t>市場構造</a:t>
            </a:r>
            <a:endParaRPr kumimoji="1" lang="ja-JP" altLang="en-US" b="0" dirty="0">
              <a:solidFill>
                <a:schemeClr val="bg2"/>
              </a:solidFill>
            </a:endParaRPr>
          </a:p>
        </p:txBody>
      </p:sp>
      <p:sp>
        <p:nvSpPr>
          <p:cNvPr id="5" name="テキスト プレースホルダー 4"/>
          <p:cNvSpPr>
            <a:spLocks noGrp="1"/>
          </p:cNvSpPr>
          <p:nvPr>
            <p:ph type="body" idx="1"/>
          </p:nvPr>
        </p:nvSpPr>
        <p:spPr/>
        <p:txBody>
          <a:bodyPr/>
          <a:lstStyle/>
          <a:p>
            <a:endParaRPr kumimoji="1" lang="ja-JP" altLang="en-US" dirty="0"/>
          </a:p>
        </p:txBody>
      </p:sp>
      <p:sp>
        <p:nvSpPr>
          <p:cNvPr id="2" name="日付プレースホルダー 1">
            <a:extLst>
              <a:ext uri="{FF2B5EF4-FFF2-40B4-BE49-F238E27FC236}">
                <a16:creationId xmlns:a16="http://schemas.microsoft.com/office/drawing/2014/main" id="{B4B6B0BA-6141-4370-8BC7-D1F73929185E}"/>
              </a:ext>
            </a:extLst>
          </p:cNvPr>
          <p:cNvSpPr>
            <a:spLocks noGrp="1"/>
          </p:cNvSpPr>
          <p:nvPr>
            <p:ph type="dt" sz="half" idx="10"/>
          </p:nvPr>
        </p:nvSpPr>
        <p:spPr/>
        <p:txBody>
          <a:bodyPr/>
          <a:lstStyle/>
          <a:p>
            <a:r>
              <a:rPr kumimoji="1" lang="en-US" altLang="ja-JP" dirty="0">
                <a:solidFill>
                  <a:schemeClr val="bg2"/>
                </a:solidFill>
              </a:rPr>
              <a:t>ver. 2</a:t>
            </a:r>
            <a:endParaRPr kumimoji="1" lang="ja-JP" altLang="en-US" dirty="0">
              <a:solidFill>
                <a:schemeClr val="bg2"/>
              </a:solidFill>
            </a:endParaRPr>
          </a:p>
        </p:txBody>
      </p:sp>
    </p:spTree>
    <p:extLst>
      <p:ext uri="{BB962C8B-B14F-4D97-AF65-F5344CB8AC3E}">
        <p14:creationId xmlns:p14="http://schemas.microsoft.com/office/powerpoint/2010/main" val="1008779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a:t>
            </a:r>
            <a:br>
              <a:rPr lang="en-US" altLang="ja-JP" sz="2800" dirty="0">
                <a:solidFill>
                  <a:srgbClr val="0070C0"/>
                </a:solidFill>
                <a:latin typeface="+mj-ea"/>
              </a:rPr>
            </a:br>
            <a:r>
              <a:rPr lang="ja-JP" altLang="en-US" sz="2800" dirty="0">
                <a:solidFill>
                  <a:srgbClr val="0070C0"/>
                </a:solidFill>
                <a:latin typeface="+mj-ea"/>
              </a:rPr>
              <a:t>企業の参入が自由な場合</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340768"/>
                <a:ext cx="8229600" cy="4816192"/>
              </a:xfrm>
            </p:spPr>
            <p:txBody>
              <a:bodyPr>
                <a:noAutofit/>
              </a:bodyPr>
              <a:lstStyle/>
              <a:p>
                <a:pPr algn="just">
                  <a:buFont typeface="Wingdings" panose="05000000000000000000" pitchFamily="2" charset="2"/>
                  <a:buChar char="n"/>
                </a:pPr>
                <a:r>
                  <a:rPr lang="ja-JP" altLang="en-US" sz="2400" dirty="0"/>
                  <a:t>利潤をあげられそうな市場では，企業は自由に参入するという状況を考える．</a:t>
                </a:r>
                <a:endParaRPr lang="en-US" altLang="ja-JP" sz="2400" dirty="0"/>
              </a:p>
              <a:p>
                <a:pPr lvl="1" algn="just">
                  <a:buFont typeface="Wingdings" panose="05000000000000000000" pitchFamily="2" charset="2"/>
                  <a:buChar char="n"/>
                </a:pPr>
                <a:r>
                  <a:rPr lang="ja-JP" altLang="en-US" sz="1800" dirty="0"/>
                  <a:t>企業は同質的であるとする．</a:t>
                </a:r>
                <a:endParaRPr lang="en-US" altLang="ja-JP" sz="1800" dirty="0"/>
              </a:p>
              <a:p>
                <a:pPr lvl="1"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企業の費用は生産量に応じて変化する</a:t>
                </a:r>
                <a:r>
                  <a:rPr lang="ja-JP" altLang="en-US" sz="2400" dirty="0">
                    <a:solidFill>
                      <a:srgbClr val="FF0000"/>
                    </a:solidFill>
                  </a:rPr>
                  <a:t>可変費用</a:t>
                </a:r>
                <a:r>
                  <a:rPr lang="ja-JP" altLang="en-US" sz="2400" dirty="0"/>
                  <a:t>と，生産量に関係なく固定的にかかる</a:t>
                </a:r>
                <a:r>
                  <a:rPr lang="ja-JP" altLang="en-US" sz="2400" dirty="0">
                    <a:solidFill>
                      <a:srgbClr val="0070C0"/>
                    </a:solidFill>
                  </a:rPr>
                  <a:t>固定費用</a:t>
                </a:r>
                <a:r>
                  <a:rPr lang="ja-JP" altLang="en-US" sz="2400" dirty="0"/>
                  <a:t>からなるとする．</a:t>
                </a:r>
                <a:endParaRPr lang="en-US" altLang="ja-JP" sz="2400" dirty="0"/>
              </a:p>
              <a:p>
                <a:pPr algn="just">
                  <a:buFont typeface="Wingdings" panose="05000000000000000000" pitchFamily="2" charset="2"/>
                  <a:buChar char="n"/>
                </a:pPr>
                <a:endParaRPr lang="en-US" altLang="ja-JP" sz="2400" dirty="0"/>
              </a:p>
              <a:p>
                <a:pPr algn="just">
                  <a:buFont typeface="Wingdings" panose="05000000000000000000" pitchFamily="2" charset="2"/>
                  <a:buChar char="n"/>
                </a:pPr>
                <a:r>
                  <a:rPr lang="ja-JP" altLang="en-US" sz="2400" dirty="0">
                    <a:solidFill>
                      <a:srgbClr val="00B050"/>
                    </a:solidFill>
                  </a:rPr>
                  <a:t>総費用</a:t>
                </a:r>
                <a:r>
                  <a:rPr lang="ja-JP" altLang="en-US" sz="2400" dirty="0"/>
                  <a:t>は次のように書き表せる．</a:t>
                </a:r>
                <a:endParaRPr lang="en-US" altLang="ja-JP" sz="2400" dirty="0"/>
              </a:p>
              <a:p>
                <a:pPr algn="just">
                  <a:buFont typeface="Wingdings" panose="05000000000000000000" pitchFamily="2" charset="2"/>
                  <a:buChar char="n"/>
                </a:pPr>
                <a:endParaRPr lang="en-US" altLang="ja-JP" sz="2400" dirty="0"/>
              </a:p>
              <a:p>
                <a:pPr marL="0" indent="0" algn="just">
                  <a:buNone/>
                </a:pPr>
                <a14:m>
                  <m:oMathPara xmlns:m="http://schemas.openxmlformats.org/officeDocument/2006/math">
                    <m:oMathParaPr>
                      <m:jc m:val="centerGroup"/>
                    </m:oMathParaPr>
                    <m:oMath xmlns:m="http://schemas.openxmlformats.org/officeDocument/2006/math">
                      <m:r>
                        <a:rPr lang="ja-JP" altLang="en-US" sz="2400" dirty="0" smtClean="0">
                          <a:solidFill>
                            <a:srgbClr val="00B050"/>
                          </a:solidFill>
                          <a:latin typeface="Cambria Math"/>
                        </a:rPr>
                        <m:t>総費用</m:t>
                      </m:r>
                      <m:r>
                        <a:rPr lang="en-US" altLang="ja-JP" sz="2400" b="0" i="0" dirty="0" smtClean="0">
                          <a:latin typeface="Cambria Math"/>
                        </a:rPr>
                        <m:t>=</m:t>
                      </m:r>
                      <m:f>
                        <m:fPr>
                          <m:ctrlPr>
                            <a:rPr lang="en-US" altLang="ja-JP" sz="2400" b="0" i="1" dirty="0" smtClean="0">
                              <a:solidFill>
                                <a:srgbClr val="FF0000"/>
                              </a:solidFill>
                              <a:latin typeface="Cambria Math" panose="02040503050406030204" pitchFamily="18" charset="0"/>
                            </a:rPr>
                          </m:ctrlPr>
                        </m:fPr>
                        <m:num>
                          <m:r>
                            <a:rPr lang="en-US" altLang="ja-JP" sz="2400" b="0" i="1" dirty="0" smtClean="0">
                              <a:solidFill>
                                <a:srgbClr val="FF0000"/>
                              </a:solidFill>
                              <a:latin typeface="Cambria Math"/>
                            </a:rPr>
                            <m:t>𝑊</m:t>
                          </m:r>
                        </m:num>
                        <m:den>
                          <m:r>
                            <a:rPr lang="en-US" altLang="ja-JP" sz="2400" b="0" i="1" dirty="0" smtClean="0">
                              <a:solidFill>
                                <a:srgbClr val="FF0000"/>
                              </a:solidFill>
                              <a:latin typeface="Cambria Math"/>
                            </a:rPr>
                            <m:t>2</m:t>
                          </m:r>
                          <m:r>
                            <a:rPr lang="en-US" altLang="ja-JP" sz="2400" b="0" i="1" dirty="0" smtClean="0">
                              <a:solidFill>
                                <a:srgbClr val="FF0000"/>
                              </a:solidFill>
                              <a:latin typeface="Cambria Math"/>
                            </a:rPr>
                            <m:t>𝐻</m:t>
                          </m:r>
                        </m:den>
                      </m:f>
                      <m:sSup>
                        <m:sSupPr>
                          <m:ctrlPr>
                            <a:rPr lang="en-US" altLang="ja-JP" sz="2400" b="0" i="1" dirty="0" smtClean="0">
                              <a:solidFill>
                                <a:srgbClr val="FF0000"/>
                              </a:solidFill>
                              <a:latin typeface="Cambria Math" panose="02040503050406030204" pitchFamily="18" charset="0"/>
                            </a:rPr>
                          </m:ctrlPr>
                        </m:sSupPr>
                        <m:e>
                          <m:r>
                            <a:rPr lang="en-US" altLang="ja-JP" sz="2400" b="0" i="1" dirty="0" smtClean="0">
                              <a:solidFill>
                                <a:srgbClr val="FF0000"/>
                              </a:solidFill>
                              <a:latin typeface="Cambria Math"/>
                            </a:rPr>
                            <m:t>𝑦</m:t>
                          </m:r>
                        </m:e>
                        <m:sup>
                          <m:r>
                            <a:rPr lang="en-US" altLang="ja-JP" sz="2400" b="0" i="1" dirty="0" smtClean="0">
                              <a:solidFill>
                                <a:srgbClr val="FF0000"/>
                              </a:solidFill>
                              <a:latin typeface="Cambria Math"/>
                            </a:rPr>
                            <m:t>2</m:t>
                          </m:r>
                        </m:sup>
                      </m:sSup>
                      <m:r>
                        <a:rPr lang="en-US" altLang="ja-JP" sz="2400" b="0" i="1" dirty="0" smtClean="0">
                          <a:latin typeface="Cambria Math"/>
                        </a:rPr>
                        <m:t>+</m:t>
                      </m:r>
                      <m:r>
                        <a:rPr lang="en-US" altLang="ja-JP" sz="2400" b="0" i="1" dirty="0" smtClean="0">
                          <a:solidFill>
                            <a:srgbClr val="0070C0"/>
                          </a:solidFill>
                          <a:latin typeface="Cambria Math"/>
                        </a:rPr>
                        <m:t>𝐹</m:t>
                      </m:r>
                    </m:oMath>
                  </m:oMathPara>
                </a14:m>
                <a:endParaRPr lang="en-US" altLang="ja-JP" sz="2400" dirty="0">
                  <a:solidFill>
                    <a:srgbClr val="0070C0"/>
                  </a:solidFill>
                </a:endParaRPr>
              </a:p>
              <a:p>
                <a:pPr marL="0" indent="0" algn="just">
                  <a:buNone/>
                </a:pPr>
                <a:r>
                  <a:rPr lang="en-US" altLang="ja-JP" sz="2400" dirty="0"/>
                  <a:t>			        </a:t>
                </a:r>
                <a:r>
                  <a:rPr lang="ja-JP" altLang="en-US" sz="2000" dirty="0">
                    <a:solidFill>
                      <a:srgbClr val="FF0000"/>
                    </a:solidFill>
                  </a:rPr>
                  <a:t>可変費用</a:t>
                </a:r>
                <a:r>
                  <a:rPr lang="en-US" altLang="ja-JP" sz="2000" dirty="0"/>
                  <a:t>	        </a:t>
                </a:r>
                <a:r>
                  <a:rPr lang="ja-JP" altLang="en-US" sz="2000" dirty="0">
                    <a:solidFill>
                      <a:srgbClr val="0070C0"/>
                    </a:solidFill>
                  </a:rPr>
                  <a:t>固定費用</a:t>
                </a:r>
                <a:endParaRPr lang="en-US" altLang="ja-JP" sz="2000" dirty="0">
                  <a:solidFill>
                    <a:srgbClr val="0070C0"/>
                  </a:solidFill>
                </a:endParaRPr>
              </a:p>
              <a:p>
                <a:pPr algn="just">
                  <a:buFont typeface="Wingdings" panose="05000000000000000000" pitchFamily="2" charset="2"/>
                  <a:buChar char="n"/>
                </a:pPr>
                <a:endParaRPr lang="ja-JP" altLang="en-US" sz="2400" dirty="0"/>
              </a:p>
              <a:p>
                <a:pPr marL="0" indent="0" algn="just">
                  <a:buNone/>
                </a:pPr>
                <a:endParaRPr lang="ja-JP" altLang="en-US" sz="105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340768"/>
                <a:ext cx="8229600" cy="4816192"/>
              </a:xfrm>
              <a:blipFill rotWithShape="1">
                <a:blip r:embed="rId2"/>
                <a:stretch>
                  <a:fillRect l="-444" t="-1013" r="-111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17</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C3E422BA-613D-4EDE-BE45-9F11D9F2419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89883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fade">
                                      <p:cBhvr>
                                        <p:cTn id="1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a:t>
            </a:r>
            <a:br>
              <a:rPr lang="en-US" altLang="ja-JP" sz="2800" dirty="0">
                <a:solidFill>
                  <a:srgbClr val="0070C0"/>
                </a:solidFill>
                <a:latin typeface="+mj-ea"/>
              </a:rPr>
            </a:br>
            <a:r>
              <a:rPr lang="ja-JP" altLang="en-US" sz="2800" dirty="0">
                <a:solidFill>
                  <a:srgbClr val="0070C0"/>
                </a:solidFill>
                <a:latin typeface="+mj-ea"/>
              </a:rPr>
              <a:t>限界費用と利潤最大化条件</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340768"/>
                <a:ext cx="8229600" cy="4816192"/>
              </a:xfrm>
            </p:spPr>
            <p:txBody>
              <a:bodyPr>
                <a:noAutofit/>
              </a:bodyPr>
              <a:lstStyle/>
              <a:p>
                <a:pPr algn="just">
                  <a:buFont typeface="Wingdings" panose="05000000000000000000" pitchFamily="2" charset="2"/>
                  <a:buChar char="n"/>
                </a:pPr>
                <a:r>
                  <a:rPr lang="ja-JP" altLang="en-US" sz="2400" dirty="0"/>
                  <a:t>利潤 </a:t>
                </a:r>
                <a14:m>
                  <m:oMath xmlns:m="http://schemas.openxmlformats.org/officeDocument/2006/math">
                    <m:r>
                      <a:rPr lang="ja-JP" altLang="en-US" sz="2400" i="1" smtClean="0">
                        <a:latin typeface="Cambria Math"/>
                      </a:rPr>
                      <m:t>𝜋</m:t>
                    </m:r>
                    <m:r>
                      <a:rPr lang="en-US" altLang="ja-JP" sz="2400" b="0" i="1" smtClean="0">
                        <a:latin typeface="Cambria Math"/>
                      </a:rPr>
                      <m:t> </m:t>
                    </m:r>
                  </m:oMath>
                </a14:m>
                <a:r>
                  <a:rPr lang="ja-JP" altLang="en-US" sz="2400" dirty="0"/>
                  <a:t>は収入 </a:t>
                </a:r>
                <a:r>
                  <a:rPr lang="en-US" altLang="ja-JP" sz="2400" i="1" dirty="0" err="1">
                    <a:latin typeface="Times New Roman" panose="02020603050405020304" pitchFamily="18" charset="0"/>
                    <a:cs typeface="Times New Roman" panose="02020603050405020304" pitchFamily="18" charset="0"/>
                  </a:rPr>
                  <a:t>Py</a:t>
                </a:r>
                <a:r>
                  <a:rPr lang="ja-JP" altLang="en-US" sz="2400" i="1" dirty="0">
                    <a:latin typeface="Times New Roman" panose="02020603050405020304" pitchFamily="18" charset="0"/>
                    <a:cs typeface="Times New Roman" panose="02020603050405020304" pitchFamily="18" charset="0"/>
                  </a:rPr>
                  <a:t> </a:t>
                </a:r>
                <a:r>
                  <a:rPr lang="ja-JP" altLang="en-US" sz="2400" dirty="0"/>
                  <a:t>から総費用を引いたもの</a:t>
                </a:r>
                <a:endParaRPr lang="en-US" altLang="ja-JP" sz="2400" dirty="0"/>
              </a:p>
              <a:p>
                <a:pPr algn="just">
                  <a:buFont typeface="Wingdings" panose="05000000000000000000" pitchFamily="2" charset="2"/>
                  <a:buChar char="n"/>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r>
                        <a:rPr lang="ja-JP" altLang="en-US" sz="2400" i="1">
                          <a:latin typeface="Cambria Math"/>
                        </a:rPr>
                        <m:t>𝜋</m:t>
                      </m:r>
                      <m:r>
                        <a:rPr lang="en-US" altLang="ja-JP" sz="2400" b="0" i="1" smtClean="0">
                          <a:latin typeface="Cambria Math"/>
                        </a:rPr>
                        <m:t>=</m:t>
                      </m:r>
                      <m:r>
                        <a:rPr lang="en-US" altLang="ja-JP" sz="2400" b="0" i="1" smtClean="0">
                          <a:latin typeface="Cambria Math"/>
                        </a:rPr>
                        <m:t>𝑃𝑦</m:t>
                      </m:r>
                      <m:r>
                        <a:rPr lang="en-US" altLang="ja-JP" sz="2400" b="0" i="1" smtClean="0">
                          <a:latin typeface="Cambria Math"/>
                        </a:rPr>
                        <m:t>−</m:t>
                      </m:r>
                      <m:d>
                        <m:dPr>
                          <m:ctrlPr>
                            <a:rPr lang="en-US" altLang="ja-JP" sz="2400" b="0" i="1" smtClean="0">
                              <a:latin typeface="Cambria Math" panose="02040503050406030204" pitchFamily="18" charset="0"/>
                            </a:rPr>
                          </m:ctrlPr>
                        </m:dPr>
                        <m:e>
                          <m:f>
                            <m:fPr>
                              <m:ctrlPr>
                                <a:rPr lang="en-US" altLang="ja-JP" sz="2400" b="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𝑊</m:t>
                              </m:r>
                            </m:num>
                            <m:den>
                              <m:r>
                                <a:rPr lang="en-US" altLang="ja-JP" sz="2400" b="0" i="1" smtClean="0">
                                  <a:solidFill>
                                    <a:srgbClr val="FF0000"/>
                                  </a:solidFill>
                                  <a:latin typeface="Cambria Math"/>
                                </a:rPr>
                                <m:t>2</m:t>
                              </m:r>
                              <m:r>
                                <a:rPr lang="en-US" altLang="ja-JP" sz="2400" b="0" i="1" smtClean="0">
                                  <a:solidFill>
                                    <a:srgbClr val="FF0000"/>
                                  </a:solidFill>
                                  <a:latin typeface="Cambria Math"/>
                                </a:rPr>
                                <m:t>𝐻</m:t>
                              </m:r>
                            </m:den>
                          </m:f>
                          <m:sSup>
                            <m:sSupPr>
                              <m:ctrlPr>
                                <a:rPr lang="en-US" altLang="ja-JP" sz="2400" b="0" i="1" smtClean="0">
                                  <a:solidFill>
                                    <a:srgbClr val="FF0000"/>
                                  </a:solidFill>
                                  <a:latin typeface="Cambria Math" panose="02040503050406030204" pitchFamily="18" charset="0"/>
                                </a:rPr>
                              </m:ctrlPr>
                            </m:sSupPr>
                            <m:e>
                              <m:r>
                                <a:rPr lang="en-US" altLang="ja-JP" sz="2400" b="0" i="1" smtClean="0">
                                  <a:solidFill>
                                    <a:srgbClr val="FF0000"/>
                                  </a:solidFill>
                                  <a:latin typeface="Cambria Math"/>
                                </a:rPr>
                                <m:t>𝑦</m:t>
                              </m:r>
                            </m:e>
                            <m:sup>
                              <m:r>
                                <a:rPr lang="en-US" altLang="ja-JP" sz="2400" b="0" i="1" smtClean="0">
                                  <a:solidFill>
                                    <a:srgbClr val="FF0000"/>
                                  </a:solidFill>
                                  <a:latin typeface="Cambria Math"/>
                                </a:rPr>
                                <m:t>2</m:t>
                              </m:r>
                            </m:sup>
                          </m:sSup>
                          <m:r>
                            <a:rPr lang="en-US" altLang="ja-JP" sz="2400" b="0" i="1" smtClean="0">
                              <a:latin typeface="Cambria Math"/>
                            </a:rPr>
                            <m:t>+</m:t>
                          </m:r>
                          <m:r>
                            <a:rPr lang="en-US" altLang="ja-JP" sz="2400" b="0" i="1" smtClean="0">
                              <a:solidFill>
                                <a:srgbClr val="0070C0"/>
                              </a:solidFill>
                              <a:latin typeface="Cambria Math"/>
                            </a:rPr>
                            <m:t>𝐹</m:t>
                          </m:r>
                        </m:e>
                      </m:d>
                      <m:r>
                        <a:rPr lang="en-US" altLang="ja-JP" sz="2400" b="0" i="1" smtClean="0">
                          <a:latin typeface="Cambria Math"/>
                        </a:rPr>
                        <m:t>=−</m:t>
                      </m:r>
                      <m:f>
                        <m:fPr>
                          <m:ctrlPr>
                            <a:rPr lang="en-US" altLang="ja-JP" sz="2400" b="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𝑊</m:t>
                          </m:r>
                        </m:num>
                        <m:den>
                          <m:r>
                            <a:rPr lang="en-US" altLang="ja-JP" sz="2400" b="0" i="1" smtClean="0">
                              <a:solidFill>
                                <a:srgbClr val="FF0000"/>
                              </a:solidFill>
                              <a:latin typeface="Cambria Math"/>
                            </a:rPr>
                            <m:t>2</m:t>
                          </m:r>
                          <m:r>
                            <a:rPr lang="en-US" altLang="ja-JP" sz="2400" b="0" i="1" smtClean="0">
                              <a:solidFill>
                                <a:srgbClr val="FF0000"/>
                              </a:solidFill>
                              <a:latin typeface="Cambria Math"/>
                            </a:rPr>
                            <m:t>𝐻</m:t>
                          </m:r>
                        </m:den>
                      </m:f>
                      <m:sSup>
                        <m:sSupPr>
                          <m:ctrlPr>
                            <a:rPr lang="en-US" altLang="ja-JP" sz="2400" b="0" i="1" smtClean="0">
                              <a:solidFill>
                                <a:srgbClr val="FF0000"/>
                              </a:solidFill>
                              <a:latin typeface="Cambria Math" panose="02040503050406030204" pitchFamily="18" charset="0"/>
                            </a:rPr>
                          </m:ctrlPr>
                        </m:sSupPr>
                        <m:e>
                          <m:r>
                            <a:rPr lang="en-US" altLang="ja-JP" sz="2400" b="0" i="1" smtClean="0">
                              <a:solidFill>
                                <a:srgbClr val="FF0000"/>
                              </a:solidFill>
                              <a:latin typeface="Cambria Math"/>
                            </a:rPr>
                            <m:t>𝑦</m:t>
                          </m:r>
                        </m:e>
                        <m:sup>
                          <m:r>
                            <a:rPr lang="en-US" altLang="ja-JP" sz="2400" b="0" i="1" smtClean="0">
                              <a:solidFill>
                                <a:srgbClr val="FF0000"/>
                              </a:solidFill>
                              <a:latin typeface="Cambria Math"/>
                            </a:rPr>
                            <m:t>2</m:t>
                          </m:r>
                        </m:sup>
                      </m:sSup>
                      <m:r>
                        <a:rPr lang="en-US" altLang="ja-JP" sz="2400" b="0" i="1" smtClean="0">
                          <a:latin typeface="Cambria Math"/>
                        </a:rPr>
                        <m:t>+</m:t>
                      </m:r>
                      <m:r>
                        <a:rPr lang="en-US" altLang="ja-JP" sz="2400" b="0" i="1" smtClean="0">
                          <a:latin typeface="Cambria Math"/>
                        </a:rPr>
                        <m:t>𝑃𝑦</m:t>
                      </m:r>
                      <m:r>
                        <a:rPr lang="en-US" altLang="ja-JP" sz="2400" b="0" i="1" smtClean="0">
                          <a:latin typeface="Cambria Math"/>
                        </a:rPr>
                        <m:t>−</m:t>
                      </m:r>
                      <m:r>
                        <a:rPr lang="en-US" altLang="ja-JP" sz="2400" b="0" i="1" smtClean="0">
                          <a:solidFill>
                            <a:srgbClr val="0070C0"/>
                          </a:solidFill>
                          <a:latin typeface="Cambria Math"/>
                        </a:rPr>
                        <m:t>𝐹</m:t>
                      </m:r>
                    </m:oMath>
                  </m:oMathPara>
                </a14:m>
                <a:endParaRPr lang="en-US" altLang="ja-JP" sz="2400" dirty="0">
                  <a:solidFill>
                    <a:srgbClr val="0070C0"/>
                  </a:solidFill>
                </a:endParaRPr>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企業の利潤を最大化する生産量は，</a:t>
                </a:r>
                <a:endParaRPr lang="en-US" altLang="ja-JP" sz="800" dirty="0"/>
              </a:p>
              <a:p>
                <a:pPr marL="0" indent="0" algn="just">
                  <a:buNone/>
                </a:pPr>
                <a14:m>
                  <m:oMathPara xmlns:m="http://schemas.openxmlformats.org/officeDocument/2006/math">
                    <m:oMathParaPr>
                      <m:jc m:val="centerGroup"/>
                    </m:oMathParaPr>
                    <m:oMath xmlns:m="http://schemas.openxmlformats.org/officeDocument/2006/math">
                      <m:sSup>
                        <m:sSupPr>
                          <m:ctrlPr>
                            <a:rPr lang="en-US" altLang="ja-JP" sz="2400" b="0" i="1" smtClean="0">
                              <a:latin typeface="Cambria Math" panose="02040503050406030204" pitchFamily="18" charset="0"/>
                            </a:rPr>
                          </m:ctrlPr>
                        </m:sSupPr>
                        <m:e>
                          <m:r>
                            <a:rPr lang="en-US" altLang="ja-JP" sz="2400" b="0" i="1" smtClean="0">
                              <a:latin typeface="Cambria Math"/>
                            </a:rPr>
                            <m:t>𝑦</m:t>
                          </m:r>
                        </m:e>
                        <m:sup>
                          <m:r>
                            <a:rPr lang="en-US" altLang="ja-JP" sz="2400" b="0" i="1" smtClean="0">
                              <a:latin typeface="Cambria Math"/>
                            </a:rPr>
                            <m:t>∗</m:t>
                          </m:r>
                        </m:sup>
                      </m:sSup>
                      <m:r>
                        <a:rPr lang="en-US" altLang="ja-JP" sz="2400" b="0" i="1" smtClean="0">
                          <a:latin typeface="Cambria Math"/>
                        </a:rPr>
                        <m:t>=</m:t>
                      </m:r>
                      <m:f>
                        <m:fPr>
                          <m:ctrlPr>
                            <a:rPr lang="en-US" altLang="ja-JP" sz="2400" b="0" i="1" smtClean="0">
                              <a:latin typeface="Cambria Math" panose="02040503050406030204" pitchFamily="18" charset="0"/>
                            </a:rPr>
                          </m:ctrlPr>
                        </m:fPr>
                        <m:num>
                          <m:r>
                            <a:rPr lang="en-US" altLang="ja-JP" sz="2400" b="0" i="1" smtClean="0">
                              <a:latin typeface="Cambria Math"/>
                            </a:rPr>
                            <m:t>𝐻</m:t>
                          </m:r>
                        </m:num>
                        <m:den>
                          <m:r>
                            <a:rPr lang="en-US" altLang="ja-JP" sz="2400" b="0" i="1" smtClean="0">
                              <a:latin typeface="Cambria Math"/>
                            </a:rPr>
                            <m:t>𝑊</m:t>
                          </m:r>
                        </m:den>
                      </m:f>
                      <m:r>
                        <a:rPr lang="en-US" altLang="ja-JP" sz="2400" b="0" i="1" smtClean="0">
                          <a:latin typeface="Cambria Math"/>
                        </a:rPr>
                        <m:t>𝑃</m:t>
                      </m:r>
                      <m:r>
                        <a:rPr lang="ja-JP" altLang="en-US" sz="2400" b="0" i="1" smtClean="0">
                          <a:latin typeface="Cambria Math"/>
                        </a:rPr>
                        <m:t>⇔</m:t>
                      </m:r>
                      <m:r>
                        <a:rPr lang="en-US" altLang="ja-JP" sz="2400" b="0" i="1" smtClean="0">
                          <a:latin typeface="Cambria Math"/>
                        </a:rPr>
                        <m:t>𝑃</m:t>
                      </m:r>
                      <m:r>
                        <a:rPr lang="en-US" altLang="ja-JP" sz="2400" b="0" i="1" smtClean="0">
                          <a:latin typeface="Cambria Math"/>
                        </a:rPr>
                        <m:t>=</m:t>
                      </m:r>
                      <m:f>
                        <m:fPr>
                          <m:ctrlPr>
                            <a:rPr lang="en-US" altLang="ja-JP" sz="2400" b="0" i="1" smtClean="0">
                              <a:solidFill>
                                <a:srgbClr val="00B050"/>
                              </a:solidFill>
                              <a:latin typeface="Cambria Math" panose="02040503050406030204" pitchFamily="18" charset="0"/>
                            </a:rPr>
                          </m:ctrlPr>
                        </m:fPr>
                        <m:num>
                          <m:r>
                            <a:rPr lang="en-US" altLang="ja-JP" sz="2400" b="0" i="1" smtClean="0">
                              <a:solidFill>
                                <a:srgbClr val="00B050"/>
                              </a:solidFill>
                              <a:latin typeface="Cambria Math"/>
                            </a:rPr>
                            <m:t>𝑊</m:t>
                          </m:r>
                        </m:num>
                        <m:den>
                          <m:r>
                            <a:rPr lang="en-US" altLang="ja-JP" sz="2400" b="0" i="1" smtClean="0">
                              <a:solidFill>
                                <a:srgbClr val="00B050"/>
                              </a:solidFill>
                              <a:latin typeface="Cambria Math"/>
                            </a:rPr>
                            <m:t>𝐻</m:t>
                          </m:r>
                        </m:den>
                      </m:f>
                      <m:sSup>
                        <m:sSupPr>
                          <m:ctrlPr>
                            <a:rPr lang="en-US" altLang="ja-JP" sz="2400" b="0" i="1" smtClean="0">
                              <a:solidFill>
                                <a:srgbClr val="00B050"/>
                              </a:solidFill>
                              <a:latin typeface="Cambria Math" panose="02040503050406030204" pitchFamily="18" charset="0"/>
                            </a:rPr>
                          </m:ctrlPr>
                        </m:sSupPr>
                        <m:e>
                          <m:r>
                            <a:rPr lang="en-US" altLang="ja-JP" sz="2400" b="0" i="1" smtClean="0">
                              <a:solidFill>
                                <a:srgbClr val="00B050"/>
                              </a:solidFill>
                              <a:latin typeface="Cambria Math"/>
                            </a:rPr>
                            <m:t>𝑦</m:t>
                          </m:r>
                        </m:e>
                        <m:sup>
                          <m:r>
                            <a:rPr lang="en-US" altLang="ja-JP" sz="2400" b="0" i="1" smtClean="0">
                              <a:solidFill>
                                <a:srgbClr val="00B050"/>
                              </a:solidFill>
                              <a:latin typeface="Cambria Math"/>
                            </a:rPr>
                            <m:t>∗</m:t>
                          </m:r>
                        </m:sup>
                      </m:sSup>
                    </m:oMath>
                  </m:oMathPara>
                </a14:m>
                <a:endParaRPr lang="en-US" altLang="ja-JP" sz="2400" dirty="0"/>
              </a:p>
              <a:p>
                <a:pPr marL="0" indent="0" algn="just">
                  <a:buNone/>
                </a:pPr>
                <a:endParaRPr lang="en-US" altLang="ja-JP" sz="800" dirty="0"/>
              </a:p>
              <a:p>
                <a:pPr algn="just">
                  <a:buFont typeface="Wingdings" panose="05000000000000000000" pitchFamily="2" charset="2"/>
                  <a:buChar char="n"/>
                </a:pPr>
                <a:r>
                  <a:rPr lang="ja-JP" altLang="en-US" sz="2400" dirty="0"/>
                  <a:t>利潤を最大にする生産量では，価格と</a:t>
                </a:r>
                <a:r>
                  <a:rPr lang="ja-JP" altLang="en-US" sz="2400" dirty="0">
                    <a:solidFill>
                      <a:srgbClr val="00B050"/>
                    </a:solidFill>
                  </a:rPr>
                  <a:t>限界費用</a:t>
                </a:r>
                <a:r>
                  <a:rPr lang="ja-JP" altLang="en-US" sz="2400" dirty="0"/>
                  <a:t>が等しい．</a:t>
                </a:r>
                <a:endParaRPr lang="en-US" altLang="ja-JP" sz="2400" dirty="0"/>
              </a:p>
              <a:p>
                <a:pPr algn="just">
                  <a:buFont typeface="Wingdings" panose="05000000000000000000" pitchFamily="2" charset="2"/>
                  <a:buChar char="n"/>
                </a:pPr>
                <a:endParaRPr lang="en-US" altLang="ja-JP" sz="800" dirty="0"/>
              </a:p>
              <a:p>
                <a:pPr lvl="1" algn="just">
                  <a:buFont typeface="Wingdings" panose="05000000000000000000" pitchFamily="2" charset="2"/>
                  <a:buChar char="n"/>
                </a:pPr>
                <a:r>
                  <a:rPr lang="ja-JP" altLang="en-US" sz="2100" dirty="0"/>
                  <a:t>固定費用は生産量の追加的な変化に関わらず必要なので，限界費用には影響を与えない．そのため，</a:t>
                </a:r>
                <a:r>
                  <a:rPr lang="ja-JP" altLang="en-US" sz="2100" dirty="0">
                    <a:solidFill>
                      <a:srgbClr val="0070C0"/>
                    </a:solidFill>
                  </a:rPr>
                  <a:t>限界費用に固定費用は含まれない．</a:t>
                </a:r>
              </a:p>
              <a:p>
                <a:pPr marL="0" indent="0" algn="just">
                  <a:buNone/>
                </a:pPr>
                <a:endParaRPr lang="ja-JP" altLang="en-US" sz="105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340768"/>
                <a:ext cx="8229600" cy="4816192"/>
              </a:xfrm>
              <a:blipFill rotWithShape="1">
                <a:blip r:embed="rId2"/>
                <a:stretch>
                  <a:fillRect l="-444" t="-1392" r="-889"/>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18</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FA8708BC-318C-4D9F-9B53-3CEDEB61C2B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830131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9" end="9"/>
                                            </p:txEl>
                                          </p:spTgt>
                                        </p:tgtEl>
                                        <p:attrNameLst>
                                          <p:attrName>style.visibility</p:attrName>
                                        </p:attrNameLst>
                                      </p:cBhvr>
                                      <p:to>
                                        <p:strVal val="visible"/>
                                      </p:to>
                                    </p:set>
                                    <p:animEffect transition="in" filter="fade">
                                      <p:cBhvr>
                                        <p:cTn id="1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a:t>
            </a:r>
            <a:br>
              <a:rPr lang="en-US" altLang="ja-JP" sz="2800" dirty="0">
                <a:solidFill>
                  <a:srgbClr val="0070C0"/>
                </a:solidFill>
                <a:latin typeface="+mj-ea"/>
              </a:rPr>
            </a:br>
            <a:r>
              <a:rPr lang="ja-JP" altLang="en-US" sz="2800" dirty="0">
                <a:solidFill>
                  <a:srgbClr val="0070C0"/>
                </a:solidFill>
                <a:latin typeface="+mj-ea"/>
              </a:rPr>
              <a:t>平均費用と参入条件</a:t>
            </a:r>
            <a:endParaRPr kumimoji="1" lang="ja-JP" altLang="en-US" sz="2800" dirty="0">
              <a:solidFill>
                <a:srgbClr val="0070C0"/>
              </a:solidFill>
              <a:latin typeface="+mj-ea"/>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企業は，ある市場で利潤をあげられるのであれば，参入しようとするはず．</a:t>
                </a:r>
                <a:endParaRPr lang="en-US" altLang="ja-JP" sz="2400" dirty="0"/>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rPr>
                        <m:t>𝑃𝑦</m:t>
                      </m:r>
                      <m:r>
                        <a:rPr lang="en-US" altLang="ja-JP" sz="2400" b="0" i="1" smtClean="0">
                          <a:latin typeface="Cambria Math"/>
                        </a:rPr>
                        <m:t>−</m:t>
                      </m:r>
                      <m:d>
                        <m:dPr>
                          <m:ctrlPr>
                            <a:rPr lang="en-US" altLang="ja-JP" sz="2400" b="0" i="1" smtClean="0">
                              <a:latin typeface="Cambria Math" panose="02040503050406030204" pitchFamily="18" charset="0"/>
                            </a:rPr>
                          </m:ctrlPr>
                        </m:dPr>
                        <m:e>
                          <m:f>
                            <m:fPr>
                              <m:ctrlPr>
                                <a:rPr lang="en-US" altLang="ja-JP" sz="2400" b="0" i="1" smtClean="0">
                                  <a:latin typeface="Cambria Math" panose="02040503050406030204" pitchFamily="18" charset="0"/>
                                </a:rPr>
                              </m:ctrlPr>
                            </m:fPr>
                            <m:num>
                              <m:r>
                                <a:rPr lang="en-US" altLang="ja-JP" sz="2400" b="0" i="1" smtClean="0">
                                  <a:latin typeface="Cambria Math"/>
                                </a:rPr>
                                <m:t>𝑊</m:t>
                              </m:r>
                            </m:num>
                            <m:den>
                              <m:r>
                                <a:rPr lang="en-US" altLang="ja-JP" sz="2400" b="0" i="1" smtClean="0">
                                  <a:latin typeface="Cambria Math"/>
                                </a:rPr>
                                <m:t>2</m:t>
                              </m:r>
                              <m:r>
                                <a:rPr lang="en-US" altLang="ja-JP" sz="2400" b="0" i="1" smtClean="0">
                                  <a:latin typeface="Cambria Math"/>
                                </a:rPr>
                                <m:t>𝐻</m:t>
                              </m:r>
                            </m:den>
                          </m:f>
                          <m:sSup>
                            <m:sSupPr>
                              <m:ctrlPr>
                                <a:rPr lang="en-US" altLang="ja-JP" sz="2400" b="0" i="1" smtClean="0">
                                  <a:latin typeface="Cambria Math" panose="02040503050406030204" pitchFamily="18" charset="0"/>
                                </a:rPr>
                              </m:ctrlPr>
                            </m:sSupPr>
                            <m:e>
                              <m:r>
                                <a:rPr lang="en-US" altLang="ja-JP" sz="2400" b="0" i="1" smtClean="0">
                                  <a:latin typeface="Cambria Math"/>
                                </a:rPr>
                                <m:t>𝑦</m:t>
                              </m:r>
                            </m:e>
                            <m:sup>
                              <m:r>
                                <a:rPr lang="en-US" altLang="ja-JP" sz="2400" b="0" i="1" smtClean="0">
                                  <a:latin typeface="Cambria Math"/>
                                </a:rPr>
                                <m:t>2</m:t>
                              </m:r>
                            </m:sup>
                          </m:sSup>
                          <m:r>
                            <a:rPr lang="en-US" altLang="ja-JP" sz="2400" b="0" i="1" smtClean="0">
                              <a:latin typeface="Cambria Math"/>
                            </a:rPr>
                            <m:t>+</m:t>
                          </m:r>
                          <m:r>
                            <a:rPr lang="en-US" altLang="ja-JP" sz="2400" b="0" i="1" smtClean="0">
                              <a:latin typeface="Cambria Math"/>
                            </a:rPr>
                            <m:t>𝐹</m:t>
                          </m:r>
                        </m:e>
                      </m:d>
                      <m:r>
                        <a:rPr lang="en-US" altLang="ja-JP" sz="2400" b="0" i="1" smtClean="0">
                          <a:latin typeface="Cambria Math"/>
                        </a:rPr>
                        <m:t>&gt;0</m:t>
                      </m:r>
                    </m:oMath>
                  </m:oMathPara>
                </a14:m>
                <a:endParaRPr lang="en-US" altLang="ja-JP" sz="2400" dirty="0"/>
              </a:p>
              <a:p>
                <a:pPr algn="just">
                  <a:buFont typeface="Wingdings" panose="05000000000000000000" pitchFamily="2" charset="2"/>
                  <a:buChar char="n"/>
                </a:pPr>
                <a:r>
                  <a:rPr lang="ja-JP" altLang="en-US" sz="2400" dirty="0"/>
                  <a:t>左辺第１項は収入，第２項は総費用．両辺を </a:t>
                </a:r>
                <a:r>
                  <a:rPr lang="en-US" altLang="ja-JP" sz="2400" i="1" dirty="0">
                    <a:latin typeface="Times New Roman" panose="02020603050405020304" pitchFamily="18" charset="0"/>
                    <a:cs typeface="Times New Roman" panose="02020603050405020304" pitchFamily="18" charset="0"/>
                  </a:rPr>
                  <a:t>y </a:t>
                </a:r>
                <a:r>
                  <a:rPr lang="ja-JP" altLang="en-US" sz="2400" dirty="0"/>
                  <a:t>で割ると，</a:t>
                </a:r>
                <a:endParaRPr lang="en-US" altLang="ja-JP" sz="2400" dirty="0"/>
              </a:p>
              <a:p>
                <a:pPr algn="just">
                  <a:buFont typeface="Wingdings" panose="05000000000000000000" pitchFamily="2" charset="2"/>
                  <a:buChar char="n"/>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rPr>
                        <m:t>𝑃</m:t>
                      </m:r>
                      <m:r>
                        <a:rPr lang="en-US" altLang="ja-JP" sz="2400" b="0" i="1" smtClean="0">
                          <a:solidFill>
                            <a:schemeClr val="tx1"/>
                          </a:solidFill>
                          <a:latin typeface="Cambria Math"/>
                        </a:rPr>
                        <m:t>&gt;</m:t>
                      </m:r>
                      <m:f>
                        <m:fPr>
                          <m:ctrlPr>
                            <a:rPr lang="en-US" altLang="ja-JP" sz="2400" b="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𝑊</m:t>
                          </m:r>
                        </m:num>
                        <m:den>
                          <m:r>
                            <a:rPr lang="en-US" altLang="ja-JP" sz="2400" b="0" i="1" smtClean="0">
                              <a:solidFill>
                                <a:srgbClr val="FF0000"/>
                              </a:solidFill>
                              <a:latin typeface="Cambria Math"/>
                            </a:rPr>
                            <m:t>2</m:t>
                          </m:r>
                          <m:r>
                            <a:rPr lang="en-US" altLang="ja-JP" sz="2400" b="0" i="1" smtClean="0">
                              <a:solidFill>
                                <a:srgbClr val="FF0000"/>
                              </a:solidFill>
                              <a:latin typeface="Cambria Math"/>
                            </a:rPr>
                            <m:t>𝐻</m:t>
                          </m:r>
                        </m:den>
                      </m:f>
                      <m:r>
                        <a:rPr lang="en-US" altLang="ja-JP" sz="2400" b="0" i="1" smtClean="0">
                          <a:solidFill>
                            <a:srgbClr val="FF0000"/>
                          </a:solidFill>
                          <a:latin typeface="Cambria Math"/>
                        </a:rPr>
                        <m:t>𝑦</m:t>
                      </m:r>
                      <m:r>
                        <a:rPr lang="en-US" altLang="ja-JP" sz="2400" b="0" i="1" smtClean="0">
                          <a:solidFill>
                            <a:srgbClr val="FF0000"/>
                          </a:solidFill>
                          <a:latin typeface="Cambria Math"/>
                        </a:rPr>
                        <m:t>+</m:t>
                      </m:r>
                      <m:f>
                        <m:fPr>
                          <m:ctrlPr>
                            <a:rPr lang="en-US" altLang="ja-JP" sz="2400" b="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𝐹</m:t>
                          </m:r>
                        </m:num>
                        <m:den>
                          <m:r>
                            <a:rPr lang="en-US" altLang="ja-JP" sz="2400" b="0" i="1" smtClean="0">
                              <a:solidFill>
                                <a:srgbClr val="FF0000"/>
                              </a:solidFill>
                              <a:latin typeface="Cambria Math"/>
                            </a:rPr>
                            <m:t>𝑦</m:t>
                          </m:r>
                        </m:den>
                      </m:f>
                    </m:oMath>
                  </m:oMathPara>
                </a14:m>
                <a:endParaRPr lang="en-US" altLang="ja-JP" sz="2400" dirty="0"/>
              </a:p>
              <a:p>
                <a:pPr marL="0" indent="0" algn="just">
                  <a:buNone/>
                </a:pPr>
                <a:r>
                  <a:rPr lang="ja-JP" altLang="en-US" sz="2400" dirty="0"/>
                  <a:t>　 となる．総費用を </a:t>
                </a:r>
                <a:r>
                  <a:rPr lang="en-US" altLang="ja-JP" sz="2400" i="1" dirty="0">
                    <a:latin typeface="Times New Roman" panose="02020603050405020304" pitchFamily="18" charset="0"/>
                    <a:cs typeface="Times New Roman" panose="02020603050405020304" pitchFamily="18" charset="0"/>
                  </a:rPr>
                  <a:t>y</a:t>
                </a:r>
                <a:r>
                  <a:rPr lang="ja-JP" altLang="en-US" sz="2400" i="1" dirty="0">
                    <a:latin typeface="Times New Roman" panose="02020603050405020304" pitchFamily="18" charset="0"/>
                    <a:cs typeface="Times New Roman" panose="02020603050405020304" pitchFamily="18" charset="0"/>
                  </a:rPr>
                  <a:t> </a:t>
                </a:r>
                <a:r>
                  <a:rPr lang="ja-JP" altLang="en-US" sz="2400" dirty="0">
                    <a:latin typeface="Times New Roman" panose="02020603050405020304" pitchFamily="18" charset="0"/>
                    <a:cs typeface="Times New Roman" panose="02020603050405020304" pitchFamily="18" charset="0"/>
                  </a:rPr>
                  <a:t>で割った右辺を</a:t>
                </a:r>
                <a:r>
                  <a:rPr lang="ja-JP" altLang="en-US" sz="2400" dirty="0">
                    <a:solidFill>
                      <a:srgbClr val="FF0000"/>
                    </a:solidFill>
                    <a:latin typeface="Times New Roman" panose="02020603050405020304" pitchFamily="18" charset="0"/>
                    <a:cs typeface="Times New Roman" panose="02020603050405020304" pitchFamily="18" charset="0"/>
                  </a:rPr>
                  <a:t>平均費用</a:t>
                </a:r>
                <a:r>
                  <a:rPr lang="ja-JP" altLang="en-US" sz="2400" dirty="0">
                    <a:latin typeface="Times New Roman" panose="02020603050405020304" pitchFamily="18" charset="0"/>
                    <a:cs typeface="Times New Roman" panose="02020603050405020304" pitchFamily="18" charset="0"/>
                  </a:rPr>
                  <a:t>という．</a:t>
                </a:r>
                <a:endParaRPr lang="en-US" altLang="ja-JP" sz="2400" dirty="0"/>
              </a:p>
              <a:p>
                <a:pPr algn="just">
                  <a:buFont typeface="Wingdings" panose="05000000000000000000" pitchFamily="2" charset="2"/>
                  <a:buChar char="n"/>
                </a:pPr>
                <a:endParaRPr lang="en-US" altLang="ja-JP" sz="800" dirty="0"/>
              </a:p>
              <a:p>
                <a:pPr lvl="1" algn="just">
                  <a:buFont typeface="Wingdings" panose="05000000000000000000" pitchFamily="2" charset="2"/>
                  <a:buChar char="n"/>
                </a:pPr>
                <a:r>
                  <a:rPr lang="ja-JP" altLang="en-US" sz="2000" dirty="0">
                    <a:solidFill>
                      <a:srgbClr val="0070C0"/>
                    </a:solidFill>
                  </a:rPr>
                  <a:t>価格が平均費用を上回るとき，正の利潤が発生するため</a:t>
                </a:r>
                <a:r>
                  <a:rPr lang="ja-JP" altLang="en-US" sz="2000" dirty="0"/>
                  <a:t>，その市場へ参入しようとする企業がいる． </a:t>
                </a:r>
                <a:endParaRPr lang="en-US" altLang="ja-JP" sz="2000" dirty="0"/>
              </a:p>
              <a:p>
                <a:pPr lvl="1" algn="just">
                  <a:buFont typeface="Wingdings" panose="05000000000000000000" pitchFamily="2" charset="2"/>
                  <a:buChar char="n"/>
                </a:pPr>
                <a:r>
                  <a:rPr lang="ja-JP" altLang="en-US" sz="2000" dirty="0">
                    <a:solidFill>
                      <a:srgbClr val="0070C0"/>
                    </a:solidFill>
                  </a:rPr>
                  <a:t>価格が平均費用と等しくなるとき，利潤がゼロとなるため</a:t>
                </a:r>
                <a:r>
                  <a:rPr lang="ja-JP" altLang="en-US" sz="2000" dirty="0"/>
                  <a:t>，その市場への参入は生じない．</a:t>
                </a: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68760"/>
                <a:ext cx="8229600" cy="4968552"/>
              </a:xfrm>
              <a:blipFill rotWithShape="1">
                <a:blip r:embed="rId2"/>
                <a:stretch>
                  <a:fillRect l="-444" t="-982" r="-1111" b="-36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19</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82B52BC9-3457-48B6-ACC7-16E39E1B2C2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07985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fade">
                                      <p:cBhvr>
                                        <p:cTn id="1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solidFill>
                  <a:schemeClr val="bg2"/>
                </a:solidFill>
              </a:rPr>
              <a:t>1</a:t>
            </a:r>
            <a:r>
              <a:rPr lang="ja-JP" altLang="en-US" dirty="0" err="1">
                <a:solidFill>
                  <a:schemeClr val="bg2"/>
                </a:solidFill>
              </a:rPr>
              <a:t>．</a:t>
            </a:r>
            <a:r>
              <a:rPr lang="ja-JP" altLang="en-US" dirty="0">
                <a:solidFill>
                  <a:schemeClr val="bg2"/>
                </a:solidFill>
              </a:rPr>
              <a:t>取引費用</a:t>
            </a:r>
            <a:endParaRPr kumimoji="1" lang="ja-JP" altLang="en-US" b="0" dirty="0">
              <a:solidFill>
                <a:schemeClr val="bg2"/>
              </a:solidFill>
            </a:endParaRPr>
          </a:p>
        </p:txBody>
      </p:sp>
      <p:sp>
        <p:nvSpPr>
          <p:cNvPr id="5" name="テキスト プレースホルダー 4"/>
          <p:cNvSpPr>
            <a:spLocks noGrp="1"/>
          </p:cNvSpPr>
          <p:nvPr>
            <p:ph type="body" idx="1"/>
          </p:nvPr>
        </p:nvSpPr>
        <p:spPr/>
        <p:txBody>
          <a:bodyPr/>
          <a:lstStyle/>
          <a:p>
            <a:endParaRPr kumimoji="1" lang="ja-JP" altLang="en-US" dirty="0"/>
          </a:p>
        </p:txBody>
      </p:sp>
      <p:sp>
        <p:nvSpPr>
          <p:cNvPr id="2" name="日付プレースホルダー 1">
            <a:extLst>
              <a:ext uri="{FF2B5EF4-FFF2-40B4-BE49-F238E27FC236}">
                <a16:creationId xmlns:a16="http://schemas.microsoft.com/office/drawing/2014/main" id="{CF869F35-F663-4F2A-9F86-78C75AEBEEE7}"/>
              </a:ext>
            </a:extLst>
          </p:cNvPr>
          <p:cNvSpPr>
            <a:spLocks noGrp="1"/>
          </p:cNvSpPr>
          <p:nvPr>
            <p:ph type="dt" sz="half" idx="10"/>
          </p:nvPr>
        </p:nvSpPr>
        <p:spPr/>
        <p:txBody>
          <a:bodyPr/>
          <a:lstStyle/>
          <a:p>
            <a:r>
              <a:rPr kumimoji="1" lang="en-US" altLang="ja-JP" dirty="0">
                <a:solidFill>
                  <a:schemeClr val="bg2"/>
                </a:solidFill>
              </a:rPr>
              <a:t>ver. 2</a:t>
            </a:r>
            <a:endParaRPr kumimoji="1" lang="ja-JP" altLang="en-US" dirty="0">
              <a:solidFill>
                <a:schemeClr val="bg2"/>
              </a:solidFill>
            </a:endParaRPr>
          </a:p>
        </p:txBody>
      </p:sp>
    </p:spTree>
    <p:extLst>
      <p:ext uri="{BB962C8B-B14F-4D97-AF65-F5344CB8AC3E}">
        <p14:creationId xmlns:p14="http://schemas.microsoft.com/office/powerpoint/2010/main" val="2223874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自由参入のもとでの市場供給曲線</a:t>
            </a:r>
            <a:endParaRPr kumimoji="1" lang="ja-JP" altLang="en-US" sz="2800" dirty="0">
              <a:solidFill>
                <a:srgbClr val="0070C0"/>
              </a:solidFill>
              <a:latin typeface="+mj-ea"/>
            </a:endParaRPr>
          </a:p>
        </p:txBody>
      </p:sp>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個別企業の利潤最大化条件より以下が成立．</a:t>
            </a:r>
            <a:endParaRPr lang="en-US" altLang="ja-JP" sz="2400" dirty="0"/>
          </a:p>
          <a:p>
            <a:pPr marL="0" indent="0" algn="just">
              <a:buNone/>
            </a:pPr>
            <a:endParaRPr lang="en-US" altLang="ja-JP" sz="800" dirty="0"/>
          </a:p>
          <a:p>
            <a:pPr marL="0" indent="0" algn="ctr">
              <a:buNone/>
            </a:pPr>
            <a:r>
              <a:rPr lang="ja-JP" altLang="en-US" sz="2400" dirty="0"/>
              <a:t>価格</a:t>
            </a:r>
            <a:r>
              <a:rPr lang="en-US" altLang="ja-JP" sz="2400" dirty="0"/>
              <a:t> = </a:t>
            </a:r>
            <a:r>
              <a:rPr lang="ja-JP" altLang="en-US" sz="2400" dirty="0"/>
              <a:t>限界費用</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企業が正の利潤を上げるためには以下が成立．</a:t>
            </a:r>
            <a:endParaRPr lang="en-US" altLang="ja-JP" sz="2400" dirty="0"/>
          </a:p>
          <a:p>
            <a:pPr marL="0" indent="0" algn="just">
              <a:buNone/>
            </a:pPr>
            <a:endParaRPr lang="en-US" altLang="ja-JP" sz="800" dirty="0"/>
          </a:p>
          <a:p>
            <a:pPr marL="0" indent="0" algn="ctr">
              <a:buNone/>
            </a:pPr>
            <a:r>
              <a:rPr lang="ja-JP" altLang="en-US" sz="2400" dirty="0"/>
              <a:t>価格 </a:t>
            </a:r>
            <a:r>
              <a:rPr lang="en-US" altLang="ja-JP" sz="2400" dirty="0"/>
              <a:t>&gt; </a:t>
            </a:r>
            <a:r>
              <a:rPr lang="ja-JP" altLang="en-US" sz="2400" dirty="0"/>
              <a:t>平均費用</a:t>
            </a:r>
            <a:endParaRPr lang="en-US" altLang="ja-JP" sz="2400" dirty="0"/>
          </a:p>
          <a:p>
            <a:pPr marL="0" indent="0" algn="just">
              <a:buNone/>
            </a:pPr>
            <a:endParaRPr lang="en-US" altLang="ja-JP" sz="800" dirty="0"/>
          </a:p>
          <a:p>
            <a:pPr algn="just">
              <a:buFont typeface="Wingdings" panose="05000000000000000000" pitchFamily="2" charset="2"/>
              <a:buChar char="n"/>
            </a:pPr>
            <a:r>
              <a:rPr lang="ja-JP" altLang="en-US" sz="2400" dirty="0"/>
              <a:t>企業が利潤を最大にし，かつ正の利潤を上げるための条件</a:t>
            </a:r>
            <a:endParaRPr lang="en-US" altLang="ja-JP" sz="2400" dirty="0"/>
          </a:p>
          <a:p>
            <a:pPr algn="just">
              <a:buFont typeface="Wingdings" panose="05000000000000000000" pitchFamily="2" charset="2"/>
              <a:buChar char="n"/>
            </a:pPr>
            <a:endParaRPr lang="en-US" altLang="ja-JP" sz="800" dirty="0"/>
          </a:p>
          <a:p>
            <a:pPr marL="0" indent="0" algn="ctr">
              <a:buNone/>
            </a:pPr>
            <a:r>
              <a:rPr lang="ja-JP" altLang="en-US" sz="2400" dirty="0"/>
              <a:t>限界費用 </a:t>
            </a:r>
            <a:r>
              <a:rPr lang="en-US" altLang="ja-JP" sz="2400" dirty="0"/>
              <a:t>&gt; </a:t>
            </a:r>
            <a:r>
              <a:rPr lang="ja-JP" altLang="en-US" sz="2400" dirty="0"/>
              <a:t>平均費用</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上記の条件を前提とすると，市場供給曲線はどうなるか？</a:t>
            </a:r>
            <a:endParaRPr lang="ja-JP" altLang="en-US" sz="20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645538B9-0856-4E61-9CA2-9A38E1C95BD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424390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animEffect transition="in" filter="fade">
                                      <p:cBhvr>
                                        <p:cTn id="17" dur="500"/>
                                        <p:tgtEl>
                                          <p:spTgt spid="3">
                                            <p:txEl>
                                              <p:pRg st="10"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2" end="12"/>
                                            </p:txEl>
                                          </p:spTgt>
                                        </p:tgtEl>
                                        <p:attrNameLst>
                                          <p:attrName>style.visibility</p:attrName>
                                        </p:attrNameLst>
                                      </p:cBhvr>
                                      <p:to>
                                        <p:strVal val="visible"/>
                                      </p:to>
                                    </p:set>
                                    <p:animEffect transition="in" filter="fade">
                                      <p:cBhvr>
                                        <p:cTn id="22"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自由参入のもとでの市場供給曲線</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数値例：　以下の総費用曲線を考える．</a:t>
                </a:r>
                <a:endParaRPr lang="en-US" altLang="ja-JP" sz="2400" dirty="0"/>
              </a:p>
              <a:p>
                <a:pPr marL="0" indent="0" algn="just">
                  <a:buNone/>
                </a:pPr>
                <a:endParaRPr lang="en-US" altLang="ja-JP" sz="800" b="0" i="1" dirty="0">
                  <a:latin typeface="Cambria Math"/>
                </a:endParaRPr>
              </a:p>
              <a:p>
                <a:pPr marL="0" indent="0" algn="just">
                  <a:buNone/>
                </a:pPr>
                <a:r>
                  <a:rPr lang="en-US" altLang="ja-JP" sz="2400" b="0" dirty="0"/>
                  <a:t>	</a:t>
                </a:r>
                <a14:m>
                  <m:oMath xmlns:m="http://schemas.openxmlformats.org/officeDocument/2006/math">
                    <m:sSup>
                      <m:sSupPr>
                        <m:ctrlPr>
                          <a:rPr lang="en-US" altLang="ja-JP" sz="2400" b="0" i="1" smtClean="0">
                            <a:latin typeface="Cambria Math" panose="02040503050406030204" pitchFamily="18" charset="0"/>
                          </a:rPr>
                        </m:ctrlPr>
                      </m:sSupPr>
                      <m:e>
                        <m:f>
                          <m:fPr>
                            <m:ctrlPr>
                              <a:rPr lang="en-US" altLang="ja-JP" sz="2400" b="0" i="1" smtClean="0">
                                <a:latin typeface="Cambria Math" panose="02040503050406030204" pitchFamily="18" charset="0"/>
                              </a:rPr>
                            </m:ctrlPr>
                          </m:fPr>
                          <m:num>
                            <m:r>
                              <a:rPr lang="en-US" altLang="ja-JP" sz="2400" b="0" i="1" smtClean="0">
                                <a:latin typeface="Cambria Math"/>
                              </a:rPr>
                              <m:t>𝑊</m:t>
                            </m:r>
                          </m:num>
                          <m:den>
                            <m:r>
                              <a:rPr lang="en-US" altLang="ja-JP" sz="2400" b="0" i="1" smtClean="0">
                                <a:latin typeface="Cambria Math"/>
                              </a:rPr>
                              <m:t>2</m:t>
                            </m:r>
                            <m:r>
                              <a:rPr lang="en-US" altLang="ja-JP" sz="2400" b="0" i="1" smtClean="0">
                                <a:latin typeface="Cambria Math"/>
                              </a:rPr>
                              <m:t>𝐻</m:t>
                            </m:r>
                          </m:den>
                        </m:f>
                        <m:r>
                          <a:rPr lang="en-US" altLang="ja-JP" sz="2400" b="0" i="1" smtClean="0">
                            <a:latin typeface="Cambria Math"/>
                          </a:rPr>
                          <m:t>𝑦</m:t>
                        </m:r>
                      </m:e>
                      <m:sup>
                        <m:r>
                          <a:rPr lang="en-US" altLang="ja-JP" sz="2400" b="0" i="1" smtClean="0">
                            <a:latin typeface="Cambria Math"/>
                          </a:rPr>
                          <m:t>2</m:t>
                        </m:r>
                      </m:sup>
                    </m:sSup>
                    <m:r>
                      <a:rPr lang="en-US" altLang="ja-JP" sz="2400" b="0" i="1" smtClean="0">
                        <a:latin typeface="Cambria Math"/>
                      </a:rPr>
                      <m:t>+</m:t>
                    </m:r>
                    <m:r>
                      <a:rPr lang="en-US" altLang="ja-JP" sz="2400" b="0" i="1" smtClean="0">
                        <a:latin typeface="Cambria Math"/>
                      </a:rPr>
                      <m:t>𝐹</m:t>
                    </m:r>
                  </m:oMath>
                </a14:m>
                <a:r>
                  <a:rPr lang="ja-JP" altLang="en-US" sz="2400" dirty="0"/>
                  <a:t> で，</a:t>
                </a:r>
                <a:r>
                  <a:rPr lang="en-US" altLang="ja-JP" sz="2400" i="1" dirty="0">
                    <a:latin typeface="Times New Roman" panose="02020603050405020304" pitchFamily="18" charset="0"/>
                    <a:cs typeface="Times New Roman" panose="02020603050405020304" pitchFamily="18" charset="0"/>
                  </a:rPr>
                  <a:t>W</a:t>
                </a:r>
                <a:r>
                  <a:rPr lang="en-US" altLang="ja-JP" sz="2400" dirty="0">
                    <a:latin typeface="Times New Roman" panose="02020603050405020304" pitchFamily="18" charset="0"/>
                    <a:cs typeface="Times New Roman" panose="02020603050405020304" pitchFamily="18" charset="0"/>
                  </a:rPr>
                  <a:t>=4</a:t>
                </a:r>
                <a:r>
                  <a:rPr lang="ja-JP" altLang="en-US" sz="2400" dirty="0" err="1">
                    <a:latin typeface="Times New Roman" panose="02020603050405020304" pitchFamily="18" charset="0"/>
                    <a:cs typeface="Times New Roman" panose="02020603050405020304" pitchFamily="18" charset="0"/>
                  </a:rPr>
                  <a:t>，</a:t>
                </a:r>
                <a:r>
                  <a:rPr lang="en-US" altLang="ja-JP" sz="2400" i="1" dirty="0">
                    <a:latin typeface="Times New Roman" panose="02020603050405020304" pitchFamily="18" charset="0"/>
                    <a:cs typeface="Times New Roman" panose="02020603050405020304" pitchFamily="18" charset="0"/>
                  </a:rPr>
                  <a:t> H</a:t>
                </a:r>
                <a:r>
                  <a:rPr lang="en-US" altLang="ja-JP" sz="2400" dirty="0">
                    <a:latin typeface="Times New Roman" panose="02020603050405020304" pitchFamily="18" charset="0"/>
                    <a:cs typeface="Times New Roman" panose="02020603050405020304" pitchFamily="18" charset="0"/>
                  </a:rPr>
                  <a:t>=2</a:t>
                </a:r>
                <a:r>
                  <a:rPr lang="ja-JP" altLang="en-US" sz="2400" dirty="0" err="1">
                    <a:latin typeface="Times New Roman" panose="02020603050405020304" pitchFamily="18" charset="0"/>
                    <a:cs typeface="Times New Roman" panose="02020603050405020304" pitchFamily="18" charset="0"/>
                  </a:rPr>
                  <a:t>，</a:t>
                </a:r>
                <a:r>
                  <a:rPr lang="en-US" altLang="ja-JP" sz="2400" i="1" dirty="0">
                    <a:latin typeface="Times New Roman" panose="02020603050405020304" pitchFamily="18" charset="0"/>
                    <a:cs typeface="Times New Roman" panose="02020603050405020304" pitchFamily="18" charset="0"/>
                  </a:rPr>
                  <a:t> F</a:t>
                </a:r>
                <a:r>
                  <a:rPr lang="en-US" altLang="ja-JP" sz="2400" dirty="0">
                    <a:latin typeface="Times New Roman" panose="02020603050405020304" pitchFamily="18" charset="0"/>
                    <a:cs typeface="Times New Roman" panose="02020603050405020304" pitchFamily="18" charset="0"/>
                  </a:rPr>
                  <a:t>=4 </a:t>
                </a:r>
                <a:r>
                  <a:rPr lang="ja-JP" altLang="en-US" sz="2400" dirty="0">
                    <a:latin typeface="Times New Roman" panose="02020603050405020304" pitchFamily="18" charset="0"/>
                    <a:cs typeface="Times New Roman" panose="02020603050405020304" pitchFamily="18" charset="0"/>
                  </a:rPr>
                  <a:t>として，</a:t>
                </a:r>
                <a:r>
                  <a:rPr lang="en-US" altLang="ja-JP" sz="2400" dirty="0"/>
                  <a:t> </a:t>
                </a:r>
                <a14:m>
                  <m:oMath xmlns:m="http://schemas.openxmlformats.org/officeDocument/2006/math">
                    <m:sSup>
                      <m:sSupPr>
                        <m:ctrlPr>
                          <a:rPr lang="en-US" altLang="ja-JP" sz="2400" i="1">
                            <a:latin typeface="Cambria Math" panose="02040503050406030204" pitchFamily="18" charset="0"/>
                          </a:rPr>
                        </m:ctrlPr>
                      </m:sSupPr>
                      <m:e>
                        <m:r>
                          <a:rPr lang="en-US" altLang="ja-JP" sz="2400" i="1">
                            <a:latin typeface="Cambria Math"/>
                          </a:rPr>
                          <m:t>𝑦</m:t>
                        </m:r>
                      </m:e>
                      <m:sup>
                        <m:r>
                          <a:rPr lang="en-US" altLang="ja-JP" sz="2400" i="1">
                            <a:latin typeface="Cambria Math"/>
                          </a:rPr>
                          <m:t>2</m:t>
                        </m:r>
                      </m:sup>
                    </m:sSup>
                    <m:r>
                      <a:rPr lang="en-US" altLang="ja-JP" sz="2400" i="1">
                        <a:latin typeface="Cambria Math"/>
                      </a:rPr>
                      <m:t>+</m:t>
                    </m:r>
                    <m:r>
                      <a:rPr lang="en-US" altLang="ja-JP" sz="2400" b="0" i="1" smtClean="0">
                        <a:latin typeface="Cambria Math"/>
                      </a:rPr>
                      <m:t>4</m:t>
                    </m:r>
                  </m:oMath>
                </a14:m>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限界費用は，</a:t>
                </a:r>
                <a14:m>
                  <m:oMath xmlns:m="http://schemas.openxmlformats.org/officeDocument/2006/math">
                    <m:f>
                      <m:fPr>
                        <m:ctrlPr>
                          <a:rPr lang="en-US" altLang="ja-JP" sz="2400" i="1" smtClean="0">
                            <a:latin typeface="Cambria Math" panose="02040503050406030204" pitchFamily="18" charset="0"/>
                          </a:rPr>
                        </m:ctrlPr>
                      </m:fPr>
                      <m:num>
                        <m:r>
                          <a:rPr lang="en-US" altLang="ja-JP" sz="2400" b="0" i="1" smtClean="0">
                            <a:latin typeface="Cambria Math"/>
                          </a:rPr>
                          <m:t>𝑊</m:t>
                        </m:r>
                      </m:num>
                      <m:den>
                        <m:r>
                          <a:rPr lang="en-US" altLang="ja-JP" sz="2400" b="0" i="1" smtClean="0">
                            <a:latin typeface="Cambria Math"/>
                          </a:rPr>
                          <m:t>𝐻</m:t>
                        </m:r>
                      </m:den>
                    </m:f>
                    <m:r>
                      <a:rPr lang="en-US" altLang="ja-JP" sz="2400" b="0" i="1" smtClean="0">
                        <a:latin typeface="Cambria Math"/>
                      </a:rPr>
                      <m:t>𝑦</m:t>
                    </m:r>
                  </m:oMath>
                </a14:m>
                <a:r>
                  <a:rPr lang="ja-JP" altLang="en-US" sz="2400" dirty="0"/>
                  <a:t>　より，</a:t>
                </a:r>
                <a:r>
                  <a:rPr lang="en-US" altLang="ja-JP" sz="2400" dirty="0"/>
                  <a:t>		</a:t>
                </a:r>
                <a14:m>
                  <m:oMath xmlns:m="http://schemas.openxmlformats.org/officeDocument/2006/math">
                    <m:r>
                      <a:rPr lang="en-US" altLang="ja-JP" sz="2400" b="0" i="1" smtClean="0">
                        <a:latin typeface="Cambria Math"/>
                      </a:rPr>
                      <m:t>2</m:t>
                    </m:r>
                    <m:r>
                      <a:rPr lang="en-US" altLang="ja-JP" sz="2400" b="0" i="1" smtClean="0">
                        <a:latin typeface="Cambria Math"/>
                      </a:rPr>
                      <m:t>𝑦</m:t>
                    </m:r>
                  </m:oMath>
                </a14:m>
                <a:r>
                  <a:rPr lang="en-US" altLang="ja-JP" sz="2400" dirty="0"/>
                  <a:t>	</a:t>
                </a:r>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平均費用は，</a:t>
                </a:r>
                <a14:m>
                  <m:oMath xmlns:m="http://schemas.openxmlformats.org/officeDocument/2006/math">
                    <m:f>
                      <m:fPr>
                        <m:ctrlPr>
                          <a:rPr lang="en-US" altLang="ja-JP" sz="2400" i="1" smtClean="0">
                            <a:solidFill>
                              <a:schemeClr val="tx1"/>
                            </a:solidFill>
                            <a:latin typeface="Cambria Math" panose="02040503050406030204" pitchFamily="18" charset="0"/>
                          </a:rPr>
                        </m:ctrlPr>
                      </m:fPr>
                      <m:num>
                        <m:r>
                          <a:rPr lang="en-US" altLang="ja-JP" sz="2400" i="1">
                            <a:solidFill>
                              <a:schemeClr val="tx1"/>
                            </a:solidFill>
                            <a:latin typeface="Cambria Math"/>
                          </a:rPr>
                          <m:t>𝑊</m:t>
                        </m:r>
                      </m:num>
                      <m:den>
                        <m:r>
                          <a:rPr lang="en-US" altLang="ja-JP" sz="2400" i="1">
                            <a:solidFill>
                              <a:schemeClr val="tx1"/>
                            </a:solidFill>
                            <a:latin typeface="Cambria Math"/>
                          </a:rPr>
                          <m:t>2</m:t>
                        </m:r>
                        <m:r>
                          <a:rPr lang="en-US" altLang="ja-JP" sz="2400" i="1">
                            <a:solidFill>
                              <a:schemeClr val="tx1"/>
                            </a:solidFill>
                            <a:latin typeface="Cambria Math"/>
                          </a:rPr>
                          <m:t>𝐻</m:t>
                        </m:r>
                      </m:den>
                    </m:f>
                    <m:r>
                      <a:rPr lang="en-US" altLang="ja-JP" sz="2400" i="1">
                        <a:solidFill>
                          <a:schemeClr val="tx1"/>
                        </a:solidFill>
                        <a:latin typeface="Cambria Math"/>
                      </a:rPr>
                      <m:t>𝑦</m:t>
                    </m:r>
                    <m:r>
                      <a:rPr lang="en-US" altLang="ja-JP" sz="2400" i="1">
                        <a:solidFill>
                          <a:schemeClr val="tx1"/>
                        </a:solidFill>
                        <a:latin typeface="Cambria Math"/>
                      </a:rPr>
                      <m:t>+</m:t>
                    </m:r>
                    <m:f>
                      <m:fPr>
                        <m:ctrlPr>
                          <a:rPr lang="en-US" altLang="ja-JP" sz="2400" i="1">
                            <a:solidFill>
                              <a:schemeClr val="tx1"/>
                            </a:solidFill>
                            <a:latin typeface="Cambria Math" panose="02040503050406030204" pitchFamily="18" charset="0"/>
                          </a:rPr>
                        </m:ctrlPr>
                      </m:fPr>
                      <m:num>
                        <m:r>
                          <a:rPr lang="en-US" altLang="ja-JP" sz="2400" i="1">
                            <a:solidFill>
                              <a:schemeClr val="tx1"/>
                            </a:solidFill>
                            <a:latin typeface="Cambria Math"/>
                          </a:rPr>
                          <m:t>𝐹</m:t>
                        </m:r>
                      </m:num>
                      <m:den>
                        <m:r>
                          <a:rPr lang="en-US" altLang="ja-JP" sz="2400" i="1">
                            <a:solidFill>
                              <a:schemeClr val="tx1"/>
                            </a:solidFill>
                            <a:latin typeface="Cambria Math"/>
                          </a:rPr>
                          <m:t>𝑦</m:t>
                        </m:r>
                      </m:den>
                    </m:f>
                  </m:oMath>
                </a14:m>
                <a:r>
                  <a:rPr lang="en-US" altLang="ja-JP" sz="2400" dirty="0"/>
                  <a:t> </a:t>
                </a:r>
                <a:r>
                  <a:rPr lang="ja-JP" altLang="en-US" sz="2400" dirty="0"/>
                  <a:t>より，</a:t>
                </a:r>
                <a:r>
                  <a:rPr lang="en-US" altLang="ja-JP" sz="2400" dirty="0"/>
                  <a:t>	</a:t>
                </a:r>
                <a14:m>
                  <m:oMath xmlns:m="http://schemas.openxmlformats.org/officeDocument/2006/math">
                    <m:r>
                      <a:rPr lang="en-US" altLang="ja-JP" sz="2400" b="0" i="1" smtClean="0">
                        <a:latin typeface="Cambria Math"/>
                      </a:rPr>
                      <m:t>𝑦</m:t>
                    </m:r>
                    <m:r>
                      <a:rPr lang="en-US" altLang="ja-JP" sz="2400" b="0" i="1" smtClean="0">
                        <a:latin typeface="Cambria Math"/>
                      </a:rPr>
                      <m:t>+</m:t>
                    </m:r>
                    <m:f>
                      <m:fPr>
                        <m:ctrlPr>
                          <a:rPr lang="en-US" altLang="ja-JP" sz="2400" b="0" i="1" smtClean="0">
                            <a:latin typeface="Cambria Math" panose="02040503050406030204" pitchFamily="18" charset="0"/>
                          </a:rPr>
                        </m:ctrlPr>
                      </m:fPr>
                      <m:num>
                        <m:r>
                          <a:rPr lang="en-US" altLang="ja-JP" sz="2400" b="0" i="1" smtClean="0">
                            <a:latin typeface="Cambria Math"/>
                          </a:rPr>
                          <m:t>4</m:t>
                        </m:r>
                      </m:num>
                      <m:den>
                        <m:r>
                          <a:rPr lang="en-US" altLang="ja-JP" sz="2400" b="0" i="1" smtClean="0">
                            <a:latin typeface="Cambria Math"/>
                          </a:rPr>
                          <m:t>𝑦</m:t>
                        </m:r>
                      </m:den>
                    </m:f>
                  </m:oMath>
                </a14:m>
                <a:endParaRPr lang="en-US" altLang="ja-JP" sz="2400" dirty="0"/>
              </a:p>
              <a:p>
                <a:pPr lvl="1" algn="just">
                  <a:buFont typeface="Wingdings" panose="05000000000000000000" pitchFamily="2" charset="2"/>
                  <a:buChar char="n"/>
                </a:pPr>
                <a:r>
                  <a:rPr lang="ja-JP" altLang="en-US" sz="2100" dirty="0"/>
                  <a:t>平均費用は，</a:t>
                </a:r>
                <a14:m>
                  <m:oMath xmlns:m="http://schemas.openxmlformats.org/officeDocument/2006/math">
                    <m:r>
                      <a:rPr lang="en-US" altLang="ja-JP" sz="2100" b="0" i="1" smtClean="0">
                        <a:latin typeface="Cambria Math"/>
                      </a:rPr>
                      <m:t>𝑦</m:t>
                    </m:r>
                    <m:r>
                      <a:rPr lang="en-US" altLang="ja-JP" sz="2100" b="0" i="1" smtClean="0">
                        <a:latin typeface="Cambria Math"/>
                      </a:rPr>
                      <m:t>=0</m:t>
                    </m:r>
                  </m:oMath>
                </a14:m>
                <a:r>
                  <a:rPr lang="ja-JP" altLang="en-US" sz="2100" dirty="0">
                    <a:latin typeface="Times New Roman" panose="02020603050405020304" pitchFamily="18" charset="0"/>
                    <a:cs typeface="Times New Roman" panose="02020603050405020304" pitchFamily="18" charset="0"/>
                  </a:rPr>
                  <a:t>で</a:t>
                </a:r>
                <a14:m>
                  <m:oMath xmlns:m="http://schemas.openxmlformats.org/officeDocument/2006/math">
                    <m:r>
                      <a:rPr lang="ja-JP" altLang="en-US" sz="2100" i="1" dirty="0" smtClean="0">
                        <a:latin typeface="Cambria Math"/>
                        <a:cs typeface="Times New Roman" panose="02020603050405020304" pitchFamily="18" charset="0"/>
                      </a:rPr>
                      <m:t>∞</m:t>
                    </m:r>
                  </m:oMath>
                </a14:m>
                <a:r>
                  <a:rPr lang="ja-JP" altLang="en-US" sz="2100" dirty="0" err="1"/>
                  <a:t>，</a:t>
                </a:r>
                <a:r>
                  <a:rPr lang="en-US" altLang="ja-JP" sz="2100" i="1"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100" b="0" i="1" smtClean="0">
                        <a:latin typeface="Cambria Math"/>
                        <a:cs typeface="Times New Roman" panose="02020603050405020304" pitchFamily="18" charset="0"/>
                      </a:rPr>
                      <m:t>𝑦</m:t>
                    </m:r>
                    <m:r>
                      <a:rPr lang="en-US" altLang="ja-JP" sz="2100" b="0" i="1" smtClean="0">
                        <a:latin typeface="Cambria Math"/>
                        <a:cs typeface="Times New Roman" panose="02020603050405020304" pitchFamily="18" charset="0"/>
                      </a:rPr>
                      <m:t>=1</m:t>
                    </m:r>
                  </m:oMath>
                </a14:m>
                <a:r>
                  <a:rPr lang="ja-JP" altLang="en-US" sz="2100" dirty="0">
                    <a:latin typeface="Times New Roman" panose="02020603050405020304" pitchFamily="18" charset="0"/>
                    <a:cs typeface="Times New Roman" panose="02020603050405020304" pitchFamily="18" charset="0"/>
                  </a:rPr>
                  <a:t>で</a:t>
                </a:r>
                <a14:m>
                  <m:oMath xmlns:m="http://schemas.openxmlformats.org/officeDocument/2006/math">
                    <m:r>
                      <a:rPr lang="en-US" altLang="ja-JP" sz="2100" b="0" i="1" dirty="0" smtClean="0">
                        <a:latin typeface="Cambria Math"/>
                        <a:cs typeface="Times New Roman" panose="02020603050405020304" pitchFamily="18" charset="0"/>
                      </a:rPr>
                      <m:t>5</m:t>
                    </m:r>
                  </m:oMath>
                </a14:m>
                <a:r>
                  <a:rPr lang="ja-JP" altLang="en-US" sz="2100" dirty="0" err="1">
                    <a:latin typeface="Times New Roman" panose="02020603050405020304" pitchFamily="18" charset="0"/>
                    <a:cs typeface="Times New Roman" panose="02020603050405020304" pitchFamily="18" charset="0"/>
                  </a:rPr>
                  <a:t>，</a:t>
                </a:r>
                <a:r>
                  <a:rPr lang="en-US" altLang="ja-JP" sz="2100" i="1"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100" b="0" i="1" smtClean="0">
                        <a:latin typeface="Cambria Math"/>
                        <a:cs typeface="Times New Roman" panose="02020603050405020304" pitchFamily="18" charset="0"/>
                      </a:rPr>
                      <m:t>𝑦</m:t>
                    </m:r>
                    <m:r>
                      <a:rPr lang="en-US" altLang="ja-JP" sz="2100" b="0" i="1" smtClean="0">
                        <a:latin typeface="Cambria Math"/>
                        <a:cs typeface="Times New Roman" panose="02020603050405020304" pitchFamily="18" charset="0"/>
                      </a:rPr>
                      <m:t>=2</m:t>
                    </m:r>
                  </m:oMath>
                </a14:m>
                <a:r>
                  <a:rPr lang="ja-JP" altLang="en-US" sz="2100" dirty="0">
                    <a:latin typeface="Times New Roman" panose="02020603050405020304" pitchFamily="18" charset="0"/>
                    <a:cs typeface="Times New Roman" panose="02020603050405020304" pitchFamily="18" charset="0"/>
                  </a:rPr>
                  <a:t>で</a:t>
                </a:r>
                <a14:m>
                  <m:oMath xmlns:m="http://schemas.openxmlformats.org/officeDocument/2006/math">
                    <m:r>
                      <a:rPr lang="en-US" altLang="ja-JP" sz="2100" b="0" i="1" dirty="0" smtClean="0">
                        <a:latin typeface="Cambria Math"/>
                        <a:cs typeface="Times New Roman" panose="02020603050405020304" pitchFamily="18" charset="0"/>
                      </a:rPr>
                      <m:t>4</m:t>
                    </m:r>
                  </m:oMath>
                </a14:m>
                <a:r>
                  <a:rPr lang="ja-JP" altLang="en-US" sz="2100" dirty="0" err="1">
                    <a:latin typeface="Times New Roman" panose="02020603050405020304" pitchFamily="18" charset="0"/>
                    <a:cs typeface="Times New Roman" panose="02020603050405020304" pitchFamily="18" charset="0"/>
                  </a:rPr>
                  <a:t>，</a:t>
                </a:r>
                <a:r>
                  <a:rPr lang="en-US" altLang="ja-JP" sz="2100" i="1"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100" b="0" i="1" smtClean="0">
                        <a:latin typeface="Cambria Math"/>
                        <a:cs typeface="Times New Roman" panose="02020603050405020304" pitchFamily="18" charset="0"/>
                      </a:rPr>
                      <m:t>𝑦</m:t>
                    </m:r>
                    <m:r>
                      <a:rPr lang="en-US" altLang="ja-JP" sz="2100" b="0" i="1" smtClean="0">
                        <a:latin typeface="Cambria Math"/>
                        <a:cs typeface="Times New Roman" panose="02020603050405020304" pitchFamily="18" charset="0"/>
                      </a:rPr>
                      <m:t>=3</m:t>
                    </m:r>
                  </m:oMath>
                </a14:m>
                <a:r>
                  <a:rPr lang="ja-JP" altLang="en-US" sz="2100" dirty="0">
                    <a:latin typeface="Times New Roman" panose="02020603050405020304" pitchFamily="18" charset="0"/>
                    <a:cs typeface="Times New Roman" panose="02020603050405020304" pitchFamily="18" charset="0"/>
                  </a:rPr>
                  <a:t>で</a:t>
                </a:r>
                <a14:m>
                  <m:oMath xmlns:m="http://schemas.openxmlformats.org/officeDocument/2006/math">
                    <m:f>
                      <m:fPr>
                        <m:ctrlPr>
                          <a:rPr lang="en-US" altLang="ja-JP" sz="2100" i="1" dirty="0" smtClean="0">
                            <a:latin typeface="Cambria Math" panose="02040503050406030204" pitchFamily="18" charset="0"/>
                            <a:cs typeface="Times New Roman" panose="02020603050405020304" pitchFamily="18" charset="0"/>
                          </a:rPr>
                        </m:ctrlPr>
                      </m:fPr>
                      <m:num>
                        <m:r>
                          <a:rPr lang="en-US" altLang="ja-JP" sz="2100" b="0" i="1" dirty="0" smtClean="0">
                            <a:latin typeface="Cambria Math"/>
                            <a:cs typeface="Times New Roman" panose="02020603050405020304" pitchFamily="18" charset="0"/>
                          </a:rPr>
                          <m:t>13</m:t>
                        </m:r>
                      </m:num>
                      <m:den>
                        <m:r>
                          <a:rPr lang="en-US" altLang="ja-JP" sz="2100" b="0" i="1" dirty="0" smtClean="0">
                            <a:latin typeface="Cambria Math"/>
                            <a:cs typeface="Times New Roman" panose="02020603050405020304" pitchFamily="18" charset="0"/>
                          </a:rPr>
                          <m:t>3</m:t>
                        </m:r>
                      </m:den>
                    </m:f>
                  </m:oMath>
                </a14:m>
                <a:r>
                  <a:rPr lang="ja-JP" altLang="en-US" sz="2100" dirty="0" err="1">
                    <a:latin typeface="Times New Roman" panose="02020603050405020304" pitchFamily="18" charset="0"/>
                    <a:cs typeface="Times New Roman" panose="02020603050405020304" pitchFamily="18" charset="0"/>
                  </a:rPr>
                  <a:t>，</a:t>
                </a:r>
                <a:r>
                  <a:rPr lang="en-US" altLang="ja-JP" sz="2100" i="1"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100" b="0" i="1" smtClean="0">
                        <a:latin typeface="Cambria Math"/>
                        <a:cs typeface="Times New Roman" panose="02020603050405020304" pitchFamily="18" charset="0"/>
                      </a:rPr>
                      <m:t>𝑦</m:t>
                    </m:r>
                    <m:r>
                      <a:rPr lang="en-US" altLang="ja-JP" sz="2100" b="0" i="1" smtClean="0">
                        <a:latin typeface="Cambria Math"/>
                        <a:cs typeface="Times New Roman" panose="02020603050405020304" pitchFamily="18" charset="0"/>
                      </a:rPr>
                      <m:t>=4</m:t>
                    </m:r>
                  </m:oMath>
                </a14:m>
                <a:r>
                  <a:rPr lang="ja-JP" altLang="en-US" sz="2100" dirty="0">
                    <a:latin typeface="Times New Roman" panose="02020603050405020304" pitchFamily="18" charset="0"/>
                    <a:cs typeface="Times New Roman" panose="02020603050405020304" pitchFamily="18" charset="0"/>
                  </a:rPr>
                  <a:t>で</a:t>
                </a:r>
                <a14:m>
                  <m:oMath xmlns:m="http://schemas.openxmlformats.org/officeDocument/2006/math">
                    <m:r>
                      <a:rPr lang="en-US" altLang="ja-JP" sz="2100" b="0" i="1" dirty="0" smtClean="0">
                        <a:latin typeface="Cambria Math"/>
                        <a:cs typeface="Times New Roman" panose="02020603050405020304" pitchFamily="18" charset="0"/>
                      </a:rPr>
                      <m:t>5</m:t>
                    </m:r>
                  </m:oMath>
                </a14:m>
                <a:r>
                  <a:rPr lang="ja-JP" altLang="en-US" sz="2100" dirty="0">
                    <a:latin typeface="Times New Roman" panose="02020603050405020304" pitchFamily="18" charset="0"/>
                    <a:cs typeface="Times New Roman" panose="02020603050405020304" pitchFamily="18" charset="0"/>
                  </a:rPr>
                  <a:t>，</a:t>
                </a:r>
                <a:r>
                  <a:rPr lang="en-US" altLang="ja-JP" sz="2100" dirty="0">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n"/>
                </a:pPr>
                <a:endParaRPr lang="en-US" altLang="ja-JP" sz="2400" dirty="0"/>
              </a:p>
              <a:p>
                <a:pPr algn="just">
                  <a:buFont typeface="Wingdings" panose="05000000000000000000" pitchFamily="2" charset="2"/>
                  <a:buChar char="n"/>
                </a:pPr>
                <a:r>
                  <a:rPr lang="ja-JP" altLang="en-US" sz="2400" dirty="0"/>
                  <a:t>限界費用と平均費用は，</a:t>
                </a:r>
                <a:r>
                  <a:rPr lang="en-US" altLang="ja-JP" sz="2400" i="1"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smtClean="0">
                        <a:latin typeface="Cambria Math"/>
                        <a:cs typeface="Times New Roman" panose="02020603050405020304" pitchFamily="18" charset="0"/>
                      </a:rPr>
                      <m:t>𝑦</m:t>
                    </m:r>
                    <m:r>
                      <a:rPr lang="en-US" altLang="ja-JP" sz="2400" b="0" i="1" smtClean="0">
                        <a:latin typeface="Cambria Math"/>
                        <a:cs typeface="Times New Roman" panose="02020603050405020304" pitchFamily="18" charset="0"/>
                      </a:rPr>
                      <m:t>=2</m:t>
                    </m:r>
                  </m:oMath>
                </a14:m>
                <a:r>
                  <a:rPr lang="ja-JP" altLang="en-US" sz="2400" dirty="0">
                    <a:latin typeface="Times New Roman" panose="02020603050405020304" pitchFamily="18" charset="0"/>
                    <a:cs typeface="Times New Roman" panose="02020603050405020304" pitchFamily="18" charset="0"/>
                  </a:rPr>
                  <a:t>で交点を持つ．</a:t>
                </a:r>
                <a:endParaRPr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68760"/>
                <a:ext cx="8229600" cy="4968552"/>
              </a:xfrm>
              <a:blipFill rotWithShape="1">
                <a:blip r:embed="rId2"/>
                <a:stretch>
                  <a:fillRect l="-444" t="-1350"/>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21</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731A9978-4372-4660-A271-A2F5FA210FE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12833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グラフ 14"/>
          <p:cNvGraphicFramePr>
            <a:graphicFrameLocks/>
          </p:cNvGraphicFramePr>
          <p:nvPr>
            <p:extLst>
              <p:ext uri="{D42A27DB-BD31-4B8C-83A1-F6EECF244321}">
                <p14:modId xmlns:p14="http://schemas.microsoft.com/office/powerpoint/2010/main" val="1090650944"/>
              </p:ext>
            </p:extLst>
          </p:nvPr>
        </p:nvGraphicFramePr>
        <p:xfrm>
          <a:off x="4644008" y="2429978"/>
          <a:ext cx="3962400" cy="3521075"/>
        </p:xfrm>
        <a:graphic>
          <a:graphicData uri="http://schemas.openxmlformats.org/drawingml/2006/chart">
            <c:chart xmlns:c="http://schemas.openxmlformats.org/drawingml/2006/chart" xmlns:r="http://schemas.openxmlformats.org/officeDocument/2006/relationships" r:id="rId2"/>
          </a:graphicData>
        </a:graphic>
      </p:graphicFrame>
      <p:sp>
        <p:nvSpPr>
          <p:cNvPr id="2" name="タイトル 1"/>
          <p:cNvSpPr>
            <a:spLocks noGrp="1"/>
          </p:cNvSpPr>
          <p:nvPr>
            <p:ph type="title"/>
          </p:nvPr>
        </p:nvSpPr>
        <p:spPr/>
        <p:txBody>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自由参入のもとでの市場供給曲線</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p:sp>
        <p:nvSpPr>
          <p:cNvPr id="3" name="コンテンツ プレースホルダー 2"/>
          <p:cNvSpPr>
            <a:spLocks noGrp="1"/>
          </p:cNvSpPr>
          <p:nvPr>
            <p:ph idx="1"/>
          </p:nvPr>
        </p:nvSpPr>
        <p:spPr>
          <a:xfrm>
            <a:off x="323528" y="1268760"/>
            <a:ext cx="3744416" cy="4968552"/>
          </a:xfrm>
        </p:spPr>
        <p:txBody>
          <a:bodyPr>
            <a:noAutofit/>
          </a:bodyPr>
          <a:lstStyle/>
          <a:p>
            <a:pPr algn="just">
              <a:buFont typeface="Wingdings" panose="05000000000000000000" pitchFamily="2" charset="2"/>
              <a:buChar char="n"/>
            </a:pPr>
            <a:r>
              <a:rPr lang="ja-JP" altLang="en-US" sz="2000" dirty="0">
                <a:solidFill>
                  <a:srgbClr val="FF0000"/>
                </a:solidFill>
              </a:rPr>
              <a:t>平均費用が最小の点で，限界費用と平均費用が交点を持つ．</a:t>
            </a:r>
            <a:endParaRPr lang="en-US" altLang="ja-JP" sz="2000" dirty="0">
              <a:solidFill>
                <a:srgbClr val="FF0000"/>
              </a:solidFill>
            </a:endParaRPr>
          </a:p>
          <a:p>
            <a:pPr lvl="1" algn="just">
              <a:buFont typeface="Wingdings" panose="05000000000000000000" pitchFamily="2" charset="2"/>
              <a:buChar char="n"/>
            </a:pPr>
            <a:r>
              <a:rPr lang="ja-JP" altLang="en-US" sz="1800" dirty="0"/>
              <a:t>平均費用は総費用関数上の一点と，原点を結んだ線分の傾き．</a:t>
            </a:r>
            <a:endParaRPr lang="en-US" altLang="ja-JP" sz="1800" dirty="0"/>
          </a:p>
          <a:p>
            <a:pPr lvl="1" algn="just">
              <a:buFont typeface="Wingdings" panose="05000000000000000000" pitchFamily="2" charset="2"/>
              <a:buChar char="n"/>
            </a:pPr>
            <a:r>
              <a:rPr lang="ja-JP" altLang="en-US" sz="1800" dirty="0"/>
              <a:t>限界費用は，総費用関数上の一点での接線の傾き．</a:t>
            </a:r>
            <a:endParaRPr lang="en-US" altLang="ja-JP" sz="1800" dirty="0"/>
          </a:p>
          <a:p>
            <a:pPr lvl="1" algn="just">
              <a:buFont typeface="Wingdings" panose="05000000000000000000" pitchFamily="2" charset="2"/>
              <a:buChar char="n"/>
            </a:pPr>
            <a:r>
              <a:rPr lang="ja-JP" altLang="en-US" sz="1800" dirty="0"/>
              <a:t>生産量が非常に低い時，平均費用に相当する原点と総費用関数上の点を結んだ線分の傾きは非常に大きいが，生産量を増やすごとに徐々に平均費用は小さくなる．</a:t>
            </a:r>
            <a:endParaRPr lang="en-US" altLang="ja-JP" sz="1800" dirty="0"/>
          </a:p>
          <a:p>
            <a:pPr lvl="1" algn="just">
              <a:buFont typeface="Wingdings" panose="05000000000000000000" pitchFamily="2" charset="2"/>
              <a:buChar char="n"/>
            </a:pPr>
            <a:r>
              <a:rPr lang="ja-JP" altLang="en-US" sz="1800" dirty="0"/>
              <a:t>平均費用と限界費用が一致するところで平均費用は最小に．</a:t>
            </a:r>
            <a:endParaRPr lang="en-US" altLang="ja-JP" sz="1800" dirty="0"/>
          </a:p>
          <a:p>
            <a:pPr lvl="1" algn="just">
              <a:buFont typeface="Wingdings" panose="05000000000000000000" pitchFamily="2" charset="2"/>
              <a:buChar char="n"/>
            </a:pPr>
            <a:r>
              <a:rPr lang="ja-JP" altLang="en-US" sz="1800" dirty="0"/>
              <a:t>限界費用を超えると平均費用は上昇していく．</a:t>
            </a:r>
            <a:endParaRPr lang="en-US" altLang="ja-JP" sz="1800" dirty="0"/>
          </a:p>
          <a:p>
            <a:pPr algn="just">
              <a:buFont typeface="Wingdings" panose="05000000000000000000" pitchFamily="2" charset="2"/>
              <a:buChar char="n"/>
            </a:pPr>
            <a:endParaRPr lang="en-US" altLang="ja-JP" sz="1800" dirty="0"/>
          </a:p>
          <a:p>
            <a:pPr algn="just">
              <a:buFont typeface="Wingdings" panose="05000000000000000000" pitchFamily="2" charset="2"/>
              <a:buChar char="n"/>
            </a:pPr>
            <a:endParaRPr lang="en-US" altLang="ja-JP" sz="18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22</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grpSp>
        <p:nvGrpSpPr>
          <p:cNvPr id="27" name="グループ化 26"/>
          <p:cNvGrpSpPr/>
          <p:nvPr/>
        </p:nvGrpSpPr>
        <p:grpSpPr>
          <a:xfrm>
            <a:off x="5292080" y="3473847"/>
            <a:ext cx="2140425" cy="1723893"/>
            <a:chOff x="5292080" y="3473847"/>
            <a:chExt cx="2140425" cy="1723893"/>
          </a:xfrm>
        </p:grpSpPr>
        <p:cxnSp>
          <p:nvCxnSpPr>
            <p:cNvPr id="17" name="直線コネクタ 16"/>
            <p:cNvCxnSpPr/>
            <p:nvPr/>
          </p:nvCxnSpPr>
          <p:spPr>
            <a:xfrm flipV="1">
              <a:off x="5292080" y="3573016"/>
              <a:ext cx="1800200" cy="1624724"/>
            </a:xfrm>
            <a:prstGeom prst="line">
              <a:avLst/>
            </a:prstGeom>
            <a:ln w="254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2" name="円/楕円 21"/>
            <p:cNvSpPr/>
            <p:nvPr/>
          </p:nvSpPr>
          <p:spPr>
            <a:xfrm>
              <a:off x="7031930" y="3501008"/>
              <a:ext cx="120700" cy="14401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sp>
          <p:nvSpPr>
            <p:cNvPr id="24" name="テキスト ボックス 1"/>
            <p:cNvSpPr txBox="1"/>
            <p:nvPr/>
          </p:nvSpPr>
          <p:spPr>
            <a:xfrm>
              <a:off x="7158954" y="3473847"/>
              <a:ext cx="273551" cy="34235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1600" dirty="0">
                  <a:solidFill>
                    <a:srgbClr val="0070C0"/>
                  </a:solidFill>
                  <a:latin typeface="Times New Roman" panose="02020603050405020304" pitchFamily="18" charset="0"/>
                  <a:cs typeface="Times New Roman" panose="02020603050405020304" pitchFamily="18" charset="0"/>
                </a:rPr>
                <a:t>c</a:t>
              </a:r>
              <a:endParaRPr lang="ja-JP" altLang="en-US" sz="1600" dirty="0">
                <a:solidFill>
                  <a:srgbClr val="0070C0"/>
                </a:solidFill>
                <a:latin typeface="Times New Roman" panose="02020603050405020304" pitchFamily="18" charset="0"/>
                <a:cs typeface="Times New Roman" panose="02020603050405020304" pitchFamily="18" charset="0"/>
              </a:endParaRPr>
            </a:p>
          </p:txBody>
        </p:sp>
      </p:grpSp>
      <p:grpSp>
        <p:nvGrpSpPr>
          <p:cNvPr id="26" name="グループ化 25"/>
          <p:cNvGrpSpPr/>
          <p:nvPr/>
        </p:nvGrpSpPr>
        <p:grpSpPr>
          <a:xfrm>
            <a:off x="5292080" y="4203402"/>
            <a:ext cx="1440160" cy="994338"/>
            <a:chOff x="5292080" y="4203402"/>
            <a:chExt cx="1440160" cy="994338"/>
          </a:xfrm>
        </p:grpSpPr>
        <p:cxnSp>
          <p:nvCxnSpPr>
            <p:cNvPr id="13" name="直線コネクタ 12"/>
            <p:cNvCxnSpPr/>
            <p:nvPr/>
          </p:nvCxnSpPr>
          <p:spPr>
            <a:xfrm flipV="1">
              <a:off x="5292080" y="4203402"/>
              <a:ext cx="1440160" cy="994338"/>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0" name="円/楕円 9"/>
            <p:cNvSpPr/>
            <p:nvPr/>
          </p:nvSpPr>
          <p:spPr>
            <a:xfrm>
              <a:off x="6038751" y="4556555"/>
              <a:ext cx="120700"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sp>
          <p:nvSpPr>
            <p:cNvPr id="25" name="テキスト ボックス 1"/>
            <p:cNvSpPr txBox="1"/>
            <p:nvPr/>
          </p:nvSpPr>
          <p:spPr>
            <a:xfrm>
              <a:off x="6131101" y="4529394"/>
              <a:ext cx="273551" cy="34235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1600" dirty="0">
                  <a:solidFill>
                    <a:srgbClr val="FF0000"/>
                  </a:solidFill>
                  <a:latin typeface="Times New Roman" panose="02020603050405020304" pitchFamily="18" charset="0"/>
                  <a:cs typeface="Times New Roman" panose="02020603050405020304" pitchFamily="18" charset="0"/>
                </a:rPr>
                <a:t>b</a:t>
              </a:r>
              <a:endParaRPr lang="ja-JP" altLang="en-US" sz="1600" dirty="0">
                <a:solidFill>
                  <a:srgbClr val="FF0000"/>
                </a:solidFill>
                <a:latin typeface="Times New Roman" panose="02020603050405020304" pitchFamily="18" charset="0"/>
                <a:cs typeface="Times New Roman" panose="02020603050405020304" pitchFamily="18" charset="0"/>
              </a:endParaRPr>
            </a:p>
          </p:txBody>
        </p:sp>
      </p:grpSp>
      <p:grpSp>
        <p:nvGrpSpPr>
          <p:cNvPr id="29" name="グループ化 28"/>
          <p:cNvGrpSpPr/>
          <p:nvPr/>
        </p:nvGrpSpPr>
        <p:grpSpPr>
          <a:xfrm>
            <a:off x="5295666" y="4475733"/>
            <a:ext cx="379770" cy="722007"/>
            <a:chOff x="5295666" y="4475733"/>
            <a:chExt cx="379770" cy="722007"/>
          </a:xfrm>
        </p:grpSpPr>
        <p:sp>
          <p:nvSpPr>
            <p:cNvPr id="12" name="円/楕円 11"/>
            <p:cNvSpPr/>
            <p:nvPr/>
          </p:nvSpPr>
          <p:spPr>
            <a:xfrm>
              <a:off x="5401885" y="4818087"/>
              <a:ext cx="120700" cy="14401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ja-JP"/>
            </a:p>
          </p:txBody>
        </p:sp>
        <p:cxnSp>
          <p:nvCxnSpPr>
            <p:cNvPr id="16" name="直線コネクタ 15"/>
            <p:cNvCxnSpPr>
              <a:endCxn id="12" idx="3"/>
            </p:cNvCxnSpPr>
            <p:nvPr/>
          </p:nvCxnSpPr>
          <p:spPr>
            <a:xfrm flipV="1">
              <a:off x="5295666" y="4941012"/>
              <a:ext cx="123895" cy="256728"/>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8" name="テキスト ボックス 1"/>
            <p:cNvSpPr txBox="1"/>
            <p:nvPr/>
          </p:nvSpPr>
          <p:spPr>
            <a:xfrm>
              <a:off x="5401885" y="4475733"/>
              <a:ext cx="273551" cy="34235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1600" dirty="0">
                  <a:solidFill>
                    <a:srgbClr val="00B050"/>
                  </a:solidFill>
                  <a:latin typeface="Times New Roman" panose="02020603050405020304" pitchFamily="18" charset="0"/>
                  <a:cs typeface="Times New Roman" panose="02020603050405020304" pitchFamily="18" charset="0"/>
                </a:rPr>
                <a:t>a</a:t>
              </a:r>
              <a:endParaRPr lang="ja-JP" altLang="en-US" sz="1600" dirty="0">
                <a:solidFill>
                  <a:srgbClr val="00B050"/>
                </a:solidFill>
                <a:latin typeface="Times New Roman" panose="02020603050405020304" pitchFamily="18" charset="0"/>
                <a:cs typeface="Times New Roman" panose="02020603050405020304" pitchFamily="18" charset="0"/>
              </a:endParaRPr>
            </a:p>
          </p:txBody>
        </p:sp>
      </p:grpSp>
      <p:sp>
        <p:nvSpPr>
          <p:cNvPr id="5" name="日付プレースホルダー 4">
            <a:extLst>
              <a:ext uri="{FF2B5EF4-FFF2-40B4-BE49-F238E27FC236}">
                <a16:creationId xmlns:a16="http://schemas.microsoft.com/office/drawing/2014/main" id="{7C20A86D-AD71-46F2-AA05-6BB180825790}"/>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694153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自由参入のもとでの市場供給曲線</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価格（</a:t>
            </a:r>
            <a:r>
              <a:rPr lang="en-US" altLang="ja-JP" sz="2400" dirty="0"/>
              <a:t>=</a:t>
            </a:r>
            <a:r>
              <a:rPr lang="ja-JP" altLang="en-US" sz="2400" dirty="0"/>
              <a:t>限界費用）が平均費用より高いかぎり，新規の企業が参入し，</a:t>
            </a:r>
            <a:r>
              <a:rPr lang="ja-JP" altLang="en-US" sz="2400" dirty="0">
                <a:solidFill>
                  <a:srgbClr val="FF0000"/>
                </a:solidFill>
              </a:rPr>
              <a:t>価格（</a:t>
            </a:r>
            <a:r>
              <a:rPr lang="en-US" altLang="ja-JP" sz="2400" dirty="0">
                <a:solidFill>
                  <a:srgbClr val="FF0000"/>
                </a:solidFill>
              </a:rPr>
              <a:t>=</a:t>
            </a:r>
            <a:r>
              <a:rPr lang="ja-JP" altLang="en-US" sz="2400" dirty="0">
                <a:solidFill>
                  <a:srgbClr val="FF0000"/>
                </a:solidFill>
              </a:rPr>
              <a:t>限界費用）</a:t>
            </a:r>
            <a:r>
              <a:rPr lang="en-US" altLang="ja-JP" sz="2400" dirty="0">
                <a:solidFill>
                  <a:srgbClr val="FF0000"/>
                </a:solidFill>
              </a:rPr>
              <a:t>=</a:t>
            </a:r>
            <a:r>
              <a:rPr lang="ja-JP" altLang="en-US" sz="2400" dirty="0">
                <a:solidFill>
                  <a:srgbClr val="FF0000"/>
                </a:solidFill>
              </a:rPr>
              <a:t>平均費用</a:t>
            </a:r>
            <a:r>
              <a:rPr lang="ja-JP" altLang="en-US" sz="2400" dirty="0"/>
              <a:t>であるとき，新規の企業の参入はない．</a:t>
            </a:r>
            <a:endParaRPr lang="en-US" altLang="ja-JP" sz="2400" dirty="0"/>
          </a:p>
          <a:p>
            <a:pPr algn="just">
              <a:buFont typeface="Wingdings" panose="05000000000000000000" pitchFamily="2" charset="2"/>
              <a:buChar char="n"/>
            </a:pPr>
            <a:r>
              <a:rPr lang="ja-JP" altLang="en-US" sz="2400" dirty="0"/>
              <a:t>限界費用と平均費用と等しくなるような価格を</a:t>
            </a:r>
            <a:r>
              <a:rPr lang="ja-JP" altLang="en-US" sz="2400" dirty="0">
                <a:solidFill>
                  <a:srgbClr val="0070C0"/>
                </a:solidFill>
              </a:rPr>
              <a:t>損益分岐価格</a:t>
            </a:r>
            <a:r>
              <a:rPr lang="ja-JP" altLang="en-US" sz="2400" dirty="0"/>
              <a:t>という．</a:t>
            </a:r>
            <a:endParaRPr lang="en-US" altLang="ja-JP" sz="2400" dirty="0"/>
          </a:p>
          <a:p>
            <a:pPr lvl="1" algn="just">
              <a:buFont typeface="Wingdings" panose="05000000000000000000" pitchFamily="2" charset="2"/>
              <a:buChar char="n"/>
            </a:pPr>
            <a:r>
              <a:rPr lang="ja-JP" altLang="en-US" sz="2100" dirty="0"/>
              <a:t>もし，市場における価格が損益分岐価格を上まわれば，新規の企業が参入する．</a:t>
            </a:r>
            <a:endParaRPr lang="en-US" altLang="ja-JP" sz="2100" dirty="0"/>
          </a:p>
          <a:p>
            <a:pPr algn="just">
              <a:buFont typeface="Wingdings" panose="05000000000000000000" pitchFamily="2" charset="2"/>
              <a:buChar char="n"/>
            </a:pPr>
            <a:r>
              <a:rPr lang="ja-JP" altLang="en-US" sz="2400" dirty="0">
                <a:solidFill>
                  <a:srgbClr val="0070C0"/>
                </a:solidFill>
              </a:rPr>
              <a:t>新規企業の参入は市場供給曲線を右下にシフトさせる</a:t>
            </a:r>
            <a:r>
              <a:rPr lang="ja-JP" altLang="en-US" sz="2400" dirty="0"/>
              <a:t>．</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損益分岐価格のもとでの需要量により，市場の均衡取引量が決まる．</a:t>
            </a:r>
            <a:endParaRPr lang="en-US" altLang="ja-JP" sz="2400" dirty="0"/>
          </a:p>
          <a:p>
            <a:pPr algn="just">
              <a:buFont typeface="Wingdings" panose="05000000000000000000" pitchFamily="2" charset="2"/>
              <a:buChar char="n"/>
            </a:pPr>
            <a:r>
              <a:rPr lang="ja-JP" altLang="en-US" sz="2400" dirty="0"/>
              <a:t>新規参入により社会的余剰は可能な限り大きくなるが，　　　個別企業の生産者余剰は限りなくゼロに近づく．</a:t>
            </a:r>
            <a:endParaRPr lang="en-US" altLang="ja-JP" sz="2400" dirty="0"/>
          </a:p>
          <a:p>
            <a:pPr algn="just">
              <a:buFont typeface="Wingdings" panose="05000000000000000000" pitchFamily="2" charset="2"/>
              <a:buChar char="n"/>
            </a:pPr>
            <a:endParaRPr lang="en-US" altLang="ja-JP" sz="2400" dirty="0"/>
          </a:p>
          <a:p>
            <a:pPr algn="just">
              <a:buFont typeface="Wingdings" panose="05000000000000000000" pitchFamily="2" charset="2"/>
              <a:buChar char="n"/>
            </a:pPr>
            <a:endParaRPr lang="en-US" altLang="ja-JP" sz="2400" dirty="0"/>
          </a:p>
          <a:p>
            <a:pPr algn="just">
              <a:buFont typeface="Wingdings" panose="05000000000000000000" pitchFamily="2" charset="2"/>
              <a:buChar char="n"/>
            </a:pPr>
            <a:endParaRPr lang="en-US" altLang="ja-JP"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23</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AA7BA989-02A1-42F7-8A63-6ED750DC8D2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139372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独占市場</a:t>
            </a:r>
            <a:endParaRPr kumimoji="1" lang="ja-JP" altLang="en-US" sz="2800" dirty="0">
              <a:solidFill>
                <a:srgbClr val="0070C0"/>
              </a:solidFill>
              <a:latin typeface="+mj-ea"/>
            </a:endParaRPr>
          </a:p>
        </p:txBody>
      </p:sp>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市場に少数の企業しか存在しない場合，企業は価格支配力を持つ場合がある．</a:t>
            </a:r>
            <a:endParaRPr lang="en-US" altLang="ja-JP" sz="2400" dirty="0"/>
          </a:p>
          <a:p>
            <a:pPr lvl="1" algn="just">
              <a:buFont typeface="Wingdings" panose="05000000000000000000" pitchFamily="2" charset="2"/>
              <a:buChar char="n"/>
            </a:pPr>
            <a:r>
              <a:rPr lang="ja-JP" altLang="en-US" sz="2100" dirty="0"/>
              <a:t>市場に１社しかいない場合を独占，２社の場合を複占，少数の場合を寡占という．</a:t>
            </a:r>
            <a:endParaRPr lang="en-US" altLang="ja-JP" sz="2100" dirty="0"/>
          </a:p>
          <a:p>
            <a:pPr algn="just">
              <a:buFont typeface="Wingdings" panose="05000000000000000000" pitchFamily="2" charset="2"/>
              <a:buChar char="n"/>
            </a:pPr>
            <a:r>
              <a:rPr lang="ja-JP" altLang="en-US" sz="2400" dirty="0"/>
              <a:t>独占企業が存在する理由</a:t>
            </a:r>
            <a:endParaRPr lang="en-US" altLang="ja-JP" sz="2400" dirty="0"/>
          </a:p>
          <a:p>
            <a:pPr lvl="1" algn="just">
              <a:buFont typeface="Wingdings" panose="05000000000000000000" pitchFamily="2" charset="2"/>
              <a:buChar char="n"/>
            </a:pPr>
            <a:r>
              <a:rPr lang="ja-JP" altLang="en-US" sz="2100" dirty="0"/>
              <a:t>鉄道や電力など，</a:t>
            </a:r>
            <a:r>
              <a:rPr lang="ja-JP" altLang="en-US" sz="2100" dirty="0">
                <a:solidFill>
                  <a:srgbClr val="0070C0"/>
                </a:solidFill>
              </a:rPr>
              <a:t>固定費用が非常に大きい</a:t>
            </a:r>
            <a:r>
              <a:rPr lang="ja-JP" altLang="en-US" sz="2100" dirty="0"/>
              <a:t>場合（</a:t>
            </a:r>
            <a:r>
              <a:rPr lang="ja-JP" altLang="en-US" sz="2100" dirty="0">
                <a:solidFill>
                  <a:srgbClr val="FF0000"/>
                </a:solidFill>
              </a:rPr>
              <a:t>自然独占</a:t>
            </a:r>
            <a:r>
              <a:rPr lang="ja-JP" altLang="en-US" sz="2100" dirty="0"/>
              <a:t>）．</a:t>
            </a:r>
            <a:endParaRPr lang="en-US" altLang="ja-JP" sz="2100" dirty="0"/>
          </a:p>
          <a:p>
            <a:pPr lvl="1" algn="just">
              <a:buFont typeface="Wingdings" panose="05000000000000000000" pitchFamily="2" charset="2"/>
              <a:buChar char="n"/>
            </a:pPr>
            <a:r>
              <a:rPr lang="ja-JP" altLang="en-US" sz="2100" dirty="0"/>
              <a:t>技術の特殊性や特許などにより，１人の生産者しか特定の財・サービスを生産できない場合．</a:t>
            </a:r>
            <a:endParaRPr lang="en-US" altLang="ja-JP" sz="2100" dirty="0"/>
          </a:p>
          <a:p>
            <a:pPr algn="just">
              <a:buFont typeface="Wingdings" panose="05000000000000000000" pitchFamily="2" charset="2"/>
              <a:buChar char="n"/>
            </a:pPr>
            <a:r>
              <a:rPr lang="ja-JP" altLang="en-US" sz="2400" dirty="0"/>
              <a:t>独占企業は，</a:t>
            </a:r>
            <a:r>
              <a:rPr lang="ja-JP" altLang="en-US" sz="2400" dirty="0">
                <a:solidFill>
                  <a:srgbClr val="0070C0"/>
                </a:solidFill>
              </a:rPr>
              <a:t>市場の相場価格を所与とするのではなく</a:t>
            </a:r>
            <a:r>
              <a:rPr lang="ja-JP" altLang="en-US" sz="2400" dirty="0"/>
              <a:t>，　　自らの生産量に応じて価格が決まることを見越して生産量を決める．</a:t>
            </a:r>
            <a:endParaRPr lang="en-US" altLang="ja-JP" sz="2400" dirty="0"/>
          </a:p>
          <a:p>
            <a:pPr lvl="1" algn="just">
              <a:buFont typeface="Wingdings" panose="05000000000000000000" pitchFamily="2" charset="2"/>
              <a:buChar char="n"/>
            </a:pPr>
            <a:r>
              <a:rPr lang="ja-JP" altLang="en-US" sz="2100" dirty="0"/>
              <a:t>独占企業は需要を観察しつつ利潤が最大となるように生産量を決める．</a:t>
            </a:r>
            <a:endParaRPr lang="en-US" altLang="ja-JP" sz="2100" dirty="0"/>
          </a:p>
          <a:p>
            <a:pPr algn="just">
              <a:buFont typeface="Wingdings" panose="05000000000000000000" pitchFamily="2" charset="2"/>
              <a:buChar char="n"/>
            </a:pPr>
            <a:endParaRPr lang="en-US" altLang="ja-JP" sz="2400" dirty="0"/>
          </a:p>
          <a:p>
            <a:pPr algn="just">
              <a:buFont typeface="Wingdings" panose="05000000000000000000" pitchFamily="2" charset="2"/>
              <a:buChar char="n"/>
            </a:pPr>
            <a:endParaRPr lang="en-US" altLang="ja-JP" sz="2400" dirty="0"/>
          </a:p>
          <a:p>
            <a:pPr algn="just">
              <a:buFont typeface="Wingdings" panose="05000000000000000000" pitchFamily="2" charset="2"/>
              <a:buChar char="n"/>
            </a:pPr>
            <a:endParaRPr lang="en-US" altLang="ja-JP"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24</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9523E3F6-9E83-4C9B-9596-ABE13DAEB2F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703873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独占市場</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独占企業は市場需要曲線を知っているとする．</a:t>
                </a:r>
                <a:endParaRPr lang="en-US" altLang="ja-JP" sz="2400" dirty="0"/>
              </a:p>
              <a:p>
                <a:pPr algn="just">
                  <a:buFont typeface="Wingdings" panose="05000000000000000000" pitchFamily="2" charset="2"/>
                  <a:buChar char="n"/>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rPr>
                        <m:t>𝑃</m:t>
                      </m:r>
                      <m:r>
                        <a:rPr lang="en-US" altLang="ja-JP" sz="2400" b="0" i="1" smtClean="0">
                          <a:latin typeface="Cambria Math"/>
                        </a:rPr>
                        <m:t>=</m:t>
                      </m:r>
                      <m:f>
                        <m:fPr>
                          <m:ctrlPr>
                            <a:rPr lang="en-US" altLang="ja-JP" sz="2400" b="0" i="1" smtClean="0">
                              <a:latin typeface="Cambria Math" panose="02040503050406030204" pitchFamily="18" charset="0"/>
                            </a:rPr>
                          </m:ctrlPr>
                        </m:fPr>
                        <m:num>
                          <m:r>
                            <a:rPr lang="en-US" altLang="ja-JP" sz="2400" b="0" i="1" smtClean="0">
                              <a:latin typeface="Cambria Math"/>
                            </a:rPr>
                            <m:t>𝐵</m:t>
                          </m:r>
                        </m:num>
                        <m:den>
                          <m:r>
                            <a:rPr lang="en-US" altLang="ja-JP" sz="2400" b="0" i="1" smtClean="0">
                              <a:latin typeface="Cambria Math"/>
                            </a:rPr>
                            <m:t>𝐴</m:t>
                          </m:r>
                        </m:den>
                      </m:f>
                      <m:r>
                        <a:rPr lang="en-US" altLang="ja-JP" sz="2400" b="0" i="1" smtClean="0">
                          <a:latin typeface="Cambria Math"/>
                        </a:rPr>
                        <m:t>−</m:t>
                      </m:r>
                      <m:f>
                        <m:fPr>
                          <m:ctrlPr>
                            <a:rPr lang="en-US" altLang="ja-JP" sz="2400" b="0" i="1" smtClean="0">
                              <a:latin typeface="Cambria Math" panose="02040503050406030204" pitchFamily="18" charset="0"/>
                            </a:rPr>
                          </m:ctrlPr>
                        </m:fPr>
                        <m:num>
                          <m:r>
                            <a:rPr lang="en-US" altLang="ja-JP" sz="2400" b="0" i="1" smtClean="0">
                              <a:latin typeface="Cambria Math"/>
                            </a:rPr>
                            <m:t>1</m:t>
                          </m:r>
                        </m:num>
                        <m:den>
                          <m:r>
                            <a:rPr lang="en-US" altLang="ja-JP" sz="2400" b="0" i="1" smtClean="0">
                              <a:latin typeface="Cambria Math"/>
                            </a:rPr>
                            <m:t>𝐾𝐴</m:t>
                          </m:r>
                        </m:den>
                      </m:f>
                      <m:sSub>
                        <m:sSubPr>
                          <m:ctrlPr>
                            <a:rPr lang="en-US" altLang="ja-JP" sz="2400" b="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𝐷</m:t>
                          </m:r>
                        </m:e>
                        <m:sub>
                          <m:r>
                            <m:rPr>
                              <m:sty m:val="p"/>
                            </m:rPr>
                            <a:rPr lang="en-US" altLang="ja-JP" sz="2400" b="0" i="0" smtClean="0">
                              <a:solidFill>
                                <a:srgbClr val="FF0000"/>
                              </a:solidFill>
                              <a:latin typeface="Cambria Math"/>
                            </a:rPr>
                            <m:t>M</m:t>
                          </m:r>
                        </m:sub>
                      </m:sSub>
                    </m:oMath>
                  </m:oMathPara>
                </a14:m>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独占企業の供給量（</a:t>
                </a:r>
                <a14:m>
                  <m:oMath xmlns:m="http://schemas.openxmlformats.org/officeDocument/2006/math">
                    <m:sSub>
                      <m:sSubPr>
                        <m:ctrlPr>
                          <a:rPr lang="en-US" altLang="ja-JP" sz="2400" i="1">
                            <a:latin typeface="Cambria Math" panose="02040503050406030204" pitchFamily="18" charset="0"/>
                          </a:rPr>
                        </m:ctrlPr>
                      </m:sSubPr>
                      <m:e>
                        <m:r>
                          <a:rPr lang="en-US" altLang="ja-JP" sz="2400" i="1">
                            <a:latin typeface="Cambria Math"/>
                          </a:rPr>
                          <m:t>𝑦</m:t>
                        </m:r>
                      </m:e>
                      <m:sub>
                        <m:r>
                          <m:rPr>
                            <m:sty m:val="p"/>
                          </m:rPr>
                          <a:rPr lang="en-US" altLang="ja-JP" sz="2400" i="0">
                            <a:latin typeface="Cambria Math"/>
                          </a:rPr>
                          <m:t>m</m:t>
                        </m:r>
                      </m:sub>
                    </m:sSub>
                  </m:oMath>
                </a14:m>
                <a:r>
                  <a:rPr lang="ja-JP" altLang="en-US" sz="2400" dirty="0"/>
                  <a:t>）と市場需要量は事後的に一致．</a:t>
                </a:r>
                <a:endParaRPr lang="en-US" altLang="ja-JP" sz="2400" dirty="0"/>
              </a:p>
              <a:p>
                <a:pPr algn="just">
                  <a:buFont typeface="Wingdings" panose="05000000000000000000" pitchFamily="2" charset="2"/>
                  <a:buChar char="n"/>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sSub>
                        <m:sSubPr>
                          <m:ctrlPr>
                            <a:rPr lang="en-US" altLang="ja-JP" sz="2400" b="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𝐷</m:t>
                          </m:r>
                        </m:e>
                        <m:sub>
                          <m:r>
                            <m:rPr>
                              <m:sty m:val="p"/>
                            </m:rPr>
                            <a:rPr lang="en-US" altLang="ja-JP" sz="2400" b="0" i="0" smtClean="0">
                              <a:solidFill>
                                <a:srgbClr val="FF0000"/>
                              </a:solidFill>
                              <a:latin typeface="Cambria Math"/>
                            </a:rPr>
                            <m:t>M</m:t>
                          </m:r>
                        </m:sub>
                      </m:sSub>
                      <m:r>
                        <a:rPr lang="en-US" altLang="ja-JP" sz="2400" b="0" i="1" smtClean="0">
                          <a:latin typeface="Cambria Math"/>
                        </a:rPr>
                        <m:t>=</m:t>
                      </m:r>
                      <m:sSub>
                        <m:sSubPr>
                          <m:ctrlPr>
                            <a:rPr lang="en-US" altLang="ja-JP" sz="2400" b="0" i="1" smtClean="0">
                              <a:solidFill>
                                <a:srgbClr val="0070C0"/>
                              </a:solidFill>
                              <a:latin typeface="Cambria Math" panose="02040503050406030204" pitchFamily="18" charset="0"/>
                            </a:rPr>
                          </m:ctrlPr>
                        </m:sSubPr>
                        <m:e>
                          <m:r>
                            <a:rPr lang="en-US" altLang="ja-JP" sz="2400" b="0" i="1" smtClean="0">
                              <a:solidFill>
                                <a:srgbClr val="0070C0"/>
                              </a:solidFill>
                              <a:latin typeface="Cambria Math"/>
                            </a:rPr>
                            <m:t>𝑦</m:t>
                          </m:r>
                        </m:e>
                        <m:sub>
                          <m:r>
                            <m:rPr>
                              <m:sty m:val="p"/>
                            </m:rPr>
                            <a:rPr lang="en-US" altLang="ja-JP" sz="2400" b="0" i="0" smtClean="0">
                              <a:solidFill>
                                <a:srgbClr val="0070C0"/>
                              </a:solidFill>
                              <a:latin typeface="Cambria Math"/>
                            </a:rPr>
                            <m:t>m</m:t>
                          </m:r>
                        </m:sub>
                      </m:sSub>
                    </m:oMath>
                  </m:oMathPara>
                </a14:m>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独占市場では独占企業の生産量に応じて価格が決まる．</a:t>
                </a:r>
                <a:endParaRPr lang="en-US" altLang="ja-JP" sz="2400" dirty="0"/>
              </a:p>
              <a:p>
                <a:pPr algn="just">
                  <a:buFont typeface="Wingdings" panose="05000000000000000000" pitchFamily="2" charset="2"/>
                  <a:buChar char="n"/>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r>
                        <a:rPr lang="en-US" altLang="ja-JP" sz="2400" i="1">
                          <a:latin typeface="Cambria Math"/>
                        </a:rPr>
                        <m:t>𝑃</m:t>
                      </m:r>
                      <m:r>
                        <a:rPr lang="en-US" altLang="ja-JP" sz="2400" i="1">
                          <a:latin typeface="Cambria Math"/>
                        </a:rPr>
                        <m:t>=</m:t>
                      </m:r>
                      <m:f>
                        <m:fPr>
                          <m:ctrlPr>
                            <a:rPr lang="en-US" altLang="ja-JP" sz="2400" i="1">
                              <a:latin typeface="Cambria Math" panose="02040503050406030204" pitchFamily="18" charset="0"/>
                            </a:rPr>
                          </m:ctrlPr>
                        </m:fPr>
                        <m:num>
                          <m:r>
                            <a:rPr lang="en-US" altLang="ja-JP" sz="2400" i="1">
                              <a:latin typeface="Cambria Math"/>
                            </a:rPr>
                            <m:t>𝐵</m:t>
                          </m:r>
                        </m:num>
                        <m:den>
                          <m:r>
                            <a:rPr lang="en-US" altLang="ja-JP" sz="2400" i="1">
                              <a:latin typeface="Cambria Math"/>
                            </a:rPr>
                            <m:t>𝐴</m:t>
                          </m:r>
                        </m:den>
                      </m:f>
                      <m:r>
                        <a:rPr lang="en-US" altLang="ja-JP" sz="2400" i="1">
                          <a:latin typeface="Cambria Math"/>
                        </a:rPr>
                        <m:t>−</m:t>
                      </m:r>
                      <m:f>
                        <m:fPr>
                          <m:ctrlPr>
                            <a:rPr lang="en-US" altLang="ja-JP" sz="2400" i="1">
                              <a:latin typeface="Cambria Math" panose="02040503050406030204" pitchFamily="18" charset="0"/>
                            </a:rPr>
                          </m:ctrlPr>
                        </m:fPr>
                        <m:num>
                          <m:r>
                            <a:rPr lang="en-US" altLang="ja-JP" sz="2400" i="1">
                              <a:latin typeface="Cambria Math"/>
                            </a:rPr>
                            <m:t>1</m:t>
                          </m:r>
                        </m:num>
                        <m:den>
                          <m:r>
                            <a:rPr lang="en-US" altLang="ja-JP" sz="2400" i="1">
                              <a:latin typeface="Cambria Math"/>
                            </a:rPr>
                            <m:t>𝐾𝐴</m:t>
                          </m:r>
                        </m:den>
                      </m:f>
                      <m:sSub>
                        <m:sSubPr>
                          <m:ctrlPr>
                            <a:rPr lang="en-US" altLang="ja-JP" sz="2400" i="1">
                              <a:solidFill>
                                <a:srgbClr val="0070C0"/>
                              </a:solidFill>
                              <a:latin typeface="Cambria Math" panose="02040503050406030204" pitchFamily="18" charset="0"/>
                            </a:rPr>
                          </m:ctrlPr>
                        </m:sSubPr>
                        <m:e>
                          <m:r>
                            <a:rPr lang="en-US" altLang="ja-JP" sz="2400" i="1">
                              <a:solidFill>
                                <a:srgbClr val="0070C0"/>
                              </a:solidFill>
                              <a:latin typeface="Cambria Math"/>
                            </a:rPr>
                            <m:t>𝑦</m:t>
                          </m:r>
                        </m:e>
                        <m:sub>
                          <m:r>
                            <m:rPr>
                              <m:sty m:val="p"/>
                            </m:rPr>
                            <a:rPr lang="en-US" altLang="ja-JP" sz="2400" i="0">
                              <a:solidFill>
                                <a:srgbClr val="0070C0"/>
                              </a:solidFill>
                              <a:latin typeface="Cambria Math"/>
                            </a:rPr>
                            <m:t>m</m:t>
                          </m:r>
                        </m:sub>
                      </m:sSub>
                    </m:oMath>
                  </m:oMathPara>
                </a14:m>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endParaRPr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68760"/>
                <a:ext cx="8229600" cy="4968552"/>
              </a:xfrm>
              <a:blipFill rotWithShape="1">
                <a:blip r:embed="rId2"/>
                <a:stretch>
                  <a:fillRect l="-444" t="-1350"/>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25</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3D3FA366-1B6F-4146-A16C-B00D0248507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835071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Effect transition="in" filter="fade">
                                      <p:cBhvr>
                                        <p:cTn id="15" dur="500"/>
                                        <p:tgtEl>
                                          <p:spTgt spid="3">
                                            <p:txEl>
                                              <p:pRg st="8" end="8"/>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10" end="10"/>
                                            </p:txEl>
                                          </p:spTgt>
                                        </p:tgtEl>
                                        <p:attrNameLst>
                                          <p:attrName>style.visibility</p:attrName>
                                        </p:attrNameLst>
                                      </p:cBhvr>
                                      <p:to>
                                        <p:strVal val="visible"/>
                                      </p:to>
                                    </p:set>
                                    <p:animEffect transition="in" filter="fade">
                                      <p:cBhvr>
                                        <p:cTn id="1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独占市場</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68760"/>
                <a:ext cx="8229600" cy="4968552"/>
              </a:xfrm>
            </p:spPr>
            <p:txBody>
              <a:bodyPr>
                <a:normAutofit fontScale="92500" lnSpcReduction="10000"/>
              </a:bodyPr>
              <a:lstStyle/>
              <a:p>
                <a:pPr algn="just">
                  <a:buFont typeface="Wingdings" panose="05000000000000000000" pitchFamily="2" charset="2"/>
                  <a:buChar char="n"/>
                </a:pPr>
                <a:r>
                  <a:rPr lang="ja-JP" altLang="en-US" sz="2400" dirty="0"/>
                  <a:t>独占企業の利潤（</a:t>
                </a:r>
                <a14:m>
                  <m:oMath xmlns:m="http://schemas.openxmlformats.org/officeDocument/2006/math">
                    <m:sSub>
                      <m:sSubPr>
                        <m:ctrlPr>
                          <a:rPr lang="en-US" altLang="ja-JP" sz="2400" i="1">
                            <a:latin typeface="Cambria Math" panose="02040503050406030204" pitchFamily="18" charset="0"/>
                          </a:rPr>
                        </m:ctrlPr>
                      </m:sSubPr>
                      <m:e>
                        <m:r>
                          <a:rPr lang="ja-JP" altLang="en-US" sz="2400" i="1" smtClean="0">
                            <a:latin typeface="Cambria Math"/>
                          </a:rPr>
                          <m:t>𝜋</m:t>
                        </m:r>
                      </m:e>
                      <m:sub>
                        <m:r>
                          <m:rPr>
                            <m:sty m:val="p"/>
                          </m:rPr>
                          <a:rPr lang="en-US" altLang="ja-JP" sz="2400" i="0">
                            <a:latin typeface="Cambria Math"/>
                          </a:rPr>
                          <m:t>m</m:t>
                        </m:r>
                      </m:sub>
                    </m:sSub>
                  </m:oMath>
                </a14:m>
                <a:r>
                  <a:rPr lang="ja-JP" altLang="en-US" sz="2400" dirty="0"/>
                  <a:t>）は次のように書き表せる．</a:t>
                </a:r>
                <a:endParaRPr lang="en-US" altLang="ja-JP" sz="2400" dirty="0"/>
              </a:p>
              <a:p>
                <a:pPr algn="just">
                  <a:buFont typeface="Wingdings" panose="05000000000000000000" pitchFamily="2" charset="2"/>
                  <a:buChar char="n"/>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sSub>
                        <m:sSubPr>
                          <m:ctrlPr>
                            <a:rPr lang="en-US" altLang="ja-JP" sz="1800" b="0" i="1" smtClean="0">
                              <a:latin typeface="Cambria Math" panose="02040503050406030204" pitchFamily="18" charset="0"/>
                            </a:rPr>
                          </m:ctrlPr>
                        </m:sSubPr>
                        <m:e>
                          <m:r>
                            <a:rPr lang="ja-JP" altLang="en-US" sz="2000" i="1">
                              <a:latin typeface="Cambria Math"/>
                            </a:rPr>
                            <m:t>𝜋</m:t>
                          </m:r>
                        </m:e>
                        <m:sub>
                          <m:r>
                            <m:rPr>
                              <m:sty m:val="p"/>
                            </m:rPr>
                            <a:rPr lang="en-US" altLang="ja-JP" sz="1800" b="0" i="0" smtClean="0">
                              <a:latin typeface="Cambria Math"/>
                            </a:rPr>
                            <m:t>m</m:t>
                          </m:r>
                        </m:sub>
                      </m:sSub>
                      <m:r>
                        <a:rPr lang="en-US" altLang="ja-JP" sz="1800" b="0" i="1" smtClean="0">
                          <a:latin typeface="Cambria Math"/>
                        </a:rPr>
                        <m:t>=</m:t>
                      </m:r>
                      <m:r>
                        <a:rPr lang="en-US" altLang="ja-JP" sz="1800" b="0" i="1" smtClean="0">
                          <a:latin typeface="Cambria Math"/>
                        </a:rPr>
                        <m:t>𝑃</m:t>
                      </m:r>
                      <m:sSub>
                        <m:sSubPr>
                          <m:ctrlPr>
                            <a:rPr lang="en-US" altLang="ja-JP" sz="1800" b="0" i="1" smtClean="0">
                              <a:latin typeface="Cambria Math" panose="02040503050406030204" pitchFamily="18" charset="0"/>
                            </a:rPr>
                          </m:ctrlPr>
                        </m:sSubPr>
                        <m:e>
                          <m:r>
                            <a:rPr lang="en-US" altLang="ja-JP" sz="1800" b="0" i="1" smtClean="0">
                              <a:latin typeface="Cambria Math"/>
                            </a:rPr>
                            <m:t>𝑦</m:t>
                          </m:r>
                        </m:e>
                        <m:sub>
                          <m:r>
                            <m:rPr>
                              <m:sty m:val="p"/>
                            </m:rPr>
                            <a:rPr lang="en-US" altLang="ja-JP" sz="1800" b="0" i="0" smtClean="0">
                              <a:latin typeface="Cambria Math"/>
                            </a:rPr>
                            <m:t>m</m:t>
                          </m:r>
                        </m:sub>
                      </m:sSub>
                      <m:r>
                        <a:rPr lang="en-US" altLang="ja-JP" sz="1800" b="0" i="1" smtClean="0">
                          <a:latin typeface="Cambria Math"/>
                        </a:rPr>
                        <m:t>−</m:t>
                      </m:r>
                      <m:f>
                        <m:fPr>
                          <m:ctrlPr>
                            <a:rPr lang="en-US" altLang="ja-JP" sz="1800" b="0" i="1" smtClean="0">
                              <a:latin typeface="Cambria Math" panose="02040503050406030204" pitchFamily="18" charset="0"/>
                            </a:rPr>
                          </m:ctrlPr>
                        </m:fPr>
                        <m:num>
                          <m:r>
                            <a:rPr lang="en-US" altLang="ja-JP" sz="1800" b="0" i="1" smtClean="0">
                              <a:latin typeface="Cambria Math"/>
                            </a:rPr>
                            <m:t>𝑊</m:t>
                          </m:r>
                        </m:num>
                        <m:den>
                          <m:r>
                            <a:rPr lang="en-US" altLang="ja-JP" sz="1800" b="0" i="1" smtClean="0">
                              <a:latin typeface="Cambria Math"/>
                            </a:rPr>
                            <m:t>2</m:t>
                          </m:r>
                          <m:r>
                            <a:rPr lang="en-US" altLang="ja-JP" sz="1800" b="0" i="1" smtClean="0">
                              <a:latin typeface="Cambria Math"/>
                            </a:rPr>
                            <m:t>𝐻</m:t>
                          </m:r>
                        </m:den>
                      </m:f>
                      <m:sSubSup>
                        <m:sSubSupPr>
                          <m:ctrlPr>
                            <a:rPr lang="en-US" altLang="ja-JP" sz="1800" b="0" i="1" smtClean="0">
                              <a:latin typeface="Cambria Math" panose="02040503050406030204" pitchFamily="18" charset="0"/>
                            </a:rPr>
                          </m:ctrlPr>
                        </m:sSubSupPr>
                        <m:e>
                          <m:r>
                            <a:rPr lang="en-US" altLang="ja-JP" sz="1800" b="0" i="1" smtClean="0">
                              <a:latin typeface="Cambria Math"/>
                            </a:rPr>
                            <m:t>𝑦</m:t>
                          </m:r>
                        </m:e>
                        <m:sub>
                          <m:r>
                            <m:rPr>
                              <m:sty m:val="p"/>
                            </m:rPr>
                            <a:rPr lang="en-US" altLang="ja-JP" sz="1800" b="0" i="0" smtClean="0">
                              <a:latin typeface="Cambria Math"/>
                            </a:rPr>
                            <m:t>m</m:t>
                          </m:r>
                        </m:sub>
                        <m:sup>
                          <m:r>
                            <a:rPr lang="en-US" altLang="ja-JP" sz="1800" b="0" i="1" smtClean="0">
                              <a:latin typeface="Cambria Math"/>
                            </a:rPr>
                            <m:t>2</m:t>
                          </m:r>
                        </m:sup>
                      </m:sSubSup>
                      <m:r>
                        <a:rPr lang="en-US" altLang="ja-JP" sz="1800" b="0" i="1" smtClean="0">
                          <a:latin typeface="Cambria Math"/>
                        </a:rPr>
                        <m:t>=</m:t>
                      </m:r>
                      <m:d>
                        <m:dPr>
                          <m:ctrlPr>
                            <a:rPr lang="en-US" altLang="ja-JP" sz="1800" b="0" i="1" smtClean="0">
                              <a:latin typeface="Cambria Math" panose="02040503050406030204" pitchFamily="18" charset="0"/>
                            </a:rPr>
                          </m:ctrlPr>
                        </m:dPr>
                        <m:e>
                          <m:f>
                            <m:fPr>
                              <m:ctrlPr>
                                <a:rPr lang="en-US" altLang="ja-JP" sz="1800" i="1">
                                  <a:latin typeface="Cambria Math" panose="02040503050406030204" pitchFamily="18" charset="0"/>
                                </a:rPr>
                              </m:ctrlPr>
                            </m:fPr>
                            <m:num>
                              <m:r>
                                <a:rPr lang="en-US" altLang="ja-JP" sz="1800" i="1">
                                  <a:latin typeface="Cambria Math"/>
                                </a:rPr>
                                <m:t>𝐵</m:t>
                              </m:r>
                            </m:num>
                            <m:den>
                              <m:r>
                                <a:rPr lang="en-US" altLang="ja-JP" sz="1800" i="1">
                                  <a:latin typeface="Cambria Math"/>
                                </a:rPr>
                                <m:t>𝐴</m:t>
                              </m:r>
                            </m:den>
                          </m:f>
                          <m:r>
                            <a:rPr lang="en-US" altLang="ja-JP" sz="1800" i="1">
                              <a:latin typeface="Cambria Math"/>
                            </a:rPr>
                            <m:t>−</m:t>
                          </m:r>
                          <m:f>
                            <m:fPr>
                              <m:ctrlPr>
                                <a:rPr lang="en-US" altLang="ja-JP" sz="1800" i="1" smtClean="0">
                                  <a:solidFill>
                                    <a:schemeClr val="tx1"/>
                                  </a:solidFill>
                                  <a:latin typeface="Cambria Math" panose="02040503050406030204" pitchFamily="18" charset="0"/>
                                </a:rPr>
                              </m:ctrlPr>
                            </m:fPr>
                            <m:num>
                              <m:r>
                                <a:rPr lang="en-US" altLang="ja-JP" sz="1800" i="1">
                                  <a:solidFill>
                                    <a:schemeClr val="tx1"/>
                                  </a:solidFill>
                                  <a:latin typeface="Cambria Math"/>
                                </a:rPr>
                                <m:t>1</m:t>
                              </m:r>
                            </m:num>
                            <m:den>
                              <m:r>
                                <a:rPr lang="en-US" altLang="ja-JP" sz="1800" i="1">
                                  <a:solidFill>
                                    <a:schemeClr val="tx1"/>
                                  </a:solidFill>
                                  <a:latin typeface="Cambria Math"/>
                                </a:rPr>
                                <m:t>𝐾𝐴</m:t>
                              </m:r>
                            </m:den>
                          </m:f>
                          <m:sSub>
                            <m:sSubPr>
                              <m:ctrlPr>
                                <a:rPr lang="en-US" altLang="ja-JP" sz="1800" i="1">
                                  <a:solidFill>
                                    <a:schemeClr val="tx1"/>
                                  </a:solidFill>
                                  <a:latin typeface="Cambria Math" panose="02040503050406030204" pitchFamily="18" charset="0"/>
                                </a:rPr>
                              </m:ctrlPr>
                            </m:sSubPr>
                            <m:e>
                              <m:r>
                                <a:rPr lang="en-US" altLang="ja-JP" sz="1800" i="1">
                                  <a:solidFill>
                                    <a:schemeClr val="tx1"/>
                                  </a:solidFill>
                                  <a:latin typeface="Cambria Math"/>
                                </a:rPr>
                                <m:t>𝑦</m:t>
                              </m:r>
                            </m:e>
                            <m:sub>
                              <m:r>
                                <m:rPr>
                                  <m:sty m:val="p"/>
                                </m:rPr>
                                <a:rPr lang="en-US" altLang="ja-JP" sz="1800" i="0">
                                  <a:solidFill>
                                    <a:schemeClr val="tx1"/>
                                  </a:solidFill>
                                  <a:latin typeface="Cambria Math"/>
                                </a:rPr>
                                <m:t>m</m:t>
                              </m:r>
                            </m:sub>
                          </m:sSub>
                        </m:e>
                      </m:d>
                      <m:sSub>
                        <m:sSubPr>
                          <m:ctrlPr>
                            <a:rPr lang="en-US" altLang="ja-JP" sz="1800" b="0" i="1" smtClean="0">
                              <a:latin typeface="Cambria Math" panose="02040503050406030204" pitchFamily="18" charset="0"/>
                            </a:rPr>
                          </m:ctrlPr>
                        </m:sSubPr>
                        <m:e>
                          <m:r>
                            <a:rPr lang="en-US" altLang="ja-JP" sz="1800" b="0" i="1" smtClean="0">
                              <a:latin typeface="Cambria Math"/>
                            </a:rPr>
                            <m:t>𝑦</m:t>
                          </m:r>
                        </m:e>
                        <m:sub>
                          <m:r>
                            <m:rPr>
                              <m:sty m:val="p"/>
                            </m:rPr>
                            <a:rPr lang="en-US" altLang="ja-JP" sz="1800" b="0" i="0" smtClean="0">
                              <a:latin typeface="Cambria Math"/>
                            </a:rPr>
                            <m:t>m</m:t>
                          </m:r>
                        </m:sub>
                      </m:sSub>
                      <m:r>
                        <a:rPr lang="en-US" altLang="ja-JP" sz="1800" i="1">
                          <a:latin typeface="Cambria Math"/>
                        </a:rPr>
                        <m:t>−</m:t>
                      </m:r>
                      <m:f>
                        <m:fPr>
                          <m:ctrlPr>
                            <a:rPr lang="en-US" altLang="ja-JP" sz="1800" i="1">
                              <a:latin typeface="Cambria Math" panose="02040503050406030204" pitchFamily="18" charset="0"/>
                            </a:rPr>
                          </m:ctrlPr>
                        </m:fPr>
                        <m:num>
                          <m:r>
                            <a:rPr lang="en-US" altLang="ja-JP" sz="1800" i="1">
                              <a:latin typeface="Cambria Math"/>
                            </a:rPr>
                            <m:t>𝑊</m:t>
                          </m:r>
                        </m:num>
                        <m:den>
                          <m:r>
                            <a:rPr lang="en-US" altLang="ja-JP" sz="1800" i="1">
                              <a:latin typeface="Cambria Math"/>
                            </a:rPr>
                            <m:t>2</m:t>
                          </m:r>
                          <m:r>
                            <a:rPr lang="en-US" altLang="ja-JP" sz="1800" i="1">
                              <a:latin typeface="Cambria Math"/>
                            </a:rPr>
                            <m:t>𝐻</m:t>
                          </m:r>
                        </m:den>
                      </m:f>
                      <m:sSubSup>
                        <m:sSubSupPr>
                          <m:ctrlPr>
                            <a:rPr lang="en-US" altLang="ja-JP" sz="1800" b="0" i="1" smtClean="0">
                              <a:latin typeface="Cambria Math" panose="02040503050406030204" pitchFamily="18" charset="0"/>
                            </a:rPr>
                          </m:ctrlPr>
                        </m:sSubSupPr>
                        <m:e>
                          <m:r>
                            <a:rPr lang="en-US" altLang="ja-JP" sz="1800" i="1">
                              <a:latin typeface="Cambria Math"/>
                            </a:rPr>
                            <m:t>𝑦</m:t>
                          </m:r>
                        </m:e>
                        <m:sub>
                          <m:r>
                            <m:rPr>
                              <m:sty m:val="p"/>
                            </m:rPr>
                            <a:rPr lang="en-US" altLang="ja-JP" sz="1800" i="0">
                              <a:latin typeface="Cambria Math"/>
                            </a:rPr>
                            <m:t>m</m:t>
                          </m:r>
                        </m:sub>
                        <m:sup>
                          <m:r>
                            <a:rPr lang="en-US" altLang="ja-JP" sz="1800" b="0" i="1" smtClean="0">
                              <a:latin typeface="Cambria Math"/>
                            </a:rPr>
                            <m:t>2</m:t>
                          </m:r>
                        </m:sup>
                      </m:sSubSup>
                    </m:oMath>
                  </m:oMathPara>
                </a14:m>
                <a:endParaRPr lang="en-US" altLang="ja-JP" sz="2000" dirty="0"/>
              </a:p>
              <a:p>
                <a:pPr marL="0" indent="0" algn="just">
                  <a:buNone/>
                </a:pPr>
                <a:endParaRPr lang="en-US" altLang="ja-JP" sz="800" dirty="0"/>
              </a:p>
              <a:p>
                <a:pPr algn="just">
                  <a:buFont typeface="Wingdings" panose="05000000000000000000" pitchFamily="2" charset="2"/>
                  <a:buChar char="n"/>
                </a:pPr>
                <a:r>
                  <a:rPr lang="ja-JP" altLang="en-US" sz="2400" dirty="0"/>
                  <a:t>独占企業の利潤も</a:t>
                </a:r>
                <a14:m>
                  <m:oMath xmlns:m="http://schemas.openxmlformats.org/officeDocument/2006/math">
                    <m:sSub>
                      <m:sSubPr>
                        <m:ctrlPr>
                          <a:rPr lang="en-US" altLang="ja-JP" sz="2400" b="0" i="1" smtClean="0">
                            <a:latin typeface="Cambria Math" panose="02040503050406030204" pitchFamily="18" charset="0"/>
                          </a:rPr>
                        </m:ctrlPr>
                      </m:sSubPr>
                      <m:e>
                        <m:r>
                          <a:rPr lang="en-US" altLang="ja-JP" sz="2400" b="0" i="1" smtClean="0">
                            <a:latin typeface="Cambria Math"/>
                          </a:rPr>
                          <m:t>𝑦</m:t>
                        </m:r>
                      </m:e>
                      <m:sub>
                        <m:r>
                          <m:rPr>
                            <m:sty m:val="p"/>
                          </m:rPr>
                          <a:rPr lang="en-US" altLang="ja-JP" sz="2400" i="0">
                            <a:latin typeface="Cambria Math"/>
                          </a:rPr>
                          <m:t>m</m:t>
                        </m:r>
                      </m:sub>
                    </m:sSub>
                  </m:oMath>
                </a14:m>
                <a:r>
                  <a:rPr lang="ja-JP" altLang="en-US" sz="2400" dirty="0"/>
                  <a:t>の２次関数となる．利潤は以下で最大．</a:t>
                </a:r>
                <a:endParaRPr lang="en-US" altLang="ja-JP" sz="2400" dirty="0"/>
              </a:p>
              <a:p>
                <a:pPr marL="0" indent="0" algn="just">
                  <a:buNone/>
                </a:pPr>
                <a14:m>
                  <m:oMathPara xmlns:m="http://schemas.openxmlformats.org/officeDocument/2006/math">
                    <m:oMathParaPr>
                      <m:jc m:val="centerGroup"/>
                    </m:oMathParaPr>
                    <m:oMath xmlns:m="http://schemas.openxmlformats.org/officeDocument/2006/math">
                      <m:sSubSup>
                        <m:sSubSupPr>
                          <m:ctrlPr>
                            <a:rPr lang="en-US" altLang="ja-JP" sz="2000" b="0" i="1" smtClean="0">
                              <a:latin typeface="Cambria Math" panose="02040503050406030204" pitchFamily="18" charset="0"/>
                            </a:rPr>
                          </m:ctrlPr>
                        </m:sSubSupPr>
                        <m:e>
                          <m:r>
                            <a:rPr lang="en-US" altLang="ja-JP" sz="2000" b="0" i="1" smtClean="0">
                              <a:latin typeface="Cambria Math"/>
                            </a:rPr>
                            <m:t>𝑦</m:t>
                          </m:r>
                        </m:e>
                        <m:sub>
                          <m:r>
                            <m:rPr>
                              <m:sty m:val="p"/>
                            </m:rPr>
                            <a:rPr lang="en-US" altLang="ja-JP" sz="2000" b="0" i="0" smtClean="0">
                              <a:latin typeface="Cambria Math"/>
                            </a:rPr>
                            <m:t>m</m:t>
                          </m:r>
                        </m:sub>
                        <m:sup>
                          <m:r>
                            <a:rPr lang="en-US" altLang="ja-JP" sz="2000" b="0" i="1" smtClean="0">
                              <a:latin typeface="Cambria Math"/>
                            </a:rPr>
                            <m:t>∗</m:t>
                          </m:r>
                        </m:sup>
                      </m:sSubSup>
                      <m:r>
                        <a:rPr lang="en-US" altLang="ja-JP" sz="2000" b="0" i="1" smtClean="0">
                          <a:latin typeface="Cambria Math"/>
                        </a:rPr>
                        <m:t>=</m:t>
                      </m:r>
                      <m:f>
                        <m:fPr>
                          <m:ctrlPr>
                            <a:rPr lang="en-US" altLang="ja-JP" sz="2000" b="0" i="1" smtClean="0">
                              <a:latin typeface="Cambria Math" panose="02040503050406030204" pitchFamily="18" charset="0"/>
                            </a:rPr>
                          </m:ctrlPr>
                        </m:fPr>
                        <m:num>
                          <m:f>
                            <m:fPr>
                              <m:ctrlPr>
                                <a:rPr lang="en-US" altLang="ja-JP" sz="2000" b="0" i="1" smtClean="0">
                                  <a:latin typeface="Cambria Math" panose="02040503050406030204" pitchFamily="18" charset="0"/>
                                </a:rPr>
                              </m:ctrlPr>
                            </m:fPr>
                            <m:num>
                              <m:r>
                                <a:rPr lang="en-US" altLang="ja-JP" sz="2000" b="0" i="1" smtClean="0">
                                  <a:latin typeface="Cambria Math"/>
                                </a:rPr>
                                <m:t>𝐵</m:t>
                              </m:r>
                            </m:num>
                            <m:den>
                              <m:r>
                                <a:rPr lang="en-US" altLang="ja-JP" sz="2000" b="0" i="1" smtClean="0">
                                  <a:latin typeface="Cambria Math"/>
                                </a:rPr>
                                <m:t>𝐴</m:t>
                              </m:r>
                            </m:den>
                          </m:f>
                        </m:num>
                        <m:den>
                          <m:r>
                            <a:rPr lang="en-US" altLang="ja-JP" sz="2000" b="0" i="1" smtClean="0">
                              <a:latin typeface="Cambria Math"/>
                            </a:rPr>
                            <m:t>2</m:t>
                          </m:r>
                          <m:d>
                            <m:dPr>
                              <m:ctrlPr>
                                <a:rPr lang="en-US" altLang="ja-JP" sz="2000" b="0" i="1" smtClean="0">
                                  <a:latin typeface="Cambria Math" panose="02040503050406030204" pitchFamily="18" charset="0"/>
                                </a:rPr>
                              </m:ctrlPr>
                            </m:dPr>
                            <m:e>
                              <m:f>
                                <m:fPr>
                                  <m:ctrlPr>
                                    <a:rPr lang="en-US" altLang="ja-JP" sz="2000" b="0" i="1" smtClean="0">
                                      <a:latin typeface="Cambria Math" panose="02040503050406030204" pitchFamily="18" charset="0"/>
                                    </a:rPr>
                                  </m:ctrlPr>
                                </m:fPr>
                                <m:num>
                                  <m:r>
                                    <a:rPr lang="en-US" altLang="ja-JP" sz="2000" b="0" i="1" smtClean="0">
                                      <a:latin typeface="Cambria Math"/>
                                    </a:rPr>
                                    <m:t>1</m:t>
                                  </m:r>
                                </m:num>
                                <m:den>
                                  <m:r>
                                    <a:rPr lang="en-US" altLang="ja-JP" sz="2000" b="0" i="1" smtClean="0">
                                      <a:latin typeface="Cambria Math"/>
                                    </a:rPr>
                                    <m:t>𝐾𝐴</m:t>
                                  </m:r>
                                </m:den>
                              </m:f>
                              <m:r>
                                <a:rPr lang="en-US" altLang="ja-JP" sz="2000" b="0" i="1" smtClean="0">
                                  <a:latin typeface="Cambria Math"/>
                                </a:rPr>
                                <m:t>+</m:t>
                              </m:r>
                              <m:f>
                                <m:fPr>
                                  <m:ctrlPr>
                                    <a:rPr lang="en-US" altLang="ja-JP" sz="2000" b="0" i="1" smtClean="0">
                                      <a:latin typeface="Cambria Math" panose="02040503050406030204" pitchFamily="18" charset="0"/>
                                    </a:rPr>
                                  </m:ctrlPr>
                                </m:fPr>
                                <m:num>
                                  <m:r>
                                    <a:rPr lang="en-US" altLang="ja-JP" sz="2000" b="0" i="1" smtClean="0">
                                      <a:latin typeface="Cambria Math"/>
                                    </a:rPr>
                                    <m:t>𝑊</m:t>
                                  </m:r>
                                </m:num>
                                <m:den>
                                  <m:r>
                                    <a:rPr lang="en-US" altLang="ja-JP" sz="2000" b="0" i="1" smtClean="0">
                                      <a:latin typeface="Cambria Math"/>
                                    </a:rPr>
                                    <m:t>2</m:t>
                                  </m:r>
                                  <m:r>
                                    <a:rPr lang="en-US" altLang="ja-JP" sz="2000" b="0" i="1" smtClean="0">
                                      <a:latin typeface="Cambria Math"/>
                                    </a:rPr>
                                    <m:t>𝐻</m:t>
                                  </m:r>
                                </m:den>
                              </m:f>
                            </m:e>
                          </m:d>
                        </m:den>
                      </m:f>
                    </m:oMath>
                  </m:oMathPara>
                </a14:m>
                <a:endParaRPr lang="en-US" altLang="ja-JP" sz="20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上の式は以下のように書き換えられる．</a:t>
                </a:r>
                <a:endParaRPr lang="en-US" altLang="ja-JP" sz="2400" dirty="0"/>
              </a:p>
              <a:p>
                <a:pPr algn="just">
                  <a:buFont typeface="Wingdings" panose="05000000000000000000" pitchFamily="2" charset="2"/>
                  <a:buChar char="n"/>
                </a:pPr>
                <a:endParaRPr lang="en-US" altLang="ja-JP" sz="900" dirty="0"/>
              </a:p>
              <a:p>
                <a:pPr marL="0" indent="0" algn="just">
                  <a:buNone/>
                </a:pPr>
                <a14:m>
                  <m:oMathPara xmlns:m="http://schemas.openxmlformats.org/officeDocument/2006/math">
                    <m:oMathParaPr>
                      <m:jc m:val="centerGroup"/>
                    </m:oMathParaPr>
                    <m:oMath xmlns:m="http://schemas.openxmlformats.org/officeDocument/2006/math">
                      <m:f>
                        <m:fPr>
                          <m:ctrlPr>
                            <a:rPr lang="en-US" altLang="ja-JP" sz="2000" i="1">
                              <a:latin typeface="Cambria Math" panose="02040503050406030204" pitchFamily="18" charset="0"/>
                            </a:rPr>
                          </m:ctrlPr>
                        </m:fPr>
                        <m:num>
                          <m:r>
                            <a:rPr lang="en-US" altLang="ja-JP" sz="2000" i="1">
                              <a:latin typeface="Cambria Math"/>
                            </a:rPr>
                            <m:t>𝐵</m:t>
                          </m:r>
                        </m:num>
                        <m:den>
                          <m:r>
                            <a:rPr lang="en-US" altLang="ja-JP" sz="2000" i="1">
                              <a:latin typeface="Cambria Math"/>
                            </a:rPr>
                            <m:t>𝐴</m:t>
                          </m:r>
                        </m:den>
                      </m:f>
                      <m:r>
                        <a:rPr lang="en-US" altLang="ja-JP" sz="2000" b="0" i="1" smtClean="0">
                          <a:latin typeface="Cambria Math"/>
                        </a:rPr>
                        <m:t>−</m:t>
                      </m:r>
                      <m:f>
                        <m:fPr>
                          <m:ctrlPr>
                            <a:rPr lang="en-US" altLang="ja-JP" sz="2000" b="0" i="1" smtClean="0">
                              <a:latin typeface="Cambria Math" panose="02040503050406030204" pitchFamily="18" charset="0"/>
                            </a:rPr>
                          </m:ctrlPr>
                        </m:fPr>
                        <m:num>
                          <m:r>
                            <a:rPr lang="en-US" altLang="ja-JP" sz="2000" b="0" i="1" smtClean="0">
                              <a:latin typeface="Cambria Math"/>
                            </a:rPr>
                            <m:t>2</m:t>
                          </m:r>
                        </m:num>
                        <m:den>
                          <m:r>
                            <a:rPr lang="en-US" altLang="ja-JP" sz="2000" b="0" i="1" smtClean="0">
                              <a:latin typeface="Cambria Math"/>
                            </a:rPr>
                            <m:t>𝐾𝐴</m:t>
                          </m:r>
                        </m:den>
                      </m:f>
                      <m:sSubSup>
                        <m:sSubSupPr>
                          <m:ctrlPr>
                            <a:rPr lang="en-US" altLang="ja-JP" sz="2000" b="0" i="1" smtClean="0">
                              <a:latin typeface="Cambria Math" panose="02040503050406030204" pitchFamily="18" charset="0"/>
                            </a:rPr>
                          </m:ctrlPr>
                        </m:sSubSupPr>
                        <m:e>
                          <m:r>
                            <a:rPr lang="en-US" altLang="ja-JP" sz="2000" b="0" i="1" smtClean="0">
                              <a:latin typeface="Cambria Math"/>
                            </a:rPr>
                            <m:t>𝑦</m:t>
                          </m:r>
                        </m:e>
                        <m:sub>
                          <m:r>
                            <m:rPr>
                              <m:sty m:val="p"/>
                            </m:rPr>
                            <a:rPr lang="en-US" altLang="ja-JP" sz="2000" b="0" i="0" smtClean="0">
                              <a:latin typeface="Cambria Math"/>
                            </a:rPr>
                            <m:t>m</m:t>
                          </m:r>
                        </m:sub>
                        <m:sup>
                          <m:r>
                            <a:rPr lang="en-US" altLang="ja-JP" sz="2000" b="0" i="1" smtClean="0">
                              <a:latin typeface="Cambria Math"/>
                            </a:rPr>
                            <m:t>∗</m:t>
                          </m:r>
                        </m:sup>
                      </m:sSubSup>
                      <m:r>
                        <a:rPr lang="en-US" altLang="ja-JP" sz="2000" b="0" i="1" smtClean="0">
                          <a:latin typeface="Cambria Math"/>
                        </a:rPr>
                        <m:t>=</m:t>
                      </m:r>
                      <m:f>
                        <m:fPr>
                          <m:ctrlPr>
                            <a:rPr lang="en-US" altLang="ja-JP" sz="2000" b="0" i="1" smtClean="0">
                              <a:latin typeface="Cambria Math" panose="02040503050406030204" pitchFamily="18" charset="0"/>
                            </a:rPr>
                          </m:ctrlPr>
                        </m:fPr>
                        <m:num>
                          <m:r>
                            <a:rPr lang="en-US" altLang="ja-JP" sz="2000" b="0" i="1" smtClean="0">
                              <a:latin typeface="Cambria Math"/>
                            </a:rPr>
                            <m:t>𝑊</m:t>
                          </m:r>
                        </m:num>
                        <m:den>
                          <m:r>
                            <a:rPr lang="en-US" altLang="ja-JP" sz="2000" b="0" i="1" smtClean="0">
                              <a:latin typeface="Cambria Math"/>
                            </a:rPr>
                            <m:t>𝐻</m:t>
                          </m:r>
                        </m:den>
                      </m:f>
                      <m:sSubSup>
                        <m:sSubSupPr>
                          <m:ctrlPr>
                            <a:rPr lang="en-US" altLang="ja-JP" sz="2000" b="0" i="1" smtClean="0">
                              <a:latin typeface="Cambria Math" panose="02040503050406030204" pitchFamily="18" charset="0"/>
                            </a:rPr>
                          </m:ctrlPr>
                        </m:sSubSupPr>
                        <m:e>
                          <m:r>
                            <a:rPr lang="en-US" altLang="ja-JP" sz="2000" b="0" i="1" smtClean="0">
                              <a:latin typeface="Cambria Math"/>
                            </a:rPr>
                            <m:t>𝑦</m:t>
                          </m:r>
                        </m:e>
                        <m:sub>
                          <m:r>
                            <m:rPr>
                              <m:sty m:val="p"/>
                            </m:rPr>
                            <a:rPr lang="en-US" altLang="ja-JP" sz="2000" b="0" i="0" smtClean="0">
                              <a:latin typeface="Cambria Math"/>
                            </a:rPr>
                            <m:t>m</m:t>
                          </m:r>
                        </m:sub>
                        <m:sup>
                          <m:r>
                            <a:rPr lang="en-US" altLang="ja-JP" sz="2000" b="0" i="1" smtClean="0">
                              <a:latin typeface="Cambria Math"/>
                            </a:rPr>
                            <m:t>∗</m:t>
                          </m:r>
                        </m:sup>
                      </m:sSubSup>
                    </m:oMath>
                  </m:oMathPara>
                </a14:m>
                <a:endParaRPr lang="en-US" altLang="ja-JP" sz="2000" dirty="0"/>
              </a:p>
              <a:p>
                <a:pPr marL="0" indent="0" algn="just">
                  <a:buNone/>
                </a:pPr>
                <a:endParaRPr lang="en-US" altLang="ja-JP" sz="900" dirty="0"/>
              </a:p>
              <a:p>
                <a:pPr algn="just">
                  <a:buFont typeface="Wingdings" panose="05000000000000000000" pitchFamily="2" charset="2"/>
                  <a:buChar char="n"/>
                </a:pPr>
                <a:r>
                  <a:rPr lang="ja-JP" altLang="en-US" sz="2400" dirty="0"/>
                  <a:t>企業の利潤最大化条件は</a:t>
                </a:r>
                <a:r>
                  <a:rPr lang="ja-JP" altLang="en-US" sz="2400" dirty="0">
                    <a:solidFill>
                      <a:srgbClr val="0070C0"/>
                    </a:solidFill>
                  </a:rPr>
                  <a:t>「限界収入</a:t>
                </a:r>
                <a:r>
                  <a:rPr lang="en-US" altLang="ja-JP" sz="2400" dirty="0">
                    <a:solidFill>
                      <a:srgbClr val="0070C0"/>
                    </a:solidFill>
                  </a:rPr>
                  <a:t>=</a:t>
                </a:r>
                <a:r>
                  <a:rPr lang="ja-JP" altLang="en-US" sz="2400" dirty="0">
                    <a:solidFill>
                      <a:srgbClr val="0070C0"/>
                    </a:solidFill>
                  </a:rPr>
                  <a:t>限界費用</a:t>
                </a:r>
                <a:r>
                  <a:rPr lang="ja-JP" altLang="en-US" sz="2400" dirty="0"/>
                  <a:t>」．</a:t>
                </a:r>
                <a:endParaRPr lang="en-US" altLang="ja-JP" sz="2400" dirty="0"/>
              </a:p>
              <a:p>
                <a:pPr lvl="1" algn="just">
                  <a:buFont typeface="Wingdings" panose="05000000000000000000" pitchFamily="2" charset="2"/>
                  <a:buChar char="n"/>
                </a:pPr>
                <a:r>
                  <a:rPr lang="ja-JP" altLang="en-US" sz="2100" dirty="0"/>
                  <a:t>右辺は限界費用．ということは，左辺は限界収入．</a:t>
                </a:r>
                <a:endParaRPr lang="en-US" altLang="ja-JP" sz="21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endParaRPr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68760"/>
                <a:ext cx="8229600" cy="4968552"/>
              </a:xfrm>
              <a:blipFill rotWithShape="1">
                <a:blip r:embed="rId2"/>
                <a:stretch>
                  <a:fillRect l="-296" t="-1840"/>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26</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A1FFFBF6-F23F-456F-B23F-BD2BAB4A758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14334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9" end="9"/>
                                            </p:txEl>
                                          </p:spTgt>
                                        </p:tgtEl>
                                        <p:attrNameLst>
                                          <p:attrName>style.visibility</p:attrName>
                                        </p:attrNameLst>
                                      </p:cBhvr>
                                      <p:to>
                                        <p:strVal val="visible"/>
                                      </p:to>
                                    </p:set>
                                    <p:animEffect transition="in" filter="fade">
                                      <p:cBhvr>
                                        <p:cTn id="18" dur="500"/>
                                        <p:tgtEl>
                                          <p:spTgt spid="3">
                                            <p:txEl>
                                              <p:pRg st="9" end="9"/>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animEffect transition="in" filter="fade">
                                      <p:cBhvr>
                                        <p:cTn id="23" dur="500"/>
                                        <p:tgtEl>
                                          <p:spTgt spid="3">
                                            <p:txEl>
                                              <p:pRg st="11" end="1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12" end="12"/>
                                            </p:txEl>
                                          </p:spTgt>
                                        </p:tgtEl>
                                        <p:attrNameLst>
                                          <p:attrName>style.visibility</p:attrName>
                                        </p:attrNameLst>
                                      </p:cBhvr>
                                      <p:to>
                                        <p:strVal val="visible"/>
                                      </p:to>
                                    </p:set>
                                    <p:animEffect transition="in" filter="fade">
                                      <p:cBhvr>
                                        <p:cTn id="26"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独占市場</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solidFill>
                      <a:srgbClr val="0070C0"/>
                    </a:solidFill>
                  </a:rPr>
                  <a:t>限界収入曲線</a:t>
                </a:r>
                <a:r>
                  <a:rPr lang="ja-JP" altLang="en-US" sz="2400" dirty="0"/>
                  <a:t>は右下がり．</a:t>
                </a:r>
                <a:r>
                  <a:rPr lang="ja-JP" altLang="en-US" sz="2400" dirty="0">
                    <a:solidFill>
                      <a:srgbClr val="FF0000"/>
                    </a:solidFill>
                  </a:rPr>
                  <a:t>限界費用曲線</a:t>
                </a:r>
                <a:r>
                  <a:rPr lang="ja-JP" altLang="en-US" sz="2400" dirty="0"/>
                  <a:t>は右上がり．交点の生産量（</a:t>
                </a:r>
                <a14:m>
                  <m:oMath xmlns:m="http://schemas.openxmlformats.org/officeDocument/2006/math">
                    <m:sSubSup>
                      <m:sSubSupPr>
                        <m:ctrlPr>
                          <a:rPr lang="en-US" altLang="ja-JP" sz="2400" b="0" i="1" smtClean="0">
                            <a:solidFill>
                              <a:srgbClr val="00B050"/>
                            </a:solidFill>
                            <a:latin typeface="Cambria Math" panose="02040503050406030204" pitchFamily="18" charset="0"/>
                          </a:rPr>
                        </m:ctrlPr>
                      </m:sSubSupPr>
                      <m:e>
                        <m:r>
                          <a:rPr lang="en-US" altLang="ja-JP" sz="2400" b="0" i="1" smtClean="0">
                            <a:solidFill>
                              <a:srgbClr val="00B050"/>
                            </a:solidFill>
                            <a:latin typeface="Cambria Math"/>
                          </a:rPr>
                          <m:t>𝑦</m:t>
                        </m:r>
                      </m:e>
                      <m:sub>
                        <m:r>
                          <m:rPr>
                            <m:sty m:val="p"/>
                          </m:rPr>
                          <a:rPr lang="en-US" altLang="ja-JP" sz="2400" b="0" i="0" smtClean="0">
                            <a:solidFill>
                              <a:srgbClr val="00B050"/>
                            </a:solidFill>
                            <a:latin typeface="Cambria Math"/>
                          </a:rPr>
                          <m:t>m</m:t>
                        </m:r>
                      </m:sub>
                      <m:sup>
                        <m:r>
                          <a:rPr lang="en-US" altLang="ja-JP" sz="2400" b="0" i="1" smtClean="0">
                            <a:solidFill>
                              <a:srgbClr val="00B050"/>
                            </a:solidFill>
                            <a:latin typeface="Cambria Math"/>
                          </a:rPr>
                          <m:t>∗</m:t>
                        </m:r>
                      </m:sup>
                    </m:sSubSup>
                  </m:oMath>
                </a14:m>
                <a:r>
                  <a:rPr lang="ja-JP" altLang="en-US" sz="2400" dirty="0"/>
                  <a:t>）が利潤を最大にする．この時，価格は需要曲線上で決まるので</a:t>
                </a:r>
                <a14:m>
                  <m:oMath xmlns:m="http://schemas.openxmlformats.org/officeDocument/2006/math">
                    <m:sSubSup>
                      <m:sSubSupPr>
                        <m:ctrlPr>
                          <a:rPr lang="en-US" altLang="ja-JP" sz="2400" i="1" smtClean="0">
                            <a:solidFill>
                              <a:srgbClr val="00B050"/>
                            </a:solidFill>
                            <a:latin typeface="Cambria Math" panose="02040503050406030204" pitchFamily="18" charset="0"/>
                          </a:rPr>
                        </m:ctrlPr>
                      </m:sSubSupPr>
                      <m:e>
                        <m:r>
                          <a:rPr lang="en-US" altLang="ja-JP" sz="2400" b="0" i="1" smtClean="0">
                            <a:solidFill>
                              <a:srgbClr val="00B050"/>
                            </a:solidFill>
                            <a:latin typeface="Cambria Math"/>
                          </a:rPr>
                          <m:t>𝑃</m:t>
                        </m:r>
                      </m:e>
                      <m:sub>
                        <m:r>
                          <m:rPr>
                            <m:sty m:val="p"/>
                          </m:rPr>
                          <a:rPr lang="en-US" altLang="ja-JP" sz="2400" i="0">
                            <a:solidFill>
                              <a:srgbClr val="00B050"/>
                            </a:solidFill>
                            <a:latin typeface="Cambria Math"/>
                          </a:rPr>
                          <m:t>m</m:t>
                        </m:r>
                      </m:sub>
                      <m:sup>
                        <m:r>
                          <a:rPr lang="en-US" altLang="ja-JP" sz="2400" i="1">
                            <a:solidFill>
                              <a:srgbClr val="00B050"/>
                            </a:solidFill>
                            <a:latin typeface="Cambria Math"/>
                          </a:rPr>
                          <m:t>∗</m:t>
                        </m:r>
                      </m:sup>
                    </m:sSubSup>
                  </m:oMath>
                </a14:m>
                <a:r>
                  <a:rPr lang="ja-JP" altLang="en-US" sz="2400" dirty="0"/>
                  <a:t>．</a:t>
                </a:r>
                <a:endParaRPr lang="en-US" altLang="ja-JP" sz="2400" dirty="0"/>
              </a:p>
              <a:p>
                <a:pPr lvl="1" algn="just">
                  <a:buFont typeface="Wingdings" panose="05000000000000000000" pitchFamily="2" charset="2"/>
                  <a:buChar char="n"/>
                </a:pPr>
                <a:r>
                  <a:rPr lang="ja-JP" altLang="en-US" sz="2100" dirty="0"/>
                  <a:t>生産者余剰は</a:t>
                </a:r>
                <a:endParaRPr lang="en-US" altLang="ja-JP" sz="2100" dirty="0"/>
              </a:p>
              <a:p>
                <a:pPr marL="274320" lvl="1" indent="0" algn="just">
                  <a:buNone/>
                </a:pPr>
                <a:r>
                  <a:rPr lang="ja-JP" altLang="en-US" sz="2100" dirty="0"/>
                  <a:t>　　台形</a:t>
                </a:r>
                <a:r>
                  <a:rPr lang="en-US" altLang="ja-JP" sz="2100" dirty="0" err="1"/>
                  <a:t>ofhb</a:t>
                </a:r>
                <a:r>
                  <a:rPr lang="ja-JP" altLang="en-US" sz="2100" dirty="0"/>
                  <a:t>の面積．</a:t>
                </a:r>
                <a:endParaRPr lang="en-US" altLang="ja-JP" sz="2100" dirty="0"/>
              </a:p>
              <a:p>
                <a:pPr lvl="1" algn="just">
                  <a:buFont typeface="Wingdings" panose="05000000000000000000" pitchFamily="2" charset="2"/>
                  <a:buChar char="n"/>
                </a:pPr>
                <a:r>
                  <a:rPr lang="ja-JP" altLang="en-US" sz="2100" dirty="0"/>
                  <a:t>消費者余剰は</a:t>
                </a:r>
                <a:endParaRPr lang="en-US" altLang="ja-JP" sz="2100" dirty="0"/>
              </a:p>
              <a:p>
                <a:pPr marL="274320" lvl="1" indent="0" algn="just">
                  <a:buNone/>
                </a:pPr>
                <a:r>
                  <a:rPr lang="ja-JP" altLang="en-US" sz="2100" dirty="0"/>
                  <a:t>　　⊿</a:t>
                </a:r>
                <a:r>
                  <a:rPr lang="en-US" altLang="ja-JP" sz="2100" dirty="0" err="1"/>
                  <a:t>bhd</a:t>
                </a:r>
                <a:r>
                  <a:rPr lang="ja-JP" altLang="en-US" sz="2100" dirty="0"/>
                  <a:t>の面積．</a:t>
                </a:r>
                <a:endParaRPr lang="en-US" altLang="ja-JP" sz="2100" dirty="0"/>
              </a:p>
              <a:p>
                <a:pPr lvl="1" algn="just">
                  <a:buFont typeface="Wingdings" panose="05000000000000000000" pitchFamily="2" charset="2"/>
                  <a:buChar char="n"/>
                </a:pPr>
                <a:r>
                  <a:rPr lang="ja-JP" altLang="en-US" sz="2100" dirty="0"/>
                  <a:t>競争的な市場と比べ，</a:t>
                </a:r>
                <a:endParaRPr lang="en-US" altLang="ja-JP" sz="2100" dirty="0"/>
              </a:p>
              <a:p>
                <a:pPr marL="274320" lvl="1" indent="0" algn="just">
                  <a:buNone/>
                </a:pPr>
                <a:r>
                  <a:rPr lang="en-US" altLang="ja-JP" sz="2100" dirty="0"/>
                  <a:t>     </a:t>
                </a:r>
                <a:r>
                  <a:rPr lang="ja-JP" altLang="en-US" sz="2100" dirty="0"/>
                  <a:t>⊿</a:t>
                </a:r>
                <a:r>
                  <a:rPr lang="en-US" altLang="ja-JP" sz="2100" dirty="0" err="1"/>
                  <a:t>feh</a:t>
                </a:r>
                <a:r>
                  <a:rPr lang="ja-JP" altLang="en-US" sz="2100" dirty="0"/>
                  <a:t>の面積の分</a:t>
                </a:r>
                <a:endParaRPr lang="en-US" altLang="ja-JP" sz="2100" dirty="0"/>
              </a:p>
              <a:p>
                <a:pPr marL="274320" lvl="1" indent="0" algn="just">
                  <a:buNone/>
                </a:pPr>
                <a:r>
                  <a:rPr lang="ja-JP" altLang="en-US" sz="2100" dirty="0"/>
                  <a:t>　　余剰が失われる．</a:t>
                </a:r>
                <a:endParaRPr lang="en-US" altLang="ja-JP" sz="2100" dirty="0"/>
              </a:p>
              <a:p>
                <a:pPr marL="274320" lvl="1" indent="0" algn="just">
                  <a:buNone/>
                </a:pPr>
                <a:r>
                  <a:rPr lang="ja-JP" altLang="en-US" sz="2100" dirty="0"/>
                  <a:t>　　（死荷重）</a:t>
                </a:r>
                <a:endParaRPr lang="en-US" altLang="ja-JP" sz="2100" dirty="0"/>
              </a:p>
              <a:p>
                <a:pPr lvl="1" algn="just">
                  <a:buFont typeface="Wingdings" panose="05000000000000000000" pitchFamily="2" charset="2"/>
                  <a:buChar char="n"/>
                </a:pPr>
                <a:endParaRPr lang="en-US" altLang="ja-JP" sz="2100" dirty="0"/>
              </a:p>
              <a:p>
                <a:pPr marL="274320" lvl="1" indent="0" algn="just">
                  <a:buNone/>
                </a:pPr>
                <a:endParaRPr lang="en-US" altLang="ja-JP" sz="1800" dirty="0"/>
              </a:p>
              <a:p>
                <a:pPr lvl="1" algn="just">
                  <a:buFont typeface="Wingdings" panose="05000000000000000000" pitchFamily="2" charset="2"/>
                  <a:buChar char="n"/>
                </a:pPr>
                <a:endParaRPr lang="en-US" altLang="ja-JP" sz="2100" dirty="0"/>
              </a:p>
              <a:p>
                <a:pPr lvl="1" algn="just">
                  <a:buFont typeface="Wingdings" panose="05000000000000000000" pitchFamily="2" charset="2"/>
                  <a:buChar char="n"/>
                </a:pPr>
                <a:endParaRPr lang="en-US" altLang="ja-JP" sz="21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68760"/>
                <a:ext cx="8229600" cy="4968552"/>
              </a:xfrm>
              <a:blipFill rotWithShape="1">
                <a:blip r:embed="rId2"/>
                <a:stretch>
                  <a:fillRect l="-444" t="-982" r="-111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27</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8" name="正方形/長方形 7"/>
          <p:cNvSpPr/>
          <p:nvPr/>
        </p:nvSpPr>
        <p:spPr>
          <a:xfrm>
            <a:off x="3060194" y="2675007"/>
            <a:ext cx="5400675" cy="3409950"/>
          </a:xfrm>
          <a:prstGeom prst="rect">
            <a:avLst/>
          </a:prstGeom>
          <a:noFill/>
        </p:spPr>
      </p:sp>
      <p:sp>
        <p:nvSpPr>
          <p:cNvPr id="9" name="二等辺三角形 8"/>
          <p:cNvSpPr/>
          <p:nvPr/>
        </p:nvSpPr>
        <p:spPr>
          <a:xfrm rot="5400000">
            <a:off x="5184121" y="4387637"/>
            <a:ext cx="499907" cy="346303"/>
          </a:xfrm>
          <a:prstGeom prst="triangle">
            <a:avLst>
              <a:gd name="adj" fmla="val 42496"/>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sp>
        <p:nvSpPr>
          <p:cNvPr id="10" name="直角三角形 9"/>
          <p:cNvSpPr/>
          <p:nvPr/>
        </p:nvSpPr>
        <p:spPr>
          <a:xfrm>
            <a:off x="4451411" y="3804907"/>
            <a:ext cx="829903" cy="505396"/>
          </a:xfrm>
          <a:prstGeom prst="rtTriangle">
            <a:avLst/>
          </a:prstGeom>
          <a:solidFill>
            <a:srgbClr val="FF66FF">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grpSp>
        <p:nvGrpSpPr>
          <p:cNvPr id="5" name="グループ化 4"/>
          <p:cNvGrpSpPr/>
          <p:nvPr/>
        </p:nvGrpSpPr>
        <p:grpSpPr>
          <a:xfrm>
            <a:off x="4464488" y="4310046"/>
            <a:ext cx="802729" cy="1107085"/>
            <a:chOff x="4464488" y="4310046"/>
            <a:chExt cx="802729" cy="1107085"/>
          </a:xfrm>
          <a:solidFill>
            <a:srgbClr val="0070C0">
              <a:alpha val="37000"/>
            </a:srgbClr>
          </a:solidFill>
        </p:grpSpPr>
        <p:sp>
          <p:nvSpPr>
            <p:cNvPr id="11" name="直角三角形 10"/>
            <p:cNvSpPr/>
            <p:nvPr/>
          </p:nvSpPr>
          <p:spPr>
            <a:xfrm rot="5400000">
              <a:off x="4554137" y="4704051"/>
              <a:ext cx="625173" cy="80098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sp>
          <p:nvSpPr>
            <p:cNvPr id="12" name="正方形/長方形 11"/>
            <p:cNvSpPr/>
            <p:nvPr/>
          </p:nvSpPr>
          <p:spPr>
            <a:xfrm>
              <a:off x="4464488" y="4310046"/>
              <a:ext cx="796416" cy="4818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400"/>
            </a:p>
          </p:txBody>
        </p:sp>
      </p:grpSp>
      <p:cxnSp>
        <p:nvCxnSpPr>
          <p:cNvPr id="13" name="AutoShape 388"/>
          <p:cNvCxnSpPr>
            <a:cxnSpLocks noChangeShapeType="1"/>
          </p:cNvCxnSpPr>
          <p:nvPr/>
        </p:nvCxnSpPr>
        <p:spPr bwMode="auto">
          <a:xfrm>
            <a:off x="4474999" y="5426570"/>
            <a:ext cx="2889885" cy="63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4" name="AutoShape 389"/>
          <p:cNvCxnSpPr>
            <a:cxnSpLocks noChangeShapeType="1"/>
          </p:cNvCxnSpPr>
          <p:nvPr/>
        </p:nvCxnSpPr>
        <p:spPr bwMode="auto">
          <a:xfrm flipV="1">
            <a:off x="4459734" y="3341865"/>
            <a:ext cx="635" cy="208534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15" name="Text Box 391"/>
              <p:cNvSpPr txBox="1">
                <a:spLocks noChangeArrowheads="1"/>
              </p:cNvSpPr>
              <p:nvPr/>
            </p:nvSpPr>
            <p:spPr bwMode="auto">
              <a:xfrm>
                <a:off x="3707905" y="2720200"/>
                <a:ext cx="1400978" cy="6216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lnSpc>
                    <a:spcPts val="1400"/>
                  </a:lnSpc>
                  <a:spcAft>
                    <a:spcPts val="0"/>
                  </a:spcAft>
                </a:pPr>
                <a14:m>
                  <m:oMath xmlns:m="http://schemas.openxmlformats.org/officeDocument/2006/math">
                    <m:r>
                      <a:rPr lang="en-US" sz="1400" i="1" kern="100">
                        <a:effectLst/>
                        <a:latin typeface="Cambria Math"/>
                        <a:ea typeface="ＭＳ 明朝"/>
                        <a:cs typeface="Times New Roman"/>
                      </a:rPr>
                      <m:t>𝑃</m:t>
                    </m:r>
                  </m:oMath>
                </a14:m>
                <a:r>
                  <a:rPr lang="ja-JP" sz="1400" kern="100" dirty="0">
                    <a:effectLst/>
                    <a:latin typeface="Century"/>
                    <a:ea typeface="ＭＳ 明朝"/>
                    <a:cs typeface="Times New Roman"/>
                  </a:rPr>
                  <a:t>；価格</a:t>
                </a:r>
              </a:p>
              <a:p>
                <a:pPr algn="just">
                  <a:lnSpc>
                    <a:spcPts val="1400"/>
                  </a:lnSpc>
                  <a:spcAft>
                    <a:spcPts val="0"/>
                  </a:spcAft>
                </a:pPr>
                <a14:m>
                  <m:oMath xmlns:m="http://schemas.openxmlformats.org/officeDocument/2006/math">
                    <m:r>
                      <a:rPr lang="en-US" sz="1400" i="1" kern="100">
                        <a:effectLst/>
                        <a:latin typeface="Cambria Math"/>
                        <a:ea typeface="ＭＳ 明朝"/>
                        <a:cs typeface="Times New Roman"/>
                      </a:rPr>
                      <m:t>𝑀𝑅</m:t>
                    </m:r>
                  </m:oMath>
                </a14:m>
                <a:r>
                  <a:rPr lang="ja-JP" sz="1400" kern="100" dirty="0">
                    <a:effectLst/>
                    <a:latin typeface="Century"/>
                    <a:ea typeface="ＭＳ 明朝"/>
                    <a:cs typeface="Times New Roman"/>
                  </a:rPr>
                  <a:t>；限界収入</a:t>
                </a:r>
              </a:p>
              <a:p>
                <a:pPr algn="just">
                  <a:lnSpc>
                    <a:spcPts val="1400"/>
                  </a:lnSpc>
                  <a:spcAft>
                    <a:spcPts val="0"/>
                  </a:spcAft>
                </a:pPr>
                <a14:m>
                  <m:oMath xmlns:m="http://schemas.openxmlformats.org/officeDocument/2006/math">
                    <m:r>
                      <a:rPr lang="en-US" sz="1400" i="1" kern="100">
                        <a:effectLst/>
                        <a:latin typeface="Cambria Math"/>
                        <a:ea typeface="ＭＳ 明朝"/>
                        <a:cs typeface="Times New Roman"/>
                      </a:rPr>
                      <m:t>𝑀𝐶</m:t>
                    </m:r>
                  </m:oMath>
                </a14:m>
                <a:r>
                  <a:rPr lang="ja-JP" sz="1400" kern="100" dirty="0">
                    <a:effectLst/>
                    <a:latin typeface="Century"/>
                    <a:ea typeface="ＭＳ 明朝"/>
                    <a:cs typeface="Times New Roman"/>
                  </a:rPr>
                  <a:t>；限界費用</a:t>
                </a:r>
              </a:p>
            </p:txBody>
          </p:sp>
        </mc:Choice>
        <mc:Fallback xmlns="">
          <p:sp>
            <p:nvSpPr>
              <p:cNvPr id="15" name="Text Box 391"/>
              <p:cNvSpPr txBox="1">
                <a:spLocks noRot="1" noChangeAspect="1" noMove="1" noResize="1" noEditPoints="1" noAdjustHandles="1" noChangeArrowheads="1" noChangeShapeType="1" noTextEdit="1"/>
              </p:cNvSpPr>
              <p:nvPr/>
            </p:nvSpPr>
            <p:spPr bwMode="auto">
              <a:xfrm>
                <a:off x="3707905" y="2720200"/>
                <a:ext cx="1400978" cy="621665"/>
              </a:xfrm>
              <a:prstGeom prst="rect">
                <a:avLst/>
              </a:prstGeom>
              <a:blipFill rotWithShape="1">
                <a:blip r:embed="rId3"/>
                <a:stretch>
                  <a:fillRect t="-13725" b="-294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16" name="Text Box 392"/>
          <p:cNvSpPr txBox="1">
            <a:spLocks noChangeArrowheads="1"/>
          </p:cNvSpPr>
          <p:nvPr/>
        </p:nvSpPr>
        <p:spPr bwMode="auto">
          <a:xfrm>
            <a:off x="6878145" y="3271327"/>
            <a:ext cx="1452654" cy="46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kern="100" dirty="0">
                <a:solidFill>
                  <a:srgbClr val="FF0000"/>
                </a:solidFill>
                <a:effectLst/>
                <a:latin typeface="Times New Roman"/>
                <a:ea typeface="ＭＳ 明朝"/>
                <a:cs typeface="Times New Roman"/>
              </a:rPr>
              <a:t>限界費用曲線</a:t>
            </a:r>
            <a:endParaRPr lang="ja-JP" sz="1400" kern="100" dirty="0">
              <a:solidFill>
                <a:srgbClr val="FF0000"/>
              </a:solidFill>
              <a:effectLst/>
              <a:latin typeface="Century"/>
              <a:ea typeface="ＭＳ 明朝"/>
              <a:cs typeface="Times New Roman"/>
            </a:endParaRPr>
          </a:p>
        </p:txBody>
      </p:sp>
      <mc:AlternateContent xmlns:mc="http://schemas.openxmlformats.org/markup-compatibility/2006" xmlns:a14="http://schemas.microsoft.com/office/drawing/2010/main">
        <mc:Choice Requires="a14">
          <p:sp>
            <p:nvSpPr>
              <p:cNvPr id="17" name="Text Box 394"/>
              <p:cNvSpPr txBox="1">
                <a:spLocks noChangeArrowheads="1"/>
              </p:cNvSpPr>
              <p:nvPr/>
            </p:nvSpPr>
            <p:spPr bwMode="auto">
              <a:xfrm>
                <a:off x="7247477" y="5449494"/>
                <a:ext cx="1639402" cy="46676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lnSpc>
                    <a:spcPts val="1400"/>
                  </a:lnSpc>
                  <a:spcAft>
                    <a:spcPts val="0"/>
                  </a:spcAft>
                </a:pPr>
                <a14:m>
                  <m:oMath xmlns:m="http://schemas.openxmlformats.org/officeDocument/2006/math">
                    <m:sSub>
                      <m:sSubPr>
                        <m:ctrlPr>
                          <a:rPr lang="ja-JP" sz="1400" i="1" kern="100">
                            <a:effectLst/>
                            <a:latin typeface="Cambria Math" panose="02040503050406030204" pitchFamily="18" charset="0"/>
                            <a:ea typeface="Cambria Math"/>
                            <a:cs typeface="Times New Roman"/>
                          </a:rPr>
                        </m:ctrlPr>
                      </m:sSubPr>
                      <m:e>
                        <m:r>
                          <a:rPr lang="en-US" sz="1400" i="1" kern="100">
                            <a:effectLst/>
                            <a:latin typeface="Cambria Math"/>
                            <a:ea typeface="ＭＳ 明朝"/>
                            <a:cs typeface="Times New Roman"/>
                          </a:rPr>
                          <m:t>𝑦</m:t>
                        </m:r>
                      </m:e>
                      <m:sub>
                        <m:r>
                          <m:rPr>
                            <m:sty m:val="p"/>
                          </m:rPr>
                          <a:rPr lang="en-US" sz="1400" i="0" kern="100">
                            <a:effectLst/>
                            <a:latin typeface="Cambria Math"/>
                            <a:ea typeface="ＭＳ 明朝"/>
                            <a:cs typeface="Times New Roman"/>
                          </a:rPr>
                          <m:t>m</m:t>
                        </m:r>
                      </m:sub>
                    </m:sSub>
                  </m:oMath>
                </a14:m>
                <a:r>
                  <a:rPr lang="ja-JP" sz="1400" kern="100" dirty="0">
                    <a:effectLst/>
                    <a:latin typeface="Times New Roman"/>
                    <a:ea typeface="ＭＳ 明朝"/>
                    <a:cs typeface="Times New Roman"/>
                  </a:rPr>
                  <a:t>；生産量</a:t>
                </a:r>
                <a:endParaRPr lang="ja-JP" sz="1400" kern="100" dirty="0">
                  <a:effectLst/>
                  <a:latin typeface="Century"/>
                  <a:ea typeface="ＭＳ 明朝"/>
                  <a:cs typeface="Times New Roman"/>
                </a:endParaRPr>
              </a:p>
              <a:p>
                <a:pPr algn="just">
                  <a:lnSpc>
                    <a:spcPts val="1400"/>
                  </a:lnSpc>
                  <a:spcAft>
                    <a:spcPts val="0"/>
                  </a:spcAft>
                </a:pPr>
                <a14:m>
                  <m:oMath xmlns:m="http://schemas.openxmlformats.org/officeDocument/2006/math">
                    <m:sSub>
                      <m:sSubPr>
                        <m:ctrlPr>
                          <a:rPr lang="ja-JP" sz="1400" i="1" kern="100">
                            <a:effectLst/>
                            <a:latin typeface="Cambria Math" panose="02040503050406030204" pitchFamily="18" charset="0"/>
                            <a:ea typeface="Cambria Math"/>
                            <a:cs typeface="Times New Roman"/>
                          </a:rPr>
                        </m:ctrlPr>
                      </m:sSubPr>
                      <m:e>
                        <m:r>
                          <a:rPr lang="en-US" sz="1400" i="1" kern="100">
                            <a:effectLst/>
                            <a:latin typeface="Cambria Math"/>
                            <a:ea typeface="ＭＳ 明朝"/>
                            <a:cs typeface="Times New Roman"/>
                          </a:rPr>
                          <m:t>𝐷</m:t>
                        </m:r>
                      </m:e>
                      <m:sub>
                        <m:r>
                          <m:rPr>
                            <m:sty m:val="p"/>
                          </m:rPr>
                          <a:rPr lang="en-US" sz="1400" kern="100">
                            <a:effectLst/>
                            <a:latin typeface="Cambria Math"/>
                            <a:ea typeface="ＭＳ 明朝"/>
                            <a:cs typeface="Times New Roman"/>
                          </a:rPr>
                          <m:t>M</m:t>
                        </m:r>
                      </m:sub>
                    </m:sSub>
                  </m:oMath>
                </a14:m>
                <a:r>
                  <a:rPr lang="ja-JP" sz="1400" kern="100" dirty="0">
                    <a:effectLst/>
                    <a:latin typeface="Times New Roman"/>
                    <a:ea typeface="ＭＳ 明朝"/>
                    <a:cs typeface="Times New Roman"/>
                  </a:rPr>
                  <a:t>；需要量</a:t>
                </a:r>
                <a:endParaRPr lang="ja-JP" sz="1400" kern="100" dirty="0">
                  <a:effectLst/>
                  <a:latin typeface="Century"/>
                  <a:ea typeface="ＭＳ 明朝"/>
                  <a:cs typeface="Times New Roman"/>
                </a:endParaRPr>
              </a:p>
            </p:txBody>
          </p:sp>
        </mc:Choice>
        <mc:Fallback xmlns="">
          <p:sp>
            <p:nvSpPr>
              <p:cNvPr id="17" name="Text Box 394"/>
              <p:cNvSpPr txBox="1">
                <a:spLocks noRot="1" noChangeAspect="1" noMove="1" noResize="1" noEditPoints="1" noAdjustHandles="1" noChangeArrowheads="1" noChangeShapeType="1" noTextEdit="1"/>
              </p:cNvSpPr>
              <p:nvPr/>
            </p:nvSpPr>
            <p:spPr bwMode="auto">
              <a:xfrm>
                <a:off x="7247477" y="5449494"/>
                <a:ext cx="1639402" cy="466764"/>
              </a:xfrm>
              <a:prstGeom prst="rect">
                <a:avLst/>
              </a:prstGeom>
              <a:blipFill rotWithShape="1">
                <a:blip r:embed="rId4"/>
                <a:stretch>
                  <a:fillRect t="-1818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18" name="直線コネクタ 17"/>
          <p:cNvCxnSpPr/>
          <p:nvPr/>
        </p:nvCxnSpPr>
        <p:spPr>
          <a:xfrm>
            <a:off x="4464462" y="3804623"/>
            <a:ext cx="2553255" cy="162228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4459250" y="3805013"/>
            <a:ext cx="1314883" cy="1621891"/>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flipH="1">
            <a:off x="4464863" y="3519437"/>
            <a:ext cx="2413865" cy="190708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 Box 392"/>
          <p:cNvSpPr txBox="1">
            <a:spLocks noChangeArrowheads="1"/>
          </p:cNvSpPr>
          <p:nvPr/>
        </p:nvSpPr>
        <p:spPr bwMode="auto">
          <a:xfrm>
            <a:off x="6510163" y="4784388"/>
            <a:ext cx="1366858" cy="320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dirty="0">
                <a:effectLst/>
                <a:latin typeface="ＭＳ Ｐゴシック"/>
                <a:ea typeface="ＭＳ 明朝"/>
                <a:cs typeface="ＭＳ Ｐゴシック"/>
              </a:rPr>
              <a:t>市場需要曲線</a:t>
            </a:r>
            <a:endParaRPr lang="ja-JP" sz="1400" dirty="0">
              <a:effectLst/>
              <a:latin typeface="ＭＳ Ｐゴシック"/>
              <a:cs typeface="ＭＳ Ｐゴシック"/>
            </a:endParaRPr>
          </a:p>
        </p:txBody>
      </p:sp>
      <p:sp>
        <p:nvSpPr>
          <p:cNvPr id="22" name="Text Box 392"/>
          <p:cNvSpPr txBox="1">
            <a:spLocks noChangeArrowheads="1"/>
          </p:cNvSpPr>
          <p:nvPr/>
        </p:nvSpPr>
        <p:spPr bwMode="auto">
          <a:xfrm>
            <a:off x="6280685" y="4109141"/>
            <a:ext cx="1329468" cy="33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dirty="0">
                <a:solidFill>
                  <a:srgbClr val="0070C0"/>
                </a:solidFill>
                <a:effectLst/>
                <a:latin typeface="ＭＳ Ｐゴシック"/>
                <a:ea typeface="ＭＳ 明朝"/>
                <a:cs typeface="ＭＳ Ｐゴシック"/>
              </a:rPr>
              <a:t>限界収入曲線</a:t>
            </a:r>
            <a:endParaRPr lang="ja-JP" sz="1400" dirty="0">
              <a:solidFill>
                <a:srgbClr val="0070C0"/>
              </a:solidFill>
              <a:effectLst/>
              <a:latin typeface="ＭＳ Ｐゴシック"/>
              <a:cs typeface="ＭＳ Ｐゴシック"/>
            </a:endParaRPr>
          </a:p>
        </p:txBody>
      </p:sp>
      <p:cxnSp>
        <p:nvCxnSpPr>
          <p:cNvPr id="23" name="直線コネクタ 22"/>
          <p:cNvCxnSpPr/>
          <p:nvPr/>
        </p:nvCxnSpPr>
        <p:spPr>
          <a:xfrm>
            <a:off x="5261100" y="4310091"/>
            <a:ext cx="0" cy="1116125"/>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H="1">
            <a:off x="4458768" y="4310881"/>
            <a:ext cx="794801"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 Box 392"/>
              <p:cNvSpPr txBox="1">
                <a:spLocks noChangeArrowheads="1"/>
              </p:cNvSpPr>
              <p:nvPr/>
            </p:nvSpPr>
            <p:spPr bwMode="auto">
              <a:xfrm>
                <a:off x="4046233" y="3582111"/>
                <a:ext cx="405302" cy="4640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f>
                        <m:fPr>
                          <m:ctrlPr>
                            <a:rPr lang="ja-JP" sz="1400" i="1">
                              <a:effectLst/>
                              <a:latin typeface="Cambria Math" panose="02040503050406030204" pitchFamily="18" charset="0"/>
                              <a:ea typeface="Cambria Math"/>
                              <a:cs typeface="ＭＳ Ｐゴシック"/>
                            </a:rPr>
                          </m:ctrlPr>
                        </m:fPr>
                        <m:num>
                          <m:r>
                            <a:rPr lang="en-US" sz="1400" i="1">
                              <a:effectLst/>
                              <a:latin typeface="Cambria Math"/>
                              <a:cs typeface="ＭＳ Ｐゴシック"/>
                            </a:rPr>
                            <m:t>𝐵</m:t>
                          </m:r>
                        </m:num>
                        <m:den>
                          <m:r>
                            <a:rPr lang="en-US" sz="1400" i="1">
                              <a:effectLst/>
                              <a:latin typeface="Cambria Math"/>
                              <a:cs typeface="ＭＳ Ｐゴシック"/>
                            </a:rPr>
                            <m:t>𝐴</m:t>
                          </m:r>
                        </m:den>
                      </m:f>
                    </m:oMath>
                  </m:oMathPara>
                </a14:m>
                <a:endParaRPr lang="ja-JP" sz="1400">
                  <a:effectLst/>
                  <a:latin typeface="ＭＳ Ｐゴシック"/>
                  <a:cs typeface="ＭＳ Ｐゴシック"/>
                </a:endParaRPr>
              </a:p>
            </p:txBody>
          </p:sp>
        </mc:Choice>
        <mc:Fallback xmlns="">
          <p:sp>
            <p:nvSpPr>
              <p:cNvPr id="25" name="Text Box 392"/>
              <p:cNvSpPr txBox="1">
                <a:spLocks noRot="1" noChangeAspect="1" noMove="1" noResize="1" noEditPoints="1" noAdjustHandles="1" noChangeArrowheads="1" noChangeShapeType="1" noTextEdit="1"/>
              </p:cNvSpPr>
              <p:nvPr/>
            </p:nvSpPr>
            <p:spPr bwMode="auto">
              <a:xfrm>
                <a:off x="4046233" y="3582111"/>
                <a:ext cx="405302" cy="464020"/>
              </a:xfrm>
              <a:prstGeom prst="rect">
                <a:avLst/>
              </a:prstGeom>
              <a:blipFill rotWithShape="1">
                <a:blip r:embed="rId5"/>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 name="Text Box 392"/>
              <p:cNvSpPr txBox="1">
                <a:spLocks noChangeArrowheads="1"/>
              </p:cNvSpPr>
              <p:nvPr/>
            </p:nvSpPr>
            <p:spPr bwMode="auto">
              <a:xfrm>
                <a:off x="6878161" y="5427533"/>
                <a:ext cx="405130" cy="24224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a:effectLst/>
                          <a:latin typeface="Cambria Math"/>
                          <a:ea typeface="ＭＳ 明朝"/>
                          <a:cs typeface="ＭＳ Ｐゴシック"/>
                        </a:rPr>
                        <m:t>𝐵</m:t>
                      </m:r>
                    </m:oMath>
                  </m:oMathPara>
                </a14:m>
                <a:endParaRPr lang="ja-JP" sz="1400">
                  <a:effectLst/>
                  <a:latin typeface="ＭＳ Ｐゴシック"/>
                  <a:cs typeface="ＭＳ Ｐゴシック"/>
                </a:endParaRPr>
              </a:p>
            </p:txBody>
          </p:sp>
        </mc:Choice>
        <mc:Fallback xmlns="">
          <p:sp>
            <p:nvSpPr>
              <p:cNvPr id="26" name="Text Box 392"/>
              <p:cNvSpPr txBox="1">
                <a:spLocks noRot="1" noChangeAspect="1" noMove="1" noResize="1" noEditPoints="1" noAdjustHandles="1" noChangeArrowheads="1" noChangeShapeType="1" noTextEdit="1"/>
              </p:cNvSpPr>
              <p:nvPr/>
            </p:nvSpPr>
            <p:spPr bwMode="auto">
              <a:xfrm>
                <a:off x="6878161" y="5427533"/>
                <a:ext cx="405130" cy="242246"/>
              </a:xfrm>
              <a:prstGeom prst="rect">
                <a:avLst/>
              </a:prstGeom>
              <a:blipFill rotWithShape="1">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 name="Text Box 392"/>
              <p:cNvSpPr txBox="1">
                <a:spLocks noChangeArrowheads="1"/>
              </p:cNvSpPr>
              <p:nvPr/>
            </p:nvSpPr>
            <p:spPr bwMode="auto">
              <a:xfrm>
                <a:off x="5576771" y="5434855"/>
                <a:ext cx="471068" cy="48246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f>
                        <m:fPr>
                          <m:ctrlPr>
                            <a:rPr lang="ja-JP" sz="1400" i="1">
                              <a:effectLst/>
                              <a:latin typeface="Cambria Math" panose="02040503050406030204" pitchFamily="18" charset="0"/>
                              <a:ea typeface="Cambria Math"/>
                              <a:cs typeface="Times New Roman"/>
                            </a:rPr>
                          </m:ctrlPr>
                        </m:fPr>
                        <m:num>
                          <m:r>
                            <a:rPr lang="en-US" sz="1400" i="1">
                              <a:effectLst/>
                              <a:latin typeface="Cambria Math"/>
                              <a:ea typeface="ＭＳ 明朝"/>
                              <a:cs typeface="Times New Roman"/>
                            </a:rPr>
                            <m:t>𝐵</m:t>
                          </m:r>
                        </m:num>
                        <m:den>
                          <m:r>
                            <a:rPr lang="en-US" sz="1400" i="1">
                              <a:effectLst/>
                              <a:latin typeface="Cambria Math"/>
                              <a:ea typeface="ＭＳ 明朝"/>
                              <a:cs typeface="Times New Roman"/>
                            </a:rPr>
                            <m:t>2</m:t>
                          </m:r>
                        </m:den>
                      </m:f>
                    </m:oMath>
                  </m:oMathPara>
                </a14:m>
                <a:endParaRPr lang="ja-JP" sz="1400">
                  <a:effectLst/>
                  <a:latin typeface="ＭＳ Ｐゴシック"/>
                  <a:cs typeface="ＭＳ Ｐゴシック"/>
                </a:endParaRPr>
              </a:p>
            </p:txBody>
          </p:sp>
        </mc:Choice>
        <mc:Fallback xmlns="">
          <p:sp>
            <p:nvSpPr>
              <p:cNvPr id="27" name="Text Box 392"/>
              <p:cNvSpPr txBox="1">
                <a:spLocks noRot="1" noChangeAspect="1" noMove="1" noResize="1" noEditPoints="1" noAdjustHandles="1" noChangeArrowheads="1" noChangeShapeType="1" noTextEdit="1"/>
              </p:cNvSpPr>
              <p:nvPr/>
            </p:nvSpPr>
            <p:spPr bwMode="auto">
              <a:xfrm>
                <a:off x="5576771" y="5434855"/>
                <a:ext cx="471068" cy="482463"/>
              </a:xfrm>
              <a:prstGeom prst="rect">
                <a:avLst/>
              </a:prstGeom>
              <a:blipFill rotWithShape="1">
                <a:blip r:embed="rId7"/>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8" name="Text Box 392"/>
              <p:cNvSpPr txBox="1">
                <a:spLocks noChangeArrowheads="1"/>
              </p:cNvSpPr>
              <p:nvPr/>
            </p:nvSpPr>
            <p:spPr bwMode="auto">
              <a:xfrm>
                <a:off x="4046161" y="4160294"/>
                <a:ext cx="405130" cy="4635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sSubSup>
                        <m:sSubSupPr>
                          <m:ctrlPr>
                            <a:rPr lang="ja-JP" sz="1400" i="1" smtClean="0">
                              <a:solidFill>
                                <a:srgbClr val="00B050"/>
                              </a:solidFill>
                              <a:effectLst/>
                              <a:latin typeface="Cambria Math" panose="02040503050406030204" pitchFamily="18" charset="0"/>
                              <a:ea typeface="Cambria Math"/>
                              <a:cs typeface="ＭＳ Ｐゴシック"/>
                            </a:rPr>
                          </m:ctrlPr>
                        </m:sSubSupPr>
                        <m:e>
                          <m:r>
                            <a:rPr lang="en-US" sz="1400" i="1">
                              <a:solidFill>
                                <a:srgbClr val="00B050"/>
                              </a:solidFill>
                              <a:effectLst/>
                              <a:latin typeface="Cambria Math"/>
                              <a:ea typeface="Cambria Math"/>
                              <a:cs typeface="ＭＳ Ｐゴシック"/>
                            </a:rPr>
                            <m:t>𝑃</m:t>
                          </m:r>
                        </m:e>
                        <m:sub>
                          <m:r>
                            <m:rPr>
                              <m:sty m:val="p"/>
                            </m:rPr>
                            <a:rPr lang="en-US" sz="1400" i="0">
                              <a:solidFill>
                                <a:srgbClr val="00B050"/>
                              </a:solidFill>
                              <a:effectLst/>
                              <a:latin typeface="Cambria Math"/>
                              <a:ea typeface="Cambria Math"/>
                              <a:cs typeface="ＭＳ Ｐゴシック"/>
                            </a:rPr>
                            <m:t>m</m:t>
                          </m:r>
                        </m:sub>
                        <m:sup>
                          <m:r>
                            <a:rPr lang="en-US" sz="1400" i="1">
                              <a:solidFill>
                                <a:srgbClr val="00B050"/>
                              </a:solidFill>
                              <a:effectLst/>
                              <a:latin typeface="Cambria Math"/>
                              <a:ea typeface="Cambria Math"/>
                              <a:cs typeface="ＭＳ Ｐゴシック"/>
                            </a:rPr>
                            <m:t>∗</m:t>
                          </m:r>
                        </m:sup>
                      </m:sSubSup>
                    </m:oMath>
                  </m:oMathPara>
                </a14:m>
                <a:endParaRPr lang="ja-JP" sz="1400" dirty="0">
                  <a:solidFill>
                    <a:srgbClr val="00B050"/>
                  </a:solidFill>
                  <a:effectLst/>
                  <a:latin typeface="ＭＳ Ｐゴシック"/>
                  <a:cs typeface="ＭＳ Ｐゴシック"/>
                </a:endParaRPr>
              </a:p>
            </p:txBody>
          </p:sp>
        </mc:Choice>
        <mc:Fallback xmlns="">
          <p:sp>
            <p:nvSpPr>
              <p:cNvPr id="28" name="Text Box 392"/>
              <p:cNvSpPr txBox="1">
                <a:spLocks noRot="1" noChangeAspect="1" noMove="1" noResize="1" noEditPoints="1" noAdjustHandles="1" noChangeArrowheads="1" noChangeShapeType="1" noTextEdit="1"/>
              </p:cNvSpPr>
              <p:nvPr/>
            </p:nvSpPr>
            <p:spPr bwMode="auto">
              <a:xfrm>
                <a:off x="4046161" y="4160294"/>
                <a:ext cx="405130" cy="463550"/>
              </a:xfrm>
              <a:prstGeom prst="rect">
                <a:avLst/>
              </a:prstGeom>
              <a:blipFill rotWithShape="1">
                <a:blip r:embed="rId8"/>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29" name="直線コネクタ 28"/>
          <p:cNvCxnSpPr/>
          <p:nvPr/>
        </p:nvCxnSpPr>
        <p:spPr>
          <a:xfrm flipH="1">
            <a:off x="4467442" y="4527156"/>
            <a:ext cx="1139784"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 Box 392"/>
              <p:cNvSpPr txBox="1">
                <a:spLocks noChangeArrowheads="1"/>
              </p:cNvSpPr>
              <p:nvPr/>
            </p:nvSpPr>
            <p:spPr bwMode="auto">
              <a:xfrm>
                <a:off x="4981196" y="5427254"/>
                <a:ext cx="580796" cy="30282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sSubSup>
                        <m:sSubSupPr>
                          <m:ctrlPr>
                            <a:rPr lang="ja-JP" sz="1400" i="1" smtClean="0">
                              <a:solidFill>
                                <a:srgbClr val="00B050"/>
                              </a:solidFill>
                              <a:effectLst/>
                              <a:latin typeface="Cambria Math" panose="02040503050406030204" pitchFamily="18" charset="0"/>
                              <a:ea typeface="Cambria Math"/>
                              <a:cs typeface="ＭＳ Ｐゴシック"/>
                            </a:rPr>
                          </m:ctrlPr>
                        </m:sSubSupPr>
                        <m:e>
                          <m:r>
                            <a:rPr lang="en-US" sz="1400" i="1">
                              <a:solidFill>
                                <a:srgbClr val="00B050"/>
                              </a:solidFill>
                              <a:effectLst/>
                              <a:latin typeface="Cambria Math"/>
                              <a:cs typeface="ＭＳ Ｐゴシック"/>
                            </a:rPr>
                            <m:t>𝑦</m:t>
                          </m:r>
                        </m:e>
                        <m:sub>
                          <m:r>
                            <m:rPr>
                              <m:sty m:val="p"/>
                            </m:rPr>
                            <a:rPr lang="en-US" sz="1400" i="0">
                              <a:solidFill>
                                <a:srgbClr val="00B050"/>
                              </a:solidFill>
                              <a:effectLst/>
                              <a:latin typeface="Cambria Math"/>
                              <a:cs typeface="ＭＳ Ｐゴシック"/>
                            </a:rPr>
                            <m:t>m</m:t>
                          </m:r>
                        </m:sub>
                        <m:sup>
                          <m:r>
                            <a:rPr lang="en-US" sz="1400" i="1">
                              <a:solidFill>
                                <a:srgbClr val="00B050"/>
                              </a:solidFill>
                              <a:effectLst/>
                              <a:latin typeface="Cambria Math"/>
                              <a:cs typeface="ＭＳ Ｐゴシック"/>
                            </a:rPr>
                            <m:t>∗</m:t>
                          </m:r>
                        </m:sup>
                      </m:sSubSup>
                    </m:oMath>
                  </m:oMathPara>
                </a14:m>
                <a:endParaRPr lang="ja-JP" sz="1400" dirty="0">
                  <a:effectLst/>
                  <a:latin typeface="ＭＳ Ｐゴシック"/>
                  <a:cs typeface="ＭＳ Ｐゴシック"/>
                </a:endParaRPr>
              </a:p>
            </p:txBody>
          </p:sp>
        </mc:Choice>
        <mc:Fallback xmlns="">
          <p:sp>
            <p:nvSpPr>
              <p:cNvPr id="30" name="Text Box 392"/>
              <p:cNvSpPr txBox="1">
                <a:spLocks noRot="1" noChangeAspect="1" noMove="1" noResize="1" noEditPoints="1" noAdjustHandles="1" noChangeArrowheads="1" noChangeShapeType="1" noTextEdit="1"/>
              </p:cNvSpPr>
              <p:nvPr/>
            </p:nvSpPr>
            <p:spPr bwMode="auto">
              <a:xfrm>
                <a:off x="4981196" y="5427254"/>
                <a:ext cx="580796" cy="302825"/>
              </a:xfrm>
              <a:prstGeom prst="rect">
                <a:avLst/>
              </a:prstGeom>
              <a:blipFill rotWithShape="1">
                <a:blip r:embed="rId9"/>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1" name="Text Box 392"/>
              <p:cNvSpPr txBox="1">
                <a:spLocks noChangeArrowheads="1"/>
              </p:cNvSpPr>
              <p:nvPr/>
            </p:nvSpPr>
            <p:spPr bwMode="auto">
              <a:xfrm>
                <a:off x="3993631" y="4396303"/>
                <a:ext cx="551548" cy="51246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sSup>
                        <m:sSupPr>
                          <m:ctrlPr>
                            <a:rPr lang="ja-JP" sz="1400" i="1">
                              <a:effectLst/>
                              <a:latin typeface="Cambria Math" panose="02040503050406030204" pitchFamily="18" charset="0"/>
                              <a:ea typeface="Cambria Math"/>
                              <a:cs typeface="ＭＳ Ｐゴシック"/>
                            </a:rPr>
                          </m:ctrlPr>
                        </m:sSupPr>
                        <m:e>
                          <m:r>
                            <a:rPr lang="en-US" sz="1400" i="1">
                              <a:effectLst/>
                              <a:latin typeface="Cambria Math"/>
                              <a:ea typeface="Cambria Math"/>
                              <a:cs typeface="ＭＳ Ｐゴシック"/>
                            </a:rPr>
                            <m:t>𝑃</m:t>
                          </m:r>
                        </m:e>
                        <m:sup>
                          <m:r>
                            <a:rPr lang="en-US" sz="1400" i="1">
                              <a:effectLst/>
                              <a:latin typeface="Cambria Math"/>
                              <a:ea typeface="Cambria Math"/>
                              <a:cs typeface="ＭＳ Ｐゴシック"/>
                            </a:rPr>
                            <m:t>∗</m:t>
                          </m:r>
                        </m:sup>
                      </m:sSup>
                    </m:oMath>
                  </m:oMathPara>
                </a14:m>
                <a:endParaRPr lang="ja-JP" sz="1400">
                  <a:effectLst/>
                  <a:latin typeface="ＭＳ Ｐゴシック"/>
                  <a:cs typeface="ＭＳ Ｐゴシック"/>
                </a:endParaRPr>
              </a:p>
            </p:txBody>
          </p:sp>
        </mc:Choice>
        <mc:Fallback xmlns="">
          <p:sp>
            <p:nvSpPr>
              <p:cNvPr id="31" name="Text Box 392"/>
              <p:cNvSpPr txBox="1">
                <a:spLocks noRot="1" noChangeAspect="1" noMove="1" noResize="1" noEditPoints="1" noAdjustHandles="1" noChangeArrowheads="1" noChangeShapeType="1" noTextEdit="1"/>
              </p:cNvSpPr>
              <p:nvPr/>
            </p:nvSpPr>
            <p:spPr bwMode="auto">
              <a:xfrm>
                <a:off x="3993631" y="4396303"/>
                <a:ext cx="551548" cy="512463"/>
              </a:xfrm>
              <a:prstGeom prst="rect">
                <a:avLst/>
              </a:prstGeom>
              <a:blipFill rotWithShape="1">
                <a:blip r:embed="rId10"/>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32" name="直線コネクタ 31"/>
          <p:cNvCxnSpPr/>
          <p:nvPr/>
        </p:nvCxnSpPr>
        <p:spPr>
          <a:xfrm>
            <a:off x="5607452" y="4527156"/>
            <a:ext cx="1" cy="90759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 Box 392"/>
              <p:cNvSpPr txBox="1">
                <a:spLocks noChangeArrowheads="1"/>
              </p:cNvSpPr>
              <p:nvPr/>
            </p:nvSpPr>
            <p:spPr bwMode="auto">
              <a:xfrm>
                <a:off x="5320589" y="5434855"/>
                <a:ext cx="580390" cy="30226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sSup>
                        <m:sSupPr>
                          <m:ctrlPr>
                            <a:rPr lang="ja-JP" sz="1400" i="1">
                              <a:effectLst/>
                              <a:latin typeface="Cambria Math" panose="02040503050406030204" pitchFamily="18" charset="0"/>
                              <a:ea typeface="Cambria Math"/>
                              <a:cs typeface="ＭＳ Ｐゴシック"/>
                            </a:rPr>
                          </m:ctrlPr>
                        </m:sSupPr>
                        <m:e>
                          <m:r>
                            <a:rPr lang="en-US" sz="1400" i="1">
                              <a:effectLst/>
                              <a:latin typeface="Cambria Math"/>
                              <a:ea typeface="ＭＳ 明朝"/>
                              <a:cs typeface="ＭＳ Ｐゴシック"/>
                            </a:rPr>
                            <m:t>𝑦</m:t>
                          </m:r>
                        </m:e>
                        <m:sup>
                          <m:r>
                            <a:rPr lang="en-US" sz="1400" i="1">
                              <a:effectLst/>
                              <a:latin typeface="Cambria Math"/>
                              <a:ea typeface="ＭＳ 明朝"/>
                              <a:cs typeface="ＭＳ Ｐゴシック"/>
                            </a:rPr>
                            <m:t>∗</m:t>
                          </m:r>
                        </m:sup>
                      </m:sSup>
                    </m:oMath>
                  </m:oMathPara>
                </a14:m>
                <a:endParaRPr lang="ja-JP" sz="1400">
                  <a:effectLst/>
                  <a:latin typeface="ＭＳ Ｐゴシック"/>
                  <a:cs typeface="ＭＳ Ｐゴシック"/>
                </a:endParaRPr>
              </a:p>
            </p:txBody>
          </p:sp>
        </mc:Choice>
        <mc:Fallback xmlns="">
          <p:sp>
            <p:nvSpPr>
              <p:cNvPr id="33" name="Text Box 392"/>
              <p:cNvSpPr txBox="1">
                <a:spLocks noRot="1" noChangeAspect="1" noMove="1" noResize="1" noEditPoints="1" noAdjustHandles="1" noChangeArrowheads="1" noChangeShapeType="1" noTextEdit="1"/>
              </p:cNvSpPr>
              <p:nvPr/>
            </p:nvSpPr>
            <p:spPr bwMode="auto">
              <a:xfrm>
                <a:off x="5320589" y="5434855"/>
                <a:ext cx="580390" cy="302260"/>
              </a:xfrm>
              <a:prstGeom prst="rect">
                <a:avLst/>
              </a:prstGeom>
              <a:blipFill rotWithShape="1">
                <a:blip r:embed="rId11"/>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34" name="Text Box 392"/>
          <p:cNvSpPr txBox="1">
            <a:spLocks noChangeArrowheads="1"/>
          </p:cNvSpPr>
          <p:nvPr/>
        </p:nvSpPr>
        <p:spPr bwMode="auto">
          <a:xfrm>
            <a:off x="4422167" y="4459513"/>
            <a:ext cx="251612" cy="273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a</a:t>
            </a:r>
            <a:endParaRPr lang="ja-JP" sz="1400">
              <a:effectLst/>
              <a:latin typeface="ＭＳ Ｐゴシック"/>
              <a:cs typeface="ＭＳ Ｐゴシック"/>
            </a:endParaRPr>
          </a:p>
        </p:txBody>
      </p:sp>
      <p:sp>
        <p:nvSpPr>
          <p:cNvPr id="35" name="Text Box 392"/>
          <p:cNvSpPr txBox="1">
            <a:spLocks noChangeArrowheads="1"/>
          </p:cNvSpPr>
          <p:nvPr/>
        </p:nvSpPr>
        <p:spPr bwMode="auto">
          <a:xfrm>
            <a:off x="4293625" y="5337679"/>
            <a:ext cx="251460" cy="273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o</a:t>
            </a:r>
            <a:endParaRPr lang="ja-JP" sz="1400">
              <a:effectLst/>
              <a:latin typeface="ＭＳ Ｐゴシック"/>
              <a:cs typeface="ＭＳ Ｐゴシック"/>
            </a:endParaRPr>
          </a:p>
        </p:txBody>
      </p:sp>
      <p:sp>
        <p:nvSpPr>
          <p:cNvPr id="36" name="Text Box 392"/>
          <p:cNvSpPr txBox="1">
            <a:spLocks noChangeArrowheads="1"/>
          </p:cNvSpPr>
          <p:nvPr/>
        </p:nvSpPr>
        <p:spPr bwMode="auto">
          <a:xfrm>
            <a:off x="4417294" y="4251087"/>
            <a:ext cx="250825"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b</a:t>
            </a:r>
            <a:endParaRPr lang="ja-JP" sz="1400">
              <a:effectLst/>
              <a:latin typeface="ＭＳ Ｐゴシック"/>
              <a:cs typeface="ＭＳ Ｐゴシック"/>
            </a:endParaRPr>
          </a:p>
        </p:txBody>
      </p:sp>
      <p:sp>
        <p:nvSpPr>
          <p:cNvPr id="37" name="Text Box 392"/>
          <p:cNvSpPr txBox="1">
            <a:spLocks noChangeArrowheads="1"/>
          </p:cNvSpPr>
          <p:nvPr/>
        </p:nvSpPr>
        <p:spPr bwMode="auto">
          <a:xfrm>
            <a:off x="4423483" y="3625989"/>
            <a:ext cx="250190" cy="27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d</a:t>
            </a:r>
            <a:endParaRPr lang="ja-JP" sz="1400">
              <a:effectLst/>
              <a:latin typeface="ＭＳ Ｐゴシック"/>
              <a:cs typeface="ＭＳ Ｐゴシック"/>
            </a:endParaRPr>
          </a:p>
        </p:txBody>
      </p:sp>
      <p:sp>
        <p:nvSpPr>
          <p:cNvPr id="38" name="Text Box 392"/>
          <p:cNvSpPr txBox="1">
            <a:spLocks noChangeArrowheads="1"/>
          </p:cNvSpPr>
          <p:nvPr/>
        </p:nvSpPr>
        <p:spPr bwMode="auto">
          <a:xfrm>
            <a:off x="5655278" y="4389292"/>
            <a:ext cx="249555" cy="271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e</a:t>
            </a:r>
            <a:endParaRPr lang="ja-JP" sz="1400">
              <a:effectLst/>
              <a:latin typeface="ＭＳ Ｐゴシック"/>
              <a:cs typeface="ＭＳ Ｐゴシック"/>
            </a:endParaRPr>
          </a:p>
        </p:txBody>
      </p:sp>
      <p:sp>
        <p:nvSpPr>
          <p:cNvPr id="39" name="Text Box 392"/>
          <p:cNvSpPr txBox="1">
            <a:spLocks noChangeArrowheads="1"/>
          </p:cNvSpPr>
          <p:nvPr/>
        </p:nvSpPr>
        <p:spPr bwMode="auto">
          <a:xfrm>
            <a:off x="5290942" y="4682314"/>
            <a:ext cx="248920" cy="271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f</a:t>
            </a:r>
            <a:endParaRPr lang="ja-JP" sz="1400">
              <a:effectLst/>
              <a:latin typeface="ＭＳ Ｐゴシック"/>
              <a:cs typeface="ＭＳ Ｐゴシック"/>
            </a:endParaRPr>
          </a:p>
        </p:txBody>
      </p:sp>
      <p:sp>
        <p:nvSpPr>
          <p:cNvPr id="40" name="Text Box 392"/>
          <p:cNvSpPr txBox="1">
            <a:spLocks noChangeArrowheads="1"/>
          </p:cNvSpPr>
          <p:nvPr/>
        </p:nvSpPr>
        <p:spPr bwMode="auto">
          <a:xfrm>
            <a:off x="5108883" y="4445288"/>
            <a:ext cx="248285" cy="27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g</a:t>
            </a:r>
            <a:endParaRPr lang="ja-JP" sz="1400">
              <a:effectLst/>
              <a:latin typeface="ＭＳ Ｐゴシック"/>
              <a:cs typeface="ＭＳ Ｐゴシック"/>
            </a:endParaRPr>
          </a:p>
        </p:txBody>
      </p:sp>
      <p:sp>
        <p:nvSpPr>
          <p:cNvPr id="41" name="Text Box 392"/>
          <p:cNvSpPr txBox="1">
            <a:spLocks noChangeArrowheads="1"/>
          </p:cNvSpPr>
          <p:nvPr/>
        </p:nvSpPr>
        <p:spPr bwMode="auto">
          <a:xfrm>
            <a:off x="5157489" y="4090830"/>
            <a:ext cx="24765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h</a:t>
            </a:r>
            <a:endParaRPr lang="ja-JP" sz="1400">
              <a:effectLst/>
              <a:latin typeface="ＭＳ Ｐゴシック"/>
              <a:cs typeface="ＭＳ Ｐゴシック"/>
            </a:endParaRPr>
          </a:p>
        </p:txBody>
      </p:sp>
      <mc:AlternateContent xmlns:mc="http://schemas.openxmlformats.org/markup-compatibility/2006" xmlns:a14="http://schemas.microsoft.com/office/drawing/2010/main">
        <mc:Choice Requires="a14">
          <p:sp>
            <p:nvSpPr>
              <p:cNvPr id="42" name="Text Box 630"/>
              <p:cNvSpPr txBox="1">
                <a:spLocks noChangeArrowheads="1"/>
              </p:cNvSpPr>
              <p:nvPr/>
            </p:nvSpPr>
            <p:spPr bwMode="auto">
              <a:xfrm>
                <a:off x="7485598" y="4854413"/>
                <a:ext cx="1401281" cy="42126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a:effectLst/>
                          <a:latin typeface="Cambria Math"/>
                          <a:ea typeface="ＭＳ 明朝"/>
                          <a:cs typeface="Times New Roman"/>
                        </a:rPr>
                        <m:t>𝑃</m:t>
                      </m:r>
                      <m:r>
                        <a:rPr lang="en-US" sz="1400">
                          <a:effectLst/>
                          <a:latin typeface="Cambria Math"/>
                          <a:ea typeface="ＭＳ 明朝"/>
                          <a:cs typeface="Times New Roman"/>
                        </a:rPr>
                        <m:t>=</m:t>
                      </m:r>
                      <m:f>
                        <m:fPr>
                          <m:ctrlPr>
                            <a:rPr lang="ja-JP" sz="1400" i="1" kern="100">
                              <a:effectLst/>
                              <a:latin typeface="Cambria Math" panose="02040503050406030204" pitchFamily="18" charset="0"/>
                              <a:ea typeface="Cambria Math"/>
                              <a:cs typeface="ＭＳ Ｐゴシック"/>
                            </a:rPr>
                          </m:ctrlPr>
                        </m:fPr>
                        <m:num>
                          <m:r>
                            <a:rPr lang="en-US" sz="1400" i="1">
                              <a:effectLst/>
                              <a:latin typeface="Cambria Math"/>
                              <a:ea typeface="ＭＳ 明朝"/>
                              <a:cs typeface="Times New Roman"/>
                            </a:rPr>
                            <m:t>𝐵</m:t>
                          </m:r>
                        </m:num>
                        <m:den>
                          <m:r>
                            <a:rPr lang="en-US" sz="1400" i="1">
                              <a:effectLst/>
                              <a:latin typeface="Cambria Math"/>
                              <a:ea typeface="ＭＳ 明朝"/>
                              <a:cs typeface="Times New Roman"/>
                            </a:rPr>
                            <m:t>𝐴</m:t>
                          </m:r>
                        </m:den>
                      </m:f>
                      <m:r>
                        <a:rPr lang="en-US" sz="1400" i="1">
                          <a:effectLst/>
                          <a:latin typeface="Cambria Math"/>
                          <a:ea typeface="ＭＳ 明朝"/>
                          <a:cs typeface="Times New Roman"/>
                        </a:rPr>
                        <m:t>−</m:t>
                      </m:r>
                      <m:f>
                        <m:fPr>
                          <m:ctrlPr>
                            <a:rPr lang="ja-JP" sz="1400" i="1" kern="100">
                              <a:effectLst/>
                              <a:latin typeface="Cambria Math" panose="02040503050406030204" pitchFamily="18" charset="0"/>
                              <a:ea typeface="Cambria Math"/>
                              <a:cs typeface="ＭＳ Ｐゴシック"/>
                            </a:rPr>
                          </m:ctrlPr>
                        </m:fPr>
                        <m:num>
                          <m:r>
                            <a:rPr lang="en-US" sz="1400" i="1">
                              <a:effectLst/>
                              <a:latin typeface="Cambria Math"/>
                              <a:ea typeface="ＭＳ 明朝"/>
                              <a:cs typeface="Times New Roman"/>
                            </a:rPr>
                            <m:t>1</m:t>
                          </m:r>
                        </m:num>
                        <m:den>
                          <m:r>
                            <a:rPr lang="en-US" sz="1400" i="1">
                              <a:effectLst/>
                              <a:latin typeface="Cambria Math"/>
                              <a:ea typeface="ＭＳ 明朝"/>
                              <a:cs typeface="Times New Roman"/>
                            </a:rPr>
                            <m:t>𝐾𝐴</m:t>
                          </m:r>
                        </m:den>
                      </m:f>
                      <m:sSub>
                        <m:sSubPr>
                          <m:ctrlPr>
                            <a:rPr lang="ja-JP" sz="1400" i="1" kern="100">
                              <a:effectLst/>
                              <a:latin typeface="Cambria Math" panose="02040503050406030204" pitchFamily="18" charset="0"/>
                              <a:ea typeface="Cambria Math"/>
                              <a:cs typeface="ＭＳ Ｐゴシック"/>
                            </a:rPr>
                          </m:ctrlPr>
                        </m:sSubPr>
                        <m:e>
                          <m:r>
                            <a:rPr lang="en-US" sz="1400" i="1">
                              <a:effectLst/>
                              <a:latin typeface="Cambria Math"/>
                              <a:ea typeface="ＭＳ 明朝"/>
                              <a:cs typeface="Times New Roman"/>
                            </a:rPr>
                            <m:t>𝐷</m:t>
                          </m:r>
                        </m:e>
                        <m:sub>
                          <m:r>
                            <m:rPr>
                              <m:sty m:val="p"/>
                            </m:rPr>
                            <a:rPr lang="en-US" sz="1400">
                              <a:effectLst/>
                              <a:latin typeface="Cambria Math"/>
                              <a:ea typeface="ＭＳ 明朝"/>
                              <a:cs typeface="Times New Roman"/>
                            </a:rPr>
                            <m:t>M</m:t>
                          </m:r>
                        </m:sub>
                      </m:sSub>
                    </m:oMath>
                  </m:oMathPara>
                </a14:m>
                <a:endParaRPr lang="ja-JP" sz="1400" dirty="0">
                  <a:effectLst/>
                  <a:latin typeface="ＭＳ Ｐゴシック"/>
                  <a:cs typeface="ＭＳ Ｐゴシック"/>
                </a:endParaRPr>
              </a:p>
            </p:txBody>
          </p:sp>
        </mc:Choice>
        <mc:Fallback xmlns="">
          <p:sp>
            <p:nvSpPr>
              <p:cNvPr id="42" name="Text Box 630"/>
              <p:cNvSpPr txBox="1">
                <a:spLocks noRot="1" noChangeAspect="1" noMove="1" noResize="1" noEditPoints="1" noAdjustHandles="1" noChangeArrowheads="1" noChangeShapeType="1" noTextEdit="1"/>
              </p:cNvSpPr>
              <p:nvPr/>
            </p:nvSpPr>
            <p:spPr bwMode="auto">
              <a:xfrm>
                <a:off x="7485598" y="4854413"/>
                <a:ext cx="1401281" cy="421269"/>
              </a:xfrm>
              <a:prstGeom prst="rect">
                <a:avLst/>
              </a:prstGeom>
              <a:blipFill rotWithShape="1">
                <a:blip r:embed="rId12"/>
                <a:stretch>
                  <a:fillRect b="-101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3" name="Text Box 630"/>
              <p:cNvSpPr txBox="1">
                <a:spLocks noChangeArrowheads="1"/>
              </p:cNvSpPr>
              <p:nvPr/>
            </p:nvSpPr>
            <p:spPr bwMode="auto">
              <a:xfrm>
                <a:off x="6878145" y="3501452"/>
                <a:ext cx="1127873" cy="4198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smtClean="0">
                          <a:solidFill>
                            <a:srgbClr val="FF0000"/>
                          </a:solidFill>
                          <a:effectLst/>
                          <a:latin typeface="Cambria Math"/>
                          <a:ea typeface="ＭＳ 明朝"/>
                          <a:cs typeface="Times New Roman"/>
                        </a:rPr>
                        <m:t>𝑀𝐶</m:t>
                      </m:r>
                      <m:r>
                        <a:rPr lang="en-US" sz="1400">
                          <a:solidFill>
                            <a:srgbClr val="FF0000"/>
                          </a:solidFill>
                          <a:effectLst/>
                          <a:latin typeface="Cambria Math"/>
                          <a:ea typeface="ＭＳ 明朝"/>
                          <a:cs typeface="Times New Roman"/>
                        </a:rPr>
                        <m:t>=</m:t>
                      </m:r>
                      <m:f>
                        <m:fPr>
                          <m:ctrlPr>
                            <a:rPr lang="ja-JP" sz="1400" i="1" kern="100">
                              <a:solidFill>
                                <a:srgbClr val="FF0000"/>
                              </a:solidFill>
                              <a:effectLst/>
                              <a:latin typeface="Cambria Math" panose="02040503050406030204" pitchFamily="18" charset="0"/>
                              <a:ea typeface="Cambria Math"/>
                              <a:cs typeface="ＭＳ Ｐゴシック"/>
                            </a:rPr>
                          </m:ctrlPr>
                        </m:fPr>
                        <m:num>
                          <m:r>
                            <a:rPr lang="en-US" sz="1400" i="1">
                              <a:solidFill>
                                <a:srgbClr val="FF0000"/>
                              </a:solidFill>
                              <a:effectLst/>
                              <a:latin typeface="Cambria Math"/>
                              <a:ea typeface="ＭＳ 明朝"/>
                              <a:cs typeface="Times New Roman"/>
                            </a:rPr>
                            <m:t>𝑊</m:t>
                          </m:r>
                        </m:num>
                        <m:den>
                          <m:r>
                            <a:rPr lang="en-US" sz="1400" i="1">
                              <a:solidFill>
                                <a:srgbClr val="FF0000"/>
                              </a:solidFill>
                              <a:effectLst/>
                              <a:latin typeface="Cambria Math"/>
                              <a:ea typeface="ＭＳ 明朝"/>
                              <a:cs typeface="Times New Roman"/>
                            </a:rPr>
                            <m:t>𝐻</m:t>
                          </m:r>
                        </m:den>
                      </m:f>
                      <m:sSub>
                        <m:sSubPr>
                          <m:ctrlPr>
                            <a:rPr lang="ja-JP" sz="1400" i="1" kern="100">
                              <a:solidFill>
                                <a:srgbClr val="FF0000"/>
                              </a:solidFill>
                              <a:effectLst/>
                              <a:latin typeface="Cambria Math" panose="02040503050406030204" pitchFamily="18" charset="0"/>
                              <a:ea typeface="Cambria Math"/>
                              <a:cs typeface="ＭＳ Ｐゴシック"/>
                            </a:rPr>
                          </m:ctrlPr>
                        </m:sSubPr>
                        <m:e>
                          <m:r>
                            <a:rPr lang="en-US" sz="1400" i="1">
                              <a:solidFill>
                                <a:srgbClr val="FF0000"/>
                              </a:solidFill>
                              <a:effectLst/>
                              <a:latin typeface="Cambria Math"/>
                              <a:ea typeface="ＭＳ 明朝"/>
                              <a:cs typeface="Times New Roman"/>
                            </a:rPr>
                            <m:t>𝑦</m:t>
                          </m:r>
                        </m:e>
                        <m:sub>
                          <m:r>
                            <m:rPr>
                              <m:sty m:val="p"/>
                            </m:rPr>
                            <a:rPr lang="en-US" sz="1400">
                              <a:solidFill>
                                <a:srgbClr val="FF0000"/>
                              </a:solidFill>
                              <a:effectLst/>
                              <a:latin typeface="Cambria Math"/>
                              <a:ea typeface="ＭＳ 明朝"/>
                              <a:cs typeface="Times New Roman"/>
                            </a:rPr>
                            <m:t>m</m:t>
                          </m:r>
                        </m:sub>
                      </m:sSub>
                    </m:oMath>
                  </m:oMathPara>
                </a14:m>
                <a:endParaRPr lang="ja-JP" sz="1400" dirty="0">
                  <a:solidFill>
                    <a:srgbClr val="FF0000"/>
                  </a:solidFill>
                  <a:effectLst/>
                  <a:latin typeface="ＭＳ Ｐゴシック"/>
                  <a:cs typeface="ＭＳ Ｐゴシック"/>
                </a:endParaRPr>
              </a:p>
            </p:txBody>
          </p:sp>
        </mc:Choice>
        <mc:Fallback xmlns="">
          <p:sp>
            <p:nvSpPr>
              <p:cNvPr id="43" name="Text Box 630"/>
              <p:cNvSpPr txBox="1">
                <a:spLocks noRot="1" noChangeAspect="1" noMove="1" noResize="1" noEditPoints="1" noAdjustHandles="1" noChangeArrowheads="1" noChangeShapeType="1" noTextEdit="1"/>
              </p:cNvSpPr>
              <p:nvPr/>
            </p:nvSpPr>
            <p:spPr bwMode="auto">
              <a:xfrm>
                <a:off x="6878145" y="3501452"/>
                <a:ext cx="1127873" cy="419859"/>
              </a:xfrm>
              <a:prstGeom prst="rect">
                <a:avLst/>
              </a:prstGeom>
              <a:blipFill rotWithShape="1">
                <a:blip r:embed="rId13"/>
                <a:stretch>
                  <a:fillRect b="-101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44" name="直線矢印コネクタ 43"/>
          <p:cNvCxnSpPr/>
          <p:nvPr/>
        </p:nvCxnSpPr>
        <p:spPr>
          <a:xfrm flipH="1">
            <a:off x="5655278" y="4459513"/>
            <a:ext cx="662466" cy="720569"/>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Text Box 630"/>
              <p:cNvSpPr txBox="1">
                <a:spLocks noChangeArrowheads="1"/>
              </p:cNvSpPr>
              <p:nvPr/>
            </p:nvSpPr>
            <p:spPr bwMode="auto">
              <a:xfrm>
                <a:off x="7017717" y="4203642"/>
                <a:ext cx="1533177" cy="42126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smtClean="0">
                          <a:solidFill>
                            <a:srgbClr val="0070C0"/>
                          </a:solidFill>
                          <a:effectLst/>
                          <a:latin typeface="Cambria Math"/>
                          <a:ea typeface="ＭＳ 明朝"/>
                          <a:cs typeface="Times New Roman"/>
                        </a:rPr>
                        <m:t>𝑀𝑅</m:t>
                      </m:r>
                      <m:r>
                        <a:rPr lang="en-US" sz="1400">
                          <a:solidFill>
                            <a:srgbClr val="0070C0"/>
                          </a:solidFill>
                          <a:effectLst/>
                          <a:latin typeface="Cambria Math"/>
                          <a:ea typeface="ＭＳ 明朝"/>
                          <a:cs typeface="Times New Roman"/>
                        </a:rPr>
                        <m:t>=</m:t>
                      </m:r>
                      <m:f>
                        <m:fPr>
                          <m:ctrlPr>
                            <a:rPr lang="ja-JP" sz="1400" i="1" kern="100">
                              <a:solidFill>
                                <a:srgbClr val="0070C0"/>
                              </a:solidFill>
                              <a:effectLst/>
                              <a:latin typeface="Cambria Math" panose="02040503050406030204" pitchFamily="18" charset="0"/>
                              <a:ea typeface="Cambria Math"/>
                              <a:cs typeface="ＭＳ Ｐゴシック"/>
                            </a:rPr>
                          </m:ctrlPr>
                        </m:fPr>
                        <m:num>
                          <m:r>
                            <a:rPr lang="en-US" sz="1400" i="1">
                              <a:solidFill>
                                <a:srgbClr val="0070C0"/>
                              </a:solidFill>
                              <a:effectLst/>
                              <a:latin typeface="Cambria Math"/>
                              <a:ea typeface="ＭＳ 明朝"/>
                              <a:cs typeface="Times New Roman"/>
                            </a:rPr>
                            <m:t>𝐵</m:t>
                          </m:r>
                        </m:num>
                        <m:den>
                          <m:r>
                            <a:rPr lang="en-US" sz="1400" i="1">
                              <a:solidFill>
                                <a:srgbClr val="0070C0"/>
                              </a:solidFill>
                              <a:effectLst/>
                              <a:latin typeface="Cambria Math"/>
                              <a:ea typeface="ＭＳ 明朝"/>
                              <a:cs typeface="Times New Roman"/>
                            </a:rPr>
                            <m:t>𝐴</m:t>
                          </m:r>
                        </m:den>
                      </m:f>
                      <m:r>
                        <a:rPr lang="en-US" sz="1400" i="1">
                          <a:solidFill>
                            <a:srgbClr val="0070C0"/>
                          </a:solidFill>
                          <a:effectLst/>
                          <a:latin typeface="Cambria Math"/>
                          <a:ea typeface="Cambria Math"/>
                          <a:cs typeface="ＭＳ Ｐゴシック"/>
                        </a:rPr>
                        <m:t>−</m:t>
                      </m:r>
                      <m:f>
                        <m:fPr>
                          <m:ctrlPr>
                            <a:rPr lang="ja-JP" sz="1400" i="1" kern="100">
                              <a:solidFill>
                                <a:srgbClr val="0070C0"/>
                              </a:solidFill>
                              <a:effectLst/>
                              <a:latin typeface="Cambria Math" panose="02040503050406030204" pitchFamily="18" charset="0"/>
                              <a:ea typeface="Cambria Math"/>
                              <a:cs typeface="ＭＳ Ｐゴシック"/>
                            </a:rPr>
                          </m:ctrlPr>
                        </m:fPr>
                        <m:num>
                          <m:r>
                            <a:rPr lang="en-US" sz="1400" i="1">
                              <a:solidFill>
                                <a:srgbClr val="0070C0"/>
                              </a:solidFill>
                              <a:effectLst/>
                              <a:latin typeface="Cambria Math"/>
                              <a:ea typeface="ＭＳ 明朝"/>
                              <a:cs typeface="Times New Roman"/>
                            </a:rPr>
                            <m:t>2</m:t>
                          </m:r>
                        </m:num>
                        <m:den>
                          <m:r>
                            <a:rPr lang="en-US" sz="1400" i="1">
                              <a:solidFill>
                                <a:srgbClr val="0070C0"/>
                              </a:solidFill>
                              <a:effectLst/>
                              <a:latin typeface="Cambria Math"/>
                              <a:ea typeface="ＭＳ 明朝"/>
                              <a:cs typeface="Times New Roman"/>
                            </a:rPr>
                            <m:t>𝐾𝐴</m:t>
                          </m:r>
                        </m:den>
                      </m:f>
                      <m:sSub>
                        <m:sSubPr>
                          <m:ctrlPr>
                            <a:rPr lang="ja-JP" sz="1400" i="1" kern="100">
                              <a:solidFill>
                                <a:srgbClr val="0070C0"/>
                              </a:solidFill>
                              <a:effectLst/>
                              <a:latin typeface="Cambria Math" panose="02040503050406030204" pitchFamily="18" charset="0"/>
                              <a:ea typeface="Cambria Math"/>
                              <a:cs typeface="ＭＳ Ｐゴシック"/>
                            </a:rPr>
                          </m:ctrlPr>
                        </m:sSubPr>
                        <m:e>
                          <m:r>
                            <a:rPr lang="en-US" sz="1400" i="1">
                              <a:solidFill>
                                <a:srgbClr val="0070C0"/>
                              </a:solidFill>
                              <a:effectLst/>
                              <a:latin typeface="Cambria Math"/>
                              <a:ea typeface="ＭＳ 明朝"/>
                              <a:cs typeface="Times New Roman"/>
                            </a:rPr>
                            <m:t>𝑦</m:t>
                          </m:r>
                        </m:e>
                        <m:sub>
                          <m:r>
                            <m:rPr>
                              <m:sty m:val="p"/>
                            </m:rPr>
                            <a:rPr lang="en-US" sz="1400">
                              <a:solidFill>
                                <a:srgbClr val="0070C0"/>
                              </a:solidFill>
                              <a:effectLst/>
                              <a:latin typeface="Cambria Math"/>
                              <a:ea typeface="ＭＳ 明朝"/>
                              <a:cs typeface="Times New Roman"/>
                            </a:rPr>
                            <m:t>m</m:t>
                          </m:r>
                        </m:sub>
                      </m:sSub>
                    </m:oMath>
                  </m:oMathPara>
                </a14:m>
                <a:endParaRPr lang="ja-JP" sz="1400" dirty="0">
                  <a:effectLst/>
                  <a:latin typeface="ＭＳ Ｐゴシック"/>
                  <a:cs typeface="ＭＳ Ｐゴシック"/>
                </a:endParaRPr>
              </a:p>
            </p:txBody>
          </p:sp>
        </mc:Choice>
        <mc:Fallback xmlns="">
          <p:sp>
            <p:nvSpPr>
              <p:cNvPr id="45" name="Text Box 630"/>
              <p:cNvSpPr txBox="1">
                <a:spLocks noRot="1" noChangeAspect="1" noMove="1" noResize="1" noEditPoints="1" noAdjustHandles="1" noChangeArrowheads="1" noChangeShapeType="1" noTextEdit="1"/>
              </p:cNvSpPr>
              <p:nvPr/>
            </p:nvSpPr>
            <p:spPr bwMode="auto">
              <a:xfrm>
                <a:off x="7017717" y="4203642"/>
                <a:ext cx="1533177" cy="421269"/>
              </a:xfrm>
              <a:prstGeom prst="rect">
                <a:avLst/>
              </a:prstGeom>
              <a:blipFill rotWithShape="1">
                <a:blip r:embed="rId14"/>
                <a:stretch>
                  <a:fillRect b="-101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46" name="直線矢印コネクタ 45"/>
          <p:cNvCxnSpPr/>
          <p:nvPr/>
        </p:nvCxnSpPr>
        <p:spPr>
          <a:xfrm flipH="1">
            <a:off x="6827013" y="5020892"/>
            <a:ext cx="118406" cy="24491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日付プレースホルダー 6">
            <a:extLst>
              <a:ext uri="{FF2B5EF4-FFF2-40B4-BE49-F238E27FC236}">
                <a16:creationId xmlns:a16="http://schemas.microsoft.com/office/drawing/2014/main" id="{71635425-BC21-4861-80F7-1FEE2B1716C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16894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fade">
                                      <p:cBhvr>
                                        <p:cTn id="38" dur="500"/>
                                        <p:tgtEl>
                                          <p:spTgt spid="3">
                                            <p:txEl>
                                              <p:pRg st="8" end="8"/>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animBg="1"/>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solidFill>
                  <a:schemeClr val="bg2"/>
                </a:solidFill>
              </a:rPr>
              <a:t>3</a:t>
            </a:r>
            <a:r>
              <a:rPr lang="ja-JP" altLang="en-US" dirty="0" err="1">
                <a:solidFill>
                  <a:schemeClr val="bg2"/>
                </a:solidFill>
              </a:rPr>
              <a:t>．</a:t>
            </a:r>
            <a:r>
              <a:rPr lang="ja-JP" altLang="en-US" dirty="0">
                <a:solidFill>
                  <a:schemeClr val="bg2"/>
                </a:solidFill>
              </a:rPr>
              <a:t>租税</a:t>
            </a:r>
            <a:endParaRPr kumimoji="1" lang="ja-JP" altLang="en-US" b="0" dirty="0">
              <a:solidFill>
                <a:schemeClr val="bg2"/>
              </a:solidFill>
            </a:endParaRPr>
          </a:p>
        </p:txBody>
      </p:sp>
      <p:sp>
        <p:nvSpPr>
          <p:cNvPr id="5" name="テキスト プレースホルダー 4"/>
          <p:cNvSpPr>
            <a:spLocks noGrp="1"/>
          </p:cNvSpPr>
          <p:nvPr>
            <p:ph type="body" idx="1"/>
          </p:nvPr>
        </p:nvSpPr>
        <p:spPr/>
        <p:txBody>
          <a:bodyPr/>
          <a:lstStyle/>
          <a:p>
            <a:endParaRPr kumimoji="1" lang="ja-JP" altLang="en-US" dirty="0"/>
          </a:p>
        </p:txBody>
      </p:sp>
      <p:sp>
        <p:nvSpPr>
          <p:cNvPr id="2" name="日付プレースホルダー 1">
            <a:extLst>
              <a:ext uri="{FF2B5EF4-FFF2-40B4-BE49-F238E27FC236}">
                <a16:creationId xmlns:a16="http://schemas.microsoft.com/office/drawing/2014/main" id="{4E746EDA-33B4-4B0A-A121-089EEEBD46C0}"/>
              </a:ext>
            </a:extLst>
          </p:cNvPr>
          <p:cNvSpPr>
            <a:spLocks noGrp="1"/>
          </p:cNvSpPr>
          <p:nvPr>
            <p:ph type="dt" sz="half" idx="10"/>
          </p:nvPr>
        </p:nvSpPr>
        <p:spPr/>
        <p:txBody>
          <a:bodyPr/>
          <a:lstStyle/>
          <a:p>
            <a:r>
              <a:rPr kumimoji="1" lang="en-US" altLang="ja-JP">
                <a:solidFill>
                  <a:schemeClr val="bg2"/>
                </a:solidFill>
              </a:rPr>
              <a:t>ver. 2</a:t>
            </a:r>
            <a:endParaRPr kumimoji="1" lang="ja-JP" altLang="en-US">
              <a:solidFill>
                <a:schemeClr val="bg2"/>
              </a:solidFill>
            </a:endParaRPr>
          </a:p>
        </p:txBody>
      </p:sp>
    </p:spTree>
    <p:extLst>
      <p:ext uri="{BB962C8B-B14F-4D97-AF65-F5344CB8AC3E}">
        <p14:creationId xmlns:p14="http://schemas.microsoft.com/office/powerpoint/2010/main" val="8246808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a:t>
            </a:r>
            <a:br>
              <a:rPr kumimoji="1" lang="en-US" altLang="ja-JP" sz="2800" dirty="0">
                <a:solidFill>
                  <a:srgbClr val="0070C0"/>
                </a:solidFill>
                <a:latin typeface="+mj-ea"/>
              </a:rPr>
            </a:br>
            <a:r>
              <a:rPr kumimoji="1" lang="ja-JP" altLang="en-US" sz="2800" dirty="0">
                <a:solidFill>
                  <a:srgbClr val="0070C0"/>
                </a:solidFill>
                <a:latin typeface="+mj-ea"/>
              </a:rPr>
              <a:t>課税とその帰着</a:t>
            </a:r>
          </a:p>
        </p:txBody>
      </p:sp>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完全競争市場が機能していれば，消費者と生産者の間の市場取引で社会的余剰が最大化される．</a:t>
            </a:r>
            <a:endParaRPr lang="en-US" altLang="ja-JP" sz="2400" dirty="0"/>
          </a:p>
          <a:p>
            <a:pPr algn="just">
              <a:buFont typeface="Wingdings" panose="05000000000000000000" pitchFamily="2" charset="2"/>
              <a:buChar char="n"/>
            </a:pPr>
            <a:r>
              <a:rPr lang="ja-JP" altLang="en-US" sz="2400" dirty="0"/>
              <a:t>政府が市場に何らかの介入をすると，市場はどうなるか？</a:t>
            </a:r>
            <a:endParaRPr lang="en-US" altLang="ja-JP" sz="2400" dirty="0"/>
          </a:p>
          <a:p>
            <a:pPr algn="just">
              <a:buFont typeface="Wingdings" panose="05000000000000000000" pitchFamily="2" charset="2"/>
              <a:buChar char="n"/>
            </a:pPr>
            <a:endParaRPr lang="en-US" altLang="ja-JP" sz="2400" dirty="0"/>
          </a:p>
          <a:p>
            <a:pPr algn="just">
              <a:buFont typeface="Wingdings" panose="05000000000000000000" pitchFamily="2" charset="2"/>
              <a:buChar char="n"/>
            </a:pPr>
            <a:r>
              <a:rPr lang="ja-JP" altLang="en-US" sz="2400" dirty="0"/>
              <a:t>政府は福祉や医療，年金などの公共サービスを国民に提供するため，対価として税金を徴収する．</a:t>
            </a:r>
            <a:endParaRPr lang="en-US" altLang="ja-JP" sz="2400" dirty="0"/>
          </a:p>
          <a:p>
            <a:pPr algn="just">
              <a:buFont typeface="Wingdings" panose="05000000000000000000" pitchFamily="2" charset="2"/>
              <a:buChar char="n"/>
            </a:pPr>
            <a:endParaRPr lang="en-US" altLang="ja-JP" sz="2400" dirty="0"/>
          </a:p>
          <a:p>
            <a:pPr algn="just">
              <a:buFont typeface="Wingdings" panose="05000000000000000000" pitchFamily="2" charset="2"/>
              <a:buChar char="n"/>
            </a:pPr>
            <a:r>
              <a:rPr lang="ja-JP" altLang="en-US" sz="2400" dirty="0"/>
              <a:t>近年，消費税が注目を集めているが，消費税の導入は市場均衡にどのような影響を与えるか？</a:t>
            </a:r>
            <a:endParaRPr lang="en-US" altLang="ja-JP" sz="2400" dirty="0"/>
          </a:p>
          <a:p>
            <a:pPr lvl="1" algn="just">
              <a:buFont typeface="Wingdings" panose="05000000000000000000" pitchFamily="2" charset="2"/>
              <a:buChar char="n"/>
            </a:pPr>
            <a:r>
              <a:rPr lang="ja-JP" altLang="en-US" sz="2100" dirty="0"/>
              <a:t>消費者に対する課税は，市場需要曲線に影響を与えるだろう．では，消費税は消費者だけが負担するものなのだろうか？</a:t>
            </a:r>
            <a:endParaRPr lang="en-US" altLang="ja-JP" sz="21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29</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D9F42A2E-47A8-4AE7-A1CB-BE3A81B3D1F1}"/>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89385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a:t>
            </a:r>
            <a:br>
              <a:rPr lang="en-US" altLang="ja-JP" sz="2800" dirty="0">
                <a:solidFill>
                  <a:srgbClr val="0070C0"/>
                </a:solidFill>
                <a:latin typeface="+mj-ea"/>
              </a:rPr>
            </a:br>
            <a:r>
              <a:rPr kumimoji="1" lang="ja-JP" altLang="en-US" sz="2800" dirty="0">
                <a:solidFill>
                  <a:srgbClr val="0070C0"/>
                </a:solidFill>
                <a:latin typeface="+mj-ea"/>
              </a:rPr>
              <a:t>取引費用がある場合の需要と供給</a:t>
            </a:r>
          </a:p>
        </p:txBody>
      </p:sp>
      <p:sp>
        <p:nvSpPr>
          <p:cNvPr id="3" name="コンテンツ プレースホルダ 2"/>
          <p:cNvSpPr>
            <a:spLocks noGrp="1"/>
          </p:cNvSpPr>
          <p:nvPr>
            <p:ph idx="1"/>
          </p:nvPr>
        </p:nvSpPr>
        <p:spPr>
          <a:xfrm>
            <a:off x="395536" y="1340768"/>
            <a:ext cx="8363272" cy="5112568"/>
          </a:xfrm>
        </p:spPr>
        <p:txBody>
          <a:bodyPr>
            <a:normAutofit fontScale="92500" lnSpcReduction="10000"/>
          </a:bodyPr>
          <a:lstStyle/>
          <a:p>
            <a:pPr algn="just">
              <a:buFont typeface="Wingdings" panose="05000000000000000000" pitchFamily="2" charset="2"/>
              <a:buChar char="n"/>
            </a:pPr>
            <a:r>
              <a:rPr lang="ja-JP" altLang="en-US" sz="2800" dirty="0">
                <a:latin typeface="Cambria Math"/>
              </a:rPr>
              <a:t>現実の社会では経済的取引に伴う様々な困難がある．これを一括して</a:t>
            </a:r>
            <a:r>
              <a:rPr lang="ja-JP" altLang="en-US" sz="2800" dirty="0">
                <a:solidFill>
                  <a:srgbClr val="FF0000"/>
                </a:solidFill>
                <a:latin typeface="Cambria Math"/>
              </a:rPr>
              <a:t>取引費用</a:t>
            </a:r>
            <a:r>
              <a:rPr lang="ja-JP" altLang="en-US" sz="2800" dirty="0">
                <a:latin typeface="Cambria Math"/>
              </a:rPr>
              <a:t>という．</a:t>
            </a:r>
            <a:endParaRPr lang="en-US" altLang="ja-JP" sz="2800" dirty="0">
              <a:latin typeface="Cambria Math"/>
            </a:endParaRPr>
          </a:p>
          <a:p>
            <a:pPr algn="just">
              <a:buFont typeface="Wingdings" panose="05000000000000000000" pitchFamily="2" charset="2"/>
              <a:buChar char="n"/>
            </a:pPr>
            <a:endParaRPr lang="en-US" altLang="ja-JP" sz="800" dirty="0">
              <a:latin typeface="Cambria Math"/>
            </a:endParaRPr>
          </a:p>
          <a:p>
            <a:pPr lvl="1" algn="just">
              <a:buFont typeface="Wingdings" panose="05000000000000000000" pitchFamily="2" charset="2"/>
              <a:buChar char="n"/>
            </a:pPr>
            <a:r>
              <a:rPr lang="ja-JP" altLang="en-US" sz="2500" dirty="0">
                <a:latin typeface="Cambria Math"/>
              </a:rPr>
              <a:t>財・サービスの購入・販売のための移動・輸送に伴う費用．</a:t>
            </a:r>
            <a:endParaRPr lang="en-US" altLang="ja-JP" sz="2500" dirty="0">
              <a:latin typeface="Cambria Math"/>
            </a:endParaRPr>
          </a:p>
          <a:p>
            <a:pPr lvl="1" algn="just">
              <a:buFont typeface="Wingdings" panose="05000000000000000000" pitchFamily="2" charset="2"/>
              <a:buChar char="n"/>
            </a:pPr>
            <a:endParaRPr lang="en-US" altLang="ja-JP" sz="800" dirty="0">
              <a:latin typeface="Cambria Math"/>
            </a:endParaRPr>
          </a:p>
          <a:p>
            <a:pPr lvl="1" algn="just">
              <a:buFont typeface="Wingdings" panose="05000000000000000000" pitchFamily="2" charset="2"/>
              <a:buChar char="n"/>
            </a:pPr>
            <a:r>
              <a:rPr lang="ja-JP" altLang="en-US" sz="2500" dirty="0">
                <a:latin typeface="Cambria Math"/>
              </a:rPr>
              <a:t>売り手，買い手が信頼できるか分からない</a:t>
            </a:r>
            <a:r>
              <a:rPr lang="ja-JP" altLang="en-US" sz="2500" dirty="0">
                <a:solidFill>
                  <a:srgbClr val="FF0000"/>
                </a:solidFill>
                <a:latin typeface="Cambria Math"/>
              </a:rPr>
              <a:t>情報の非対称性</a:t>
            </a:r>
            <a:r>
              <a:rPr lang="ja-JP" altLang="en-US" sz="2500" dirty="0">
                <a:latin typeface="Cambria Math"/>
              </a:rPr>
              <a:t>を緩和させるための調査や情報収集に伴う費用．</a:t>
            </a:r>
            <a:endParaRPr lang="en-US" altLang="ja-JP" sz="2500" dirty="0">
              <a:latin typeface="Cambria Math"/>
            </a:endParaRPr>
          </a:p>
          <a:p>
            <a:pPr marL="274320" lvl="1" indent="0" algn="just">
              <a:buNone/>
            </a:pPr>
            <a:endParaRPr lang="en-US" altLang="ja-JP" sz="800" dirty="0">
              <a:latin typeface="Cambria Math"/>
            </a:endParaRPr>
          </a:p>
          <a:p>
            <a:pPr lvl="1" algn="just">
              <a:buFont typeface="Wingdings" panose="05000000000000000000" pitchFamily="2" charset="2"/>
              <a:buChar char="n"/>
            </a:pPr>
            <a:r>
              <a:rPr lang="ja-JP" altLang="en-US" sz="2500" dirty="0">
                <a:latin typeface="Cambria Math"/>
              </a:rPr>
              <a:t>生産活動により環境が破壊される場合その社会的な費用．</a:t>
            </a:r>
            <a:endParaRPr lang="en-US" altLang="ja-JP" sz="2500" dirty="0">
              <a:latin typeface="Cambria Math"/>
            </a:endParaRPr>
          </a:p>
          <a:p>
            <a:pPr algn="just">
              <a:buFont typeface="Wingdings" panose="05000000000000000000" pitchFamily="2" charset="2"/>
              <a:buChar char="n"/>
            </a:pPr>
            <a:endParaRPr lang="en-US" altLang="ja-JP" sz="800" dirty="0">
              <a:latin typeface="Cambria Math"/>
            </a:endParaRPr>
          </a:p>
          <a:p>
            <a:pPr algn="just">
              <a:buFont typeface="Wingdings" panose="05000000000000000000" pitchFamily="2" charset="2"/>
              <a:buChar char="n"/>
            </a:pPr>
            <a:r>
              <a:rPr lang="ja-JP" altLang="en-US" sz="2800" dirty="0">
                <a:latin typeface="Cambria Math"/>
              </a:rPr>
              <a:t>単純化のため，取引費用を消費量・生産量に伴い生じる</a:t>
            </a:r>
            <a:r>
              <a:rPr lang="ja-JP" altLang="en-US" sz="2800" dirty="0">
                <a:solidFill>
                  <a:srgbClr val="0070C0"/>
                </a:solidFill>
                <a:latin typeface="Cambria Math"/>
              </a:rPr>
              <a:t>定額の費用</a:t>
            </a:r>
            <a:r>
              <a:rPr lang="ja-JP" altLang="en-US" sz="2800" dirty="0">
                <a:latin typeface="Cambria Math"/>
              </a:rPr>
              <a:t>として定式化．</a:t>
            </a:r>
            <a:endParaRPr lang="en-US" altLang="ja-JP" sz="2800" dirty="0">
              <a:latin typeface="Cambria Math"/>
            </a:endParaRPr>
          </a:p>
          <a:p>
            <a:pPr algn="just">
              <a:buFont typeface="Wingdings" panose="05000000000000000000" pitchFamily="2" charset="2"/>
              <a:buChar char="n"/>
            </a:pPr>
            <a:endParaRPr lang="en-US" altLang="ja-JP" sz="900" dirty="0">
              <a:latin typeface="Cambria Math"/>
            </a:endParaRPr>
          </a:p>
          <a:p>
            <a:pPr lvl="1" algn="just">
              <a:buFont typeface="Wingdings" panose="05000000000000000000" pitchFamily="2" charset="2"/>
              <a:buChar char="n"/>
            </a:pPr>
            <a:r>
              <a:rPr lang="ja-JP" altLang="en-US" sz="2500" dirty="0">
                <a:latin typeface="Cambria Math"/>
              </a:rPr>
              <a:t>消費者が</a:t>
            </a:r>
            <a:r>
              <a:rPr lang="en-US" altLang="ja-JP" sz="2500" dirty="0">
                <a:latin typeface="Cambria Math"/>
              </a:rPr>
              <a:t>1</a:t>
            </a:r>
            <a:r>
              <a:rPr lang="ja-JP" altLang="en-US" sz="2500" dirty="0">
                <a:latin typeface="Cambria Math"/>
              </a:rPr>
              <a:t>単位の消費を行うために必要な費用を</a:t>
            </a:r>
            <a:r>
              <a:rPr lang="en-US" altLang="ja-JP" sz="2500" i="1" dirty="0">
                <a:solidFill>
                  <a:srgbClr val="0070C0"/>
                </a:solidFill>
                <a:latin typeface="Cambria Math"/>
              </a:rPr>
              <a:t>T</a:t>
            </a:r>
            <a:r>
              <a:rPr lang="en-US" altLang="ja-JP" sz="2500" i="1" dirty="0">
                <a:latin typeface="Cambria Math"/>
              </a:rPr>
              <a:t> </a:t>
            </a:r>
            <a:r>
              <a:rPr lang="ja-JP" altLang="en-US" sz="2500" dirty="0">
                <a:latin typeface="Cambria Math"/>
              </a:rPr>
              <a:t>とする．</a:t>
            </a:r>
            <a:endParaRPr lang="en-US" altLang="ja-JP" sz="2500" dirty="0">
              <a:latin typeface="Cambria Math"/>
            </a:endParaRPr>
          </a:p>
          <a:p>
            <a:pPr marL="274320" lvl="1" indent="0" algn="just">
              <a:buNone/>
            </a:pPr>
            <a:endParaRPr lang="en-US" altLang="ja-JP" sz="900" dirty="0">
              <a:latin typeface="Cambria Math"/>
            </a:endParaRPr>
          </a:p>
          <a:p>
            <a:pPr lvl="1" algn="just">
              <a:buFont typeface="Wingdings" panose="05000000000000000000" pitchFamily="2" charset="2"/>
              <a:buChar char="n"/>
            </a:pPr>
            <a:r>
              <a:rPr lang="ja-JP" altLang="en-US" sz="2500" dirty="0">
                <a:latin typeface="Cambria Math"/>
              </a:rPr>
              <a:t>生産者が</a:t>
            </a:r>
            <a:r>
              <a:rPr lang="en-US" altLang="ja-JP" sz="2500" dirty="0">
                <a:latin typeface="Cambria Math"/>
              </a:rPr>
              <a:t>1</a:t>
            </a:r>
            <a:r>
              <a:rPr lang="ja-JP" altLang="en-US" sz="2500" dirty="0">
                <a:latin typeface="Cambria Math"/>
              </a:rPr>
              <a:t>単位の生産を行うために必要な費用を</a:t>
            </a:r>
            <a:r>
              <a:rPr lang="en-US" altLang="ja-JP" sz="2500" i="1" dirty="0">
                <a:solidFill>
                  <a:srgbClr val="0070C0"/>
                </a:solidFill>
                <a:latin typeface="Cambria Math"/>
              </a:rPr>
              <a:t>E</a:t>
            </a:r>
            <a:r>
              <a:rPr lang="en-US" altLang="ja-JP" sz="2500" i="1" dirty="0">
                <a:latin typeface="Cambria Math"/>
              </a:rPr>
              <a:t> </a:t>
            </a:r>
            <a:r>
              <a:rPr lang="ja-JP" altLang="en-US" sz="2500" dirty="0">
                <a:latin typeface="Cambria Math"/>
              </a:rPr>
              <a:t>とする．</a:t>
            </a:r>
            <a:endParaRPr lang="en-US" altLang="ja-JP" sz="2500" dirty="0">
              <a:latin typeface="Cambria Math"/>
            </a:endParaRPr>
          </a:p>
          <a:p>
            <a:pPr algn="just">
              <a:buFont typeface="Wingdings" panose="05000000000000000000" pitchFamily="2" charset="2"/>
              <a:buChar char="n"/>
            </a:pPr>
            <a:endParaRPr lang="en-US" altLang="ja-JP" sz="2400" dirty="0">
              <a:latin typeface="Cambria Math"/>
            </a:endParaRP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4C92FA38-669B-4673-8E48-44E8A80350A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94561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fade">
                                      <p:cBhvr>
                                        <p:cTn id="18" dur="500"/>
                                        <p:tgtEl>
                                          <p:spTgt spid="3">
                                            <p:txEl>
                                              <p:pRg st="8" end="8"/>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animEffect transition="in" filter="fade">
                                      <p:cBhvr>
                                        <p:cTn id="21" dur="500"/>
                                        <p:tgtEl>
                                          <p:spTgt spid="3">
                                            <p:txEl>
                                              <p:pRg st="10" end="1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12" end="12"/>
                                            </p:txEl>
                                          </p:spTgt>
                                        </p:tgtEl>
                                        <p:attrNameLst>
                                          <p:attrName>style.visibility</p:attrName>
                                        </p:attrNameLst>
                                      </p:cBhvr>
                                      <p:to>
                                        <p:strVal val="visible"/>
                                      </p:to>
                                    </p:set>
                                    <p:animEffect transition="in" filter="fade">
                                      <p:cBhvr>
                                        <p:cTn id="24"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a:t>
            </a:r>
            <a:br>
              <a:rPr lang="en-US" altLang="ja-JP" sz="2800" dirty="0">
                <a:solidFill>
                  <a:srgbClr val="0070C0"/>
                </a:solidFill>
                <a:latin typeface="+mj-ea"/>
              </a:rPr>
            </a:br>
            <a:r>
              <a:rPr lang="ja-JP" altLang="en-US" sz="2800" dirty="0">
                <a:solidFill>
                  <a:srgbClr val="0070C0"/>
                </a:solidFill>
                <a:latin typeface="+mj-ea"/>
              </a:rPr>
              <a:t>課税とその帰着</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68760"/>
                <a:ext cx="8229600" cy="4968552"/>
              </a:xfrm>
            </p:spPr>
            <p:txBody>
              <a:bodyPr>
                <a:normAutofit fontScale="92500"/>
              </a:bodyPr>
              <a:lstStyle/>
              <a:p>
                <a:pPr algn="just">
                  <a:buFont typeface="Wingdings" panose="05000000000000000000" pitchFamily="2" charset="2"/>
                  <a:buChar char="n"/>
                </a:pPr>
                <a:r>
                  <a:rPr lang="ja-JP" altLang="en-US" sz="2400" dirty="0"/>
                  <a:t>財の価格は</a:t>
                </a:r>
                <a14:m>
                  <m:oMath xmlns:m="http://schemas.openxmlformats.org/officeDocument/2006/math">
                    <m:r>
                      <a:rPr lang="en-US" altLang="ja-JP" sz="2400" i="1">
                        <a:latin typeface="Cambria Math"/>
                      </a:rPr>
                      <m:t>𝑃</m:t>
                    </m:r>
                  </m:oMath>
                </a14:m>
                <a:r>
                  <a:rPr lang="ja-JP" altLang="en-US" sz="2400" dirty="0" err="1"/>
                  <a:t>，</a:t>
                </a:r>
                <a:r>
                  <a:rPr lang="ja-JP" altLang="en-US" sz="2400" dirty="0"/>
                  <a:t>消費税率は</a:t>
                </a:r>
                <a:r>
                  <a:rPr lang="en-US" altLang="ja-JP" sz="2400" i="1" dirty="0">
                    <a:latin typeface="Times New Roman" panose="02020603050405020304" pitchFamily="18" charset="0"/>
                    <a:cs typeface="Times New Roman" panose="02020603050405020304" pitchFamily="18" charset="0"/>
                  </a:rPr>
                  <a:t>t</a:t>
                </a:r>
                <a:r>
                  <a:rPr lang="en-US" altLang="ja-JP" sz="2400" dirty="0"/>
                  <a:t> </a:t>
                </a:r>
                <a:r>
                  <a:rPr lang="ja-JP" altLang="en-US" sz="2400" dirty="0"/>
                  <a:t>で，消費者は財の購入に対して</a:t>
                </a:r>
                <a14:m>
                  <m:oMath xmlns:m="http://schemas.openxmlformats.org/officeDocument/2006/math">
                    <m:d>
                      <m:dPr>
                        <m:ctrlPr>
                          <a:rPr lang="en-US" altLang="ja-JP" sz="2400" i="1" smtClean="0">
                            <a:latin typeface="Cambria Math" panose="02040503050406030204" pitchFamily="18" charset="0"/>
                          </a:rPr>
                        </m:ctrlPr>
                      </m:dPr>
                      <m:e>
                        <m:r>
                          <a:rPr lang="en-US" altLang="ja-JP" sz="2400" b="0" i="1" smtClean="0">
                            <a:latin typeface="Cambria Math"/>
                          </a:rPr>
                          <m:t>1+</m:t>
                        </m:r>
                        <m:r>
                          <a:rPr lang="en-US" altLang="ja-JP" sz="2400" b="0" i="1" smtClean="0">
                            <a:latin typeface="Cambria Math"/>
                          </a:rPr>
                          <m:t>𝑡</m:t>
                        </m:r>
                      </m:e>
                    </m:d>
                    <m:r>
                      <a:rPr lang="en-US" altLang="ja-JP" sz="2400" b="0" i="1" smtClean="0">
                        <a:latin typeface="Cambria Math"/>
                      </a:rPr>
                      <m:t>𝑃</m:t>
                    </m:r>
                  </m:oMath>
                </a14:m>
                <a:r>
                  <a:rPr lang="ja-JP" altLang="en-US" sz="2400" dirty="0"/>
                  <a:t>支払う．</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予算制約は次のように書き表せる．</a:t>
                </a:r>
                <a:endParaRPr lang="en-US" altLang="ja-JP" sz="2400" dirty="0"/>
              </a:p>
              <a:p>
                <a:pPr algn="just">
                  <a:buFont typeface="Wingdings" panose="05000000000000000000" pitchFamily="2" charset="2"/>
                  <a:buChar char="n"/>
                </a:pPr>
                <a:endParaRPr lang="en-US" altLang="ja-JP" sz="800" dirty="0"/>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rPr>
                        <m:t>𝐼</m:t>
                      </m:r>
                      <m:r>
                        <a:rPr lang="en-US" altLang="ja-JP" sz="2400" b="0" i="1" smtClean="0">
                          <a:latin typeface="Cambria Math"/>
                        </a:rPr>
                        <m:t>=</m:t>
                      </m:r>
                      <m:d>
                        <m:dPr>
                          <m:ctrlPr>
                            <a:rPr lang="en-US" altLang="ja-JP" sz="2400" b="0" i="1" smtClean="0">
                              <a:latin typeface="Cambria Math" panose="02040503050406030204" pitchFamily="18" charset="0"/>
                            </a:rPr>
                          </m:ctrlPr>
                        </m:dPr>
                        <m:e>
                          <m:r>
                            <a:rPr lang="en-US" altLang="ja-JP" sz="2400" b="0" i="1" smtClean="0">
                              <a:latin typeface="Cambria Math"/>
                            </a:rPr>
                            <m:t>1+</m:t>
                          </m:r>
                          <m:r>
                            <a:rPr lang="en-US" altLang="ja-JP" sz="2400" b="0" i="1" smtClean="0">
                              <a:latin typeface="Cambria Math"/>
                            </a:rPr>
                            <m:t>𝑡</m:t>
                          </m:r>
                        </m:e>
                      </m:d>
                      <m:r>
                        <a:rPr lang="en-US" altLang="ja-JP" sz="2400" b="0" i="1" smtClean="0">
                          <a:latin typeface="Cambria Math"/>
                        </a:rPr>
                        <m:t>𝑃𝑐</m:t>
                      </m:r>
                      <m:r>
                        <a:rPr lang="en-US" altLang="ja-JP" sz="2400" b="0" i="1" smtClean="0">
                          <a:latin typeface="Cambria Math"/>
                        </a:rPr>
                        <m:t>+</m:t>
                      </m:r>
                      <m:r>
                        <a:rPr lang="en-US" altLang="ja-JP" sz="2400" b="0" i="1" smtClean="0">
                          <a:latin typeface="Cambria Math"/>
                        </a:rPr>
                        <m:t>𝑚</m:t>
                      </m:r>
                    </m:oMath>
                  </m:oMathPara>
                </a14:m>
                <a:endParaRPr lang="en-US" altLang="ja-JP" sz="2400" dirty="0"/>
              </a:p>
              <a:p>
                <a:pPr marL="0" indent="0" algn="just">
                  <a:buNone/>
                </a:pPr>
                <a:endParaRPr lang="en-US" altLang="ja-JP" sz="800" dirty="0"/>
              </a:p>
              <a:p>
                <a:pPr algn="just">
                  <a:buFont typeface="Wingdings" panose="05000000000000000000" pitchFamily="2" charset="2"/>
                  <a:buChar char="n"/>
                </a:pPr>
                <a:r>
                  <a:rPr lang="ja-JP" altLang="en-US" sz="2400" dirty="0"/>
                  <a:t>効用関数はこれまでと同様</a:t>
                </a:r>
                <a:endParaRPr lang="en-US" altLang="ja-JP" sz="2400" dirty="0"/>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rPr>
                        <m:t>𝑈</m:t>
                      </m:r>
                      <m:r>
                        <a:rPr lang="en-US" altLang="ja-JP" sz="2400" b="0" i="1" smtClean="0">
                          <a:latin typeface="Cambria Math"/>
                        </a:rPr>
                        <m:t>=−</m:t>
                      </m:r>
                      <m:f>
                        <m:fPr>
                          <m:ctrlPr>
                            <a:rPr lang="en-US" altLang="ja-JP" sz="2400" b="0" i="1" smtClean="0">
                              <a:latin typeface="Cambria Math" panose="02040503050406030204" pitchFamily="18" charset="0"/>
                            </a:rPr>
                          </m:ctrlPr>
                        </m:fPr>
                        <m:num>
                          <m:r>
                            <a:rPr lang="en-US" altLang="ja-JP" sz="2400" b="0" i="1" smtClean="0">
                              <a:latin typeface="Cambria Math"/>
                            </a:rPr>
                            <m:t>1</m:t>
                          </m:r>
                        </m:num>
                        <m:den>
                          <m:r>
                            <a:rPr lang="en-US" altLang="ja-JP" sz="2400" b="0" i="1" smtClean="0">
                              <a:latin typeface="Cambria Math"/>
                            </a:rPr>
                            <m:t>2</m:t>
                          </m:r>
                        </m:den>
                      </m:f>
                      <m:sSup>
                        <m:sSupPr>
                          <m:ctrlPr>
                            <a:rPr lang="en-US" altLang="ja-JP" sz="2400" b="0" i="1" smtClean="0">
                              <a:latin typeface="Cambria Math" panose="02040503050406030204" pitchFamily="18" charset="0"/>
                            </a:rPr>
                          </m:ctrlPr>
                        </m:sSupPr>
                        <m:e>
                          <m:r>
                            <a:rPr lang="en-US" altLang="ja-JP" sz="2400" b="0" i="1" smtClean="0">
                              <a:latin typeface="Cambria Math"/>
                            </a:rPr>
                            <m:t>𝑐</m:t>
                          </m:r>
                        </m:e>
                        <m:sup>
                          <m:r>
                            <a:rPr lang="en-US" altLang="ja-JP" sz="2400" b="0" i="1" smtClean="0">
                              <a:latin typeface="Cambria Math"/>
                            </a:rPr>
                            <m:t>2</m:t>
                          </m:r>
                        </m:sup>
                      </m:sSup>
                      <m:r>
                        <a:rPr lang="en-US" altLang="ja-JP" sz="2400" b="0" i="1" smtClean="0">
                          <a:latin typeface="Cambria Math"/>
                        </a:rPr>
                        <m:t>+</m:t>
                      </m:r>
                      <m:r>
                        <a:rPr lang="en-US" altLang="ja-JP" sz="2400" b="0" i="1" smtClean="0">
                          <a:latin typeface="Cambria Math"/>
                        </a:rPr>
                        <m:t>𝐵𝑐</m:t>
                      </m:r>
                      <m:r>
                        <a:rPr lang="en-US" altLang="ja-JP" sz="2400" b="0" i="1" smtClean="0">
                          <a:latin typeface="Cambria Math"/>
                        </a:rPr>
                        <m:t>+</m:t>
                      </m:r>
                      <m:r>
                        <a:rPr lang="en-US" altLang="ja-JP" sz="2400" b="0" i="1" smtClean="0">
                          <a:latin typeface="Cambria Math"/>
                        </a:rPr>
                        <m:t>𝐴𝑚</m:t>
                      </m:r>
                    </m:oMath>
                  </m:oMathPara>
                </a14:m>
                <a:endParaRPr lang="en-US" altLang="ja-JP" sz="2400" dirty="0"/>
              </a:p>
              <a:p>
                <a:pPr algn="just">
                  <a:buFont typeface="Wingdings" panose="05000000000000000000" pitchFamily="2" charset="2"/>
                  <a:buChar char="n"/>
                </a:pPr>
                <a:r>
                  <a:rPr lang="ja-JP" altLang="en-US" sz="2400" dirty="0"/>
                  <a:t>予算制約式と効用関数より，以下の式を得る．</a:t>
                </a:r>
                <a:endParaRPr lang="en-US" altLang="ja-JP" sz="2400" dirty="0"/>
              </a:p>
              <a:p>
                <a:pPr marL="0" indent="0" algn="just">
                  <a:buNone/>
                </a:pPr>
                <a14:m>
                  <m:oMathPara xmlns:m="http://schemas.openxmlformats.org/officeDocument/2006/math">
                    <m:oMathParaPr>
                      <m:jc m:val="centerGroup"/>
                    </m:oMathParaPr>
                    <m:oMath xmlns:m="http://schemas.openxmlformats.org/officeDocument/2006/math">
                      <m:r>
                        <a:rPr lang="en-US" altLang="ja-JP" sz="2400" i="1">
                          <a:latin typeface="Cambria Math"/>
                        </a:rPr>
                        <m:t>𝑈</m:t>
                      </m:r>
                      <m:r>
                        <a:rPr lang="en-US" altLang="ja-JP" sz="2400" i="1">
                          <a:latin typeface="Cambria Math"/>
                        </a:rPr>
                        <m:t>=−</m:t>
                      </m:r>
                      <m:f>
                        <m:fPr>
                          <m:ctrlPr>
                            <a:rPr lang="en-US" altLang="ja-JP" sz="2400" i="1">
                              <a:latin typeface="Cambria Math" panose="02040503050406030204" pitchFamily="18" charset="0"/>
                            </a:rPr>
                          </m:ctrlPr>
                        </m:fPr>
                        <m:num>
                          <m:r>
                            <a:rPr lang="en-US" altLang="ja-JP" sz="2400" i="1">
                              <a:latin typeface="Cambria Math"/>
                            </a:rPr>
                            <m:t>1</m:t>
                          </m:r>
                        </m:num>
                        <m:den>
                          <m:r>
                            <a:rPr lang="en-US" altLang="ja-JP" sz="2400" i="1">
                              <a:latin typeface="Cambria Math"/>
                            </a:rPr>
                            <m:t>2</m:t>
                          </m:r>
                        </m:den>
                      </m:f>
                      <m:sSup>
                        <m:sSupPr>
                          <m:ctrlPr>
                            <a:rPr lang="en-US" altLang="ja-JP" sz="2400" i="1">
                              <a:latin typeface="Cambria Math" panose="02040503050406030204" pitchFamily="18" charset="0"/>
                            </a:rPr>
                          </m:ctrlPr>
                        </m:sSupPr>
                        <m:e>
                          <m:r>
                            <a:rPr lang="en-US" altLang="ja-JP" sz="2400" i="1">
                              <a:latin typeface="Cambria Math"/>
                            </a:rPr>
                            <m:t>𝑐</m:t>
                          </m:r>
                        </m:e>
                        <m:sup>
                          <m:r>
                            <a:rPr lang="en-US" altLang="ja-JP" sz="2400" i="1">
                              <a:latin typeface="Cambria Math"/>
                            </a:rPr>
                            <m:t>2</m:t>
                          </m:r>
                        </m:sup>
                      </m:sSup>
                      <m:r>
                        <a:rPr lang="en-US" altLang="ja-JP" sz="2400" i="1">
                          <a:latin typeface="Cambria Math"/>
                        </a:rPr>
                        <m:t>+</m:t>
                      </m:r>
                      <m:d>
                        <m:dPr>
                          <m:begChr m:val="{"/>
                          <m:endChr m:val="}"/>
                          <m:ctrlPr>
                            <a:rPr lang="en-US" altLang="ja-JP" sz="2400" i="1" smtClean="0">
                              <a:latin typeface="Cambria Math" panose="02040503050406030204" pitchFamily="18" charset="0"/>
                            </a:rPr>
                          </m:ctrlPr>
                        </m:dPr>
                        <m:e>
                          <m:r>
                            <a:rPr lang="en-US" altLang="ja-JP" sz="2400" b="0" i="1" smtClean="0">
                              <a:latin typeface="Cambria Math"/>
                            </a:rPr>
                            <m:t>𝐵</m:t>
                          </m:r>
                          <m:r>
                            <a:rPr lang="en-US" altLang="ja-JP" sz="2400" b="0" i="1" smtClean="0">
                              <a:latin typeface="Cambria Math"/>
                            </a:rPr>
                            <m:t>−</m:t>
                          </m:r>
                          <m:d>
                            <m:dPr>
                              <m:ctrlPr>
                                <a:rPr lang="en-US" altLang="ja-JP" sz="2400" b="0" i="1" smtClean="0">
                                  <a:latin typeface="Cambria Math" panose="02040503050406030204" pitchFamily="18" charset="0"/>
                                </a:rPr>
                              </m:ctrlPr>
                            </m:dPr>
                            <m:e>
                              <m:r>
                                <a:rPr lang="en-US" altLang="ja-JP" sz="2400" b="0" i="1" smtClean="0">
                                  <a:latin typeface="Cambria Math"/>
                                </a:rPr>
                                <m:t>1+</m:t>
                              </m:r>
                              <m:r>
                                <a:rPr lang="en-US" altLang="ja-JP" sz="2400" b="0" i="1" smtClean="0">
                                  <a:latin typeface="Cambria Math"/>
                                </a:rPr>
                                <m:t>𝑡</m:t>
                              </m:r>
                            </m:e>
                          </m:d>
                          <m:r>
                            <a:rPr lang="en-US" altLang="ja-JP" sz="2400" b="0" i="1" smtClean="0">
                              <a:latin typeface="Cambria Math"/>
                            </a:rPr>
                            <m:t>𝐴𝑃</m:t>
                          </m:r>
                        </m:e>
                      </m:d>
                      <m:r>
                        <a:rPr lang="en-US" altLang="ja-JP" sz="2400" b="0" i="1" smtClean="0">
                          <a:latin typeface="Cambria Math"/>
                        </a:rPr>
                        <m:t>𝑐</m:t>
                      </m:r>
                      <m:r>
                        <a:rPr lang="en-US" altLang="ja-JP" sz="2400" b="0" i="1" smtClean="0">
                          <a:latin typeface="Cambria Math"/>
                        </a:rPr>
                        <m:t>+</m:t>
                      </m:r>
                      <m:r>
                        <a:rPr lang="en-US" altLang="ja-JP" sz="2400" b="0" i="1" smtClean="0">
                          <a:latin typeface="Cambria Math"/>
                        </a:rPr>
                        <m:t>𝐴𝐼</m:t>
                      </m:r>
                    </m:oMath>
                  </m:oMathPara>
                </a14:m>
                <a:endParaRPr lang="en-US" altLang="ja-JP" sz="2400" dirty="0"/>
              </a:p>
              <a:p>
                <a:pPr algn="just">
                  <a:buFont typeface="Wingdings" panose="05000000000000000000" pitchFamily="2" charset="2"/>
                  <a:buChar char="n"/>
                </a:pPr>
                <a:r>
                  <a:rPr lang="ja-JP" altLang="en-US" sz="2400" dirty="0"/>
                  <a:t>効用を最大にする消費量</a:t>
                </a:r>
                <a14:m>
                  <m:oMath xmlns:m="http://schemas.openxmlformats.org/officeDocument/2006/math">
                    <m:sSup>
                      <m:sSupPr>
                        <m:ctrlPr>
                          <a:rPr lang="en-US" altLang="ja-JP" sz="2400" b="0" i="1" smtClean="0">
                            <a:latin typeface="Cambria Math" panose="02040503050406030204" pitchFamily="18" charset="0"/>
                          </a:rPr>
                        </m:ctrlPr>
                      </m:sSupPr>
                      <m:e>
                        <m:r>
                          <a:rPr lang="en-US" altLang="ja-JP" sz="2400" b="0" i="1" smtClean="0">
                            <a:latin typeface="Cambria Math"/>
                          </a:rPr>
                          <m:t>𝑐</m:t>
                        </m:r>
                      </m:e>
                      <m:sup>
                        <m:r>
                          <a:rPr lang="en-US" altLang="ja-JP" sz="2400" b="0" i="1" smtClean="0">
                            <a:latin typeface="Cambria Math"/>
                          </a:rPr>
                          <m:t>∗</m:t>
                        </m:r>
                      </m:sup>
                    </m:sSup>
                  </m:oMath>
                </a14:m>
                <a:r>
                  <a:rPr lang="ja-JP" altLang="en-US" sz="2400" dirty="0"/>
                  <a:t>を需要量</a:t>
                </a:r>
                <a:r>
                  <a:rPr lang="en-US" altLang="ja-JP" sz="2400" i="1" dirty="0">
                    <a:latin typeface="Times New Roman" panose="02020603050405020304" pitchFamily="18" charset="0"/>
                    <a:cs typeface="Times New Roman" panose="02020603050405020304" pitchFamily="18" charset="0"/>
                  </a:rPr>
                  <a:t>D </a:t>
                </a:r>
                <a:r>
                  <a:rPr lang="ja-JP" altLang="en-US" sz="2400" dirty="0"/>
                  <a:t>とすると，需要関数は</a:t>
                </a:r>
                <a:endParaRPr lang="en-US" altLang="ja-JP" sz="2400" dirty="0"/>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rPr>
                        <m:t>𝐷</m:t>
                      </m:r>
                      <m:r>
                        <a:rPr lang="en-US" altLang="ja-JP" sz="2400" b="0" i="1" smtClean="0">
                          <a:latin typeface="Cambria Math"/>
                        </a:rPr>
                        <m:t>=</m:t>
                      </m:r>
                      <m:r>
                        <a:rPr lang="en-US" altLang="ja-JP" sz="2400" b="0" i="1" smtClean="0">
                          <a:latin typeface="Cambria Math"/>
                        </a:rPr>
                        <m:t>𝐵</m:t>
                      </m:r>
                      <m:r>
                        <a:rPr lang="en-US" altLang="ja-JP" sz="2400" b="0" i="1" smtClean="0">
                          <a:latin typeface="Cambria Math"/>
                        </a:rPr>
                        <m:t>−</m:t>
                      </m:r>
                      <m:d>
                        <m:dPr>
                          <m:ctrlPr>
                            <a:rPr lang="en-US" altLang="ja-JP" sz="2400" b="0" i="1" smtClean="0">
                              <a:latin typeface="Cambria Math" panose="02040503050406030204" pitchFamily="18" charset="0"/>
                            </a:rPr>
                          </m:ctrlPr>
                        </m:dPr>
                        <m:e>
                          <m:r>
                            <a:rPr lang="en-US" altLang="ja-JP" sz="2400" b="0" i="1" smtClean="0">
                              <a:latin typeface="Cambria Math"/>
                            </a:rPr>
                            <m:t>1+</m:t>
                          </m:r>
                          <m:r>
                            <a:rPr lang="en-US" altLang="ja-JP" sz="2400" b="0" i="1" smtClean="0">
                              <a:latin typeface="Cambria Math"/>
                            </a:rPr>
                            <m:t>𝑡</m:t>
                          </m:r>
                        </m:e>
                      </m:d>
                      <m:r>
                        <a:rPr lang="en-US" altLang="ja-JP" sz="2400" b="0" i="1" smtClean="0">
                          <a:latin typeface="Cambria Math"/>
                        </a:rPr>
                        <m:t>𝐴𝑃</m:t>
                      </m:r>
                    </m:oMath>
                  </m:oMathPara>
                </a14:m>
                <a:endParaRPr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68760"/>
                <a:ext cx="8229600" cy="4968552"/>
              </a:xfrm>
              <a:blipFill rotWithShape="1">
                <a:blip r:embed="rId2"/>
                <a:stretch>
                  <a:fillRect l="-296" t="-1104" r="-963"/>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0A61D77E-D15F-48A3-B322-B0E18DF5F41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78903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fade">
                                      <p:cBhvr>
                                        <p:cTn id="7" dur="500"/>
                                        <p:tgtEl>
                                          <p:spTgt spid="3">
                                            <p:txEl>
                                              <p:pRg st="8" end="8"/>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9" end="9"/>
                                            </p:txEl>
                                          </p:spTgt>
                                        </p:tgtEl>
                                        <p:attrNameLst>
                                          <p:attrName>style.visibility</p:attrName>
                                        </p:attrNameLst>
                                      </p:cBhvr>
                                      <p:to>
                                        <p:strVal val="visible"/>
                                      </p:to>
                                    </p:set>
                                    <p:animEffect transition="in" filter="fade">
                                      <p:cBhvr>
                                        <p:cTn id="10" dur="500"/>
                                        <p:tgtEl>
                                          <p:spTgt spid="3">
                                            <p:txEl>
                                              <p:pRg st="9" end="9"/>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animEffect transition="in" filter="fade">
                                      <p:cBhvr>
                                        <p:cTn id="15" dur="500"/>
                                        <p:tgtEl>
                                          <p:spTgt spid="3">
                                            <p:txEl>
                                              <p:pRg st="10" end="1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11" end="11"/>
                                            </p:txEl>
                                          </p:spTgt>
                                        </p:tgtEl>
                                        <p:attrNameLst>
                                          <p:attrName>style.visibility</p:attrName>
                                        </p:attrNameLst>
                                      </p:cBhvr>
                                      <p:to>
                                        <p:strVal val="visible"/>
                                      </p:to>
                                    </p:set>
                                    <p:animEffect transition="in" filter="fade">
                                      <p:cBhvr>
                                        <p:cTn id="1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a:t>
            </a:r>
            <a:br>
              <a:rPr lang="en-US" altLang="ja-JP" sz="2800" dirty="0">
                <a:solidFill>
                  <a:srgbClr val="0070C0"/>
                </a:solidFill>
                <a:latin typeface="+mj-ea"/>
              </a:rPr>
            </a:br>
            <a:r>
              <a:rPr lang="ja-JP" altLang="en-US" sz="2800" dirty="0">
                <a:solidFill>
                  <a:srgbClr val="0070C0"/>
                </a:solidFill>
                <a:latin typeface="+mj-ea"/>
              </a:rPr>
              <a:t>課税とその帰着</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市場需要曲線は 　</a:t>
                </a:r>
                <a14:m>
                  <m:oMath xmlns:m="http://schemas.openxmlformats.org/officeDocument/2006/math">
                    <m:r>
                      <a:rPr lang="en-US" altLang="ja-JP" sz="2400" i="1" smtClean="0">
                        <a:solidFill>
                          <a:srgbClr val="0070C0"/>
                        </a:solidFill>
                        <a:latin typeface="Cambria Math"/>
                      </a:rPr>
                      <m:t>𝑃</m:t>
                    </m:r>
                    <m:r>
                      <a:rPr lang="en-US" altLang="ja-JP" sz="2400" i="1" smtClean="0">
                        <a:solidFill>
                          <a:srgbClr val="0070C0"/>
                        </a:solidFill>
                        <a:latin typeface="Cambria Math"/>
                      </a:rPr>
                      <m:t>=</m:t>
                    </m:r>
                    <m:f>
                      <m:fPr>
                        <m:ctrlPr>
                          <a:rPr lang="en-US" altLang="ja-JP" sz="2400" i="1">
                            <a:solidFill>
                              <a:srgbClr val="0070C0"/>
                            </a:solidFill>
                            <a:latin typeface="Cambria Math" panose="02040503050406030204" pitchFamily="18" charset="0"/>
                          </a:rPr>
                        </m:ctrlPr>
                      </m:fPr>
                      <m:num>
                        <m:r>
                          <a:rPr lang="en-US" altLang="ja-JP" sz="2400" i="1">
                            <a:solidFill>
                              <a:srgbClr val="0070C0"/>
                            </a:solidFill>
                            <a:latin typeface="Cambria Math"/>
                          </a:rPr>
                          <m:t>𝐵</m:t>
                        </m:r>
                      </m:num>
                      <m:den>
                        <m:d>
                          <m:dPr>
                            <m:ctrlPr>
                              <a:rPr lang="en-US" altLang="ja-JP" sz="2400" i="1">
                                <a:solidFill>
                                  <a:srgbClr val="0070C0"/>
                                </a:solidFill>
                                <a:latin typeface="Cambria Math" panose="02040503050406030204" pitchFamily="18" charset="0"/>
                              </a:rPr>
                            </m:ctrlPr>
                          </m:dPr>
                          <m:e>
                            <m:r>
                              <a:rPr lang="en-US" altLang="ja-JP" sz="2400" i="1">
                                <a:solidFill>
                                  <a:srgbClr val="0070C0"/>
                                </a:solidFill>
                                <a:latin typeface="Cambria Math"/>
                              </a:rPr>
                              <m:t>1+</m:t>
                            </m:r>
                            <m:r>
                              <a:rPr lang="en-US" altLang="ja-JP" sz="2400" i="1">
                                <a:solidFill>
                                  <a:srgbClr val="0070C0"/>
                                </a:solidFill>
                                <a:latin typeface="Cambria Math"/>
                              </a:rPr>
                              <m:t>𝑡</m:t>
                            </m:r>
                          </m:e>
                        </m:d>
                        <m:r>
                          <a:rPr lang="en-US" altLang="ja-JP" sz="2400" i="1">
                            <a:solidFill>
                              <a:srgbClr val="0070C0"/>
                            </a:solidFill>
                            <a:latin typeface="Cambria Math"/>
                          </a:rPr>
                          <m:t>𝐴</m:t>
                        </m:r>
                      </m:den>
                    </m:f>
                    <m:r>
                      <a:rPr lang="en-US" altLang="ja-JP" sz="2400" i="1">
                        <a:solidFill>
                          <a:srgbClr val="0070C0"/>
                        </a:solidFill>
                        <a:latin typeface="Cambria Math"/>
                      </a:rPr>
                      <m:t>−</m:t>
                    </m:r>
                    <m:f>
                      <m:fPr>
                        <m:ctrlPr>
                          <a:rPr lang="en-US" altLang="ja-JP" sz="2400" i="1">
                            <a:solidFill>
                              <a:srgbClr val="0070C0"/>
                            </a:solidFill>
                            <a:latin typeface="Cambria Math" panose="02040503050406030204" pitchFamily="18" charset="0"/>
                          </a:rPr>
                        </m:ctrlPr>
                      </m:fPr>
                      <m:num>
                        <m:r>
                          <a:rPr lang="en-US" altLang="ja-JP" sz="2400" i="1">
                            <a:solidFill>
                              <a:srgbClr val="0070C0"/>
                            </a:solidFill>
                            <a:latin typeface="Cambria Math"/>
                          </a:rPr>
                          <m:t>1</m:t>
                        </m:r>
                      </m:num>
                      <m:den>
                        <m:d>
                          <m:dPr>
                            <m:ctrlPr>
                              <a:rPr lang="en-US" altLang="ja-JP" sz="2400" i="1">
                                <a:solidFill>
                                  <a:srgbClr val="0070C0"/>
                                </a:solidFill>
                                <a:latin typeface="Cambria Math" panose="02040503050406030204" pitchFamily="18" charset="0"/>
                              </a:rPr>
                            </m:ctrlPr>
                          </m:dPr>
                          <m:e>
                            <m:r>
                              <a:rPr lang="en-US" altLang="ja-JP" sz="2400" i="1">
                                <a:solidFill>
                                  <a:srgbClr val="0070C0"/>
                                </a:solidFill>
                                <a:latin typeface="Cambria Math"/>
                              </a:rPr>
                              <m:t>1+</m:t>
                            </m:r>
                            <m:r>
                              <a:rPr lang="en-US" altLang="ja-JP" sz="2400" i="1">
                                <a:solidFill>
                                  <a:srgbClr val="0070C0"/>
                                </a:solidFill>
                                <a:latin typeface="Cambria Math"/>
                              </a:rPr>
                              <m:t>𝑡</m:t>
                            </m:r>
                          </m:e>
                        </m:d>
                        <m:r>
                          <a:rPr lang="en-US" altLang="ja-JP" sz="2400" i="1">
                            <a:solidFill>
                              <a:srgbClr val="0070C0"/>
                            </a:solidFill>
                            <a:latin typeface="Cambria Math"/>
                          </a:rPr>
                          <m:t>𝐴</m:t>
                        </m:r>
                      </m:den>
                    </m:f>
                    <m:sSub>
                      <m:sSubPr>
                        <m:ctrlPr>
                          <a:rPr lang="en-US" altLang="ja-JP" sz="2400" i="1" smtClean="0">
                            <a:solidFill>
                              <a:srgbClr val="0070C0"/>
                            </a:solidFill>
                            <a:latin typeface="Cambria Math" panose="02040503050406030204" pitchFamily="18" charset="0"/>
                          </a:rPr>
                        </m:ctrlPr>
                      </m:sSubPr>
                      <m:e>
                        <m:r>
                          <a:rPr lang="en-US" altLang="ja-JP" sz="2400" b="0" i="1" smtClean="0">
                            <a:solidFill>
                              <a:srgbClr val="0070C0"/>
                            </a:solidFill>
                            <a:latin typeface="Cambria Math"/>
                          </a:rPr>
                          <m:t>𝐷</m:t>
                        </m:r>
                      </m:e>
                      <m:sub>
                        <m:r>
                          <m:rPr>
                            <m:sty m:val="p"/>
                          </m:rPr>
                          <a:rPr lang="en-US" altLang="ja-JP" sz="2400" b="0" i="0" smtClean="0">
                            <a:solidFill>
                              <a:srgbClr val="0070C0"/>
                            </a:solidFill>
                            <a:latin typeface="Cambria Math"/>
                          </a:rPr>
                          <m:t>M</m:t>
                        </m:r>
                      </m:sub>
                    </m:sSub>
                  </m:oMath>
                </a14:m>
                <a:endParaRPr lang="en-US" altLang="ja-JP" sz="2400" dirty="0">
                  <a:solidFill>
                    <a:srgbClr val="0070C0"/>
                  </a:solidFill>
                </a:endParaRPr>
              </a:p>
              <a:p>
                <a:pPr lvl="1" algn="just">
                  <a:buFont typeface="Wingdings" panose="05000000000000000000" pitchFamily="2" charset="2"/>
                  <a:buChar char="n"/>
                </a:pPr>
                <a:r>
                  <a:rPr lang="ja-JP" altLang="en-US" sz="2100" dirty="0"/>
                  <a:t>課税前の市場需要曲線を横軸との交点を一定にしたまま下シフト．</a:t>
                </a:r>
                <a:endParaRPr lang="en-US" altLang="ja-JP" sz="2400" dirty="0"/>
              </a:p>
              <a:p>
                <a:pPr algn="just">
                  <a:buFont typeface="Wingdings" panose="05000000000000000000" pitchFamily="2" charset="2"/>
                  <a:buChar char="n"/>
                </a:pPr>
                <a:endParaRPr lang="en-US" altLang="ja-JP" sz="2400" dirty="0"/>
              </a:p>
              <a:p>
                <a:pPr marL="0" indent="0" algn="just">
                  <a:buNone/>
                </a:pPr>
                <a:endParaRPr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68760"/>
                <a:ext cx="8229600" cy="4968552"/>
              </a:xfrm>
              <a:blipFill rotWithShape="1">
                <a:blip r:embed="rId2"/>
                <a:stretch>
                  <a:fillRect l="-444" r="-44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31</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grpSp>
        <p:nvGrpSpPr>
          <p:cNvPr id="7" name="キャンバス 163"/>
          <p:cNvGrpSpPr/>
          <p:nvPr/>
        </p:nvGrpSpPr>
        <p:grpSpPr>
          <a:xfrm>
            <a:off x="1496078" y="2474065"/>
            <a:ext cx="6915680" cy="3789471"/>
            <a:chOff x="0" y="-196641"/>
            <a:chExt cx="6811870" cy="3789471"/>
          </a:xfrm>
        </p:grpSpPr>
        <p:sp>
          <p:nvSpPr>
            <p:cNvPr id="8" name="正方形/長方形 7"/>
            <p:cNvSpPr/>
            <p:nvPr/>
          </p:nvSpPr>
          <p:spPr>
            <a:xfrm>
              <a:off x="0" y="0"/>
              <a:ext cx="6072505" cy="3592830"/>
            </a:xfrm>
            <a:prstGeom prst="rect">
              <a:avLst/>
            </a:prstGeom>
            <a:noFill/>
          </p:spPr>
        </p:sp>
        <p:cxnSp>
          <p:nvCxnSpPr>
            <p:cNvPr id="15" name="AutoShape 169"/>
            <p:cNvCxnSpPr>
              <a:cxnSpLocks noChangeShapeType="1"/>
            </p:cNvCxnSpPr>
            <p:nvPr/>
          </p:nvCxnSpPr>
          <p:spPr bwMode="auto">
            <a:xfrm>
              <a:off x="1080770" y="2838450"/>
              <a:ext cx="4038600" cy="63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6" name="AutoShape 171"/>
            <p:cNvCxnSpPr>
              <a:cxnSpLocks noChangeShapeType="1"/>
            </p:cNvCxnSpPr>
            <p:nvPr/>
          </p:nvCxnSpPr>
          <p:spPr bwMode="auto">
            <a:xfrm flipV="1">
              <a:off x="1070610" y="494030"/>
              <a:ext cx="3253105" cy="2343785"/>
            </a:xfrm>
            <a:prstGeom prst="straightConnector1">
              <a:avLst/>
            </a:prstGeom>
            <a:noFill/>
            <a:ln w="25400">
              <a:solidFill>
                <a:srgbClr val="FF0000"/>
              </a:solidFill>
              <a:round/>
              <a:headEnd/>
              <a:tailEnd/>
            </a:ln>
            <a:extLst>
              <a:ext uri="{909E8E84-426E-40DD-AFC4-6F175D3DCCD1}">
                <a14:hiddenFill xmlns:a14="http://schemas.microsoft.com/office/drawing/2010/main">
                  <a:noFill/>
                </a14:hiddenFill>
              </a:ext>
            </a:extLst>
          </p:spPr>
        </p:cxnSp>
        <p:cxnSp>
          <p:nvCxnSpPr>
            <p:cNvPr id="17" name="AutoShape 172"/>
            <p:cNvCxnSpPr>
              <a:cxnSpLocks noChangeAspect="1" noChangeShapeType="1"/>
              <a:endCxn id="23" idx="6"/>
            </p:cNvCxnSpPr>
            <p:nvPr/>
          </p:nvCxnSpPr>
          <p:spPr bwMode="auto">
            <a:xfrm>
              <a:off x="1088390" y="1998345"/>
              <a:ext cx="121285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8" name="AutoShape 173"/>
            <p:cNvCxnSpPr>
              <a:cxnSpLocks noChangeAspect="1" noChangeShapeType="1"/>
            </p:cNvCxnSpPr>
            <p:nvPr/>
          </p:nvCxnSpPr>
          <p:spPr bwMode="auto">
            <a:xfrm>
              <a:off x="2242820" y="1104265"/>
              <a:ext cx="1270" cy="173609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19" name="Text Box 174"/>
            <p:cNvSpPr txBox="1">
              <a:spLocks noChangeArrowheads="1"/>
            </p:cNvSpPr>
            <p:nvPr/>
          </p:nvSpPr>
          <p:spPr bwMode="auto">
            <a:xfrm>
              <a:off x="2123440" y="2875280"/>
              <a:ext cx="103314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a:effectLst/>
                  <a:latin typeface="Times New Roman"/>
                  <a:ea typeface="ＭＳ 明朝"/>
                  <a:cs typeface="Times New Roman"/>
                </a:rPr>
                <a:t>Q*</a:t>
              </a:r>
              <a:r>
                <a:rPr lang="en-US" sz="1400" kern="100">
                  <a:effectLst/>
                  <a:latin typeface="Times New Roman"/>
                  <a:ea typeface="ＭＳ 明朝"/>
                  <a:cs typeface="Times New Roman"/>
                </a:rPr>
                <a:t>’     </a:t>
              </a:r>
              <a:r>
                <a:rPr lang="en-US" sz="1400" i="1" kern="100">
                  <a:effectLst/>
                  <a:latin typeface="Times New Roman"/>
                  <a:ea typeface="ＭＳ 明朝"/>
                  <a:cs typeface="Times New Roman"/>
                </a:rPr>
                <a:t>Q</a:t>
              </a:r>
              <a:r>
                <a:rPr lang="en-US" sz="1400" kern="100">
                  <a:effectLst/>
                  <a:latin typeface="Times New Roman"/>
                  <a:ea typeface="ＭＳ 明朝"/>
                  <a:cs typeface="Times New Roman"/>
                </a:rPr>
                <a:t>*  </a:t>
              </a:r>
              <a:endParaRPr lang="ja-JP" sz="1400" kern="100">
                <a:effectLst/>
                <a:latin typeface="Century"/>
                <a:ea typeface="ＭＳ 明朝"/>
                <a:cs typeface="Times New Roman"/>
              </a:endParaRPr>
            </a:p>
          </p:txBody>
        </p:sp>
        <p:cxnSp>
          <p:nvCxnSpPr>
            <p:cNvPr id="20" name="AutoShape 175"/>
            <p:cNvCxnSpPr>
              <a:cxnSpLocks noChangeAspect="1" noChangeShapeType="1"/>
              <a:stCxn id="27" idx="0"/>
            </p:cNvCxnSpPr>
            <p:nvPr/>
          </p:nvCxnSpPr>
          <p:spPr bwMode="auto">
            <a:xfrm flipH="1">
              <a:off x="2871470" y="1494790"/>
              <a:ext cx="2858" cy="133921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21" name="Text Box 176"/>
            <p:cNvSpPr txBox="1">
              <a:spLocks noChangeArrowheads="1"/>
            </p:cNvSpPr>
            <p:nvPr/>
          </p:nvSpPr>
          <p:spPr bwMode="auto">
            <a:xfrm>
              <a:off x="682817" y="1885315"/>
              <a:ext cx="416368" cy="280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effectLst/>
                  <a:latin typeface="Times New Roman"/>
                  <a:ea typeface="ＭＳ 明朝"/>
                  <a:cs typeface="Times New Roman"/>
                </a:rPr>
                <a:t>P</a:t>
              </a:r>
              <a:r>
                <a:rPr lang="en-US" sz="1400" kern="100" dirty="0">
                  <a:effectLst/>
                  <a:latin typeface="Times New Roman"/>
                  <a:ea typeface="ＭＳ 明朝"/>
                  <a:cs typeface="Times New Roman"/>
                </a:rPr>
                <a:t>*’</a:t>
              </a:r>
              <a:endParaRPr lang="ja-JP" sz="1400" kern="100" dirty="0">
                <a:effectLst/>
                <a:latin typeface="Century"/>
                <a:ea typeface="ＭＳ 明朝"/>
                <a:cs typeface="Times New Roman"/>
              </a:endParaRPr>
            </a:p>
          </p:txBody>
        </p:sp>
        <p:sp>
          <p:nvSpPr>
            <p:cNvPr id="22" name="Text Box 177"/>
            <p:cNvSpPr txBox="1">
              <a:spLocks noChangeArrowheads="1"/>
            </p:cNvSpPr>
            <p:nvPr/>
          </p:nvSpPr>
          <p:spPr bwMode="auto">
            <a:xfrm>
              <a:off x="724853" y="1342390"/>
              <a:ext cx="44577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a:effectLst/>
                  <a:latin typeface="Times New Roman"/>
                  <a:ea typeface="ＭＳ 明朝"/>
                  <a:cs typeface="Times New Roman"/>
                </a:rPr>
                <a:t>P*</a:t>
              </a:r>
              <a:endParaRPr lang="ja-JP" sz="1400" kern="100">
                <a:effectLst/>
                <a:latin typeface="Century"/>
                <a:ea typeface="ＭＳ 明朝"/>
                <a:cs typeface="Times New Roman"/>
              </a:endParaRPr>
            </a:p>
          </p:txBody>
        </p:sp>
        <p:sp>
          <p:nvSpPr>
            <p:cNvPr id="24" name="Text Box 180"/>
            <p:cNvSpPr txBox="1">
              <a:spLocks noChangeArrowheads="1"/>
            </p:cNvSpPr>
            <p:nvPr/>
          </p:nvSpPr>
          <p:spPr bwMode="auto">
            <a:xfrm>
              <a:off x="534987" y="-196641"/>
              <a:ext cx="825500" cy="253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effectLst/>
                  <a:latin typeface="Times New Roman"/>
                  <a:ea typeface="ＭＳ 明朝"/>
                  <a:cs typeface="Times New Roman"/>
                </a:rPr>
                <a:t>P</a:t>
              </a:r>
              <a:r>
                <a:rPr lang="ja-JP" sz="1400" kern="100" dirty="0">
                  <a:effectLst/>
                  <a:latin typeface="Century"/>
                  <a:ea typeface="ＭＳ 明朝"/>
                  <a:cs typeface="Times New Roman"/>
                </a:rPr>
                <a:t>；価格</a:t>
              </a:r>
            </a:p>
          </p:txBody>
        </p:sp>
        <p:sp>
          <p:nvSpPr>
            <p:cNvPr id="25" name="Text Box 181"/>
            <p:cNvSpPr txBox="1">
              <a:spLocks noChangeArrowheads="1"/>
            </p:cNvSpPr>
            <p:nvPr/>
          </p:nvSpPr>
          <p:spPr bwMode="auto">
            <a:xfrm>
              <a:off x="4120514" y="255905"/>
              <a:ext cx="1278334"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kern="100" dirty="0">
                  <a:solidFill>
                    <a:srgbClr val="FF0000"/>
                  </a:solidFill>
                  <a:effectLst/>
                  <a:latin typeface="Times New Roman"/>
                  <a:ea typeface="ＭＳ 明朝"/>
                  <a:cs typeface="Times New Roman"/>
                </a:rPr>
                <a:t>市場供給曲線</a:t>
              </a:r>
              <a:endParaRPr lang="ja-JP" sz="1400" kern="100" dirty="0">
                <a:solidFill>
                  <a:srgbClr val="FF0000"/>
                </a:solidFill>
                <a:effectLst/>
                <a:latin typeface="Century"/>
                <a:ea typeface="ＭＳ 明朝"/>
                <a:cs typeface="Times New Roman"/>
              </a:endParaRPr>
            </a:p>
          </p:txBody>
        </p:sp>
        <p:cxnSp>
          <p:nvCxnSpPr>
            <p:cNvPr id="26" name="AutoShape 182"/>
            <p:cNvCxnSpPr>
              <a:cxnSpLocks noChangeShapeType="1"/>
            </p:cNvCxnSpPr>
            <p:nvPr/>
          </p:nvCxnSpPr>
          <p:spPr bwMode="auto">
            <a:xfrm>
              <a:off x="1080135" y="1551305"/>
              <a:ext cx="1802765"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27" name="Oval 183"/>
            <p:cNvSpPr>
              <a:spLocks noChangeArrowheads="1"/>
            </p:cNvSpPr>
            <p:nvPr/>
          </p:nvSpPr>
          <p:spPr bwMode="auto">
            <a:xfrm>
              <a:off x="2816860" y="1494790"/>
              <a:ext cx="114935" cy="114300"/>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400"/>
            </a:p>
          </p:txBody>
        </p:sp>
        <p:sp>
          <p:nvSpPr>
            <p:cNvPr id="28" name="Text Box 184"/>
            <p:cNvSpPr txBox="1">
              <a:spLocks noChangeArrowheads="1"/>
            </p:cNvSpPr>
            <p:nvPr/>
          </p:nvSpPr>
          <p:spPr bwMode="auto">
            <a:xfrm>
              <a:off x="2923540" y="1403350"/>
              <a:ext cx="41021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e</a:t>
              </a:r>
              <a:endParaRPr lang="ja-JP" sz="1400" kern="100">
                <a:effectLst/>
                <a:latin typeface="Century"/>
                <a:ea typeface="ＭＳ 明朝"/>
                <a:cs typeface="Times New Roman"/>
              </a:endParaRPr>
            </a:p>
          </p:txBody>
        </p:sp>
        <p:sp>
          <p:nvSpPr>
            <p:cNvPr id="29" name="Text Box 185"/>
            <p:cNvSpPr txBox="1">
              <a:spLocks noChangeArrowheads="1"/>
            </p:cNvSpPr>
            <p:nvPr/>
          </p:nvSpPr>
          <p:spPr bwMode="auto">
            <a:xfrm>
              <a:off x="2205990" y="2027555"/>
              <a:ext cx="41021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h</a:t>
              </a:r>
              <a:endParaRPr lang="ja-JP" sz="1400" kern="100">
                <a:effectLst/>
                <a:latin typeface="Century"/>
                <a:ea typeface="ＭＳ 明朝"/>
                <a:cs typeface="Times New Roman"/>
              </a:endParaRPr>
            </a:p>
          </p:txBody>
        </p:sp>
        <p:sp>
          <p:nvSpPr>
            <p:cNvPr id="30" name="Text Box 186"/>
            <p:cNvSpPr txBox="1">
              <a:spLocks noChangeArrowheads="1"/>
            </p:cNvSpPr>
            <p:nvPr/>
          </p:nvSpPr>
          <p:spPr bwMode="auto">
            <a:xfrm>
              <a:off x="891858" y="2780960"/>
              <a:ext cx="41021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o</a:t>
              </a:r>
              <a:endParaRPr lang="ja-JP" sz="1400" kern="100">
                <a:effectLst/>
                <a:latin typeface="Century"/>
                <a:ea typeface="ＭＳ 明朝"/>
                <a:cs typeface="Times New Roman"/>
              </a:endParaRPr>
            </a:p>
          </p:txBody>
        </p:sp>
        <p:cxnSp>
          <p:nvCxnSpPr>
            <p:cNvPr id="31" name="AutoShape 188"/>
            <p:cNvCxnSpPr>
              <a:cxnSpLocks noChangeShapeType="1"/>
            </p:cNvCxnSpPr>
            <p:nvPr/>
          </p:nvCxnSpPr>
          <p:spPr bwMode="auto">
            <a:xfrm>
              <a:off x="1070610" y="1609090"/>
              <a:ext cx="3769360" cy="1240790"/>
            </a:xfrm>
            <a:prstGeom prst="straightConnector1">
              <a:avLst/>
            </a:prstGeom>
            <a:noFill/>
            <a:ln w="25400">
              <a:solidFill>
                <a:srgbClr val="0070C0"/>
              </a:solidFill>
              <a:round/>
              <a:headEnd/>
              <a:tailEnd/>
            </a:ln>
            <a:extLst>
              <a:ext uri="{909E8E84-426E-40DD-AFC4-6F175D3DCCD1}">
                <a14:hiddenFill xmlns:a14="http://schemas.microsoft.com/office/drawing/2010/main">
                  <a:noFill/>
                </a14:hiddenFill>
              </a:ext>
            </a:extLst>
          </p:spPr>
        </p:cxnSp>
        <p:cxnSp>
          <p:nvCxnSpPr>
            <p:cNvPr id="32" name="AutoShape 189"/>
            <p:cNvCxnSpPr>
              <a:cxnSpLocks noChangeAspect="1" noChangeShapeType="1"/>
            </p:cNvCxnSpPr>
            <p:nvPr/>
          </p:nvCxnSpPr>
          <p:spPr bwMode="auto">
            <a:xfrm>
              <a:off x="1071880" y="358140"/>
              <a:ext cx="3769360" cy="2498090"/>
            </a:xfrm>
            <a:prstGeom prst="straightConnector1">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cxnSp>
        <p:sp>
          <p:nvSpPr>
            <p:cNvPr id="34" name="Text Box 192"/>
            <p:cNvSpPr txBox="1">
              <a:spLocks noChangeArrowheads="1"/>
            </p:cNvSpPr>
            <p:nvPr/>
          </p:nvSpPr>
          <p:spPr bwMode="auto">
            <a:xfrm>
              <a:off x="366078" y="967105"/>
              <a:ext cx="825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dirty="0">
                  <a:effectLst/>
                  <a:latin typeface="Times New Roman"/>
                  <a:ea typeface="ＭＳ 明朝"/>
                  <a:cs typeface="Times New Roman"/>
                </a:rPr>
                <a:t>(1+</a:t>
              </a:r>
              <a:r>
                <a:rPr lang="en-US" sz="1400" i="1" kern="100" dirty="0">
                  <a:effectLst/>
                  <a:latin typeface="Times New Roman"/>
                  <a:ea typeface="ＭＳ 明朝"/>
                  <a:cs typeface="Times New Roman"/>
                </a:rPr>
                <a:t>t</a:t>
              </a:r>
              <a:r>
                <a:rPr lang="en-US" sz="1400" kern="100" dirty="0">
                  <a:effectLst/>
                  <a:latin typeface="Times New Roman"/>
                  <a:ea typeface="ＭＳ 明朝"/>
                  <a:cs typeface="Times New Roman"/>
                </a:rPr>
                <a:t>)</a:t>
              </a:r>
              <a:r>
                <a:rPr lang="en-US" sz="1400" i="1" kern="100" dirty="0">
                  <a:effectLst/>
                  <a:latin typeface="Times New Roman"/>
                  <a:ea typeface="ＭＳ 明朝"/>
                  <a:cs typeface="Times New Roman"/>
                </a:rPr>
                <a:t>P</a:t>
              </a:r>
              <a:r>
                <a:rPr lang="en-US" sz="1400" kern="100" dirty="0">
                  <a:effectLst/>
                  <a:latin typeface="Times New Roman"/>
                  <a:ea typeface="ＭＳ 明朝"/>
                  <a:cs typeface="Times New Roman"/>
                </a:rPr>
                <a:t>*’</a:t>
              </a:r>
              <a:endParaRPr lang="ja-JP" sz="1400" kern="100" dirty="0">
                <a:effectLst/>
                <a:latin typeface="Century"/>
                <a:ea typeface="ＭＳ 明朝"/>
                <a:cs typeface="Times New Roman"/>
              </a:endParaRPr>
            </a:p>
            <a:p>
              <a:pPr algn="just">
                <a:spcAft>
                  <a:spcPts val="0"/>
                </a:spcAft>
              </a:pPr>
              <a:r>
                <a:rPr lang="en-US" sz="1400" kern="100" dirty="0">
                  <a:effectLst/>
                  <a:latin typeface="Times New Roman"/>
                  <a:ea typeface="ＭＳ 明朝"/>
                  <a:cs typeface="Times New Roman"/>
                </a:rPr>
                <a:t> </a:t>
              </a:r>
              <a:endParaRPr lang="ja-JP" sz="1400" kern="100" dirty="0">
                <a:effectLst/>
                <a:latin typeface="Century"/>
                <a:ea typeface="ＭＳ 明朝"/>
                <a:cs typeface="Times New Roman"/>
              </a:endParaRPr>
            </a:p>
          </p:txBody>
        </p:sp>
        <p:sp>
          <p:nvSpPr>
            <p:cNvPr id="39" name="Text Box 200"/>
            <p:cNvSpPr txBox="1">
              <a:spLocks noChangeArrowheads="1"/>
            </p:cNvSpPr>
            <p:nvPr/>
          </p:nvSpPr>
          <p:spPr bwMode="auto">
            <a:xfrm>
              <a:off x="4678045" y="2846705"/>
              <a:ext cx="41021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a:effectLst/>
                  <a:latin typeface="Times New Roman"/>
                  <a:ea typeface="ＭＳ 明朝"/>
                  <a:cs typeface="Times New Roman"/>
                </a:rPr>
                <a:t>B</a:t>
              </a:r>
              <a:endParaRPr lang="ja-JP" sz="1400" kern="100">
                <a:effectLst/>
                <a:latin typeface="Century"/>
                <a:ea typeface="ＭＳ 明朝"/>
                <a:cs typeface="Times New Roman"/>
              </a:endParaRPr>
            </a:p>
          </p:txBody>
        </p:sp>
        <p:cxnSp>
          <p:nvCxnSpPr>
            <p:cNvPr id="40" name="AutoShape 170"/>
            <p:cNvCxnSpPr>
              <a:cxnSpLocks noChangeShapeType="1"/>
            </p:cNvCxnSpPr>
            <p:nvPr/>
          </p:nvCxnSpPr>
          <p:spPr bwMode="auto">
            <a:xfrm flipV="1">
              <a:off x="1079500" y="56515"/>
              <a:ext cx="635" cy="27781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1" name="Oval 204"/>
            <p:cNvSpPr>
              <a:spLocks noChangeArrowheads="1"/>
            </p:cNvSpPr>
            <p:nvPr/>
          </p:nvSpPr>
          <p:spPr bwMode="auto">
            <a:xfrm>
              <a:off x="2184400" y="1072515"/>
              <a:ext cx="114935" cy="114300"/>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400"/>
            </a:p>
          </p:txBody>
        </p:sp>
        <p:sp>
          <p:nvSpPr>
            <p:cNvPr id="42" name="Text Box 206"/>
            <p:cNvSpPr txBox="1">
              <a:spLocks noChangeArrowheads="1"/>
            </p:cNvSpPr>
            <p:nvPr/>
          </p:nvSpPr>
          <p:spPr bwMode="auto">
            <a:xfrm>
              <a:off x="3707028" y="1072511"/>
              <a:ext cx="2177789" cy="390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kern="100" dirty="0">
                  <a:effectLst/>
                  <a:latin typeface="Times New Roman"/>
                  <a:ea typeface="ＭＳ 明朝"/>
                  <a:cs typeface="Times New Roman"/>
                </a:rPr>
                <a:t>市場需要曲線（課税前）</a:t>
              </a:r>
              <a:endParaRPr lang="ja-JP" sz="1400" kern="100" dirty="0">
                <a:effectLst/>
                <a:latin typeface="Century"/>
                <a:ea typeface="ＭＳ 明朝"/>
                <a:cs typeface="Times New Roman"/>
              </a:endParaRPr>
            </a:p>
          </p:txBody>
        </p:sp>
        <p:sp>
          <p:nvSpPr>
            <p:cNvPr id="43" name="Text Box 207"/>
            <p:cNvSpPr txBox="1">
              <a:spLocks noChangeArrowheads="1"/>
            </p:cNvSpPr>
            <p:nvPr/>
          </p:nvSpPr>
          <p:spPr bwMode="auto">
            <a:xfrm>
              <a:off x="4208148" y="1835148"/>
              <a:ext cx="2155176" cy="244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l">
                <a:spcAft>
                  <a:spcPts val="0"/>
                </a:spcAft>
              </a:pPr>
              <a:r>
                <a:rPr lang="ja-JP" sz="1400" kern="100" dirty="0">
                  <a:solidFill>
                    <a:srgbClr val="0070C0"/>
                  </a:solidFill>
                  <a:effectLst/>
                  <a:latin typeface="Times New Roman"/>
                  <a:ea typeface="ＭＳ 明朝"/>
                  <a:cs typeface="Times New Roman"/>
                </a:rPr>
                <a:t>市場需要曲線（課税後）</a:t>
              </a:r>
              <a:endParaRPr lang="ja-JP" sz="1400" kern="100" dirty="0">
                <a:solidFill>
                  <a:srgbClr val="0070C0"/>
                </a:solidFill>
                <a:effectLst/>
                <a:latin typeface="Century"/>
                <a:ea typeface="ＭＳ 明朝"/>
                <a:cs typeface="Times New Roman"/>
              </a:endParaRPr>
            </a:p>
          </p:txBody>
        </p:sp>
        <p:cxnSp>
          <p:nvCxnSpPr>
            <p:cNvPr id="44" name="AutoShape 208"/>
            <p:cNvCxnSpPr>
              <a:cxnSpLocks noChangeShapeType="1"/>
              <a:stCxn id="42" idx="1"/>
            </p:cNvCxnSpPr>
            <p:nvPr/>
          </p:nvCxnSpPr>
          <p:spPr bwMode="auto">
            <a:xfrm flipH="1">
              <a:off x="3314356" y="1267616"/>
              <a:ext cx="392672" cy="454502"/>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5" name="AutoShape 209"/>
            <p:cNvCxnSpPr>
              <a:cxnSpLocks noChangeShapeType="1"/>
            </p:cNvCxnSpPr>
            <p:nvPr/>
          </p:nvCxnSpPr>
          <p:spPr bwMode="auto">
            <a:xfrm flipH="1">
              <a:off x="3636011" y="1998345"/>
              <a:ext cx="593089" cy="40098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46" name="Text Box 336"/>
                <p:cNvSpPr txBox="1">
                  <a:spLocks noChangeArrowheads="1"/>
                </p:cNvSpPr>
                <p:nvPr/>
              </p:nvSpPr>
              <p:spPr bwMode="auto">
                <a:xfrm>
                  <a:off x="724853" y="149225"/>
                  <a:ext cx="391795" cy="42926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f>
                          <m:fPr>
                            <m:ctrlPr>
                              <a:rPr lang="ja-JP" sz="1400" i="1" kern="100">
                                <a:effectLst/>
                                <a:latin typeface="Cambria Math" panose="02040503050406030204" pitchFamily="18" charset="0"/>
                                <a:ea typeface="Cambria Math"/>
                                <a:cs typeface="ＭＳ Ｐゴシック"/>
                              </a:rPr>
                            </m:ctrlPr>
                          </m:fPr>
                          <m:num>
                            <m:r>
                              <a:rPr lang="en-US" sz="1400" i="1">
                                <a:effectLst/>
                                <a:latin typeface="Cambria Math"/>
                                <a:ea typeface="ＭＳ 明朝"/>
                                <a:cs typeface="Times New Roman"/>
                              </a:rPr>
                              <m:t>𝐵</m:t>
                            </m:r>
                          </m:num>
                          <m:den>
                            <m:r>
                              <a:rPr lang="en-US" sz="1400" i="1">
                                <a:effectLst/>
                                <a:latin typeface="Cambria Math"/>
                                <a:ea typeface="ＭＳ 明朝"/>
                                <a:cs typeface="Times New Roman"/>
                              </a:rPr>
                              <m:t>𝐴</m:t>
                            </m:r>
                          </m:den>
                        </m:f>
                      </m:oMath>
                    </m:oMathPara>
                  </a14:m>
                  <a:endParaRPr lang="ja-JP" sz="1400">
                    <a:effectLst/>
                    <a:latin typeface="ＭＳ Ｐゴシック"/>
                    <a:cs typeface="ＭＳ Ｐゴシック"/>
                  </a:endParaRPr>
                </a:p>
              </p:txBody>
            </p:sp>
          </mc:Choice>
          <mc:Fallback xmlns="">
            <p:sp>
              <p:nvSpPr>
                <p:cNvPr id="46" name="Text Box 336"/>
                <p:cNvSpPr txBox="1">
                  <a:spLocks noRot="1" noChangeAspect="1" noMove="1" noResize="1" noEditPoints="1" noAdjustHandles="1" noChangeArrowheads="1" noChangeShapeType="1" noTextEdit="1"/>
                </p:cNvSpPr>
                <p:nvPr/>
              </p:nvSpPr>
              <p:spPr bwMode="auto">
                <a:xfrm>
                  <a:off x="724853" y="149225"/>
                  <a:ext cx="391795" cy="429260"/>
                </a:xfrm>
                <a:prstGeom prst="rect">
                  <a:avLst/>
                </a:prstGeom>
                <a:blipFill rotWithShape="1">
                  <a:blip r:embed="rId3"/>
                  <a:stretch>
                    <a:fillRect b="-857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7" name="Text Box 339"/>
                <p:cNvSpPr txBox="1">
                  <a:spLocks noChangeArrowheads="1"/>
                </p:cNvSpPr>
                <p:nvPr/>
              </p:nvSpPr>
              <p:spPr bwMode="auto">
                <a:xfrm>
                  <a:off x="263593" y="1439840"/>
                  <a:ext cx="838449" cy="50199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f>
                          <m:fPr>
                            <m:ctrlPr>
                              <a:rPr lang="ja-JP" sz="1400" i="1" kern="100">
                                <a:effectLst/>
                                <a:latin typeface="Cambria Math" panose="02040503050406030204" pitchFamily="18" charset="0"/>
                                <a:ea typeface="Cambria Math"/>
                                <a:cs typeface="ＭＳ Ｐゴシック"/>
                              </a:rPr>
                            </m:ctrlPr>
                          </m:fPr>
                          <m:num>
                            <m:r>
                              <a:rPr lang="en-US" sz="1400" i="1">
                                <a:effectLst/>
                                <a:latin typeface="Cambria Math"/>
                                <a:ea typeface="ＭＳ 明朝"/>
                                <a:cs typeface="Times New Roman"/>
                              </a:rPr>
                              <m:t>𝐵</m:t>
                            </m:r>
                          </m:num>
                          <m:den>
                            <m:d>
                              <m:dPr>
                                <m:ctrlPr>
                                  <a:rPr lang="ja-JP" sz="1400" i="1" kern="100">
                                    <a:effectLst/>
                                    <a:latin typeface="Cambria Math" panose="02040503050406030204" pitchFamily="18" charset="0"/>
                                    <a:ea typeface="Cambria Math"/>
                                    <a:cs typeface="ＭＳ Ｐゴシック"/>
                                  </a:rPr>
                                </m:ctrlPr>
                              </m:dPr>
                              <m:e>
                                <m:r>
                                  <a:rPr lang="en-US" sz="1400" i="1">
                                    <a:effectLst/>
                                    <a:latin typeface="Cambria Math"/>
                                    <a:ea typeface="ＭＳ 明朝"/>
                                    <a:cs typeface="Times New Roman"/>
                                  </a:rPr>
                                  <m:t>1+</m:t>
                                </m:r>
                                <m:r>
                                  <a:rPr lang="en-US" sz="1400" i="1">
                                    <a:effectLst/>
                                    <a:latin typeface="Cambria Math"/>
                                    <a:ea typeface="ＭＳ 明朝"/>
                                    <a:cs typeface="Times New Roman"/>
                                  </a:rPr>
                                  <m:t>𝑡</m:t>
                                </m:r>
                              </m:e>
                            </m:d>
                            <m:r>
                              <a:rPr lang="en-US" sz="1400" i="1">
                                <a:effectLst/>
                                <a:latin typeface="Cambria Math"/>
                                <a:ea typeface="ＭＳ 明朝"/>
                                <a:cs typeface="Times New Roman"/>
                              </a:rPr>
                              <m:t>𝐴</m:t>
                            </m:r>
                          </m:den>
                        </m:f>
                      </m:oMath>
                    </m:oMathPara>
                  </a14:m>
                  <a:endParaRPr lang="ja-JP" sz="1400" dirty="0">
                    <a:effectLst/>
                    <a:latin typeface="ＭＳ Ｐゴシック"/>
                    <a:cs typeface="ＭＳ Ｐゴシック"/>
                  </a:endParaRPr>
                </a:p>
              </p:txBody>
            </p:sp>
          </mc:Choice>
          <mc:Fallback xmlns="">
            <p:sp>
              <p:nvSpPr>
                <p:cNvPr id="47" name="Text Box 339"/>
                <p:cNvSpPr txBox="1">
                  <a:spLocks noRot="1" noChangeAspect="1" noMove="1" noResize="1" noEditPoints="1" noAdjustHandles="1" noChangeArrowheads="1" noChangeShapeType="1" noTextEdit="1"/>
                </p:cNvSpPr>
                <p:nvPr/>
              </p:nvSpPr>
              <p:spPr bwMode="auto">
                <a:xfrm>
                  <a:off x="263593" y="1439840"/>
                  <a:ext cx="838449" cy="501990"/>
                </a:xfrm>
                <a:prstGeom prst="rect">
                  <a:avLst/>
                </a:prstGeom>
                <a:blipFill rotWithShape="1">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48" name="Text Box 328"/>
            <p:cNvSpPr txBox="1">
              <a:spLocks noChangeArrowheads="1"/>
            </p:cNvSpPr>
            <p:nvPr/>
          </p:nvSpPr>
          <p:spPr bwMode="auto">
            <a:xfrm>
              <a:off x="3561079" y="3056550"/>
              <a:ext cx="230289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r" latinLnBrk="1">
                <a:spcAft>
                  <a:spcPts val="0"/>
                </a:spcAft>
              </a:pPr>
              <a:r>
                <a:rPr lang="en-US" sz="1400" i="1" dirty="0">
                  <a:effectLst/>
                  <a:latin typeface="Times New Roman"/>
                  <a:ea typeface="ＭＳ 明朝"/>
                  <a:cs typeface="ＭＳ Ｐゴシック"/>
                </a:rPr>
                <a:t>D</a:t>
              </a:r>
              <a:r>
                <a:rPr lang="en-US" sz="800" dirty="0">
                  <a:effectLst/>
                  <a:latin typeface="Times New Roman"/>
                  <a:ea typeface="ＭＳ 明朝"/>
                  <a:cs typeface="ＭＳ Ｐゴシック"/>
                </a:rPr>
                <a:t>M</a:t>
              </a:r>
              <a:r>
                <a:rPr lang="en-US" sz="1400" i="1" dirty="0">
                  <a:effectLst/>
                  <a:latin typeface="Times New Roman"/>
                  <a:ea typeface="ＭＳ 明朝"/>
                  <a:cs typeface="ＭＳ Ｐゴシック"/>
                </a:rPr>
                <a:t>, S</a:t>
              </a:r>
              <a:r>
                <a:rPr lang="en-US" sz="800" dirty="0">
                  <a:effectLst/>
                  <a:latin typeface="Times New Roman"/>
                  <a:ea typeface="ＭＳ 明朝"/>
                  <a:cs typeface="ＭＳ Ｐゴシック"/>
                </a:rPr>
                <a:t>M</a:t>
              </a:r>
              <a:r>
                <a:rPr lang="ja-JP" sz="1400" dirty="0">
                  <a:effectLst/>
                  <a:latin typeface="Times New Roman"/>
                  <a:ea typeface="ＭＳ 明朝"/>
                  <a:cs typeface="Times New Roman"/>
                </a:rPr>
                <a:t>；</a:t>
              </a:r>
              <a:r>
                <a:rPr lang="ja-JP" sz="1400" dirty="0">
                  <a:effectLst/>
                  <a:latin typeface="Century"/>
                  <a:ea typeface="ＭＳ 明朝"/>
                  <a:cs typeface="Times New Roman"/>
                </a:rPr>
                <a:t>需要量・供給量</a:t>
              </a:r>
              <a:endParaRPr lang="ja-JP" sz="1400" dirty="0">
                <a:effectLst/>
                <a:latin typeface="ＭＳ Ｐゴシック"/>
                <a:cs typeface="ＭＳ Ｐゴシック"/>
              </a:endParaRPr>
            </a:p>
          </p:txBody>
        </p:sp>
        <p:cxnSp>
          <p:nvCxnSpPr>
            <p:cNvPr id="49" name="AutoShape 182"/>
            <p:cNvCxnSpPr>
              <a:cxnSpLocks noChangeShapeType="1"/>
              <a:endCxn id="41" idx="6"/>
            </p:cNvCxnSpPr>
            <p:nvPr/>
          </p:nvCxnSpPr>
          <p:spPr bwMode="auto">
            <a:xfrm>
              <a:off x="1087755" y="1129665"/>
              <a:ext cx="1211580" cy="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53" name="Text Box 630"/>
                <p:cNvSpPr txBox="1">
                  <a:spLocks noChangeArrowheads="1"/>
                </p:cNvSpPr>
                <p:nvPr/>
              </p:nvSpPr>
              <p:spPr bwMode="auto">
                <a:xfrm>
                  <a:off x="4912883" y="424735"/>
                  <a:ext cx="971933" cy="4198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smtClean="0">
                            <a:solidFill>
                              <a:srgbClr val="FF0000"/>
                            </a:solidFill>
                            <a:effectLst/>
                            <a:latin typeface="Cambria Math"/>
                            <a:cs typeface="ＭＳ Ｐゴシック"/>
                          </a:rPr>
                          <m:t>𝑃</m:t>
                        </m:r>
                        <m:r>
                          <a:rPr lang="en-US" sz="1400">
                            <a:solidFill>
                              <a:srgbClr val="FF0000"/>
                            </a:solidFill>
                            <a:effectLst/>
                            <a:latin typeface="Cambria Math"/>
                            <a:cs typeface="ＭＳ Ｐゴシック"/>
                          </a:rPr>
                          <m:t>=</m:t>
                        </m:r>
                        <m:f>
                          <m:fPr>
                            <m:ctrlPr>
                              <a:rPr lang="ja-JP" sz="1400" i="1">
                                <a:solidFill>
                                  <a:srgbClr val="FF0000"/>
                                </a:solidFill>
                                <a:effectLst/>
                                <a:latin typeface="Cambria Math" panose="02040503050406030204" pitchFamily="18" charset="0"/>
                                <a:ea typeface="Cambria Math"/>
                                <a:cs typeface="ＭＳ Ｐゴシック"/>
                              </a:rPr>
                            </m:ctrlPr>
                          </m:fPr>
                          <m:num>
                            <m:r>
                              <a:rPr lang="en-US" sz="1400" i="1">
                                <a:solidFill>
                                  <a:srgbClr val="FF0000"/>
                                </a:solidFill>
                                <a:effectLst/>
                                <a:latin typeface="Cambria Math"/>
                                <a:cs typeface="ＭＳ Ｐゴシック"/>
                              </a:rPr>
                              <m:t>𝑊</m:t>
                            </m:r>
                          </m:num>
                          <m:den>
                            <m:r>
                              <a:rPr lang="en-US" sz="1400" i="1">
                                <a:solidFill>
                                  <a:srgbClr val="FF0000"/>
                                </a:solidFill>
                                <a:effectLst/>
                                <a:latin typeface="Cambria Math"/>
                                <a:cs typeface="ＭＳ Ｐゴシック"/>
                              </a:rPr>
                              <m:t>𝐻</m:t>
                            </m:r>
                          </m:den>
                        </m:f>
                        <m:sSub>
                          <m:sSubPr>
                            <m:ctrlPr>
                              <a:rPr lang="ja-JP" sz="1400" i="1">
                                <a:solidFill>
                                  <a:srgbClr val="FF0000"/>
                                </a:solidFill>
                                <a:effectLst/>
                                <a:latin typeface="Cambria Math" panose="02040503050406030204" pitchFamily="18" charset="0"/>
                                <a:ea typeface="Cambria Math"/>
                                <a:cs typeface="ＭＳ Ｐゴシック"/>
                              </a:rPr>
                            </m:ctrlPr>
                          </m:sSubPr>
                          <m:e>
                            <m:r>
                              <a:rPr lang="en-US" sz="1400" i="1">
                                <a:solidFill>
                                  <a:srgbClr val="FF0000"/>
                                </a:solidFill>
                                <a:effectLst/>
                                <a:latin typeface="Cambria Math"/>
                                <a:cs typeface="ＭＳ Ｐゴシック"/>
                              </a:rPr>
                              <m:t>𝑆</m:t>
                            </m:r>
                          </m:e>
                          <m:sub>
                            <m:r>
                              <m:rPr>
                                <m:sty m:val="p"/>
                              </m:rPr>
                              <a:rPr lang="en-US" sz="1400">
                                <a:solidFill>
                                  <a:srgbClr val="FF0000"/>
                                </a:solidFill>
                                <a:effectLst/>
                                <a:latin typeface="Cambria Math"/>
                                <a:cs typeface="ＭＳ Ｐゴシック"/>
                              </a:rPr>
                              <m:t>M</m:t>
                            </m:r>
                          </m:sub>
                        </m:sSub>
                      </m:oMath>
                    </m:oMathPara>
                  </a14:m>
                  <a:endParaRPr lang="ja-JP" sz="1400" dirty="0">
                    <a:solidFill>
                      <a:srgbClr val="FF0000"/>
                    </a:solidFill>
                    <a:effectLst/>
                    <a:latin typeface="ＭＳ Ｐゴシック"/>
                    <a:cs typeface="ＭＳ Ｐゴシック"/>
                  </a:endParaRPr>
                </a:p>
              </p:txBody>
            </p:sp>
          </mc:Choice>
          <mc:Fallback xmlns="">
            <p:sp>
              <p:nvSpPr>
                <p:cNvPr id="53" name="Text Box 630"/>
                <p:cNvSpPr txBox="1">
                  <a:spLocks noRot="1" noChangeAspect="1" noMove="1" noResize="1" noEditPoints="1" noAdjustHandles="1" noChangeArrowheads="1" noChangeShapeType="1" noTextEdit="1"/>
                </p:cNvSpPr>
                <p:nvPr/>
              </p:nvSpPr>
              <p:spPr bwMode="auto">
                <a:xfrm>
                  <a:off x="4912883" y="424735"/>
                  <a:ext cx="971933" cy="419859"/>
                </a:xfrm>
                <a:prstGeom prst="rect">
                  <a:avLst/>
                </a:prstGeom>
                <a:blipFill rotWithShape="1">
                  <a:blip r:embed="rId5"/>
                  <a:stretch>
                    <a:fillRect b="-101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4" name="Text Box 630"/>
                <p:cNvSpPr txBox="1">
                  <a:spLocks noChangeArrowheads="1"/>
                </p:cNvSpPr>
                <p:nvPr/>
              </p:nvSpPr>
              <p:spPr bwMode="auto">
                <a:xfrm>
                  <a:off x="3636011" y="1319080"/>
                  <a:ext cx="1632031" cy="42126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a:effectLst/>
                            <a:latin typeface="Cambria Math"/>
                            <a:cs typeface="ＭＳ Ｐゴシック"/>
                          </a:rPr>
                          <m:t>𝑃</m:t>
                        </m:r>
                        <m:r>
                          <a:rPr lang="en-US" sz="1400">
                            <a:effectLst/>
                            <a:latin typeface="Cambria Math"/>
                            <a:cs typeface="ＭＳ Ｐゴシック"/>
                          </a:rPr>
                          <m:t>=</m:t>
                        </m:r>
                        <m:f>
                          <m:fPr>
                            <m:ctrlPr>
                              <a:rPr lang="ja-JP" sz="1400" i="1">
                                <a:effectLst/>
                                <a:latin typeface="Cambria Math" panose="02040503050406030204" pitchFamily="18" charset="0"/>
                                <a:ea typeface="Cambria Math"/>
                                <a:cs typeface="ＭＳ Ｐゴシック"/>
                              </a:rPr>
                            </m:ctrlPr>
                          </m:fPr>
                          <m:num>
                            <m:r>
                              <a:rPr lang="en-US" sz="1400" i="1">
                                <a:effectLst/>
                                <a:latin typeface="Cambria Math"/>
                                <a:cs typeface="ＭＳ Ｐゴシック"/>
                              </a:rPr>
                              <m:t>𝐵</m:t>
                            </m:r>
                          </m:num>
                          <m:den>
                            <m:r>
                              <a:rPr lang="en-US" sz="1400" i="1">
                                <a:effectLst/>
                                <a:latin typeface="Cambria Math"/>
                                <a:cs typeface="ＭＳ Ｐゴシック"/>
                              </a:rPr>
                              <m:t>𝐴</m:t>
                            </m:r>
                          </m:den>
                        </m:f>
                        <m:r>
                          <a:rPr lang="en-US" sz="1400" i="1">
                            <a:effectLst/>
                            <a:latin typeface="Cambria Math"/>
                            <a:cs typeface="ＭＳ Ｐゴシック"/>
                          </a:rPr>
                          <m:t>−</m:t>
                        </m:r>
                        <m:f>
                          <m:fPr>
                            <m:ctrlPr>
                              <a:rPr lang="ja-JP" sz="1400" i="1">
                                <a:effectLst/>
                                <a:latin typeface="Cambria Math" panose="02040503050406030204" pitchFamily="18" charset="0"/>
                                <a:ea typeface="Cambria Math"/>
                                <a:cs typeface="ＭＳ Ｐゴシック"/>
                              </a:rPr>
                            </m:ctrlPr>
                          </m:fPr>
                          <m:num>
                            <m:r>
                              <a:rPr lang="en-US" sz="1400" i="1">
                                <a:effectLst/>
                                <a:latin typeface="Cambria Math"/>
                                <a:cs typeface="ＭＳ Ｐゴシック"/>
                              </a:rPr>
                              <m:t>1</m:t>
                            </m:r>
                          </m:num>
                          <m:den>
                            <m:r>
                              <a:rPr lang="en-US" sz="1400" i="1">
                                <a:effectLst/>
                                <a:latin typeface="Cambria Math"/>
                                <a:cs typeface="ＭＳ Ｐゴシック"/>
                              </a:rPr>
                              <m:t>𝐴</m:t>
                            </m:r>
                          </m:den>
                        </m:f>
                        <m:sSub>
                          <m:sSubPr>
                            <m:ctrlPr>
                              <a:rPr lang="ja-JP" sz="1400" i="1">
                                <a:effectLst/>
                                <a:latin typeface="Cambria Math" panose="02040503050406030204" pitchFamily="18" charset="0"/>
                                <a:ea typeface="Cambria Math"/>
                                <a:cs typeface="ＭＳ Ｐゴシック"/>
                              </a:rPr>
                            </m:ctrlPr>
                          </m:sSubPr>
                          <m:e>
                            <m:r>
                              <a:rPr lang="en-US" sz="1400" i="1">
                                <a:effectLst/>
                                <a:latin typeface="Cambria Math"/>
                                <a:cs typeface="ＭＳ Ｐゴシック"/>
                              </a:rPr>
                              <m:t>𝐷</m:t>
                            </m:r>
                          </m:e>
                          <m:sub>
                            <m:r>
                              <m:rPr>
                                <m:sty m:val="p"/>
                              </m:rPr>
                              <a:rPr lang="en-US" sz="1400">
                                <a:effectLst/>
                                <a:latin typeface="Cambria Math"/>
                                <a:cs typeface="ＭＳ Ｐゴシック"/>
                              </a:rPr>
                              <m:t>M</m:t>
                            </m:r>
                          </m:sub>
                        </m:sSub>
                      </m:oMath>
                    </m:oMathPara>
                  </a14:m>
                  <a:endParaRPr lang="ja-JP" sz="1400" dirty="0">
                    <a:effectLst/>
                    <a:latin typeface="ＭＳ Ｐゴシック"/>
                    <a:cs typeface="ＭＳ Ｐゴシック"/>
                  </a:endParaRPr>
                </a:p>
              </p:txBody>
            </p:sp>
          </mc:Choice>
          <mc:Fallback xmlns="">
            <p:sp>
              <p:nvSpPr>
                <p:cNvPr id="54" name="Text Box 630"/>
                <p:cNvSpPr txBox="1">
                  <a:spLocks noRot="1" noChangeAspect="1" noMove="1" noResize="1" noEditPoints="1" noAdjustHandles="1" noChangeArrowheads="1" noChangeShapeType="1" noTextEdit="1"/>
                </p:cNvSpPr>
                <p:nvPr/>
              </p:nvSpPr>
              <p:spPr bwMode="auto">
                <a:xfrm>
                  <a:off x="3636011" y="1319080"/>
                  <a:ext cx="1632031" cy="421269"/>
                </a:xfrm>
                <a:prstGeom prst="rect">
                  <a:avLst/>
                </a:prstGeom>
                <a:blipFill rotWithShape="1">
                  <a:blip r:embed="rId6"/>
                  <a:stretch>
                    <a:fillRect b="-857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5" name="Text Box 630"/>
                <p:cNvSpPr txBox="1">
                  <a:spLocks noChangeArrowheads="1"/>
                </p:cNvSpPr>
                <p:nvPr/>
              </p:nvSpPr>
              <p:spPr bwMode="auto">
                <a:xfrm>
                  <a:off x="4326647" y="2095186"/>
                  <a:ext cx="2485223" cy="45313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smtClean="0">
                            <a:solidFill>
                              <a:srgbClr val="0070C0"/>
                            </a:solidFill>
                            <a:effectLst/>
                            <a:latin typeface="Cambria Math"/>
                            <a:cs typeface="ＭＳ Ｐゴシック"/>
                          </a:rPr>
                          <m:t>𝑃</m:t>
                        </m:r>
                        <m:r>
                          <a:rPr lang="en-US" sz="1400">
                            <a:solidFill>
                              <a:srgbClr val="0070C0"/>
                            </a:solidFill>
                            <a:effectLst/>
                            <a:latin typeface="Cambria Math"/>
                            <a:cs typeface="ＭＳ Ｐゴシック"/>
                          </a:rPr>
                          <m:t>=</m:t>
                        </m:r>
                        <m:f>
                          <m:fPr>
                            <m:ctrlPr>
                              <a:rPr lang="ja-JP" sz="1400" i="1">
                                <a:solidFill>
                                  <a:srgbClr val="0070C0"/>
                                </a:solidFill>
                                <a:effectLst/>
                                <a:latin typeface="Cambria Math" panose="02040503050406030204" pitchFamily="18" charset="0"/>
                                <a:ea typeface="Cambria Math"/>
                                <a:cs typeface="ＭＳ Ｐゴシック"/>
                              </a:rPr>
                            </m:ctrlPr>
                          </m:fPr>
                          <m:num>
                            <m:r>
                              <a:rPr lang="en-US" sz="1400" i="1">
                                <a:solidFill>
                                  <a:srgbClr val="0070C0"/>
                                </a:solidFill>
                                <a:effectLst/>
                                <a:latin typeface="Cambria Math"/>
                                <a:cs typeface="ＭＳ Ｐゴシック"/>
                              </a:rPr>
                              <m:t>𝐵</m:t>
                            </m:r>
                          </m:num>
                          <m:den>
                            <m:d>
                              <m:dPr>
                                <m:ctrlPr>
                                  <a:rPr lang="ja-JP" sz="1400" i="1">
                                    <a:solidFill>
                                      <a:srgbClr val="0070C0"/>
                                    </a:solidFill>
                                    <a:effectLst/>
                                    <a:latin typeface="Cambria Math" panose="02040503050406030204" pitchFamily="18" charset="0"/>
                                    <a:ea typeface="Cambria Math"/>
                                    <a:cs typeface="ＭＳ Ｐゴシック"/>
                                  </a:rPr>
                                </m:ctrlPr>
                              </m:dPr>
                              <m:e>
                                <m:r>
                                  <a:rPr lang="en-US" sz="1400" i="1">
                                    <a:solidFill>
                                      <a:srgbClr val="0070C0"/>
                                    </a:solidFill>
                                    <a:effectLst/>
                                    <a:latin typeface="Cambria Math"/>
                                    <a:cs typeface="ＭＳ Ｐゴシック"/>
                                  </a:rPr>
                                  <m:t>1+</m:t>
                                </m:r>
                                <m:r>
                                  <a:rPr lang="en-US" sz="1400" i="1">
                                    <a:solidFill>
                                      <a:srgbClr val="0070C0"/>
                                    </a:solidFill>
                                    <a:effectLst/>
                                    <a:latin typeface="Cambria Math"/>
                                    <a:cs typeface="ＭＳ Ｐゴシック"/>
                                  </a:rPr>
                                  <m:t>𝑡</m:t>
                                </m:r>
                              </m:e>
                            </m:d>
                            <m:r>
                              <a:rPr lang="en-US" sz="1400" i="1">
                                <a:solidFill>
                                  <a:srgbClr val="0070C0"/>
                                </a:solidFill>
                                <a:effectLst/>
                                <a:latin typeface="Cambria Math"/>
                                <a:cs typeface="ＭＳ Ｐゴシック"/>
                              </a:rPr>
                              <m:t>𝐴</m:t>
                            </m:r>
                          </m:den>
                        </m:f>
                        <m:r>
                          <a:rPr lang="en-US" sz="1400" i="1">
                            <a:solidFill>
                              <a:srgbClr val="0070C0"/>
                            </a:solidFill>
                            <a:effectLst/>
                            <a:latin typeface="Cambria Math"/>
                            <a:cs typeface="ＭＳ Ｐゴシック"/>
                          </a:rPr>
                          <m:t>−</m:t>
                        </m:r>
                        <m:f>
                          <m:fPr>
                            <m:ctrlPr>
                              <a:rPr lang="ja-JP" sz="1400" i="1">
                                <a:solidFill>
                                  <a:srgbClr val="0070C0"/>
                                </a:solidFill>
                                <a:effectLst/>
                                <a:latin typeface="Cambria Math" panose="02040503050406030204" pitchFamily="18" charset="0"/>
                                <a:ea typeface="Cambria Math"/>
                                <a:cs typeface="ＭＳ Ｐゴシック"/>
                              </a:rPr>
                            </m:ctrlPr>
                          </m:fPr>
                          <m:num>
                            <m:r>
                              <a:rPr lang="en-US" sz="1400" i="1">
                                <a:solidFill>
                                  <a:srgbClr val="0070C0"/>
                                </a:solidFill>
                                <a:effectLst/>
                                <a:latin typeface="Cambria Math"/>
                                <a:cs typeface="ＭＳ Ｐゴシック"/>
                              </a:rPr>
                              <m:t>1</m:t>
                            </m:r>
                          </m:num>
                          <m:den>
                            <m:d>
                              <m:dPr>
                                <m:ctrlPr>
                                  <a:rPr lang="ja-JP" sz="1400" i="1">
                                    <a:solidFill>
                                      <a:srgbClr val="0070C0"/>
                                    </a:solidFill>
                                    <a:effectLst/>
                                    <a:latin typeface="Cambria Math" panose="02040503050406030204" pitchFamily="18" charset="0"/>
                                    <a:ea typeface="Cambria Math"/>
                                    <a:cs typeface="ＭＳ Ｐゴシック"/>
                                  </a:rPr>
                                </m:ctrlPr>
                              </m:dPr>
                              <m:e>
                                <m:r>
                                  <a:rPr lang="en-US" sz="1400" i="1">
                                    <a:solidFill>
                                      <a:srgbClr val="0070C0"/>
                                    </a:solidFill>
                                    <a:effectLst/>
                                    <a:latin typeface="Cambria Math"/>
                                    <a:cs typeface="ＭＳ Ｐゴシック"/>
                                  </a:rPr>
                                  <m:t>1+</m:t>
                                </m:r>
                                <m:r>
                                  <a:rPr lang="en-US" sz="1400" i="1">
                                    <a:solidFill>
                                      <a:srgbClr val="0070C0"/>
                                    </a:solidFill>
                                    <a:effectLst/>
                                    <a:latin typeface="Cambria Math"/>
                                    <a:cs typeface="ＭＳ Ｐゴシック"/>
                                  </a:rPr>
                                  <m:t>𝑡</m:t>
                                </m:r>
                              </m:e>
                            </m:d>
                            <m:r>
                              <a:rPr lang="en-US" sz="1400" i="1">
                                <a:solidFill>
                                  <a:srgbClr val="0070C0"/>
                                </a:solidFill>
                                <a:effectLst/>
                                <a:latin typeface="Cambria Math"/>
                                <a:cs typeface="ＭＳ Ｐゴシック"/>
                              </a:rPr>
                              <m:t>𝐴</m:t>
                            </m:r>
                          </m:den>
                        </m:f>
                        <m:sSub>
                          <m:sSubPr>
                            <m:ctrlPr>
                              <a:rPr lang="ja-JP" sz="1400" i="1">
                                <a:solidFill>
                                  <a:srgbClr val="0070C0"/>
                                </a:solidFill>
                                <a:effectLst/>
                                <a:latin typeface="Cambria Math" panose="02040503050406030204" pitchFamily="18" charset="0"/>
                                <a:ea typeface="Cambria Math"/>
                                <a:cs typeface="ＭＳ Ｐゴシック"/>
                              </a:rPr>
                            </m:ctrlPr>
                          </m:sSubPr>
                          <m:e>
                            <m:r>
                              <a:rPr lang="en-US" sz="1400" i="1">
                                <a:solidFill>
                                  <a:srgbClr val="0070C0"/>
                                </a:solidFill>
                                <a:effectLst/>
                                <a:latin typeface="Cambria Math"/>
                                <a:cs typeface="ＭＳ Ｐゴシック"/>
                              </a:rPr>
                              <m:t>𝐷</m:t>
                            </m:r>
                          </m:e>
                          <m:sub>
                            <m:r>
                              <m:rPr>
                                <m:sty m:val="p"/>
                              </m:rPr>
                              <a:rPr lang="en-US" sz="1400">
                                <a:solidFill>
                                  <a:srgbClr val="0070C0"/>
                                </a:solidFill>
                                <a:effectLst/>
                                <a:latin typeface="Cambria Math"/>
                                <a:cs typeface="ＭＳ Ｐゴシック"/>
                              </a:rPr>
                              <m:t>M</m:t>
                            </m:r>
                          </m:sub>
                        </m:sSub>
                      </m:oMath>
                    </m:oMathPara>
                  </a14:m>
                  <a:endParaRPr lang="ja-JP" sz="1400" dirty="0">
                    <a:solidFill>
                      <a:srgbClr val="0070C0"/>
                    </a:solidFill>
                    <a:effectLst/>
                    <a:latin typeface="ＭＳ Ｐゴシック"/>
                    <a:cs typeface="ＭＳ Ｐゴシック"/>
                  </a:endParaRPr>
                </a:p>
              </p:txBody>
            </p:sp>
          </mc:Choice>
          <mc:Fallback xmlns="">
            <p:sp>
              <p:nvSpPr>
                <p:cNvPr id="55" name="Text Box 630"/>
                <p:cNvSpPr txBox="1">
                  <a:spLocks noRot="1" noChangeAspect="1" noMove="1" noResize="1" noEditPoints="1" noAdjustHandles="1" noChangeArrowheads="1" noChangeShapeType="1" noTextEdit="1"/>
                </p:cNvSpPr>
                <p:nvPr/>
              </p:nvSpPr>
              <p:spPr bwMode="auto">
                <a:xfrm>
                  <a:off x="4326647" y="2095186"/>
                  <a:ext cx="2485223" cy="453137"/>
                </a:xfrm>
                <a:prstGeom prst="rect">
                  <a:avLst/>
                </a:prstGeom>
                <a:blipFill rotWithShape="1">
                  <a:blip r:embed="rId7"/>
                  <a:stretch>
                    <a:fillRect b="-405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23" name="Oval 178"/>
            <p:cNvSpPr>
              <a:spLocks noChangeArrowheads="1"/>
            </p:cNvSpPr>
            <p:nvPr/>
          </p:nvSpPr>
          <p:spPr bwMode="auto">
            <a:xfrm>
              <a:off x="2186305" y="1941830"/>
              <a:ext cx="114935" cy="114300"/>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400"/>
            </a:p>
          </p:txBody>
        </p:sp>
      </p:grpSp>
      <p:sp>
        <p:nvSpPr>
          <p:cNvPr id="5" name="日付プレースホルダー 4">
            <a:extLst>
              <a:ext uri="{FF2B5EF4-FFF2-40B4-BE49-F238E27FC236}">
                <a16:creationId xmlns:a16="http://schemas.microsoft.com/office/drawing/2014/main" id="{7A600DD0-9FF6-465A-99B3-DB9BA8FF64A0}"/>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92832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a:t>
            </a:r>
            <a:br>
              <a:rPr lang="en-US" altLang="ja-JP" sz="2800" dirty="0">
                <a:solidFill>
                  <a:srgbClr val="0070C0"/>
                </a:solidFill>
                <a:latin typeface="+mj-ea"/>
              </a:rPr>
            </a:br>
            <a:r>
              <a:rPr lang="ja-JP" altLang="en-US" sz="2800" dirty="0">
                <a:solidFill>
                  <a:srgbClr val="0070C0"/>
                </a:solidFill>
                <a:latin typeface="+mj-ea"/>
              </a:rPr>
              <a:t>課税とその帰着</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255422" y="1287396"/>
                <a:ext cx="8229600" cy="4968552"/>
              </a:xfrm>
            </p:spPr>
            <p:txBody>
              <a:bodyPr>
                <a:noAutofit/>
              </a:bodyPr>
              <a:lstStyle/>
              <a:p>
                <a:pPr algn="just">
                  <a:buFont typeface="Wingdings" panose="05000000000000000000" pitchFamily="2" charset="2"/>
                  <a:buChar char="n"/>
                </a:pPr>
                <a:r>
                  <a:rPr lang="ja-JP" altLang="en-US" sz="2400" dirty="0"/>
                  <a:t>消費税の導入により，市場需要曲線が下シフトする．</a:t>
                </a:r>
                <a:endParaRPr lang="en-US" altLang="ja-JP" sz="2400" dirty="0"/>
              </a:p>
              <a:p>
                <a:pPr algn="just">
                  <a:buFont typeface="Wingdings" panose="05000000000000000000" pitchFamily="2" charset="2"/>
                  <a:buChar char="n"/>
                </a:pPr>
                <a:r>
                  <a:rPr lang="ja-JP" altLang="en-US" sz="2400" dirty="0"/>
                  <a:t>市場供給曲線は変化しない．</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000" dirty="0"/>
                  <a:t>消費者が支払う価格は</a:t>
                </a:r>
                <a14:m>
                  <m:oMath xmlns:m="http://schemas.openxmlformats.org/officeDocument/2006/math">
                    <m:d>
                      <m:dPr>
                        <m:ctrlPr>
                          <a:rPr lang="en-US" altLang="ja-JP" sz="2000" i="1" smtClean="0">
                            <a:latin typeface="Cambria Math" panose="02040503050406030204" pitchFamily="18" charset="0"/>
                          </a:rPr>
                        </m:ctrlPr>
                      </m:dPr>
                      <m:e>
                        <m:r>
                          <a:rPr lang="en-US" altLang="ja-JP" sz="2000" b="0" i="1" smtClean="0">
                            <a:latin typeface="Cambria Math"/>
                          </a:rPr>
                          <m:t>1+</m:t>
                        </m:r>
                        <m:r>
                          <a:rPr lang="en-US" altLang="ja-JP" sz="2000" b="0" i="1" smtClean="0">
                            <a:latin typeface="Cambria Math"/>
                          </a:rPr>
                          <m:t>𝑡</m:t>
                        </m:r>
                      </m:e>
                    </m:d>
                    <m:sSup>
                      <m:sSupPr>
                        <m:ctrlPr>
                          <a:rPr lang="en-US" altLang="ja-JP" sz="2000" b="0" i="1" smtClean="0">
                            <a:latin typeface="Cambria Math" panose="02040503050406030204" pitchFamily="18" charset="0"/>
                          </a:rPr>
                        </m:ctrlPr>
                      </m:sSupPr>
                      <m:e>
                        <m:r>
                          <a:rPr lang="en-US" altLang="ja-JP" sz="2000" b="0" i="1" smtClean="0">
                            <a:latin typeface="Cambria Math"/>
                          </a:rPr>
                          <m:t>𝑃</m:t>
                        </m:r>
                      </m:e>
                      <m:sup>
                        <m:r>
                          <a:rPr lang="en-US" altLang="ja-JP" sz="2000" b="0" i="1" smtClean="0">
                            <a:latin typeface="Cambria Math"/>
                          </a:rPr>
                          <m:t>∗</m:t>
                        </m:r>
                      </m:sup>
                    </m:sSup>
                    <m:r>
                      <a:rPr lang="en-US" altLang="ja-JP" sz="2000" b="0" i="1" smtClean="0">
                        <a:latin typeface="Cambria Math"/>
                      </a:rPr>
                      <m:t>′</m:t>
                    </m:r>
                  </m:oMath>
                </a14:m>
                <a:r>
                  <a:rPr lang="ja-JP" altLang="en-US" sz="2000" dirty="0"/>
                  <a:t>．</a:t>
                </a:r>
                <a:endParaRPr lang="en-US" altLang="ja-JP" sz="2000" dirty="0"/>
              </a:p>
              <a:p>
                <a:pPr marL="0" indent="0" algn="just">
                  <a:buNone/>
                </a:pPr>
                <a:r>
                  <a:rPr lang="ja-JP" altLang="en-US" sz="2000" dirty="0"/>
                  <a:t>    従って消費者余剰は</a:t>
                </a:r>
                <a:r>
                  <a:rPr lang="ja-JP" altLang="en-US" sz="2000" dirty="0">
                    <a:latin typeface="Times New Roman" panose="02020603050405020304" pitchFamily="18" charset="0"/>
                    <a:cs typeface="Times New Roman" panose="02020603050405020304" pitchFamily="18" charset="0"/>
                  </a:rPr>
                  <a:t>⊿</a:t>
                </a:r>
                <a:r>
                  <a:rPr lang="en-US" altLang="ja-JP" sz="2000" dirty="0" err="1">
                    <a:latin typeface="Times New Roman" panose="02020603050405020304" pitchFamily="18" charset="0"/>
                    <a:cs typeface="Times New Roman" panose="02020603050405020304" pitchFamily="18" charset="0"/>
                  </a:rPr>
                  <a:t>ifk</a:t>
                </a:r>
                <a:r>
                  <a:rPr lang="ja-JP" altLang="en-US" sz="2000" dirty="0"/>
                  <a:t>の面積．</a:t>
                </a:r>
                <a:endParaRPr lang="en-US" altLang="ja-JP" sz="2000" dirty="0"/>
              </a:p>
              <a:p>
                <a:pPr marL="0" indent="0" algn="just">
                  <a:buNone/>
                </a:pPr>
                <a:endParaRPr lang="en-US" altLang="ja-JP" sz="800" dirty="0"/>
              </a:p>
              <a:p>
                <a:pPr algn="just">
                  <a:buFont typeface="Wingdings" panose="05000000000000000000" pitchFamily="2" charset="2"/>
                  <a:buChar char="n"/>
                </a:pPr>
                <a:r>
                  <a:rPr lang="ja-JP" altLang="en-US" sz="2000" dirty="0"/>
                  <a:t>生産者が受け取る価格は</a:t>
                </a:r>
                <a14:m>
                  <m:oMath xmlns:m="http://schemas.openxmlformats.org/officeDocument/2006/math">
                    <m:sSup>
                      <m:sSupPr>
                        <m:ctrlPr>
                          <a:rPr lang="en-US" altLang="ja-JP" sz="2000" i="1">
                            <a:latin typeface="Cambria Math" panose="02040503050406030204" pitchFamily="18" charset="0"/>
                          </a:rPr>
                        </m:ctrlPr>
                      </m:sSupPr>
                      <m:e>
                        <m:sSup>
                          <m:sSupPr>
                            <m:ctrlPr>
                              <a:rPr lang="en-US" altLang="ja-JP" sz="2000" i="1">
                                <a:latin typeface="Cambria Math" panose="02040503050406030204" pitchFamily="18" charset="0"/>
                              </a:rPr>
                            </m:ctrlPr>
                          </m:sSupPr>
                          <m:e>
                            <m:r>
                              <a:rPr lang="en-US" altLang="ja-JP" sz="2000" i="1">
                                <a:latin typeface="Cambria Math"/>
                              </a:rPr>
                              <m:t>𝑃</m:t>
                            </m:r>
                          </m:e>
                          <m:sup>
                            <m:r>
                              <a:rPr lang="en-US" altLang="ja-JP" sz="2000" i="1">
                                <a:latin typeface="Cambria Math"/>
                              </a:rPr>
                              <m:t>∗</m:t>
                            </m:r>
                          </m:sup>
                        </m:sSup>
                      </m:e>
                      <m:sup>
                        <m:r>
                          <a:rPr lang="en-US" altLang="ja-JP" sz="2000" i="1">
                            <a:latin typeface="Cambria Math"/>
                          </a:rPr>
                          <m:t>′</m:t>
                        </m:r>
                      </m:sup>
                    </m:sSup>
                  </m:oMath>
                </a14:m>
                <a:r>
                  <a:rPr lang="ja-JP" altLang="en-US" sz="2000" dirty="0"/>
                  <a:t>．</a:t>
                </a:r>
                <a:endParaRPr lang="en-US" altLang="ja-JP" sz="2000" dirty="0"/>
              </a:p>
              <a:p>
                <a:pPr marL="0" indent="0" algn="just">
                  <a:buNone/>
                </a:pPr>
                <a:r>
                  <a:rPr lang="en-US" altLang="ja-JP" sz="2000" dirty="0"/>
                  <a:t>    </a:t>
                </a:r>
                <a:r>
                  <a:rPr lang="ja-JP" altLang="en-US" sz="2000" dirty="0"/>
                  <a:t>従って生産者余剰は</a:t>
                </a:r>
                <a:r>
                  <a:rPr lang="ja-JP" altLang="en-US" sz="2000" dirty="0">
                    <a:latin typeface="Times New Roman" panose="02020603050405020304" pitchFamily="18" charset="0"/>
                    <a:cs typeface="Times New Roman" panose="02020603050405020304" pitchFamily="18" charset="0"/>
                  </a:rPr>
                  <a:t>⊿</a:t>
                </a:r>
                <a:r>
                  <a:rPr lang="en-US" altLang="ja-JP" sz="2000" dirty="0" err="1">
                    <a:latin typeface="Times New Roman" panose="02020603050405020304" pitchFamily="18" charset="0"/>
                    <a:cs typeface="Times New Roman" panose="02020603050405020304" pitchFamily="18" charset="0"/>
                  </a:rPr>
                  <a:t>oha</a:t>
                </a:r>
                <a:r>
                  <a:rPr lang="ja-JP" altLang="en-US" sz="2000" dirty="0"/>
                  <a:t>の面積．</a:t>
                </a:r>
                <a:endParaRPr lang="en-US" altLang="ja-JP" sz="2000" dirty="0"/>
              </a:p>
              <a:p>
                <a:pPr marL="0" indent="0" algn="just">
                  <a:buNone/>
                </a:pPr>
                <a:endParaRPr lang="en-US" altLang="ja-JP" sz="800" dirty="0"/>
              </a:p>
              <a:p>
                <a:pPr algn="just">
                  <a:buFont typeface="Wingdings" panose="05000000000000000000" pitchFamily="2" charset="2"/>
                  <a:buChar char="n"/>
                </a:pPr>
                <a:r>
                  <a:rPr lang="ja-JP" altLang="en-US" sz="2000" dirty="0"/>
                  <a:t>税収は</a:t>
                </a:r>
                <a14:m>
                  <m:oMath xmlns:m="http://schemas.openxmlformats.org/officeDocument/2006/math">
                    <m:sSup>
                      <m:sSupPr>
                        <m:ctrlPr>
                          <a:rPr lang="en-US" altLang="ja-JP" sz="2000" i="1">
                            <a:latin typeface="Cambria Math" panose="02040503050406030204" pitchFamily="18" charset="0"/>
                          </a:rPr>
                        </m:ctrlPr>
                      </m:sSupPr>
                      <m:e>
                        <m:sSup>
                          <m:sSupPr>
                            <m:ctrlPr>
                              <a:rPr lang="en-US" altLang="ja-JP" sz="2000" i="1">
                                <a:latin typeface="Cambria Math" panose="02040503050406030204" pitchFamily="18" charset="0"/>
                              </a:rPr>
                            </m:ctrlPr>
                          </m:sSupPr>
                          <m:e>
                            <m:r>
                              <a:rPr lang="en-US" altLang="ja-JP" sz="2000" b="0" i="1" smtClean="0">
                                <a:latin typeface="Cambria Math"/>
                              </a:rPr>
                              <m:t>𝑡</m:t>
                            </m:r>
                            <m:r>
                              <a:rPr lang="en-US" altLang="ja-JP" sz="2000" i="1">
                                <a:latin typeface="Cambria Math"/>
                              </a:rPr>
                              <m:t>𝑃</m:t>
                            </m:r>
                          </m:e>
                          <m:sup>
                            <m:r>
                              <a:rPr lang="en-US" altLang="ja-JP" sz="2000" i="1">
                                <a:latin typeface="Cambria Math"/>
                              </a:rPr>
                              <m:t>∗</m:t>
                            </m:r>
                          </m:sup>
                        </m:sSup>
                      </m:e>
                      <m:sup>
                        <m:r>
                          <a:rPr lang="en-US" altLang="ja-JP" sz="2000" i="1">
                            <a:latin typeface="Cambria Math"/>
                          </a:rPr>
                          <m:t>′</m:t>
                        </m:r>
                      </m:sup>
                    </m:sSup>
                    <m:r>
                      <a:rPr lang="en-US" altLang="ja-JP" sz="2000" b="0" i="1" smtClean="0">
                        <a:latin typeface="Cambria Math"/>
                      </a:rPr>
                      <m:t>×</m:t>
                    </m:r>
                    <m:sSup>
                      <m:sSupPr>
                        <m:ctrlPr>
                          <a:rPr lang="en-US" altLang="ja-JP" sz="2000" b="0" i="1" smtClean="0">
                            <a:latin typeface="Cambria Math" panose="02040503050406030204" pitchFamily="18" charset="0"/>
                          </a:rPr>
                        </m:ctrlPr>
                      </m:sSupPr>
                      <m:e>
                        <m:sSup>
                          <m:sSupPr>
                            <m:ctrlPr>
                              <a:rPr lang="en-US" altLang="ja-JP" sz="2000" b="0" i="1" smtClean="0">
                                <a:latin typeface="Cambria Math" panose="02040503050406030204" pitchFamily="18" charset="0"/>
                              </a:rPr>
                            </m:ctrlPr>
                          </m:sSupPr>
                          <m:e>
                            <m:r>
                              <a:rPr lang="en-US" altLang="ja-JP" sz="2000" b="0" i="1" smtClean="0">
                                <a:latin typeface="Cambria Math"/>
                              </a:rPr>
                              <m:t>𝑄</m:t>
                            </m:r>
                          </m:e>
                          <m:sup>
                            <m:r>
                              <a:rPr lang="en-US" altLang="ja-JP" sz="2000" b="0" i="1" smtClean="0">
                                <a:latin typeface="Cambria Math"/>
                              </a:rPr>
                              <m:t>∗</m:t>
                            </m:r>
                          </m:sup>
                        </m:sSup>
                      </m:e>
                      <m:sup>
                        <m:r>
                          <a:rPr lang="en-US" altLang="ja-JP" sz="2000" b="0" i="1" smtClean="0">
                            <a:latin typeface="Cambria Math"/>
                          </a:rPr>
                          <m:t>′</m:t>
                        </m:r>
                      </m:sup>
                    </m:sSup>
                  </m:oMath>
                </a14:m>
                <a:r>
                  <a:rPr lang="en-US" altLang="ja-JP" sz="2000" dirty="0"/>
                  <a:t> </a:t>
                </a:r>
                <a:r>
                  <a:rPr lang="ja-JP" altLang="en-US" sz="2000" dirty="0"/>
                  <a:t>なので，</a:t>
                </a:r>
                <a:endParaRPr lang="en-US" altLang="ja-JP" sz="2000" dirty="0"/>
              </a:p>
              <a:p>
                <a:pPr marL="0" indent="0" algn="just">
                  <a:buNone/>
                </a:pPr>
                <a:r>
                  <a:rPr lang="en-US" altLang="ja-JP" sz="2000" dirty="0"/>
                  <a:t>    </a:t>
                </a:r>
                <a:r>
                  <a:rPr lang="ja-JP" altLang="en-US" sz="2000" dirty="0"/>
                  <a:t>四角形</a:t>
                </a:r>
                <a:r>
                  <a:rPr lang="en-US" altLang="ja-JP" sz="2000" dirty="0" err="1">
                    <a:latin typeface="Times New Roman" panose="02020603050405020304" pitchFamily="18" charset="0"/>
                    <a:cs typeface="Times New Roman" panose="02020603050405020304" pitchFamily="18" charset="0"/>
                  </a:rPr>
                  <a:t>ahfi</a:t>
                </a:r>
                <a:r>
                  <a:rPr lang="ja-JP" altLang="en-US" sz="2000" dirty="0"/>
                  <a:t>の面積．</a:t>
                </a:r>
                <a:endParaRPr lang="en-US" altLang="ja-JP" sz="2000" dirty="0"/>
              </a:p>
              <a:p>
                <a:pPr marL="0" indent="0" algn="just">
                  <a:buNone/>
                </a:pPr>
                <a:endParaRPr lang="en-US" altLang="ja-JP" sz="800" dirty="0"/>
              </a:p>
              <a:p>
                <a:pPr algn="just">
                  <a:buFont typeface="Wingdings" panose="05000000000000000000" pitchFamily="2" charset="2"/>
                  <a:buChar char="n"/>
                </a:pPr>
                <a:r>
                  <a:rPr lang="ja-JP" altLang="en-US" sz="2000" dirty="0"/>
                  <a:t>消費税増税による社会的余剰の損失（死荷重）は</a:t>
                </a:r>
                <a:r>
                  <a:rPr lang="ja-JP" altLang="en-US" sz="2000" dirty="0">
                    <a:latin typeface="Times New Roman" panose="02020603050405020304" pitchFamily="18" charset="0"/>
                    <a:cs typeface="Times New Roman" panose="02020603050405020304" pitchFamily="18" charset="0"/>
                  </a:rPr>
                  <a:t>⊿</a:t>
                </a:r>
                <a:r>
                  <a:rPr lang="en-US" altLang="ja-JP" sz="2000" dirty="0" err="1">
                    <a:latin typeface="Times New Roman" panose="02020603050405020304" pitchFamily="18" charset="0"/>
                    <a:cs typeface="Times New Roman" panose="02020603050405020304" pitchFamily="18" charset="0"/>
                  </a:rPr>
                  <a:t>hef</a:t>
                </a:r>
                <a:endParaRPr lang="en-US" altLang="ja-JP" sz="2000" dirty="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n"/>
                </a:pPr>
                <a:r>
                  <a:rPr lang="ja-JP" altLang="en-US" sz="2000" dirty="0"/>
                  <a:t>税収は消費者，生産者の余剰からは差し引かれるが政府が適切に利用すれば社会的な損失が生じているわけではないと考えられる．</a:t>
                </a:r>
                <a:endParaRPr lang="en-US" altLang="ja-JP" sz="2000" dirty="0"/>
              </a:p>
              <a:p>
                <a:pPr lvl="1" algn="just">
                  <a:buFont typeface="Wingdings" panose="05000000000000000000" pitchFamily="2" charset="2"/>
                  <a:buChar char="n"/>
                </a:pPr>
                <a:endParaRPr lang="en-US" altLang="ja-JP" sz="21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255422" y="1287396"/>
                <a:ext cx="8229600" cy="4968552"/>
              </a:xfrm>
              <a:blipFill rotWithShape="1">
                <a:blip r:embed="rId2"/>
                <a:stretch>
                  <a:fillRect l="-519" t="-1350" r="-741" b="-3558"/>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32</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8" name="正方形/長方形 7"/>
          <p:cNvSpPr/>
          <p:nvPr/>
        </p:nvSpPr>
        <p:spPr>
          <a:xfrm>
            <a:off x="3825905" y="2053316"/>
            <a:ext cx="5679220" cy="3448618"/>
          </a:xfrm>
          <a:prstGeom prst="rect">
            <a:avLst/>
          </a:prstGeom>
          <a:noFill/>
        </p:spPr>
      </p:sp>
      <p:sp>
        <p:nvSpPr>
          <p:cNvPr id="9" name="AutoShape 203"/>
          <p:cNvSpPr>
            <a:spLocks noChangeArrowheads="1"/>
          </p:cNvSpPr>
          <p:nvPr/>
        </p:nvSpPr>
        <p:spPr bwMode="auto">
          <a:xfrm rot="5400000">
            <a:off x="4958571" y="3861530"/>
            <a:ext cx="785987" cy="1038089"/>
          </a:xfrm>
          <a:prstGeom prst="rtTriangle">
            <a:avLst/>
          </a:prstGeom>
          <a:solidFill>
            <a:schemeClr val="bg1">
              <a:lumMod val="85000"/>
            </a:schemeClr>
          </a:solidFill>
          <a:ln>
            <a:noFill/>
          </a:ln>
          <a:extLst/>
        </p:spPr>
        <p:txBody>
          <a:bodyPr rot="0" vert="horz" wrap="square" lIns="74295" tIns="8890" rIns="74295" bIns="8890" anchor="t" anchorCtr="0" upright="1">
            <a:noAutofit/>
          </a:bodyPr>
          <a:lstStyle/>
          <a:p>
            <a:endParaRPr lang="ja-JP" altLang="en-US" sz="1400"/>
          </a:p>
        </p:txBody>
      </p:sp>
      <p:sp>
        <p:nvSpPr>
          <p:cNvPr id="10" name="Rectangle 167"/>
          <p:cNvSpPr>
            <a:spLocks noChangeArrowheads="1"/>
          </p:cNvSpPr>
          <p:nvPr/>
        </p:nvSpPr>
        <p:spPr bwMode="auto">
          <a:xfrm>
            <a:off x="4832521" y="3137638"/>
            <a:ext cx="1088572" cy="832593"/>
          </a:xfrm>
          <a:prstGeom prst="rect">
            <a:avLst/>
          </a:prstGeom>
          <a:solidFill>
            <a:schemeClr val="bg2">
              <a:lumMod val="75000"/>
            </a:schemeClr>
          </a:solidFill>
          <a:ln w="9525">
            <a:solidFill>
              <a:schemeClr val="bg2">
                <a:lumMod val="75000"/>
                <a:lumOff val="0"/>
              </a:schemeClr>
            </a:solidFill>
            <a:miter lim="800000"/>
            <a:headEnd/>
            <a:tailEnd/>
          </a:ln>
        </p:spPr>
        <p:txBody>
          <a:bodyPr rot="0" vert="horz" wrap="square" lIns="74295" tIns="8890" rIns="74295" bIns="8890" anchor="t" anchorCtr="0" upright="1">
            <a:noAutofit/>
          </a:bodyPr>
          <a:lstStyle/>
          <a:p>
            <a:endParaRPr lang="ja-JP" altLang="en-US" sz="1400"/>
          </a:p>
        </p:txBody>
      </p:sp>
      <p:sp>
        <p:nvSpPr>
          <p:cNvPr id="12" name="AutoShape 203"/>
          <p:cNvSpPr>
            <a:spLocks noChangeArrowheads="1"/>
          </p:cNvSpPr>
          <p:nvPr/>
        </p:nvSpPr>
        <p:spPr bwMode="auto">
          <a:xfrm>
            <a:off x="4840242" y="2415366"/>
            <a:ext cx="1071943" cy="722272"/>
          </a:xfrm>
          <a:prstGeom prst="rtTriangle">
            <a:avLst/>
          </a:prstGeom>
          <a:solidFill>
            <a:srgbClr val="FF66FF">
              <a:alpha val="40000"/>
            </a:srgbClr>
          </a:solidFill>
          <a:ln>
            <a:noFill/>
          </a:ln>
          <a:extLst/>
        </p:spPr>
        <p:txBody>
          <a:bodyPr rot="0" vert="horz" wrap="square" lIns="74295" tIns="8890" rIns="74295" bIns="8890" anchor="t" anchorCtr="0" upright="1">
            <a:noAutofit/>
          </a:bodyPr>
          <a:lstStyle/>
          <a:p>
            <a:endParaRPr lang="ja-JP" altLang="en-US" sz="1400"/>
          </a:p>
        </p:txBody>
      </p:sp>
      <p:grpSp>
        <p:nvGrpSpPr>
          <p:cNvPr id="57" name="グループ化 56"/>
          <p:cNvGrpSpPr/>
          <p:nvPr/>
        </p:nvGrpSpPr>
        <p:grpSpPr>
          <a:xfrm>
            <a:off x="5924360" y="3158361"/>
            <a:ext cx="586748" cy="813393"/>
            <a:chOff x="5924360" y="3158361"/>
            <a:chExt cx="586748" cy="813393"/>
          </a:xfrm>
        </p:grpSpPr>
        <p:sp>
          <p:nvSpPr>
            <p:cNvPr id="13" name="AutoShape 366"/>
            <p:cNvSpPr>
              <a:spLocks noChangeArrowheads="1"/>
            </p:cNvSpPr>
            <p:nvPr/>
          </p:nvSpPr>
          <p:spPr bwMode="auto">
            <a:xfrm>
              <a:off x="5924657" y="3158361"/>
              <a:ext cx="567150" cy="384602"/>
            </a:xfrm>
            <a:prstGeom prst="rtTriangle">
              <a:avLst/>
            </a:prstGeom>
            <a:solidFill>
              <a:schemeClr val="bg1">
                <a:lumMod val="50000"/>
                <a:lumOff val="0"/>
              </a:schemeClr>
            </a:solidFill>
            <a:ln w="9525">
              <a:solidFill>
                <a:schemeClr val="bg1">
                  <a:lumMod val="50000"/>
                  <a:lumOff val="0"/>
                </a:schemeClr>
              </a:solidFill>
              <a:miter lim="800000"/>
              <a:headEnd/>
              <a:tailEnd/>
            </a:ln>
          </p:spPr>
          <p:txBody>
            <a:bodyPr rot="0" vert="horz" wrap="square" lIns="74295" tIns="8890" rIns="74295" bIns="8890" anchor="t" anchorCtr="0" upright="1">
              <a:noAutofit/>
            </a:bodyPr>
            <a:lstStyle/>
            <a:p>
              <a:endParaRPr lang="ja-JP" altLang="en-US" sz="1400"/>
            </a:p>
          </p:txBody>
        </p:sp>
        <p:sp>
          <p:nvSpPr>
            <p:cNvPr id="14" name="AutoShape 166"/>
            <p:cNvSpPr>
              <a:spLocks noChangeArrowheads="1"/>
            </p:cNvSpPr>
            <p:nvPr/>
          </p:nvSpPr>
          <p:spPr bwMode="auto">
            <a:xfrm rot="5400000">
              <a:off x="6003490" y="3464137"/>
              <a:ext cx="428487" cy="586748"/>
            </a:xfrm>
            <a:prstGeom prst="rtTriangle">
              <a:avLst/>
            </a:prstGeom>
            <a:solidFill>
              <a:schemeClr val="bg1">
                <a:lumMod val="50000"/>
                <a:lumOff val="0"/>
              </a:schemeClr>
            </a:solidFill>
            <a:ln w="9525">
              <a:solidFill>
                <a:schemeClr val="bg1">
                  <a:lumMod val="50000"/>
                  <a:lumOff val="0"/>
                </a:schemeClr>
              </a:solidFill>
              <a:miter lim="800000"/>
              <a:headEnd/>
              <a:tailEnd/>
            </a:ln>
          </p:spPr>
          <p:txBody>
            <a:bodyPr rot="0" vert="horz" wrap="square" lIns="74295" tIns="8890" rIns="74295" bIns="8890" anchor="t" anchorCtr="0" upright="1">
              <a:noAutofit/>
            </a:bodyPr>
            <a:lstStyle/>
            <a:p>
              <a:endParaRPr lang="ja-JP" altLang="en-US" sz="1400"/>
            </a:p>
          </p:txBody>
        </p:sp>
      </p:grpSp>
      <p:cxnSp>
        <p:nvCxnSpPr>
          <p:cNvPr id="15" name="AutoShape 169"/>
          <p:cNvCxnSpPr>
            <a:cxnSpLocks noChangeShapeType="1"/>
          </p:cNvCxnSpPr>
          <p:nvPr/>
        </p:nvCxnSpPr>
        <p:spPr bwMode="auto">
          <a:xfrm>
            <a:off x="4836679" y="4777834"/>
            <a:ext cx="3777041" cy="61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6" name="AutoShape 171"/>
          <p:cNvCxnSpPr>
            <a:cxnSpLocks noChangeShapeType="1"/>
          </p:cNvCxnSpPr>
          <p:nvPr/>
        </p:nvCxnSpPr>
        <p:spPr bwMode="auto">
          <a:xfrm flipV="1">
            <a:off x="4827177" y="2527516"/>
            <a:ext cx="3042418" cy="2249708"/>
          </a:xfrm>
          <a:prstGeom prst="straightConnector1">
            <a:avLst/>
          </a:prstGeom>
          <a:noFill/>
          <a:ln w="25400">
            <a:solidFill>
              <a:srgbClr val="FF0000"/>
            </a:solidFill>
            <a:round/>
            <a:headEnd/>
            <a:tailEnd/>
          </a:ln>
          <a:extLst>
            <a:ext uri="{909E8E84-426E-40DD-AFC4-6F175D3DCCD1}">
              <a14:hiddenFill xmlns:a14="http://schemas.microsoft.com/office/drawing/2010/main">
                <a:noFill/>
              </a14:hiddenFill>
            </a:ext>
          </a:extLst>
        </p:spPr>
      </p:cxnSp>
      <p:cxnSp>
        <p:nvCxnSpPr>
          <p:cNvPr id="17" name="AutoShape 172"/>
          <p:cNvCxnSpPr>
            <a:cxnSpLocks noChangeAspect="1" noChangeShapeType="1"/>
          </p:cNvCxnSpPr>
          <p:nvPr/>
        </p:nvCxnSpPr>
        <p:spPr bwMode="auto">
          <a:xfrm>
            <a:off x="4843806" y="3976362"/>
            <a:ext cx="1134300" cy="61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8" name="AutoShape 173"/>
          <p:cNvCxnSpPr>
            <a:cxnSpLocks noChangeAspect="1" noChangeShapeType="1"/>
          </p:cNvCxnSpPr>
          <p:nvPr/>
        </p:nvCxnSpPr>
        <p:spPr bwMode="auto">
          <a:xfrm>
            <a:off x="5923469" y="3113257"/>
            <a:ext cx="1188" cy="166640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19" name="Text Box 174"/>
          <p:cNvSpPr txBox="1">
            <a:spLocks noChangeArrowheads="1"/>
          </p:cNvSpPr>
          <p:nvPr/>
        </p:nvSpPr>
        <p:spPr bwMode="auto">
          <a:xfrm>
            <a:off x="5811821" y="4813186"/>
            <a:ext cx="96623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a:effectLst/>
                <a:latin typeface="Times New Roman"/>
                <a:ea typeface="ＭＳ 明朝"/>
                <a:cs typeface="Times New Roman"/>
              </a:rPr>
              <a:t>Q*</a:t>
            </a:r>
            <a:r>
              <a:rPr lang="en-US" sz="1400" kern="100">
                <a:effectLst/>
                <a:latin typeface="Times New Roman"/>
                <a:ea typeface="ＭＳ 明朝"/>
                <a:cs typeface="Times New Roman"/>
              </a:rPr>
              <a:t>’     </a:t>
            </a:r>
            <a:r>
              <a:rPr lang="en-US" sz="1400" i="1" kern="100">
                <a:effectLst/>
                <a:latin typeface="Times New Roman"/>
                <a:ea typeface="ＭＳ 明朝"/>
                <a:cs typeface="Times New Roman"/>
              </a:rPr>
              <a:t>Q</a:t>
            </a:r>
            <a:r>
              <a:rPr lang="en-US" sz="1400" kern="100">
                <a:effectLst/>
                <a:latin typeface="Times New Roman"/>
                <a:ea typeface="ＭＳ 明朝"/>
                <a:cs typeface="Times New Roman"/>
              </a:rPr>
              <a:t>*  </a:t>
            </a:r>
            <a:endParaRPr lang="ja-JP" sz="1400" kern="100">
              <a:effectLst/>
              <a:latin typeface="Century"/>
              <a:ea typeface="ＭＳ 明朝"/>
              <a:cs typeface="Times New Roman"/>
            </a:endParaRPr>
          </a:p>
        </p:txBody>
      </p:sp>
      <p:cxnSp>
        <p:nvCxnSpPr>
          <p:cNvPr id="20" name="AutoShape 175"/>
          <p:cNvCxnSpPr>
            <a:cxnSpLocks noChangeAspect="1" noChangeShapeType="1"/>
            <a:stCxn id="27" idx="0"/>
          </p:cNvCxnSpPr>
          <p:nvPr/>
        </p:nvCxnSpPr>
        <p:spPr bwMode="auto">
          <a:xfrm flipH="1">
            <a:off x="6511405" y="3488107"/>
            <a:ext cx="2673" cy="128546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24" name="Text Box 180"/>
          <p:cNvSpPr txBox="1">
            <a:spLocks noChangeArrowheads="1"/>
          </p:cNvSpPr>
          <p:nvPr/>
        </p:nvSpPr>
        <p:spPr bwMode="auto">
          <a:xfrm>
            <a:off x="4326244" y="1864568"/>
            <a:ext cx="1352845" cy="242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effectLst/>
                <a:latin typeface="Times New Roman"/>
                <a:ea typeface="ＭＳ 明朝"/>
                <a:cs typeface="Times New Roman"/>
              </a:rPr>
              <a:t>P</a:t>
            </a:r>
            <a:r>
              <a:rPr lang="ja-JP" sz="1400" kern="100" dirty="0">
                <a:effectLst/>
                <a:latin typeface="Century"/>
                <a:ea typeface="ＭＳ 明朝"/>
                <a:cs typeface="Times New Roman"/>
              </a:rPr>
              <a:t>；価格</a:t>
            </a:r>
          </a:p>
        </p:txBody>
      </p:sp>
      <p:sp>
        <p:nvSpPr>
          <p:cNvPr id="25" name="Text Box 181"/>
          <p:cNvSpPr txBox="1">
            <a:spLocks noChangeArrowheads="1"/>
          </p:cNvSpPr>
          <p:nvPr/>
        </p:nvSpPr>
        <p:spPr bwMode="auto">
          <a:xfrm>
            <a:off x="7060872" y="1891516"/>
            <a:ext cx="1523748" cy="228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kern="100" dirty="0">
                <a:solidFill>
                  <a:srgbClr val="FF0000"/>
                </a:solidFill>
                <a:effectLst/>
                <a:latin typeface="Times New Roman"/>
                <a:ea typeface="ＭＳ 明朝"/>
                <a:cs typeface="Times New Roman"/>
              </a:rPr>
              <a:t>市場供給曲線</a:t>
            </a:r>
            <a:endParaRPr lang="ja-JP" sz="1400" kern="100" dirty="0">
              <a:solidFill>
                <a:srgbClr val="FF0000"/>
              </a:solidFill>
              <a:effectLst/>
              <a:latin typeface="Century"/>
              <a:ea typeface="ＭＳ 明朝"/>
              <a:cs typeface="Times New Roman"/>
            </a:endParaRPr>
          </a:p>
        </p:txBody>
      </p:sp>
      <p:cxnSp>
        <p:nvCxnSpPr>
          <p:cNvPr id="26" name="AutoShape 182"/>
          <p:cNvCxnSpPr>
            <a:cxnSpLocks noChangeShapeType="1"/>
          </p:cNvCxnSpPr>
          <p:nvPr/>
        </p:nvCxnSpPr>
        <p:spPr bwMode="auto">
          <a:xfrm>
            <a:off x="4836085" y="3542353"/>
            <a:ext cx="1686009" cy="61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27" name="Oval 183"/>
          <p:cNvSpPr>
            <a:spLocks noChangeArrowheads="1"/>
          </p:cNvSpPr>
          <p:nvPr/>
        </p:nvSpPr>
        <p:spPr bwMode="auto">
          <a:xfrm>
            <a:off x="6460331" y="3488107"/>
            <a:ext cx="107491" cy="109712"/>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400"/>
          </a:p>
        </p:txBody>
      </p:sp>
      <p:sp>
        <p:nvSpPr>
          <p:cNvPr id="28" name="Text Box 184"/>
          <p:cNvSpPr txBox="1">
            <a:spLocks noChangeArrowheads="1"/>
          </p:cNvSpPr>
          <p:nvPr/>
        </p:nvSpPr>
        <p:spPr bwMode="auto">
          <a:xfrm>
            <a:off x="6560102" y="3400337"/>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e</a:t>
            </a:r>
            <a:endParaRPr lang="ja-JP" sz="1400" kern="100">
              <a:effectLst/>
              <a:latin typeface="Century"/>
              <a:ea typeface="ＭＳ 明朝"/>
              <a:cs typeface="Times New Roman"/>
            </a:endParaRPr>
          </a:p>
        </p:txBody>
      </p:sp>
      <p:sp>
        <p:nvSpPr>
          <p:cNvPr id="29" name="Text Box 185"/>
          <p:cNvSpPr txBox="1">
            <a:spLocks noChangeArrowheads="1"/>
          </p:cNvSpPr>
          <p:nvPr/>
        </p:nvSpPr>
        <p:spPr bwMode="auto">
          <a:xfrm>
            <a:off x="5889024" y="3999487"/>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h</a:t>
            </a:r>
            <a:endParaRPr lang="ja-JP" sz="1400" kern="100">
              <a:effectLst/>
              <a:latin typeface="Century"/>
              <a:ea typeface="ＭＳ 明朝"/>
              <a:cs typeface="Times New Roman"/>
            </a:endParaRPr>
          </a:p>
        </p:txBody>
      </p:sp>
      <p:sp>
        <p:nvSpPr>
          <p:cNvPr id="30" name="Text Box 186"/>
          <p:cNvSpPr txBox="1">
            <a:spLocks noChangeArrowheads="1"/>
          </p:cNvSpPr>
          <p:nvPr/>
        </p:nvSpPr>
        <p:spPr bwMode="auto">
          <a:xfrm>
            <a:off x="4660002" y="4722652"/>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o</a:t>
            </a:r>
            <a:endParaRPr lang="ja-JP" sz="1400" kern="100">
              <a:effectLst/>
              <a:latin typeface="Century"/>
              <a:ea typeface="ＭＳ 明朝"/>
              <a:cs typeface="Times New Roman"/>
            </a:endParaRPr>
          </a:p>
        </p:txBody>
      </p:sp>
      <p:cxnSp>
        <p:nvCxnSpPr>
          <p:cNvPr id="31" name="AutoShape 188"/>
          <p:cNvCxnSpPr>
            <a:cxnSpLocks noChangeShapeType="1"/>
          </p:cNvCxnSpPr>
          <p:nvPr/>
        </p:nvCxnSpPr>
        <p:spPr bwMode="auto">
          <a:xfrm>
            <a:off x="4827177" y="3597819"/>
            <a:ext cx="3525238" cy="1190986"/>
          </a:xfrm>
          <a:prstGeom prst="straightConnector1">
            <a:avLst/>
          </a:prstGeom>
          <a:noFill/>
          <a:ln w="25400">
            <a:solidFill>
              <a:srgbClr val="0070C0"/>
            </a:solidFill>
            <a:round/>
            <a:headEnd/>
            <a:tailEnd/>
          </a:ln>
          <a:extLst>
            <a:ext uri="{909E8E84-426E-40DD-AFC4-6F175D3DCCD1}">
              <a14:hiddenFill xmlns:a14="http://schemas.microsoft.com/office/drawing/2010/main">
                <a:noFill/>
              </a14:hiddenFill>
            </a:ext>
          </a:extLst>
        </p:spPr>
      </p:cxnSp>
      <p:cxnSp>
        <p:nvCxnSpPr>
          <p:cNvPr id="32" name="AutoShape 189"/>
          <p:cNvCxnSpPr>
            <a:cxnSpLocks noChangeAspect="1" noChangeShapeType="1"/>
          </p:cNvCxnSpPr>
          <p:nvPr/>
        </p:nvCxnSpPr>
        <p:spPr bwMode="auto">
          <a:xfrm>
            <a:off x="4828365" y="2397081"/>
            <a:ext cx="3525238" cy="2397820"/>
          </a:xfrm>
          <a:prstGeom prst="straightConnector1">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cxnSp>
      <p:sp>
        <p:nvSpPr>
          <p:cNvPr id="35" name="Text Box 193"/>
          <p:cNvSpPr txBox="1">
            <a:spLocks noChangeArrowheads="1"/>
          </p:cNvSpPr>
          <p:nvPr/>
        </p:nvSpPr>
        <p:spPr bwMode="auto">
          <a:xfrm>
            <a:off x="5923469" y="2848119"/>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f</a:t>
            </a:r>
            <a:endParaRPr lang="ja-JP" sz="1400" kern="100">
              <a:effectLst/>
              <a:latin typeface="Century"/>
              <a:ea typeface="ＭＳ 明朝"/>
              <a:cs typeface="Times New Roman"/>
            </a:endParaRPr>
          </a:p>
        </p:txBody>
      </p:sp>
      <p:sp>
        <p:nvSpPr>
          <p:cNvPr id="36" name="Text Box 195"/>
          <p:cNvSpPr txBox="1">
            <a:spLocks noChangeArrowheads="1"/>
          </p:cNvSpPr>
          <p:nvPr/>
        </p:nvSpPr>
        <p:spPr bwMode="auto">
          <a:xfrm>
            <a:off x="4809361" y="3609398"/>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b</a:t>
            </a:r>
            <a:endParaRPr lang="ja-JP" sz="1400" kern="100">
              <a:effectLst/>
              <a:latin typeface="Century"/>
              <a:ea typeface="ＭＳ 明朝"/>
              <a:cs typeface="Times New Roman"/>
            </a:endParaRPr>
          </a:p>
        </p:txBody>
      </p:sp>
      <p:sp>
        <p:nvSpPr>
          <p:cNvPr id="37" name="Text Box 196"/>
          <p:cNvSpPr txBox="1">
            <a:spLocks noChangeArrowheads="1"/>
          </p:cNvSpPr>
          <p:nvPr/>
        </p:nvSpPr>
        <p:spPr bwMode="auto">
          <a:xfrm>
            <a:off x="4809361" y="3916594"/>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a</a:t>
            </a:r>
            <a:endParaRPr lang="ja-JP" sz="1400" kern="100">
              <a:effectLst/>
              <a:latin typeface="Century"/>
              <a:ea typeface="ＭＳ 明朝"/>
              <a:cs typeface="Times New Roman"/>
            </a:endParaRPr>
          </a:p>
        </p:txBody>
      </p:sp>
      <p:sp>
        <p:nvSpPr>
          <p:cNvPr id="38" name="Text Box 197"/>
          <p:cNvSpPr txBox="1">
            <a:spLocks noChangeArrowheads="1"/>
          </p:cNvSpPr>
          <p:nvPr/>
        </p:nvSpPr>
        <p:spPr bwMode="auto">
          <a:xfrm>
            <a:off x="4809361" y="2196551"/>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k</a:t>
            </a:r>
            <a:endParaRPr lang="ja-JP" sz="1400" kern="100">
              <a:effectLst/>
              <a:latin typeface="Century"/>
              <a:ea typeface="ＭＳ 明朝"/>
              <a:cs typeface="Times New Roman"/>
            </a:endParaRPr>
          </a:p>
        </p:txBody>
      </p:sp>
      <p:sp>
        <p:nvSpPr>
          <p:cNvPr id="39" name="Text Box 200"/>
          <p:cNvSpPr txBox="1">
            <a:spLocks noChangeArrowheads="1"/>
          </p:cNvSpPr>
          <p:nvPr/>
        </p:nvSpPr>
        <p:spPr bwMode="auto">
          <a:xfrm>
            <a:off x="8200977" y="4785758"/>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a:effectLst/>
                <a:latin typeface="Times New Roman"/>
                <a:ea typeface="ＭＳ 明朝"/>
                <a:cs typeface="Times New Roman"/>
              </a:rPr>
              <a:t>B</a:t>
            </a:r>
            <a:endParaRPr lang="ja-JP" sz="1400" kern="100">
              <a:effectLst/>
              <a:latin typeface="Century"/>
              <a:ea typeface="ＭＳ 明朝"/>
              <a:cs typeface="Times New Roman"/>
            </a:endParaRPr>
          </a:p>
        </p:txBody>
      </p:sp>
      <p:cxnSp>
        <p:nvCxnSpPr>
          <p:cNvPr id="40" name="AutoShape 170"/>
          <p:cNvCxnSpPr>
            <a:cxnSpLocks noChangeShapeType="1"/>
          </p:cNvCxnSpPr>
          <p:nvPr/>
        </p:nvCxnSpPr>
        <p:spPr bwMode="auto">
          <a:xfrm flipV="1">
            <a:off x="4835491" y="2107563"/>
            <a:ext cx="594" cy="2666614"/>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1" name="Oval 204"/>
          <p:cNvSpPr>
            <a:spLocks noChangeArrowheads="1"/>
          </p:cNvSpPr>
          <p:nvPr/>
        </p:nvSpPr>
        <p:spPr bwMode="auto">
          <a:xfrm>
            <a:off x="5868833" y="3082782"/>
            <a:ext cx="107491" cy="109712"/>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400"/>
          </a:p>
        </p:txBody>
      </p:sp>
      <p:sp>
        <p:nvSpPr>
          <p:cNvPr id="43" name="Text Box 207"/>
          <p:cNvSpPr txBox="1">
            <a:spLocks noChangeArrowheads="1"/>
          </p:cNvSpPr>
          <p:nvPr/>
        </p:nvSpPr>
        <p:spPr bwMode="auto">
          <a:xfrm>
            <a:off x="6778055" y="3287271"/>
            <a:ext cx="1408670" cy="365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l">
              <a:spcAft>
                <a:spcPts val="0"/>
              </a:spcAft>
            </a:pPr>
            <a:r>
              <a:rPr lang="ja-JP" sz="1400" kern="100" dirty="0">
                <a:solidFill>
                  <a:srgbClr val="0070C0"/>
                </a:solidFill>
                <a:effectLst/>
                <a:latin typeface="Times New Roman"/>
                <a:ea typeface="ＭＳ 明朝"/>
                <a:cs typeface="Times New Roman"/>
              </a:rPr>
              <a:t>市場需要曲線（課税後）</a:t>
            </a:r>
            <a:endParaRPr lang="ja-JP" sz="1400" kern="100" dirty="0">
              <a:solidFill>
                <a:srgbClr val="0070C0"/>
              </a:solidFill>
              <a:effectLst/>
              <a:latin typeface="Century"/>
              <a:ea typeface="ＭＳ 明朝"/>
              <a:cs typeface="Times New Roman"/>
            </a:endParaRPr>
          </a:p>
        </p:txBody>
      </p:sp>
      <p:cxnSp>
        <p:nvCxnSpPr>
          <p:cNvPr id="45" name="AutoShape 209"/>
          <p:cNvCxnSpPr>
            <a:cxnSpLocks noChangeShapeType="1"/>
          </p:cNvCxnSpPr>
          <p:nvPr/>
        </p:nvCxnSpPr>
        <p:spPr bwMode="auto">
          <a:xfrm flipH="1">
            <a:off x="6725199" y="3665475"/>
            <a:ext cx="218546" cy="504916"/>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8" name="Text Box 328"/>
          <p:cNvSpPr txBox="1">
            <a:spLocks noChangeArrowheads="1"/>
          </p:cNvSpPr>
          <p:nvPr/>
        </p:nvSpPr>
        <p:spPr bwMode="auto">
          <a:xfrm>
            <a:off x="6943745" y="4945755"/>
            <a:ext cx="2153744" cy="368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r" latinLnBrk="1">
              <a:spcAft>
                <a:spcPts val="0"/>
              </a:spcAft>
            </a:pPr>
            <a:r>
              <a:rPr lang="en-US" sz="1400" i="1" dirty="0">
                <a:effectLst/>
                <a:latin typeface="Times New Roman"/>
                <a:ea typeface="ＭＳ 明朝"/>
                <a:cs typeface="ＭＳ Ｐゴシック"/>
              </a:rPr>
              <a:t>D</a:t>
            </a:r>
            <a:r>
              <a:rPr lang="en-US" sz="800" dirty="0">
                <a:effectLst/>
                <a:latin typeface="Times New Roman"/>
                <a:ea typeface="ＭＳ 明朝"/>
                <a:cs typeface="ＭＳ Ｐゴシック"/>
              </a:rPr>
              <a:t>M</a:t>
            </a:r>
            <a:r>
              <a:rPr lang="en-US" sz="1400" i="1" dirty="0">
                <a:effectLst/>
                <a:latin typeface="Times New Roman"/>
                <a:ea typeface="ＭＳ 明朝"/>
                <a:cs typeface="ＭＳ Ｐゴシック"/>
              </a:rPr>
              <a:t>, S</a:t>
            </a:r>
            <a:r>
              <a:rPr lang="en-US" sz="800" dirty="0">
                <a:effectLst/>
                <a:latin typeface="Times New Roman"/>
                <a:ea typeface="ＭＳ 明朝"/>
                <a:cs typeface="ＭＳ Ｐゴシック"/>
              </a:rPr>
              <a:t>M</a:t>
            </a:r>
            <a:r>
              <a:rPr lang="ja-JP" sz="1400" dirty="0">
                <a:effectLst/>
                <a:latin typeface="Times New Roman"/>
                <a:ea typeface="ＭＳ 明朝"/>
                <a:cs typeface="Times New Roman"/>
              </a:rPr>
              <a:t>；</a:t>
            </a:r>
            <a:r>
              <a:rPr lang="ja-JP" sz="1400" dirty="0">
                <a:effectLst/>
                <a:latin typeface="Century"/>
                <a:ea typeface="ＭＳ 明朝"/>
                <a:cs typeface="Times New Roman"/>
              </a:rPr>
              <a:t>需要量・供給量</a:t>
            </a:r>
            <a:endParaRPr lang="ja-JP" sz="1400" dirty="0">
              <a:effectLst/>
              <a:latin typeface="ＭＳ Ｐゴシック"/>
              <a:cs typeface="ＭＳ Ｐゴシック"/>
            </a:endParaRPr>
          </a:p>
        </p:txBody>
      </p:sp>
      <p:cxnSp>
        <p:nvCxnSpPr>
          <p:cNvPr id="49" name="AutoShape 182"/>
          <p:cNvCxnSpPr>
            <a:cxnSpLocks noChangeShapeType="1"/>
            <a:endCxn id="41" idx="6"/>
          </p:cNvCxnSpPr>
          <p:nvPr/>
        </p:nvCxnSpPr>
        <p:spPr bwMode="auto">
          <a:xfrm>
            <a:off x="4843212" y="3137638"/>
            <a:ext cx="1133112" cy="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50" name="Text Box 197"/>
          <p:cNvSpPr txBox="1">
            <a:spLocks noChangeArrowheads="1"/>
          </p:cNvSpPr>
          <p:nvPr/>
        </p:nvSpPr>
        <p:spPr bwMode="auto">
          <a:xfrm>
            <a:off x="4793920" y="3321709"/>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d</a:t>
            </a:r>
            <a:endParaRPr lang="ja-JP" sz="1400">
              <a:effectLst/>
              <a:latin typeface="ＭＳ Ｐゴシック"/>
              <a:cs typeface="ＭＳ Ｐゴシック"/>
            </a:endParaRPr>
          </a:p>
        </p:txBody>
      </p:sp>
      <p:sp>
        <p:nvSpPr>
          <p:cNvPr id="51" name="Text Box 197"/>
          <p:cNvSpPr txBox="1">
            <a:spLocks noChangeArrowheads="1"/>
          </p:cNvSpPr>
          <p:nvPr/>
        </p:nvSpPr>
        <p:spPr bwMode="auto">
          <a:xfrm>
            <a:off x="5912185" y="3324756"/>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dirty="0">
                <a:effectLst/>
                <a:latin typeface="Times New Roman"/>
                <a:ea typeface="ＭＳ 明朝"/>
                <a:cs typeface="ＭＳ Ｐゴシック"/>
              </a:rPr>
              <a:t>g</a:t>
            </a:r>
            <a:endParaRPr lang="ja-JP" sz="1400" dirty="0">
              <a:effectLst/>
              <a:latin typeface="ＭＳ Ｐゴシック"/>
              <a:cs typeface="ＭＳ Ｐゴシック"/>
            </a:endParaRPr>
          </a:p>
        </p:txBody>
      </p:sp>
      <p:sp>
        <p:nvSpPr>
          <p:cNvPr id="52" name="Text Box 197"/>
          <p:cNvSpPr txBox="1">
            <a:spLocks noChangeArrowheads="1"/>
          </p:cNvSpPr>
          <p:nvPr/>
        </p:nvSpPr>
        <p:spPr bwMode="auto">
          <a:xfrm>
            <a:off x="4822723" y="2923699"/>
            <a:ext cx="383643" cy="2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i</a:t>
            </a:r>
            <a:endParaRPr lang="ja-JP" sz="1400">
              <a:effectLst/>
              <a:latin typeface="ＭＳ Ｐゴシック"/>
              <a:cs typeface="ＭＳ Ｐゴシック"/>
            </a:endParaRPr>
          </a:p>
        </p:txBody>
      </p:sp>
      <mc:AlternateContent xmlns:mc="http://schemas.openxmlformats.org/markup-compatibility/2006" xmlns:a14="http://schemas.microsoft.com/office/drawing/2010/main">
        <mc:Choice Requires="a14">
          <p:sp>
            <p:nvSpPr>
              <p:cNvPr id="53" name="Text Box 630"/>
              <p:cNvSpPr txBox="1">
                <a:spLocks noChangeArrowheads="1"/>
              </p:cNvSpPr>
              <p:nvPr/>
            </p:nvSpPr>
            <p:spPr bwMode="auto">
              <a:xfrm>
                <a:off x="8020617" y="2040765"/>
                <a:ext cx="908986" cy="40300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non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smtClean="0">
                          <a:solidFill>
                            <a:srgbClr val="FF0000"/>
                          </a:solidFill>
                          <a:effectLst/>
                          <a:latin typeface="Cambria Math"/>
                          <a:cs typeface="ＭＳ Ｐゴシック"/>
                        </a:rPr>
                        <m:t>𝑃</m:t>
                      </m:r>
                      <m:r>
                        <a:rPr lang="en-US" sz="1400">
                          <a:solidFill>
                            <a:srgbClr val="FF0000"/>
                          </a:solidFill>
                          <a:effectLst/>
                          <a:latin typeface="Cambria Math"/>
                          <a:cs typeface="ＭＳ Ｐゴシック"/>
                        </a:rPr>
                        <m:t>=</m:t>
                      </m:r>
                      <m:f>
                        <m:fPr>
                          <m:ctrlPr>
                            <a:rPr lang="ja-JP" sz="1400" i="1">
                              <a:solidFill>
                                <a:srgbClr val="FF0000"/>
                              </a:solidFill>
                              <a:effectLst/>
                              <a:latin typeface="Cambria Math" panose="02040503050406030204" pitchFamily="18" charset="0"/>
                              <a:ea typeface="Cambria Math"/>
                              <a:cs typeface="ＭＳ Ｐゴシック"/>
                            </a:rPr>
                          </m:ctrlPr>
                        </m:fPr>
                        <m:num>
                          <m:r>
                            <a:rPr lang="en-US" sz="1400" i="1">
                              <a:solidFill>
                                <a:srgbClr val="FF0000"/>
                              </a:solidFill>
                              <a:effectLst/>
                              <a:latin typeface="Cambria Math"/>
                              <a:cs typeface="ＭＳ Ｐゴシック"/>
                            </a:rPr>
                            <m:t>𝑊</m:t>
                          </m:r>
                        </m:num>
                        <m:den>
                          <m:r>
                            <a:rPr lang="en-US" sz="1400" i="1">
                              <a:solidFill>
                                <a:srgbClr val="FF0000"/>
                              </a:solidFill>
                              <a:effectLst/>
                              <a:latin typeface="Cambria Math"/>
                              <a:cs typeface="ＭＳ Ｐゴシック"/>
                            </a:rPr>
                            <m:t>𝐻</m:t>
                          </m:r>
                        </m:den>
                      </m:f>
                      <m:sSub>
                        <m:sSubPr>
                          <m:ctrlPr>
                            <a:rPr lang="ja-JP" sz="1400" i="1">
                              <a:solidFill>
                                <a:srgbClr val="FF0000"/>
                              </a:solidFill>
                              <a:effectLst/>
                              <a:latin typeface="Cambria Math" panose="02040503050406030204" pitchFamily="18" charset="0"/>
                              <a:ea typeface="Cambria Math"/>
                              <a:cs typeface="ＭＳ Ｐゴシック"/>
                            </a:rPr>
                          </m:ctrlPr>
                        </m:sSubPr>
                        <m:e>
                          <m:r>
                            <a:rPr lang="en-US" sz="1400" i="1">
                              <a:solidFill>
                                <a:srgbClr val="FF0000"/>
                              </a:solidFill>
                              <a:effectLst/>
                              <a:latin typeface="Cambria Math"/>
                              <a:cs typeface="ＭＳ Ｐゴシック"/>
                            </a:rPr>
                            <m:t>𝑆</m:t>
                          </m:r>
                        </m:e>
                        <m:sub>
                          <m:r>
                            <m:rPr>
                              <m:sty m:val="p"/>
                            </m:rPr>
                            <a:rPr lang="en-US" sz="1400">
                              <a:solidFill>
                                <a:srgbClr val="FF0000"/>
                              </a:solidFill>
                              <a:effectLst/>
                              <a:latin typeface="Cambria Math"/>
                              <a:cs typeface="ＭＳ Ｐゴシック"/>
                            </a:rPr>
                            <m:t>M</m:t>
                          </m:r>
                        </m:sub>
                      </m:sSub>
                    </m:oMath>
                  </m:oMathPara>
                </a14:m>
                <a:endParaRPr lang="ja-JP" sz="1400" dirty="0">
                  <a:solidFill>
                    <a:srgbClr val="FF0000"/>
                  </a:solidFill>
                  <a:effectLst/>
                  <a:latin typeface="ＭＳ Ｐゴシック"/>
                  <a:cs typeface="ＭＳ Ｐゴシック"/>
                </a:endParaRPr>
              </a:p>
            </p:txBody>
          </p:sp>
        </mc:Choice>
        <mc:Fallback xmlns="">
          <p:sp>
            <p:nvSpPr>
              <p:cNvPr id="53" name="Text Box 630"/>
              <p:cNvSpPr txBox="1">
                <a:spLocks noRot="1" noChangeAspect="1" noMove="1" noResize="1" noEditPoints="1" noAdjustHandles="1" noChangeArrowheads="1" noChangeShapeType="1" noTextEdit="1"/>
              </p:cNvSpPr>
              <p:nvPr/>
            </p:nvSpPr>
            <p:spPr bwMode="auto">
              <a:xfrm>
                <a:off x="8020617" y="2040765"/>
                <a:ext cx="908986" cy="403006"/>
              </a:xfrm>
              <a:prstGeom prst="rect">
                <a:avLst/>
              </a:prstGeom>
              <a:blipFill rotWithShape="1">
                <a:blip r:embed="rId3"/>
                <a:stretch>
                  <a:fillRect b="-1515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5" name="Text Box 630"/>
              <p:cNvSpPr txBox="1">
                <a:spLocks noChangeArrowheads="1"/>
              </p:cNvSpPr>
              <p:nvPr/>
            </p:nvSpPr>
            <p:spPr bwMode="auto">
              <a:xfrm>
                <a:off x="6751923" y="3741967"/>
                <a:ext cx="2324268" cy="43494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spAutoFit/>
              </a:bodyPr>
              <a:lstStyle/>
              <a:p>
                <a:pPr algn="just">
                  <a:spcAft>
                    <a:spcPts val="0"/>
                  </a:spcAft>
                </a:pPr>
                <a14:m>
                  <m:oMathPara xmlns:m="http://schemas.openxmlformats.org/officeDocument/2006/math">
                    <m:oMathParaPr>
                      <m:jc m:val="centerGroup"/>
                    </m:oMathParaPr>
                    <m:oMath xmlns:m="http://schemas.openxmlformats.org/officeDocument/2006/math">
                      <m:r>
                        <a:rPr lang="en-US" sz="1400" i="1" smtClean="0">
                          <a:solidFill>
                            <a:srgbClr val="0070C0"/>
                          </a:solidFill>
                          <a:effectLst/>
                          <a:latin typeface="Cambria Math"/>
                          <a:cs typeface="ＭＳ Ｐゴシック"/>
                        </a:rPr>
                        <m:t>𝑃</m:t>
                      </m:r>
                      <m:r>
                        <a:rPr lang="en-US" sz="1400">
                          <a:solidFill>
                            <a:srgbClr val="0070C0"/>
                          </a:solidFill>
                          <a:effectLst/>
                          <a:latin typeface="Cambria Math"/>
                          <a:cs typeface="ＭＳ Ｐゴシック"/>
                        </a:rPr>
                        <m:t>=</m:t>
                      </m:r>
                      <m:f>
                        <m:fPr>
                          <m:ctrlPr>
                            <a:rPr lang="ja-JP" sz="1400" i="1">
                              <a:solidFill>
                                <a:srgbClr val="0070C0"/>
                              </a:solidFill>
                              <a:effectLst/>
                              <a:latin typeface="Cambria Math" panose="02040503050406030204" pitchFamily="18" charset="0"/>
                              <a:ea typeface="Cambria Math"/>
                              <a:cs typeface="ＭＳ Ｐゴシック"/>
                            </a:rPr>
                          </m:ctrlPr>
                        </m:fPr>
                        <m:num>
                          <m:r>
                            <a:rPr lang="en-US" sz="1400" i="1">
                              <a:solidFill>
                                <a:srgbClr val="0070C0"/>
                              </a:solidFill>
                              <a:effectLst/>
                              <a:latin typeface="Cambria Math"/>
                              <a:cs typeface="ＭＳ Ｐゴシック"/>
                            </a:rPr>
                            <m:t>𝐵</m:t>
                          </m:r>
                        </m:num>
                        <m:den>
                          <m:d>
                            <m:dPr>
                              <m:ctrlPr>
                                <a:rPr lang="ja-JP" sz="1400" i="1">
                                  <a:solidFill>
                                    <a:srgbClr val="0070C0"/>
                                  </a:solidFill>
                                  <a:effectLst/>
                                  <a:latin typeface="Cambria Math" panose="02040503050406030204" pitchFamily="18" charset="0"/>
                                  <a:ea typeface="Cambria Math"/>
                                  <a:cs typeface="ＭＳ Ｐゴシック"/>
                                </a:rPr>
                              </m:ctrlPr>
                            </m:dPr>
                            <m:e>
                              <m:r>
                                <a:rPr lang="en-US" sz="1400" i="1">
                                  <a:solidFill>
                                    <a:srgbClr val="0070C0"/>
                                  </a:solidFill>
                                  <a:effectLst/>
                                  <a:latin typeface="Cambria Math"/>
                                  <a:cs typeface="ＭＳ Ｐゴシック"/>
                                </a:rPr>
                                <m:t>1+</m:t>
                              </m:r>
                              <m:r>
                                <a:rPr lang="en-US" sz="1400" i="1">
                                  <a:solidFill>
                                    <a:srgbClr val="0070C0"/>
                                  </a:solidFill>
                                  <a:effectLst/>
                                  <a:latin typeface="Cambria Math"/>
                                  <a:cs typeface="ＭＳ Ｐゴシック"/>
                                </a:rPr>
                                <m:t>𝑡</m:t>
                              </m:r>
                            </m:e>
                          </m:d>
                          <m:r>
                            <a:rPr lang="en-US" sz="1400" i="1">
                              <a:solidFill>
                                <a:srgbClr val="0070C0"/>
                              </a:solidFill>
                              <a:effectLst/>
                              <a:latin typeface="Cambria Math"/>
                              <a:cs typeface="ＭＳ Ｐゴシック"/>
                            </a:rPr>
                            <m:t>𝐴</m:t>
                          </m:r>
                        </m:den>
                      </m:f>
                      <m:r>
                        <a:rPr lang="en-US" sz="1400" i="1">
                          <a:solidFill>
                            <a:srgbClr val="0070C0"/>
                          </a:solidFill>
                          <a:effectLst/>
                          <a:latin typeface="Cambria Math"/>
                          <a:cs typeface="ＭＳ Ｐゴシック"/>
                        </a:rPr>
                        <m:t>−</m:t>
                      </m:r>
                      <m:f>
                        <m:fPr>
                          <m:ctrlPr>
                            <a:rPr lang="ja-JP" sz="1400" i="1">
                              <a:solidFill>
                                <a:srgbClr val="0070C0"/>
                              </a:solidFill>
                              <a:effectLst/>
                              <a:latin typeface="Cambria Math" panose="02040503050406030204" pitchFamily="18" charset="0"/>
                              <a:ea typeface="Cambria Math"/>
                              <a:cs typeface="ＭＳ Ｐゴシック"/>
                            </a:rPr>
                          </m:ctrlPr>
                        </m:fPr>
                        <m:num>
                          <m:r>
                            <a:rPr lang="en-US" sz="1400" i="1">
                              <a:solidFill>
                                <a:srgbClr val="0070C0"/>
                              </a:solidFill>
                              <a:effectLst/>
                              <a:latin typeface="Cambria Math"/>
                              <a:cs typeface="ＭＳ Ｐゴシック"/>
                            </a:rPr>
                            <m:t>1</m:t>
                          </m:r>
                        </m:num>
                        <m:den>
                          <m:d>
                            <m:dPr>
                              <m:ctrlPr>
                                <a:rPr lang="ja-JP" sz="1400" i="1">
                                  <a:solidFill>
                                    <a:srgbClr val="0070C0"/>
                                  </a:solidFill>
                                  <a:effectLst/>
                                  <a:latin typeface="Cambria Math" panose="02040503050406030204" pitchFamily="18" charset="0"/>
                                  <a:ea typeface="Cambria Math"/>
                                  <a:cs typeface="ＭＳ Ｐゴシック"/>
                                </a:rPr>
                              </m:ctrlPr>
                            </m:dPr>
                            <m:e>
                              <m:r>
                                <a:rPr lang="en-US" sz="1400" i="1">
                                  <a:solidFill>
                                    <a:srgbClr val="0070C0"/>
                                  </a:solidFill>
                                  <a:effectLst/>
                                  <a:latin typeface="Cambria Math"/>
                                  <a:cs typeface="ＭＳ Ｐゴシック"/>
                                </a:rPr>
                                <m:t>1+</m:t>
                              </m:r>
                              <m:r>
                                <a:rPr lang="en-US" sz="1400" i="1">
                                  <a:solidFill>
                                    <a:srgbClr val="0070C0"/>
                                  </a:solidFill>
                                  <a:effectLst/>
                                  <a:latin typeface="Cambria Math"/>
                                  <a:cs typeface="ＭＳ Ｐゴシック"/>
                                </a:rPr>
                                <m:t>𝑡</m:t>
                              </m:r>
                            </m:e>
                          </m:d>
                          <m:r>
                            <a:rPr lang="en-US" sz="1400" i="1">
                              <a:solidFill>
                                <a:srgbClr val="0070C0"/>
                              </a:solidFill>
                              <a:effectLst/>
                              <a:latin typeface="Cambria Math"/>
                              <a:cs typeface="ＭＳ Ｐゴシック"/>
                            </a:rPr>
                            <m:t>𝐴</m:t>
                          </m:r>
                        </m:den>
                      </m:f>
                      <m:sSub>
                        <m:sSubPr>
                          <m:ctrlPr>
                            <a:rPr lang="ja-JP" sz="1400" i="1">
                              <a:solidFill>
                                <a:srgbClr val="0070C0"/>
                              </a:solidFill>
                              <a:effectLst/>
                              <a:latin typeface="Cambria Math" panose="02040503050406030204" pitchFamily="18" charset="0"/>
                              <a:ea typeface="Cambria Math"/>
                              <a:cs typeface="ＭＳ Ｐゴシック"/>
                            </a:rPr>
                          </m:ctrlPr>
                        </m:sSubPr>
                        <m:e>
                          <m:r>
                            <a:rPr lang="en-US" sz="1400" i="1">
                              <a:solidFill>
                                <a:srgbClr val="0070C0"/>
                              </a:solidFill>
                              <a:effectLst/>
                              <a:latin typeface="Cambria Math"/>
                              <a:cs typeface="ＭＳ Ｐゴシック"/>
                            </a:rPr>
                            <m:t>𝐷</m:t>
                          </m:r>
                        </m:e>
                        <m:sub>
                          <m:r>
                            <m:rPr>
                              <m:sty m:val="p"/>
                            </m:rPr>
                            <a:rPr lang="en-US" sz="1400">
                              <a:solidFill>
                                <a:srgbClr val="0070C0"/>
                              </a:solidFill>
                              <a:effectLst/>
                              <a:latin typeface="Cambria Math"/>
                              <a:cs typeface="ＭＳ Ｐゴシック"/>
                            </a:rPr>
                            <m:t>M</m:t>
                          </m:r>
                        </m:sub>
                      </m:sSub>
                    </m:oMath>
                  </m:oMathPara>
                </a14:m>
                <a:endParaRPr lang="ja-JP" sz="1400" dirty="0">
                  <a:solidFill>
                    <a:srgbClr val="0070C0"/>
                  </a:solidFill>
                  <a:effectLst/>
                  <a:latin typeface="ＭＳ Ｐゴシック"/>
                  <a:cs typeface="ＭＳ Ｐゴシック"/>
                </a:endParaRPr>
              </a:p>
            </p:txBody>
          </p:sp>
        </mc:Choice>
        <mc:Fallback xmlns="">
          <p:sp>
            <p:nvSpPr>
              <p:cNvPr id="55" name="Text Box 630"/>
              <p:cNvSpPr txBox="1">
                <a:spLocks noRot="1" noChangeAspect="1" noMove="1" noResize="1" noEditPoints="1" noAdjustHandles="1" noChangeArrowheads="1" noChangeShapeType="1" noTextEdit="1"/>
              </p:cNvSpPr>
              <p:nvPr/>
            </p:nvSpPr>
            <p:spPr bwMode="auto">
              <a:xfrm>
                <a:off x="6751923" y="3741967"/>
                <a:ext cx="2324268" cy="434949"/>
              </a:xfrm>
              <a:prstGeom prst="rect">
                <a:avLst/>
              </a:prstGeom>
              <a:blipFill rotWithShape="1">
                <a:blip r:embed="rId4"/>
                <a:stretch>
                  <a:fillRect b="-845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58" name="Text Box 192"/>
          <p:cNvSpPr txBox="1">
            <a:spLocks noChangeArrowheads="1"/>
          </p:cNvSpPr>
          <p:nvPr/>
        </p:nvSpPr>
        <p:spPr bwMode="auto">
          <a:xfrm>
            <a:off x="4084773" y="3012135"/>
            <a:ext cx="83808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dirty="0">
                <a:effectLst/>
                <a:latin typeface="Times New Roman"/>
                <a:ea typeface="ＭＳ 明朝"/>
                <a:cs typeface="Times New Roman"/>
              </a:rPr>
              <a:t>(1+</a:t>
            </a:r>
            <a:r>
              <a:rPr lang="en-US" sz="1400" i="1" kern="100" dirty="0">
                <a:effectLst/>
                <a:latin typeface="Times New Roman"/>
                <a:ea typeface="ＭＳ 明朝"/>
                <a:cs typeface="Times New Roman"/>
              </a:rPr>
              <a:t>t</a:t>
            </a:r>
            <a:r>
              <a:rPr lang="en-US" sz="1400" kern="100" dirty="0">
                <a:effectLst/>
                <a:latin typeface="Times New Roman"/>
                <a:ea typeface="ＭＳ 明朝"/>
                <a:cs typeface="Times New Roman"/>
              </a:rPr>
              <a:t>)</a:t>
            </a:r>
            <a:r>
              <a:rPr lang="en-US" sz="1400" i="1" kern="100" dirty="0">
                <a:effectLst/>
                <a:latin typeface="Times New Roman"/>
                <a:ea typeface="ＭＳ 明朝"/>
                <a:cs typeface="Times New Roman"/>
              </a:rPr>
              <a:t>P</a:t>
            </a:r>
            <a:r>
              <a:rPr lang="en-US" sz="1400" kern="100" dirty="0">
                <a:effectLst/>
                <a:latin typeface="Times New Roman"/>
                <a:ea typeface="ＭＳ 明朝"/>
                <a:cs typeface="Times New Roman"/>
              </a:rPr>
              <a:t>*’</a:t>
            </a:r>
            <a:endParaRPr lang="ja-JP" sz="1400" kern="100" dirty="0">
              <a:effectLst/>
              <a:latin typeface="Century"/>
              <a:ea typeface="ＭＳ 明朝"/>
              <a:cs typeface="Times New Roman"/>
            </a:endParaRPr>
          </a:p>
          <a:p>
            <a:pPr algn="just">
              <a:spcAft>
                <a:spcPts val="0"/>
              </a:spcAft>
            </a:pPr>
            <a:r>
              <a:rPr lang="en-US" sz="1400" kern="100" dirty="0">
                <a:effectLst/>
                <a:latin typeface="Times New Roman"/>
                <a:ea typeface="ＭＳ 明朝"/>
                <a:cs typeface="Times New Roman"/>
              </a:rPr>
              <a:t> </a:t>
            </a:r>
            <a:endParaRPr lang="ja-JP" sz="1400" kern="100" dirty="0">
              <a:effectLst/>
              <a:latin typeface="Century"/>
              <a:ea typeface="ＭＳ 明朝"/>
              <a:cs typeface="Times New Roman"/>
            </a:endParaRPr>
          </a:p>
        </p:txBody>
      </p:sp>
      <p:sp>
        <p:nvSpPr>
          <p:cNvPr id="59" name="Text Box 176"/>
          <p:cNvSpPr txBox="1">
            <a:spLocks noChangeArrowheads="1"/>
          </p:cNvSpPr>
          <p:nvPr/>
        </p:nvSpPr>
        <p:spPr bwMode="auto">
          <a:xfrm>
            <a:off x="4417529" y="3870655"/>
            <a:ext cx="422713" cy="280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effectLst/>
                <a:latin typeface="Times New Roman"/>
                <a:ea typeface="ＭＳ 明朝"/>
                <a:cs typeface="Times New Roman"/>
              </a:rPr>
              <a:t>P</a:t>
            </a:r>
            <a:r>
              <a:rPr lang="en-US" sz="1400" kern="100" dirty="0">
                <a:effectLst/>
                <a:latin typeface="Times New Roman"/>
                <a:ea typeface="ＭＳ 明朝"/>
                <a:cs typeface="Times New Roman"/>
              </a:rPr>
              <a:t>*’</a:t>
            </a:r>
            <a:endParaRPr lang="ja-JP" sz="1400" kern="100" dirty="0">
              <a:effectLst/>
              <a:latin typeface="Century"/>
              <a:ea typeface="ＭＳ 明朝"/>
              <a:cs typeface="Times New Roman"/>
            </a:endParaRPr>
          </a:p>
        </p:txBody>
      </p:sp>
      <p:sp>
        <p:nvSpPr>
          <p:cNvPr id="23" name="Oval 178"/>
          <p:cNvSpPr>
            <a:spLocks noChangeArrowheads="1"/>
          </p:cNvSpPr>
          <p:nvPr/>
        </p:nvSpPr>
        <p:spPr bwMode="auto">
          <a:xfrm>
            <a:off x="5870614" y="3917203"/>
            <a:ext cx="107491" cy="109712"/>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400"/>
          </a:p>
        </p:txBody>
      </p:sp>
      <p:sp>
        <p:nvSpPr>
          <p:cNvPr id="5" name="日付プレースホルダー 4">
            <a:extLst>
              <a:ext uri="{FF2B5EF4-FFF2-40B4-BE49-F238E27FC236}">
                <a16:creationId xmlns:a16="http://schemas.microsoft.com/office/drawing/2014/main" id="{382C6737-2516-4C52-BB12-B2B0925788C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188884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500"/>
                                        <p:tgtEl>
                                          <p:spTgt spid="3">
                                            <p:txEl>
                                              <p:pRg st="7" end="7"/>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12" end="12"/>
                                            </p:txEl>
                                          </p:spTgt>
                                        </p:tgtEl>
                                        <p:attrNameLst>
                                          <p:attrName>style.visibility</p:attrName>
                                        </p:attrNameLst>
                                      </p:cBhvr>
                                      <p:to>
                                        <p:strVal val="visible"/>
                                      </p:to>
                                    </p:set>
                                    <p:animEffect transition="in" filter="fade">
                                      <p:cBhvr>
                                        <p:cTn id="40" dur="500"/>
                                        <p:tgtEl>
                                          <p:spTgt spid="3">
                                            <p:txEl>
                                              <p:pRg st="12" end="1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Effect transition="in" filter="fade">
                                      <p:cBhvr>
                                        <p:cTn id="43" dur="500"/>
                                        <p:tgtEl>
                                          <p:spTgt spid="3">
                                            <p:txEl>
                                              <p:pRg st="13" end="13"/>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animBg="1"/>
      <p:bldP spid="10" grpId="0"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〇〇〇〇●</a:t>
            </a:r>
            <a:br>
              <a:rPr lang="en-US" altLang="ja-JP" sz="2800" dirty="0">
                <a:solidFill>
                  <a:srgbClr val="0070C0"/>
                </a:solidFill>
                <a:latin typeface="+mj-ea"/>
              </a:rPr>
            </a:br>
            <a:r>
              <a:rPr lang="ja-JP" altLang="en-US" sz="2800" dirty="0">
                <a:solidFill>
                  <a:srgbClr val="0070C0"/>
                </a:solidFill>
                <a:latin typeface="+mj-ea"/>
              </a:rPr>
              <a:t>課税とその帰着</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税収 </a:t>
                </a:r>
                <a14:m>
                  <m:oMath xmlns:m="http://schemas.openxmlformats.org/officeDocument/2006/math">
                    <m:sSup>
                      <m:sSupPr>
                        <m:ctrlPr>
                          <a:rPr lang="en-US" altLang="ja-JP" sz="2400" i="1">
                            <a:latin typeface="Cambria Math" panose="02040503050406030204" pitchFamily="18" charset="0"/>
                          </a:rPr>
                        </m:ctrlPr>
                      </m:sSupPr>
                      <m:e>
                        <m:sSup>
                          <m:sSupPr>
                            <m:ctrlPr>
                              <a:rPr lang="en-US" altLang="ja-JP" sz="2400" i="1">
                                <a:latin typeface="Cambria Math" panose="02040503050406030204" pitchFamily="18" charset="0"/>
                              </a:rPr>
                            </m:ctrlPr>
                          </m:sSupPr>
                          <m:e>
                            <m:r>
                              <a:rPr lang="en-US" altLang="ja-JP" sz="2400" b="0" i="1" smtClean="0">
                                <a:latin typeface="Cambria Math"/>
                              </a:rPr>
                              <m:t>𝑡</m:t>
                            </m:r>
                            <m:r>
                              <a:rPr lang="en-US" altLang="ja-JP" sz="2400" i="1">
                                <a:latin typeface="Cambria Math"/>
                              </a:rPr>
                              <m:t>𝑃</m:t>
                            </m:r>
                          </m:e>
                          <m:sup>
                            <m:r>
                              <a:rPr lang="en-US" altLang="ja-JP" sz="2400" i="1">
                                <a:latin typeface="Cambria Math"/>
                              </a:rPr>
                              <m:t>∗</m:t>
                            </m:r>
                          </m:sup>
                        </m:sSup>
                      </m:e>
                      <m:sup>
                        <m:r>
                          <a:rPr lang="en-US" altLang="ja-JP" sz="2400" i="1">
                            <a:latin typeface="Cambria Math"/>
                          </a:rPr>
                          <m:t>′</m:t>
                        </m:r>
                      </m:sup>
                    </m:sSup>
                    <m:r>
                      <a:rPr lang="en-US" altLang="ja-JP" sz="2400" b="0" i="1" smtClean="0">
                        <a:latin typeface="Cambria Math"/>
                      </a:rPr>
                      <m:t>×</m:t>
                    </m:r>
                    <m:sSup>
                      <m:sSupPr>
                        <m:ctrlPr>
                          <a:rPr lang="en-US" altLang="ja-JP" sz="2400" b="0" i="1" smtClean="0">
                            <a:latin typeface="Cambria Math" panose="02040503050406030204" pitchFamily="18" charset="0"/>
                          </a:rPr>
                        </m:ctrlPr>
                      </m:sSupPr>
                      <m:e>
                        <m:sSup>
                          <m:sSupPr>
                            <m:ctrlPr>
                              <a:rPr lang="en-US" altLang="ja-JP" sz="2400" b="0" i="1" smtClean="0">
                                <a:latin typeface="Cambria Math" panose="02040503050406030204" pitchFamily="18" charset="0"/>
                              </a:rPr>
                            </m:ctrlPr>
                          </m:sSupPr>
                          <m:e>
                            <m:r>
                              <a:rPr lang="en-US" altLang="ja-JP" sz="2400" b="0" i="1" smtClean="0">
                                <a:latin typeface="Cambria Math"/>
                              </a:rPr>
                              <m:t>𝑄</m:t>
                            </m:r>
                          </m:e>
                          <m:sup>
                            <m:r>
                              <a:rPr lang="en-US" altLang="ja-JP" sz="2400" b="0" i="1" smtClean="0">
                                <a:latin typeface="Cambria Math"/>
                              </a:rPr>
                              <m:t>∗</m:t>
                            </m:r>
                          </m:sup>
                        </m:sSup>
                      </m:e>
                      <m:sup>
                        <m:r>
                          <a:rPr lang="en-US" altLang="ja-JP" sz="2400" b="0" i="1" smtClean="0">
                            <a:latin typeface="Cambria Math"/>
                          </a:rPr>
                          <m:t>′</m:t>
                        </m:r>
                      </m:sup>
                    </m:sSup>
                  </m:oMath>
                </a14:m>
                <a:r>
                  <a:rPr lang="en-US" altLang="ja-JP" sz="2400" dirty="0"/>
                  <a:t> </a:t>
                </a:r>
                <a:r>
                  <a:rPr lang="ja-JP" altLang="en-US" sz="2400" dirty="0"/>
                  <a:t>（ 四角形</a:t>
                </a:r>
                <a:r>
                  <a:rPr lang="en-US" altLang="ja-JP" sz="2400" dirty="0" err="1">
                    <a:latin typeface="Times New Roman" panose="02020603050405020304" pitchFamily="18" charset="0"/>
                    <a:cs typeface="Times New Roman" panose="02020603050405020304" pitchFamily="18" charset="0"/>
                  </a:rPr>
                  <a:t>ahfi</a:t>
                </a:r>
                <a:r>
                  <a:rPr lang="en-US" altLang="ja-JP" sz="2400" dirty="0">
                    <a:latin typeface="Times New Roman" panose="02020603050405020304" pitchFamily="18" charset="0"/>
                    <a:cs typeface="Times New Roman" panose="02020603050405020304" pitchFamily="18" charset="0"/>
                  </a:rPr>
                  <a:t> </a:t>
                </a:r>
                <a:r>
                  <a:rPr lang="ja-JP" altLang="en-US" sz="2400" dirty="0"/>
                  <a:t>）の構成．</a:t>
                </a:r>
                <a:endParaRPr lang="en-US" altLang="ja-JP" sz="2400" dirty="0"/>
              </a:p>
              <a:p>
                <a:pPr algn="just">
                  <a:buFont typeface="Wingdings" panose="05000000000000000000" pitchFamily="2" charset="2"/>
                  <a:buChar char="n"/>
                </a:pPr>
                <a:endParaRPr lang="en-US" altLang="ja-JP" sz="800" dirty="0"/>
              </a:p>
              <a:p>
                <a:pPr lvl="1" algn="just">
                  <a:buFont typeface="Wingdings" panose="05000000000000000000" pitchFamily="2" charset="2"/>
                  <a:buChar char="n"/>
                </a:pPr>
                <a:r>
                  <a:rPr lang="ja-JP" altLang="en-US" sz="2400" dirty="0"/>
                  <a:t>四角形</a:t>
                </a:r>
                <a:r>
                  <a:rPr lang="en-US" altLang="ja-JP" sz="2400" dirty="0" err="1">
                    <a:latin typeface="Times New Roman" panose="02020603050405020304" pitchFamily="18" charset="0"/>
                    <a:cs typeface="Times New Roman" panose="02020603050405020304" pitchFamily="18" charset="0"/>
                  </a:rPr>
                  <a:t>dgfi</a:t>
                </a:r>
                <a:r>
                  <a:rPr lang="ja-JP" altLang="en-US" sz="2400" dirty="0"/>
                  <a:t>の面積分は</a:t>
                </a:r>
                <a:r>
                  <a:rPr lang="ja-JP" altLang="en-US" sz="2400" dirty="0">
                    <a:solidFill>
                      <a:srgbClr val="0070C0"/>
                    </a:solidFill>
                  </a:rPr>
                  <a:t>消費者余剰の減少分</a:t>
                </a:r>
                <a:r>
                  <a:rPr lang="ja-JP" altLang="en-US" sz="2400" dirty="0"/>
                  <a:t>に相当．</a:t>
                </a:r>
                <a:endParaRPr lang="en-US" altLang="ja-JP" sz="2400" dirty="0"/>
              </a:p>
              <a:p>
                <a:pPr lvl="1" algn="just">
                  <a:buFont typeface="Wingdings" panose="05000000000000000000" pitchFamily="2" charset="2"/>
                  <a:buChar char="n"/>
                </a:pPr>
                <a:r>
                  <a:rPr lang="ja-JP" altLang="en-US" sz="2400" dirty="0"/>
                  <a:t>四角形</a:t>
                </a:r>
                <a:r>
                  <a:rPr lang="en-US" altLang="ja-JP" sz="2400" dirty="0" err="1">
                    <a:latin typeface="Times New Roman" panose="02020603050405020304" pitchFamily="18" charset="0"/>
                    <a:cs typeface="Times New Roman" panose="02020603050405020304" pitchFamily="18" charset="0"/>
                  </a:rPr>
                  <a:t>ahgd</a:t>
                </a:r>
                <a:r>
                  <a:rPr lang="ja-JP" altLang="en-US" sz="2400" dirty="0"/>
                  <a:t>の面積分は</a:t>
                </a:r>
                <a:r>
                  <a:rPr lang="ja-JP" altLang="en-US" sz="2400" dirty="0">
                    <a:solidFill>
                      <a:srgbClr val="0070C0"/>
                    </a:solidFill>
                  </a:rPr>
                  <a:t>生産者余剰の減少分</a:t>
                </a:r>
                <a:r>
                  <a:rPr lang="ja-JP" altLang="en-US" sz="2400" dirty="0"/>
                  <a:t>に相当．</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実際に税を支払っているのは消費者だが，</a:t>
                </a:r>
                <a:r>
                  <a:rPr lang="ja-JP" altLang="en-US" sz="2400" dirty="0">
                    <a:solidFill>
                      <a:srgbClr val="0070C0"/>
                    </a:solidFill>
                  </a:rPr>
                  <a:t>消費者だけでなく生産者も租税の負担をしていることになる．</a:t>
                </a:r>
                <a:endParaRPr lang="en-US" altLang="ja-JP" sz="2400" dirty="0">
                  <a:solidFill>
                    <a:srgbClr val="0070C0"/>
                  </a:solidFill>
                </a:endParaRPr>
              </a:p>
              <a:p>
                <a:pPr algn="just">
                  <a:buFont typeface="Wingdings" panose="05000000000000000000" pitchFamily="2" charset="2"/>
                  <a:buChar char="n"/>
                </a:pPr>
                <a:endParaRPr lang="en-US" altLang="ja-JP" sz="800" dirty="0"/>
              </a:p>
              <a:p>
                <a:pPr lvl="1" algn="just">
                  <a:buFont typeface="Wingdings" panose="05000000000000000000" pitchFamily="2" charset="2"/>
                  <a:buChar char="n"/>
                </a:pPr>
                <a:r>
                  <a:rPr lang="ja-JP" altLang="en-US" sz="2400" dirty="0"/>
                  <a:t>消費税課税により消費者の需要量が減少する分，企業の収入・利潤が低下するから．</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税金が実際に</a:t>
                </a:r>
                <a:r>
                  <a:rPr lang="ja-JP" altLang="en-US" sz="2400"/>
                  <a:t>誰に課されて</a:t>
                </a:r>
                <a:r>
                  <a:rPr lang="ja-JP" altLang="en-US" sz="2400" dirty="0"/>
                  <a:t>いるかではなく，実質的にだれが負担しているのかを考えることを「</a:t>
                </a:r>
                <a:r>
                  <a:rPr lang="ja-JP" altLang="en-US" sz="2400" dirty="0">
                    <a:solidFill>
                      <a:srgbClr val="FF0000"/>
                    </a:solidFill>
                  </a:rPr>
                  <a:t>税の帰着</a:t>
                </a:r>
                <a:r>
                  <a:rPr lang="ja-JP" altLang="en-US" sz="2400" dirty="0"/>
                  <a:t>」という．</a:t>
                </a:r>
                <a:endParaRPr lang="en-US" altLang="ja-JP" sz="2400" dirty="0"/>
              </a:p>
              <a:p>
                <a:pPr algn="just">
                  <a:buFont typeface="Wingdings" panose="05000000000000000000" pitchFamily="2" charset="2"/>
                  <a:buChar char="n"/>
                </a:pPr>
                <a:endParaRPr lang="en-US" altLang="ja-JP" sz="2400" dirty="0"/>
              </a:p>
              <a:p>
                <a:pPr marL="0" indent="0" algn="just">
                  <a:buNone/>
                </a:pPr>
                <a:endParaRPr lang="en-US"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68760"/>
                <a:ext cx="8229600" cy="4968552"/>
              </a:xfrm>
              <a:blipFill rotWithShape="1">
                <a:blip r:embed="rId2"/>
                <a:stretch>
                  <a:fillRect l="-444" t="-1227" r="-111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33</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83463D82-6588-42EA-A44D-98436885D18A}"/>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902402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animEffect transition="in" filter="fade">
                                      <p:cBhvr>
                                        <p:cTn id="1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a:t>
            </a:r>
            <a:br>
              <a:rPr kumimoji="1" lang="en-US" altLang="ja-JP" sz="2800" dirty="0">
                <a:solidFill>
                  <a:srgbClr val="0070C0"/>
                </a:solidFill>
                <a:latin typeface="+mj-ea"/>
              </a:rPr>
            </a:br>
            <a:r>
              <a:rPr kumimoji="1" lang="ja-JP" altLang="en-US" sz="2800" dirty="0">
                <a:solidFill>
                  <a:srgbClr val="0070C0"/>
                </a:solidFill>
                <a:latin typeface="+mj-ea"/>
              </a:rPr>
              <a:t>価格に対する反応度と税の帰着　</a:t>
            </a:r>
          </a:p>
        </p:txBody>
      </p:sp>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税の帰着の配分はどのように決まるのか？</a:t>
            </a:r>
            <a:endParaRPr lang="en-US" altLang="ja-JP" sz="2400" dirty="0"/>
          </a:p>
          <a:p>
            <a:pPr algn="just">
              <a:buFont typeface="Wingdings" panose="05000000000000000000" pitchFamily="2" charset="2"/>
              <a:buChar char="n"/>
            </a:pPr>
            <a:r>
              <a:rPr lang="ja-JP" altLang="en-US" sz="2400" dirty="0"/>
              <a:t>消費者と生産者の負担分は線分</a:t>
            </a:r>
            <a:r>
              <a:rPr lang="en-US" altLang="ja-JP" sz="2400" dirty="0">
                <a:solidFill>
                  <a:srgbClr val="00B050"/>
                </a:solidFill>
                <a:latin typeface="Times New Roman" panose="02020603050405020304" pitchFamily="18" charset="0"/>
                <a:cs typeface="Times New Roman" panose="02020603050405020304" pitchFamily="18" charset="0"/>
              </a:rPr>
              <a:t>g</a:t>
            </a:r>
            <a:r>
              <a:rPr lang="en-US" altLang="ja-JP" sz="2400" dirty="0">
                <a:solidFill>
                  <a:srgbClr val="FF66FF"/>
                </a:solidFill>
                <a:latin typeface="Times New Roman" panose="02020603050405020304" pitchFamily="18" charset="0"/>
                <a:cs typeface="Times New Roman" panose="02020603050405020304" pitchFamily="18" charset="0"/>
              </a:rPr>
              <a:t>f</a:t>
            </a:r>
            <a:r>
              <a:rPr lang="ja-JP" altLang="en-US" sz="2400" dirty="0"/>
              <a:t>と線分</a:t>
            </a:r>
            <a:r>
              <a:rPr lang="en-US" altLang="ja-JP" sz="2400" dirty="0">
                <a:solidFill>
                  <a:srgbClr val="0070C0"/>
                </a:solidFill>
                <a:latin typeface="Times New Roman" panose="02020603050405020304" pitchFamily="18" charset="0"/>
                <a:cs typeface="Times New Roman" panose="02020603050405020304" pitchFamily="18" charset="0"/>
              </a:rPr>
              <a:t>h</a:t>
            </a:r>
            <a:r>
              <a:rPr lang="en-US" altLang="ja-JP" sz="2400" dirty="0">
                <a:solidFill>
                  <a:srgbClr val="00B050"/>
                </a:solidFill>
                <a:latin typeface="Times New Roman" panose="02020603050405020304" pitchFamily="18" charset="0"/>
                <a:cs typeface="Times New Roman" panose="02020603050405020304" pitchFamily="18" charset="0"/>
              </a:rPr>
              <a:t>g</a:t>
            </a:r>
            <a:r>
              <a:rPr lang="ja-JP" altLang="en-US" sz="2400" dirty="0"/>
              <a:t>の長さで決まる．</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線分</a:t>
            </a:r>
            <a:r>
              <a:rPr lang="en-US" altLang="ja-JP" sz="2400" dirty="0">
                <a:solidFill>
                  <a:srgbClr val="00B050"/>
                </a:solidFill>
                <a:latin typeface="Times New Roman" panose="02020603050405020304" pitchFamily="18" charset="0"/>
                <a:cs typeface="Times New Roman" panose="02020603050405020304" pitchFamily="18" charset="0"/>
              </a:rPr>
              <a:t>g</a:t>
            </a:r>
            <a:r>
              <a:rPr lang="en-US" altLang="ja-JP" sz="2400" dirty="0">
                <a:solidFill>
                  <a:srgbClr val="FF66FF"/>
                </a:solidFill>
                <a:latin typeface="Times New Roman" panose="02020603050405020304" pitchFamily="18" charset="0"/>
                <a:cs typeface="Times New Roman" panose="02020603050405020304" pitchFamily="18" charset="0"/>
              </a:rPr>
              <a:t>f</a:t>
            </a:r>
            <a:r>
              <a:rPr lang="ja-JP" altLang="en-US" sz="2400" dirty="0"/>
              <a:t>と線分</a:t>
            </a:r>
            <a:r>
              <a:rPr lang="en-US" altLang="ja-JP" sz="2400" dirty="0">
                <a:solidFill>
                  <a:srgbClr val="0070C0"/>
                </a:solidFill>
                <a:latin typeface="Times New Roman" panose="02020603050405020304" pitchFamily="18" charset="0"/>
                <a:cs typeface="Times New Roman" panose="02020603050405020304" pitchFamily="18" charset="0"/>
              </a:rPr>
              <a:t>h</a:t>
            </a:r>
            <a:r>
              <a:rPr lang="en-US" altLang="ja-JP" sz="2400" dirty="0">
                <a:solidFill>
                  <a:srgbClr val="00B050"/>
                </a:solidFill>
                <a:latin typeface="Times New Roman" panose="02020603050405020304" pitchFamily="18" charset="0"/>
                <a:cs typeface="Times New Roman" panose="02020603050405020304" pitchFamily="18" charset="0"/>
              </a:rPr>
              <a:t>g</a:t>
            </a:r>
            <a:r>
              <a:rPr lang="ja-JP" altLang="en-US" sz="2400" dirty="0"/>
              <a:t>の長さの</a:t>
            </a:r>
            <a:endParaRPr lang="en-US" altLang="ja-JP" sz="2400" dirty="0"/>
          </a:p>
          <a:p>
            <a:pPr marL="0" indent="0" algn="just">
              <a:buNone/>
            </a:pPr>
            <a:r>
              <a:rPr lang="ja-JP" altLang="en-US" sz="2400" dirty="0"/>
              <a:t>  比率は</a:t>
            </a:r>
            <a:r>
              <a:rPr lang="ja-JP" altLang="en-US" sz="2400" dirty="0">
                <a:solidFill>
                  <a:srgbClr val="0070C0"/>
                </a:solidFill>
              </a:rPr>
              <a:t>市場供給曲線と</a:t>
            </a:r>
            <a:endParaRPr lang="en-US" altLang="ja-JP" sz="2400" dirty="0">
              <a:solidFill>
                <a:srgbClr val="0070C0"/>
              </a:solidFill>
            </a:endParaRPr>
          </a:p>
          <a:p>
            <a:pPr marL="0" indent="0" algn="just">
              <a:buNone/>
            </a:pPr>
            <a:r>
              <a:rPr lang="ja-JP" altLang="en-US" sz="2400" dirty="0">
                <a:solidFill>
                  <a:srgbClr val="0070C0"/>
                </a:solidFill>
              </a:rPr>
              <a:t>  課税前の市場需要曲線</a:t>
            </a:r>
            <a:endParaRPr lang="en-US" altLang="ja-JP" sz="2400" dirty="0">
              <a:solidFill>
                <a:srgbClr val="0070C0"/>
              </a:solidFill>
            </a:endParaRPr>
          </a:p>
          <a:p>
            <a:pPr marL="0" indent="0" algn="just">
              <a:buNone/>
            </a:pPr>
            <a:r>
              <a:rPr lang="en-US" altLang="ja-JP" sz="2400" dirty="0">
                <a:solidFill>
                  <a:srgbClr val="0070C0"/>
                </a:solidFill>
              </a:rPr>
              <a:t>  </a:t>
            </a:r>
            <a:r>
              <a:rPr lang="ja-JP" altLang="en-US" sz="2400" dirty="0">
                <a:solidFill>
                  <a:srgbClr val="0070C0"/>
                </a:solidFill>
              </a:rPr>
              <a:t>が交わる部分（市場均衡</a:t>
            </a:r>
            <a:r>
              <a:rPr lang="en-US" altLang="ja-JP" sz="2400" dirty="0">
                <a:solidFill>
                  <a:srgbClr val="FF0000"/>
                </a:solidFill>
                <a:latin typeface="Times New Roman" panose="02020603050405020304" pitchFamily="18" charset="0"/>
                <a:cs typeface="Times New Roman" panose="02020603050405020304" pitchFamily="18" charset="0"/>
              </a:rPr>
              <a:t>e</a:t>
            </a:r>
            <a:r>
              <a:rPr lang="ja-JP" altLang="en-US" sz="2400" dirty="0">
                <a:solidFill>
                  <a:srgbClr val="0070C0"/>
                </a:solidFill>
              </a:rPr>
              <a:t>）</a:t>
            </a:r>
            <a:endParaRPr lang="en-US" altLang="ja-JP" sz="2400" dirty="0">
              <a:solidFill>
                <a:srgbClr val="0070C0"/>
              </a:solidFill>
            </a:endParaRPr>
          </a:p>
          <a:p>
            <a:pPr marL="0" indent="0" algn="just">
              <a:buNone/>
            </a:pPr>
            <a:r>
              <a:rPr lang="ja-JP" altLang="en-US" sz="2400" dirty="0">
                <a:solidFill>
                  <a:srgbClr val="0070C0"/>
                </a:solidFill>
              </a:rPr>
              <a:t>  の角度</a:t>
            </a:r>
            <a:r>
              <a:rPr lang="ja-JP" altLang="en-US" sz="2400" dirty="0"/>
              <a:t>で決まる．</a:t>
            </a:r>
            <a:endParaRPr lang="en-US" altLang="ja-JP" sz="2400" dirty="0"/>
          </a:p>
          <a:p>
            <a:pPr lvl="1" algn="just">
              <a:buFont typeface="Wingdings" panose="05000000000000000000" pitchFamily="2" charset="2"/>
              <a:buChar char="n"/>
            </a:pPr>
            <a:r>
              <a:rPr lang="ja-JP" altLang="en-US" sz="1800" dirty="0"/>
              <a:t>両者の傾きが同じ場合</a:t>
            </a:r>
            <a:endParaRPr lang="en-US" altLang="ja-JP" sz="1800" dirty="0"/>
          </a:p>
          <a:p>
            <a:pPr lvl="1" algn="just">
              <a:buFont typeface="Wingdings" panose="05000000000000000000" pitchFamily="2" charset="2"/>
              <a:buChar char="n"/>
            </a:pPr>
            <a:r>
              <a:rPr lang="ja-JP" altLang="en-US" sz="1800" dirty="0"/>
              <a:t>供給曲線の傾きが大きい場合</a:t>
            </a:r>
            <a:endParaRPr lang="en-US" altLang="ja-JP" sz="1800" dirty="0"/>
          </a:p>
          <a:p>
            <a:pPr lvl="1" algn="just">
              <a:buFont typeface="Wingdings" panose="05000000000000000000" pitchFamily="2" charset="2"/>
              <a:buChar char="n"/>
            </a:pPr>
            <a:r>
              <a:rPr lang="ja-JP" altLang="en-US" sz="1800" dirty="0"/>
              <a:t>需要曲線の傾きが大きい場合</a:t>
            </a:r>
            <a:endParaRPr lang="en-US" altLang="ja-JP" sz="1800" dirty="0"/>
          </a:p>
          <a:p>
            <a:pPr lvl="1"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000" dirty="0"/>
              <a:t>右図は</a:t>
            </a:r>
            <a:r>
              <a:rPr lang="ja-JP" altLang="en-US" sz="2000" dirty="0">
                <a:latin typeface="Times New Roman" panose="02020603050405020304" pitchFamily="18" charset="0"/>
                <a:cs typeface="Times New Roman" panose="02020603050405020304" pitchFamily="18" charset="0"/>
              </a:rPr>
              <a:t>⊿</a:t>
            </a:r>
            <a:r>
              <a:rPr lang="en-US" altLang="ja-JP" sz="2000" dirty="0" err="1">
                <a:latin typeface="Times New Roman" panose="02020603050405020304" pitchFamily="18" charset="0"/>
                <a:cs typeface="Times New Roman" panose="02020603050405020304" pitchFamily="18" charset="0"/>
              </a:rPr>
              <a:t>hef</a:t>
            </a:r>
            <a:r>
              <a:rPr lang="ja-JP" altLang="en-US" sz="2000" dirty="0"/>
              <a:t>を拡大したもの．</a:t>
            </a:r>
            <a:endParaRPr lang="en-US" altLang="ja-JP" sz="2000" dirty="0"/>
          </a:p>
          <a:p>
            <a:pPr algn="just">
              <a:buFont typeface="Wingdings" panose="05000000000000000000" pitchFamily="2" charset="2"/>
              <a:buChar char="n"/>
            </a:pPr>
            <a:endParaRPr lang="en-US" altLang="ja-JP" sz="2400" dirty="0"/>
          </a:p>
          <a:p>
            <a:pPr marL="0" indent="0" algn="just">
              <a:buNone/>
            </a:pPr>
            <a:endParaRPr lang="en-US" altLang="ja-JP"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34</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8" name="正方形/長方形 7"/>
          <p:cNvSpPr/>
          <p:nvPr/>
        </p:nvSpPr>
        <p:spPr>
          <a:xfrm>
            <a:off x="3247054" y="2662752"/>
            <a:ext cx="5400675" cy="3409950"/>
          </a:xfrm>
          <a:prstGeom prst="rect">
            <a:avLst/>
          </a:prstGeom>
          <a:noFill/>
        </p:spPr>
      </p:sp>
      <p:grpSp>
        <p:nvGrpSpPr>
          <p:cNvPr id="52" name="グループ化 51"/>
          <p:cNvGrpSpPr/>
          <p:nvPr/>
        </p:nvGrpSpPr>
        <p:grpSpPr>
          <a:xfrm>
            <a:off x="4443394" y="3201384"/>
            <a:ext cx="4537354" cy="2582251"/>
            <a:chOff x="4443394" y="3201384"/>
            <a:chExt cx="4537354" cy="2582251"/>
          </a:xfrm>
        </p:grpSpPr>
        <p:sp>
          <p:nvSpPr>
            <p:cNvPr id="12" name="Text Box 66"/>
            <p:cNvSpPr txBox="1">
              <a:spLocks noChangeArrowheads="1"/>
            </p:cNvSpPr>
            <p:nvPr/>
          </p:nvSpPr>
          <p:spPr bwMode="auto">
            <a:xfrm>
              <a:off x="6942754" y="3674799"/>
              <a:ext cx="4540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solidFill>
                    <a:srgbClr val="FF0000"/>
                  </a:solidFill>
                  <a:effectLst/>
                  <a:latin typeface="Times New Roman"/>
                  <a:ea typeface="ＭＳ 明朝"/>
                  <a:cs typeface="Times New Roman"/>
                </a:rPr>
                <a:t>e</a:t>
              </a:r>
              <a:r>
                <a:rPr lang="en-US" sz="1600" kern="100" baseline="-25000" dirty="0">
                  <a:solidFill>
                    <a:srgbClr val="FF0000"/>
                  </a:solidFill>
                  <a:effectLst/>
                  <a:latin typeface="Times New Roman"/>
                  <a:ea typeface="ＭＳ 明朝"/>
                  <a:cs typeface="Times New Roman"/>
                </a:rPr>
                <a:t>2</a:t>
              </a:r>
              <a:r>
                <a:rPr lang="en-US" sz="1600" kern="100" baseline="-25000" dirty="0">
                  <a:effectLst/>
                  <a:latin typeface="Times New Roman"/>
                  <a:ea typeface="ＭＳ 明朝"/>
                  <a:cs typeface="Times New Roman"/>
                </a:rPr>
                <a:t> </a:t>
              </a:r>
              <a:endParaRPr lang="ja-JP" sz="1600" kern="100" dirty="0">
                <a:effectLst/>
                <a:latin typeface="Century"/>
                <a:ea typeface="ＭＳ 明朝"/>
                <a:cs typeface="Times New Roman"/>
              </a:endParaRPr>
            </a:p>
          </p:txBody>
        </p:sp>
        <p:cxnSp>
          <p:nvCxnSpPr>
            <p:cNvPr id="14" name="AutoShape 68"/>
            <p:cNvCxnSpPr>
              <a:cxnSpLocks noChangeShapeType="1"/>
              <a:stCxn id="12" idx="1"/>
            </p:cNvCxnSpPr>
            <p:nvPr/>
          </p:nvCxnSpPr>
          <p:spPr bwMode="auto">
            <a:xfrm flipH="1">
              <a:off x="4746289" y="3793862"/>
              <a:ext cx="2196465" cy="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16" name="Text Box 71"/>
            <p:cNvSpPr txBox="1">
              <a:spLocks noChangeArrowheads="1"/>
            </p:cNvSpPr>
            <p:nvPr/>
          </p:nvSpPr>
          <p:spPr bwMode="auto">
            <a:xfrm>
              <a:off x="4443394" y="3668592"/>
              <a:ext cx="4540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solidFill>
                    <a:srgbClr val="00B050"/>
                  </a:solidFill>
                  <a:effectLst/>
                  <a:latin typeface="Times New Roman"/>
                  <a:ea typeface="ＭＳ 明朝"/>
                  <a:cs typeface="Times New Roman"/>
                </a:rPr>
                <a:t>g</a:t>
              </a:r>
              <a:r>
                <a:rPr lang="en-US" sz="1600" kern="100" baseline="-25000" dirty="0">
                  <a:solidFill>
                    <a:srgbClr val="00B050"/>
                  </a:solidFill>
                  <a:effectLst/>
                  <a:latin typeface="Times New Roman"/>
                  <a:ea typeface="ＭＳ 明朝"/>
                  <a:cs typeface="Times New Roman"/>
                </a:rPr>
                <a:t>2</a:t>
              </a:r>
              <a:r>
                <a:rPr lang="en-US" sz="1600" kern="100" baseline="-25000" dirty="0">
                  <a:effectLst/>
                  <a:latin typeface="Times New Roman"/>
                  <a:ea typeface="ＭＳ 明朝"/>
                  <a:cs typeface="Times New Roman"/>
                </a:rPr>
                <a:t> </a:t>
              </a:r>
              <a:endParaRPr lang="ja-JP" sz="1600" kern="100" dirty="0">
                <a:effectLst/>
                <a:latin typeface="Century"/>
                <a:ea typeface="ＭＳ 明朝"/>
                <a:cs typeface="Times New Roman"/>
              </a:endParaRPr>
            </a:p>
          </p:txBody>
        </p:sp>
        <mc:AlternateContent xmlns:mc="http://schemas.openxmlformats.org/markup-compatibility/2006" xmlns:a14="http://schemas.microsoft.com/office/drawing/2010/main">
          <mc:Choice Requires="a14">
            <p:sp>
              <p:nvSpPr>
                <p:cNvPr id="19" name="Text Box 76"/>
                <p:cNvSpPr txBox="1">
                  <a:spLocks noChangeArrowheads="1"/>
                </p:cNvSpPr>
                <p:nvPr/>
              </p:nvSpPr>
              <p:spPr bwMode="auto">
                <a:xfrm>
                  <a:off x="7413039" y="3631433"/>
                  <a:ext cx="1567709" cy="30858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 xmlns:m="http://schemas.openxmlformats.org/officeDocument/2006/math">
                      <m:f>
                        <m:fPr>
                          <m:ctrlPr>
                            <a:rPr lang="ja-JP" sz="1600" i="1" kern="100">
                              <a:effectLst/>
                              <a:latin typeface="Cambria Math" panose="02040503050406030204" pitchFamily="18" charset="0"/>
                              <a:ea typeface="Cambria Math"/>
                              <a:cs typeface="Times New Roman"/>
                            </a:rPr>
                          </m:ctrlPr>
                        </m:fPr>
                        <m:num>
                          <m:r>
                            <a:rPr lang="en-US" sz="1600" i="1" kern="100">
                              <a:effectLst/>
                              <a:latin typeface="Cambria Math"/>
                              <a:ea typeface="ＭＳ 明朝"/>
                              <a:cs typeface="Times New Roman"/>
                            </a:rPr>
                            <m:t>1</m:t>
                          </m:r>
                        </m:num>
                        <m:den>
                          <m:r>
                            <a:rPr lang="en-US" sz="1600" i="1" kern="100">
                              <a:effectLst/>
                              <a:latin typeface="Cambria Math"/>
                              <a:ea typeface="ＭＳ 明朝"/>
                              <a:cs typeface="Times New Roman"/>
                            </a:rPr>
                            <m:t>𝐴</m:t>
                          </m:r>
                        </m:den>
                      </m:f>
                      <m:r>
                        <a:rPr lang="en-US" sz="1600" i="1" kern="100">
                          <a:effectLst/>
                          <a:latin typeface="Cambria Math"/>
                          <a:ea typeface="ＭＳ 明朝"/>
                          <a:cs typeface="Times New Roman"/>
                        </a:rPr>
                        <m:t>&lt;</m:t>
                      </m:r>
                      <m:f>
                        <m:fPr>
                          <m:ctrlPr>
                            <a:rPr lang="ja-JP" sz="1600" i="1" kern="100">
                              <a:effectLst/>
                              <a:latin typeface="Cambria Math" panose="02040503050406030204" pitchFamily="18" charset="0"/>
                              <a:ea typeface="Cambria Math"/>
                              <a:cs typeface="Times New Roman"/>
                            </a:rPr>
                          </m:ctrlPr>
                        </m:fPr>
                        <m:num>
                          <m:r>
                            <a:rPr lang="en-US" sz="1600" i="1" kern="100">
                              <a:effectLst/>
                              <a:latin typeface="Cambria Math"/>
                              <a:ea typeface="ＭＳ 明朝"/>
                              <a:cs typeface="Times New Roman"/>
                            </a:rPr>
                            <m:t>𝑊</m:t>
                          </m:r>
                        </m:num>
                        <m:den>
                          <m:r>
                            <a:rPr lang="en-US" sz="1600" i="1" kern="100">
                              <a:effectLst/>
                              <a:latin typeface="Cambria Math"/>
                              <a:ea typeface="ＭＳ 明朝"/>
                              <a:cs typeface="Times New Roman"/>
                            </a:rPr>
                            <m:t>𝐻</m:t>
                          </m:r>
                        </m:den>
                      </m:f>
                    </m:oMath>
                  </a14:m>
                  <a:r>
                    <a:rPr lang="en-US" sz="1600" kern="100" dirty="0">
                      <a:effectLst/>
                      <a:latin typeface="Times New Roman"/>
                      <a:ea typeface="ＭＳ 明朝"/>
                      <a:cs typeface="Times New Roman"/>
                    </a:rPr>
                    <a:t> </a:t>
                  </a:r>
                  <a:r>
                    <a:rPr lang="ja-JP" sz="1600" kern="100" dirty="0">
                      <a:effectLst/>
                      <a:latin typeface="Times New Roman"/>
                      <a:ea typeface="ＭＳ 明朝"/>
                      <a:cs typeface="Times New Roman"/>
                    </a:rPr>
                    <a:t>の場合</a:t>
                  </a:r>
                  <a:endParaRPr lang="ja-JP" sz="1600" kern="100" dirty="0">
                    <a:effectLst/>
                    <a:latin typeface="Century"/>
                    <a:ea typeface="ＭＳ 明朝"/>
                    <a:cs typeface="Times New Roman"/>
                  </a:endParaRPr>
                </a:p>
              </p:txBody>
            </p:sp>
          </mc:Choice>
          <mc:Fallback xmlns="">
            <p:sp>
              <p:nvSpPr>
                <p:cNvPr id="19" name="Text Box 76"/>
                <p:cNvSpPr txBox="1">
                  <a:spLocks noRot="1" noChangeAspect="1" noMove="1" noResize="1" noEditPoints="1" noAdjustHandles="1" noChangeArrowheads="1" noChangeShapeType="1" noTextEdit="1"/>
                </p:cNvSpPr>
                <p:nvPr/>
              </p:nvSpPr>
              <p:spPr bwMode="auto">
                <a:xfrm>
                  <a:off x="7413039" y="3631433"/>
                  <a:ext cx="1567709" cy="308587"/>
                </a:xfrm>
                <a:prstGeom prst="rect">
                  <a:avLst/>
                </a:prstGeom>
                <a:blipFill rotWithShape="1">
                  <a:blip r:embed="rId2"/>
                  <a:stretch>
                    <a:fillRect t="-6000" b="-360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cxnSp>
          <p:nvCxnSpPr>
            <p:cNvPr id="23" name="AutoShape 171"/>
            <p:cNvCxnSpPr>
              <a:cxnSpLocks noChangeShapeType="1"/>
              <a:endCxn id="12" idx="1"/>
            </p:cNvCxnSpPr>
            <p:nvPr/>
          </p:nvCxnSpPr>
          <p:spPr bwMode="auto">
            <a:xfrm flipV="1">
              <a:off x="4732319" y="3793862"/>
              <a:ext cx="2210435" cy="1989773"/>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cxnSp>
          <p:nvCxnSpPr>
            <p:cNvPr id="25" name="AutoShape 189"/>
            <p:cNvCxnSpPr>
              <a:cxnSpLocks noChangeAspect="1" noChangeShapeType="1"/>
              <a:endCxn id="12" idx="1"/>
            </p:cNvCxnSpPr>
            <p:nvPr/>
          </p:nvCxnSpPr>
          <p:spPr bwMode="auto">
            <a:xfrm>
              <a:off x="4732319" y="3201384"/>
              <a:ext cx="2210435" cy="592478"/>
            </a:xfrm>
            <a:prstGeom prst="straightConnector1">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cxnSp>
        <p:sp>
          <p:nvSpPr>
            <p:cNvPr id="30" name="Oval 204"/>
            <p:cNvSpPr>
              <a:spLocks noChangeArrowheads="1"/>
            </p:cNvSpPr>
            <p:nvPr/>
          </p:nvSpPr>
          <p:spPr bwMode="auto">
            <a:xfrm>
              <a:off x="6865579" y="3728577"/>
              <a:ext cx="114935" cy="114300"/>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600"/>
            </a:p>
          </p:txBody>
        </p:sp>
      </p:grpSp>
      <p:sp>
        <p:nvSpPr>
          <p:cNvPr id="31" name="Oval 204"/>
          <p:cNvSpPr>
            <a:spLocks noChangeArrowheads="1"/>
          </p:cNvSpPr>
          <p:nvPr/>
        </p:nvSpPr>
        <p:spPr bwMode="auto">
          <a:xfrm>
            <a:off x="4670724" y="3143447"/>
            <a:ext cx="114935" cy="114300"/>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600"/>
          </a:p>
        </p:txBody>
      </p:sp>
      <p:sp>
        <p:nvSpPr>
          <p:cNvPr id="32" name="Oval 204"/>
          <p:cNvSpPr>
            <a:spLocks noChangeArrowheads="1"/>
          </p:cNvSpPr>
          <p:nvPr/>
        </p:nvSpPr>
        <p:spPr bwMode="auto">
          <a:xfrm>
            <a:off x="4670724" y="5709165"/>
            <a:ext cx="114935" cy="114300"/>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600"/>
          </a:p>
        </p:txBody>
      </p:sp>
      <p:grpSp>
        <p:nvGrpSpPr>
          <p:cNvPr id="51" name="グループ化 50"/>
          <p:cNvGrpSpPr/>
          <p:nvPr/>
        </p:nvGrpSpPr>
        <p:grpSpPr>
          <a:xfrm>
            <a:off x="4443394" y="3191367"/>
            <a:ext cx="4517580" cy="2563664"/>
            <a:chOff x="4443394" y="3191367"/>
            <a:chExt cx="4517580" cy="2563664"/>
          </a:xfrm>
        </p:grpSpPr>
        <p:cxnSp>
          <p:nvCxnSpPr>
            <p:cNvPr id="26" name="AutoShape 189"/>
            <p:cNvCxnSpPr>
              <a:cxnSpLocks noChangeAspect="1" noChangeShapeType="1"/>
              <a:endCxn id="13" idx="1"/>
            </p:cNvCxnSpPr>
            <p:nvPr/>
          </p:nvCxnSpPr>
          <p:spPr bwMode="auto">
            <a:xfrm>
              <a:off x="4720888" y="3191367"/>
              <a:ext cx="2221865" cy="2025268"/>
            </a:xfrm>
            <a:prstGeom prst="straightConnector1">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cxnSp>
        <p:grpSp>
          <p:nvGrpSpPr>
            <p:cNvPr id="50" name="グループ化 49"/>
            <p:cNvGrpSpPr/>
            <p:nvPr/>
          </p:nvGrpSpPr>
          <p:grpSpPr>
            <a:xfrm>
              <a:off x="4443394" y="5026777"/>
              <a:ext cx="4517580" cy="728254"/>
              <a:chOff x="4443394" y="5026777"/>
              <a:chExt cx="4517580" cy="728254"/>
            </a:xfrm>
          </p:grpSpPr>
          <p:sp>
            <p:nvSpPr>
              <p:cNvPr id="13" name="Text Box 67"/>
              <p:cNvSpPr txBox="1">
                <a:spLocks noChangeArrowheads="1"/>
              </p:cNvSpPr>
              <p:nvPr/>
            </p:nvSpPr>
            <p:spPr bwMode="auto">
              <a:xfrm>
                <a:off x="6942753" y="5088278"/>
                <a:ext cx="449809" cy="256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solidFill>
                      <a:srgbClr val="FF0000"/>
                    </a:solidFill>
                    <a:effectLst/>
                    <a:latin typeface="Times New Roman"/>
                    <a:ea typeface="ＭＳ 明朝"/>
                    <a:cs typeface="Times New Roman"/>
                  </a:rPr>
                  <a:t>e</a:t>
                </a:r>
                <a:r>
                  <a:rPr lang="en-US" sz="1600" kern="100" baseline="-25000" dirty="0">
                    <a:solidFill>
                      <a:srgbClr val="FF0000"/>
                    </a:solidFill>
                    <a:effectLst/>
                    <a:latin typeface="Times New Roman"/>
                    <a:ea typeface="ＭＳ 明朝"/>
                    <a:cs typeface="Times New Roman"/>
                  </a:rPr>
                  <a:t>3</a:t>
                </a:r>
                <a:r>
                  <a:rPr lang="en-US" sz="1600" kern="100" baseline="-25000" dirty="0">
                    <a:effectLst/>
                    <a:latin typeface="Times New Roman"/>
                    <a:ea typeface="ＭＳ 明朝"/>
                    <a:cs typeface="Times New Roman"/>
                  </a:rPr>
                  <a:t> </a:t>
                </a:r>
                <a:endParaRPr lang="ja-JP" sz="1600" kern="100" dirty="0">
                  <a:effectLst/>
                  <a:latin typeface="Century"/>
                  <a:ea typeface="ＭＳ 明朝"/>
                  <a:cs typeface="Times New Roman"/>
                </a:endParaRPr>
              </a:p>
            </p:txBody>
          </p:sp>
          <p:sp>
            <p:nvSpPr>
              <p:cNvPr id="18" name="Text Box 73"/>
              <p:cNvSpPr txBox="1">
                <a:spLocks noChangeArrowheads="1"/>
              </p:cNvSpPr>
              <p:nvPr/>
            </p:nvSpPr>
            <p:spPr bwMode="auto">
              <a:xfrm>
                <a:off x="4443394" y="5106867"/>
                <a:ext cx="4540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solidFill>
                      <a:srgbClr val="00B050"/>
                    </a:solidFill>
                    <a:effectLst/>
                    <a:latin typeface="Times New Roman"/>
                    <a:ea typeface="ＭＳ 明朝"/>
                    <a:cs typeface="Times New Roman"/>
                  </a:rPr>
                  <a:t>g</a:t>
                </a:r>
                <a:r>
                  <a:rPr lang="en-US" sz="1600" kern="100" baseline="-25000" dirty="0">
                    <a:solidFill>
                      <a:srgbClr val="00B050"/>
                    </a:solidFill>
                    <a:effectLst/>
                    <a:latin typeface="Times New Roman"/>
                    <a:ea typeface="ＭＳ 明朝"/>
                    <a:cs typeface="Times New Roman"/>
                  </a:rPr>
                  <a:t>3</a:t>
                </a:r>
                <a:r>
                  <a:rPr lang="en-US" sz="1600" kern="100" baseline="-25000" dirty="0">
                    <a:effectLst/>
                    <a:latin typeface="Times New Roman"/>
                    <a:ea typeface="ＭＳ 明朝"/>
                    <a:cs typeface="Times New Roman"/>
                  </a:rPr>
                  <a:t> </a:t>
                </a:r>
                <a:endParaRPr lang="ja-JP" sz="1600" kern="100" dirty="0">
                  <a:effectLst/>
                  <a:latin typeface="Century"/>
                  <a:ea typeface="ＭＳ 明朝"/>
                  <a:cs typeface="Times New Roman"/>
                </a:endParaRPr>
              </a:p>
            </p:txBody>
          </p:sp>
          <p:cxnSp>
            <p:nvCxnSpPr>
              <p:cNvPr id="21" name="AutoShape 171"/>
              <p:cNvCxnSpPr>
                <a:cxnSpLocks noChangeShapeType="1"/>
                <a:endCxn id="13" idx="1"/>
              </p:cNvCxnSpPr>
              <p:nvPr/>
            </p:nvCxnSpPr>
            <p:spPr bwMode="auto">
              <a:xfrm flipV="1">
                <a:off x="4697393" y="5216635"/>
                <a:ext cx="2245360" cy="538396"/>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cxnSp>
            <p:nvCxnSpPr>
              <p:cNvPr id="27" name="AutoShape 69"/>
              <p:cNvCxnSpPr>
                <a:cxnSpLocks noChangeShapeType="1"/>
              </p:cNvCxnSpPr>
              <p:nvPr/>
            </p:nvCxnSpPr>
            <p:spPr bwMode="auto">
              <a:xfrm flipH="1">
                <a:off x="4724064" y="5212595"/>
                <a:ext cx="2196465" cy="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28" name="Oval 204"/>
              <p:cNvSpPr>
                <a:spLocks noChangeArrowheads="1"/>
              </p:cNvSpPr>
              <p:nvPr/>
            </p:nvSpPr>
            <p:spPr bwMode="auto">
              <a:xfrm>
                <a:off x="6865579" y="5144967"/>
                <a:ext cx="114935" cy="114300"/>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600"/>
              </a:p>
            </p:txBody>
          </p:sp>
          <mc:AlternateContent xmlns:mc="http://schemas.openxmlformats.org/markup-compatibility/2006" xmlns:a14="http://schemas.microsoft.com/office/drawing/2010/main">
            <mc:Choice Requires="a14">
              <p:sp>
                <p:nvSpPr>
                  <p:cNvPr id="33" name="Text Box 76"/>
                  <p:cNvSpPr txBox="1">
                    <a:spLocks noChangeArrowheads="1"/>
                  </p:cNvSpPr>
                  <p:nvPr/>
                </p:nvSpPr>
                <p:spPr bwMode="auto">
                  <a:xfrm>
                    <a:off x="7396633" y="5026777"/>
                    <a:ext cx="1564341" cy="39830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 xmlns:m="http://schemas.openxmlformats.org/officeDocument/2006/math">
                        <m:f>
                          <m:fPr>
                            <m:ctrlPr>
                              <a:rPr lang="ja-JP" sz="1600" i="1" kern="100">
                                <a:effectLst/>
                                <a:latin typeface="Cambria Math" panose="02040503050406030204" pitchFamily="18" charset="0"/>
                                <a:ea typeface="Cambria Math"/>
                                <a:cs typeface="ＭＳ Ｐゴシック"/>
                              </a:rPr>
                            </m:ctrlPr>
                          </m:fPr>
                          <m:num>
                            <m:r>
                              <a:rPr lang="en-US" sz="1600" i="1">
                                <a:effectLst/>
                                <a:latin typeface="Cambria Math"/>
                                <a:ea typeface="ＭＳ 明朝"/>
                                <a:cs typeface="Times New Roman"/>
                              </a:rPr>
                              <m:t>1</m:t>
                            </m:r>
                          </m:num>
                          <m:den>
                            <m:r>
                              <a:rPr lang="en-US" sz="1600" i="1">
                                <a:effectLst/>
                                <a:latin typeface="Cambria Math"/>
                                <a:ea typeface="ＭＳ 明朝"/>
                                <a:cs typeface="Times New Roman"/>
                              </a:rPr>
                              <m:t>𝐴</m:t>
                            </m:r>
                          </m:den>
                        </m:f>
                        <m:r>
                          <a:rPr lang="en-US" sz="1600" i="1">
                            <a:effectLst/>
                            <a:latin typeface="Cambria Math"/>
                            <a:ea typeface="ＭＳ 明朝"/>
                            <a:cs typeface="Times New Roman"/>
                          </a:rPr>
                          <m:t>&gt;</m:t>
                        </m:r>
                        <m:f>
                          <m:fPr>
                            <m:ctrlPr>
                              <a:rPr lang="ja-JP" sz="1600" i="1" kern="100">
                                <a:effectLst/>
                                <a:latin typeface="Cambria Math" panose="02040503050406030204" pitchFamily="18" charset="0"/>
                                <a:ea typeface="Cambria Math"/>
                                <a:cs typeface="ＭＳ Ｐゴシック"/>
                              </a:rPr>
                            </m:ctrlPr>
                          </m:fPr>
                          <m:num>
                            <m:r>
                              <a:rPr lang="en-US" sz="1600" i="1">
                                <a:effectLst/>
                                <a:latin typeface="Cambria Math"/>
                                <a:ea typeface="ＭＳ 明朝"/>
                                <a:cs typeface="Times New Roman"/>
                              </a:rPr>
                              <m:t>𝑊</m:t>
                            </m:r>
                          </m:num>
                          <m:den>
                            <m:r>
                              <a:rPr lang="en-US" sz="1600" i="1">
                                <a:effectLst/>
                                <a:latin typeface="Cambria Math"/>
                                <a:ea typeface="ＭＳ 明朝"/>
                                <a:cs typeface="Times New Roman"/>
                              </a:rPr>
                              <m:t>𝐻</m:t>
                            </m:r>
                          </m:den>
                        </m:f>
                      </m:oMath>
                    </a14:m>
                    <a:r>
                      <a:rPr lang="en-US" sz="1600" dirty="0">
                        <a:effectLst/>
                        <a:latin typeface="Times New Roman"/>
                        <a:ea typeface="ＭＳ 明朝"/>
                        <a:cs typeface="ＭＳ Ｐゴシック"/>
                      </a:rPr>
                      <a:t> </a:t>
                    </a:r>
                    <a:r>
                      <a:rPr lang="ja-JP" sz="1600" dirty="0">
                        <a:effectLst/>
                        <a:latin typeface="Times New Roman"/>
                        <a:ea typeface="ＭＳ 明朝"/>
                        <a:cs typeface="Times New Roman"/>
                      </a:rPr>
                      <a:t>の場合</a:t>
                    </a:r>
                    <a:endParaRPr lang="ja-JP" sz="1600" dirty="0">
                      <a:effectLst/>
                      <a:latin typeface="ＭＳ Ｐゴシック"/>
                      <a:cs typeface="ＭＳ Ｐゴシック"/>
                    </a:endParaRPr>
                  </a:p>
                </p:txBody>
              </p:sp>
            </mc:Choice>
            <mc:Fallback xmlns="">
              <p:sp>
                <p:nvSpPr>
                  <p:cNvPr id="33" name="Text Box 76"/>
                  <p:cNvSpPr txBox="1">
                    <a:spLocks noRot="1" noChangeAspect="1" noMove="1" noResize="1" noEditPoints="1" noAdjustHandles="1" noChangeArrowheads="1" noChangeShapeType="1" noTextEdit="1"/>
                  </p:cNvSpPr>
                  <p:nvPr/>
                </p:nvSpPr>
                <p:spPr bwMode="auto">
                  <a:xfrm>
                    <a:off x="7396633" y="5026777"/>
                    <a:ext cx="1564341" cy="398304"/>
                  </a:xfrm>
                  <a:prstGeom prst="rect">
                    <a:avLst/>
                  </a:prstGeom>
                  <a:blipFill rotWithShape="1">
                    <a:blip r:embed="rId3"/>
                    <a:stretch>
                      <a:fillRect t="-4615" b="-461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grpSp>
      <p:sp>
        <p:nvSpPr>
          <p:cNvPr id="9" name="Text Box 63"/>
          <p:cNvSpPr txBox="1">
            <a:spLocks noChangeArrowheads="1"/>
          </p:cNvSpPr>
          <p:nvPr/>
        </p:nvSpPr>
        <p:spPr bwMode="auto">
          <a:xfrm>
            <a:off x="4451649" y="3019622"/>
            <a:ext cx="294640"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solidFill>
                  <a:srgbClr val="FF66FF"/>
                </a:solidFill>
                <a:effectLst/>
                <a:latin typeface="Times New Roman"/>
                <a:ea typeface="ＭＳ 明朝"/>
                <a:cs typeface="Times New Roman"/>
              </a:rPr>
              <a:t>f</a:t>
            </a:r>
            <a:endParaRPr lang="ja-JP" sz="1600" kern="100" dirty="0">
              <a:solidFill>
                <a:srgbClr val="FF66FF"/>
              </a:solidFill>
              <a:effectLst/>
              <a:latin typeface="Century"/>
              <a:ea typeface="ＭＳ 明朝"/>
              <a:cs typeface="Times New Roman"/>
            </a:endParaRPr>
          </a:p>
        </p:txBody>
      </p:sp>
      <p:sp>
        <p:nvSpPr>
          <p:cNvPr id="10" name="Text Box 64"/>
          <p:cNvSpPr txBox="1">
            <a:spLocks noChangeArrowheads="1"/>
          </p:cNvSpPr>
          <p:nvPr/>
        </p:nvSpPr>
        <p:spPr bwMode="auto">
          <a:xfrm>
            <a:off x="4443394" y="5621217"/>
            <a:ext cx="294640"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solidFill>
                  <a:srgbClr val="0070C0"/>
                </a:solidFill>
                <a:effectLst/>
                <a:latin typeface="Times New Roman"/>
                <a:ea typeface="ＭＳ 明朝"/>
                <a:cs typeface="Times New Roman"/>
              </a:rPr>
              <a:t>h</a:t>
            </a:r>
            <a:endParaRPr lang="ja-JP" sz="1600" kern="100" dirty="0">
              <a:solidFill>
                <a:srgbClr val="0070C0"/>
              </a:solidFill>
              <a:effectLst/>
              <a:latin typeface="Century"/>
              <a:ea typeface="ＭＳ 明朝"/>
              <a:cs typeface="Times New Roman"/>
            </a:endParaRPr>
          </a:p>
        </p:txBody>
      </p:sp>
      <p:cxnSp>
        <p:nvCxnSpPr>
          <p:cNvPr id="20" name="AutoShape 173"/>
          <p:cNvCxnSpPr>
            <a:cxnSpLocks noChangeAspect="1" noChangeShapeType="1"/>
          </p:cNvCxnSpPr>
          <p:nvPr/>
        </p:nvCxnSpPr>
        <p:spPr bwMode="auto">
          <a:xfrm>
            <a:off x="4732319" y="3195177"/>
            <a:ext cx="0" cy="258225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grpSp>
        <p:nvGrpSpPr>
          <p:cNvPr id="54" name="グループ化 53"/>
          <p:cNvGrpSpPr/>
          <p:nvPr/>
        </p:nvGrpSpPr>
        <p:grpSpPr>
          <a:xfrm>
            <a:off x="4443394" y="3195177"/>
            <a:ext cx="4517023" cy="2582251"/>
            <a:chOff x="4443394" y="3195177"/>
            <a:chExt cx="4517023" cy="2582251"/>
          </a:xfrm>
        </p:grpSpPr>
        <p:cxnSp>
          <p:nvCxnSpPr>
            <p:cNvPr id="15" name="AutoShape 69"/>
            <p:cNvCxnSpPr>
              <a:cxnSpLocks noChangeShapeType="1"/>
              <a:stCxn id="11" idx="1"/>
            </p:cNvCxnSpPr>
            <p:nvPr/>
          </p:nvCxnSpPr>
          <p:spPr bwMode="auto">
            <a:xfrm flipH="1">
              <a:off x="4738036" y="4463930"/>
              <a:ext cx="2196462" cy="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grpSp>
          <p:nvGrpSpPr>
            <p:cNvPr id="53" name="グループ化 52"/>
            <p:cNvGrpSpPr/>
            <p:nvPr/>
          </p:nvGrpSpPr>
          <p:grpSpPr>
            <a:xfrm>
              <a:off x="4443394" y="3195177"/>
              <a:ext cx="4517023" cy="2582251"/>
              <a:chOff x="4443394" y="3195177"/>
              <a:chExt cx="4517023" cy="2582251"/>
            </a:xfrm>
          </p:grpSpPr>
          <p:grpSp>
            <p:nvGrpSpPr>
              <p:cNvPr id="48" name="グループ化 47"/>
              <p:cNvGrpSpPr/>
              <p:nvPr/>
            </p:nvGrpSpPr>
            <p:grpSpPr>
              <a:xfrm>
                <a:off x="6865579" y="4344867"/>
                <a:ext cx="526984" cy="238125"/>
                <a:chOff x="6865579" y="4344867"/>
                <a:chExt cx="526984" cy="238125"/>
              </a:xfrm>
            </p:grpSpPr>
            <p:sp>
              <p:nvSpPr>
                <p:cNvPr id="11" name="Text Box 65"/>
                <p:cNvSpPr txBox="1">
                  <a:spLocks noChangeArrowheads="1"/>
                </p:cNvSpPr>
                <p:nvPr/>
              </p:nvSpPr>
              <p:spPr bwMode="auto">
                <a:xfrm>
                  <a:off x="6934498" y="4344867"/>
                  <a:ext cx="45806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solidFill>
                        <a:srgbClr val="FF0000"/>
                      </a:solidFill>
                      <a:effectLst/>
                      <a:latin typeface="Times New Roman"/>
                      <a:ea typeface="ＭＳ 明朝"/>
                      <a:cs typeface="Times New Roman"/>
                    </a:rPr>
                    <a:t>e</a:t>
                  </a:r>
                  <a:r>
                    <a:rPr lang="en-US" sz="1600" kern="100" baseline="-25000" dirty="0">
                      <a:solidFill>
                        <a:srgbClr val="FF0000"/>
                      </a:solidFill>
                      <a:effectLst/>
                      <a:latin typeface="Times New Roman"/>
                      <a:ea typeface="ＭＳ 明朝"/>
                      <a:cs typeface="Times New Roman"/>
                    </a:rPr>
                    <a:t>1</a:t>
                  </a:r>
                  <a:endParaRPr lang="ja-JP" sz="1600" kern="100" dirty="0">
                    <a:solidFill>
                      <a:srgbClr val="FF0000"/>
                    </a:solidFill>
                    <a:effectLst/>
                    <a:latin typeface="Century"/>
                    <a:ea typeface="ＭＳ 明朝"/>
                    <a:cs typeface="Times New Roman"/>
                  </a:endParaRPr>
                </a:p>
              </p:txBody>
            </p:sp>
            <p:sp>
              <p:nvSpPr>
                <p:cNvPr id="29" name="Oval 204"/>
                <p:cNvSpPr>
                  <a:spLocks noChangeArrowheads="1"/>
                </p:cNvSpPr>
                <p:nvPr/>
              </p:nvSpPr>
              <p:spPr bwMode="auto">
                <a:xfrm>
                  <a:off x="6865579" y="4395327"/>
                  <a:ext cx="114935" cy="114300"/>
                </a:xfrm>
                <a:prstGeom prst="ellipse">
                  <a:avLst/>
                </a:prstGeom>
                <a:solidFill>
                  <a:schemeClr val="tx1"/>
                </a:solidFill>
                <a:ln w="25400">
                  <a:solidFill>
                    <a:srgbClr val="000000"/>
                  </a:solidFill>
                  <a:round/>
                  <a:headEnd/>
                  <a:tailEnd/>
                </a:ln>
                <a:extLst/>
              </p:spPr>
              <p:txBody>
                <a:bodyPr rot="0" vert="horz" wrap="square" lIns="74295" tIns="8890" rIns="74295" bIns="8890" anchor="t" anchorCtr="0" upright="1">
                  <a:noAutofit/>
                </a:bodyPr>
                <a:lstStyle/>
                <a:p>
                  <a:endParaRPr lang="ja-JP" altLang="en-US" sz="1600"/>
                </a:p>
              </p:txBody>
            </p:sp>
          </p:grpSp>
          <p:sp>
            <p:nvSpPr>
              <p:cNvPr id="17" name="Text Box 72"/>
              <p:cNvSpPr txBox="1">
                <a:spLocks noChangeArrowheads="1"/>
              </p:cNvSpPr>
              <p:nvPr/>
            </p:nvSpPr>
            <p:spPr bwMode="auto">
              <a:xfrm>
                <a:off x="4443394" y="4328992"/>
                <a:ext cx="4540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600" kern="100" dirty="0">
                    <a:solidFill>
                      <a:srgbClr val="00B050"/>
                    </a:solidFill>
                    <a:effectLst/>
                    <a:latin typeface="Times New Roman"/>
                    <a:ea typeface="ＭＳ 明朝"/>
                    <a:cs typeface="Times New Roman"/>
                  </a:rPr>
                  <a:t>g</a:t>
                </a:r>
                <a:r>
                  <a:rPr lang="en-US" sz="1600" kern="100" baseline="-25000" dirty="0">
                    <a:solidFill>
                      <a:srgbClr val="00B050"/>
                    </a:solidFill>
                    <a:effectLst/>
                    <a:latin typeface="Times New Roman"/>
                    <a:ea typeface="ＭＳ 明朝"/>
                    <a:cs typeface="Times New Roman"/>
                  </a:rPr>
                  <a:t>1</a:t>
                </a:r>
                <a:r>
                  <a:rPr lang="en-US" sz="1600" kern="100" baseline="-25000" dirty="0">
                    <a:effectLst/>
                    <a:latin typeface="Times New Roman"/>
                    <a:ea typeface="ＭＳ 明朝"/>
                    <a:cs typeface="Times New Roman"/>
                  </a:rPr>
                  <a:t> </a:t>
                </a:r>
                <a:endParaRPr lang="ja-JP" sz="1600" kern="100" dirty="0">
                  <a:effectLst/>
                  <a:latin typeface="Century"/>
                  <a:ea typeface="ＭＳ 明朝"/>
                  <a:cs typeface="Times New Roman"/>
                </a:endParaRPr>
              </a:p>
            </p:txBody>
          </p:sp>
          <p:cxnSp>
            <p:nvCxnSpPr>
              <p:cNvPr id="22" name="AutoShape 171"/>
              <p:cNvCxnSpPr>
                <a:cxnSpLocks noChangeShapeType="1"/>
                <a:endCxn id="11" idx="1"/>
              </p:cNvCxnSpPr>
              <p:nvPr/>
            </p:nvCxnSpPr>
            <p:spPr bwMode="auto">
              <a:xfrm flipV="1">
                <a:off x="4708824" y="4463930"/>
                <a:ext cx="2225674" cy="1313498"/>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cxnSp>
            <p:nvCxnSpPr>
              <p:cNvPr id="24" name="AutoShape 189"/>
              <p:cNvCxnSpPr>
                <a:cxnSpLocks noChangeAspect="1" noChangeShapeType="1"/>
                <a:endCxn id="11" idx="1"/>
              </p:cNvCxnSpPr>
              <p:nvPr/>
            </p:nvCxnSpPr>
            <p:spPr bwMode="auto">
              <a:xfrm>
                <a:off x="4738034" y="3195177"/>
                <a:ext cx="2196464" cy="1268753"/>
              </a:xfrm>
              <a:prstGeom prst="straightConnector1">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34" name="Text Box 76"/>
                  <p:cNvSpPr txBox="1">
                    <a:spLocks noChangeArrowheads="1"/>
                  </p:cNvSpPr>
                  <p:nvPr/>
                </p:nvSpPr>
                <p:spPr bwMode="auto">
                  <a:xfrm>
                    <a:off x="7392563" y="4271595"/>
                    <a:ext cx="1567854" cy="42941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 xmlns:m="http://schemas.openxmlformats.org/officeDocument/2006/math">
                        <m:f>
                          <m:fPr>
                            <m:ctrlPr>
                              <a:rPr lang="ja-JP" sz="1600" i="1" kern="100">
                                <a:effectLst/>
                                <a:latin typeface="Cambria Math" panose="02040503050406030204" pitchFamily="18" charset="0"/>
                                <a:ea typeface="Cambria Math"/>
                                <a:cs typeface="ＭＳ Ｐゴシック"/>
                              </a:rPr>
                            </m:ctrlPr>
                          </m:fPr>
                          <m:num>
                            <m:r>
                              <a:rPr lang="en-US" sz="1600" i="1">
                                <a:effectLst/>
                                <a:latin typeface="Cambria Math"/>
                                <a:ea typeface="ＭＳ 明朝"/>
                                <a:cs typeface="Times New Roman"/>
                              </a:rPr>
                              <m:t>1</m:t>
                            </m:r>
                          </m:num>
                          <m:den>
                            <m:r>
                              <a:rPr lang="en-US" sz="1600" i="1">
                                <a:effectLst/>
                                <a:latin typeface="Cambria Math"/>
                                <a:ea typeface="ＭＳ 明朝"/>
                                <a:cs typeface="Times New Roman"/>
                              </a:rPr>
                              <m:t>𝐴</m:t>
                            </m:r>
                          </m:den>
                        </m:f>
                        <m:r>
                          <a:rPr lang="en-US" sz="1600" i="1">
                            <a:effectLst/>
                            <a:latin typeface="Cambria Math"/>
                            <a:ea typeface="ＭＳ 明朝"/>
                            <a:cs typeface="Times New Roman"/>
                          </a:rPr>
                          <m:t>=</m:t>
                        </m:r>
                        <m:f>
                          <m:fPr>
                            <m:ctrlPr>
                              <a:rPr lang="ja-JP" sz="1600" i="1" kern="100">
                                <a:effectLst/>
                                <a:latin typeface="Cambria Math" panose="02040503050406030204" pitchFamily="18" charset="0"/>
                                <a:ea typeface="Cambria Math"/>
                                <a:cs typeface="ＭＳ Ｐゴシック"/>
                              </a:rPr>
                            </m:ctrlPr>
                          </m:fPr>
                          <m:num>
                            <m:r>
                              <a:rPr lang="en-US" sz="1600" i="1">
                                <a:effectLst/>
                                <a:latin typeface="Cambria Math"/>
                                <a:ea typeface="ＭＳ 明朝"/>
                                <a:cs typeface="Times New Roman"/>
                              </a:rPr>
                              <m:t>𝑊</m:t>
                            </m:r>
                          </m:num>
                          <m:den>
                            <m:r>
                              <a:rPr lang="en-US" sz="1600" i="1">
                                <a:effectLst/>
                                <a:latin typeface="Cambria Math"/>
                                <a:ea typeface="ＭＳ 明朝"/>
                                <a:cs typeface="Times New Roman"/>
                              </a:rPr>
                              <m:t>𝐻</m:t>
                            </m:r>
                          </m:den>
                        </m:f>
                      </m:oMath>
                    </a14:m>
                    <a:r>
                      <a:rPr lang="en-US" sz="1600" dirty="0">
                        <a:effectLst/>
                        <a:latin typeface="Times New Roman"/>
                        <a:ea typeface="ＭＳ 明朝"/>
                        <a:cs typeface="ＭＳ Ｐゴシック"/>
                      </a:rPr>
                      <a:t> </a:t>
                    </a:r>
                    <a:r>
                      <a:rPr lang="ja-JP" sz="1600" dirty="0">
                        <a:effectLst/>
                        <a:latin typeface="Times New Roman"/>
                        <a:ea typeface="ＭＳ 明朝"/>
                        <a:cs typeface="Times New Roman"/>
                      </a:rPr>
                      <a:t>の場合</a:t>
                    </a:r>
                    <a:endParaRPr lang="ja-JP" sz="1600" dirty="0">
                      <a:effectLst/>
                      <a:latin typeface="ＭＳ Ｐゴシック"/>
                      <a:cs typeface="ＭＳ Ｐゴシック"/>
                    </a:endParaRPr>
                  </a:p>
                </p:txBody>
              </p:sp>
            </mc:Choice>
            <mc:Fallback xmlns="">
              <p:sp>
                <p:nvSpPr>
                  <p:cNvPr id="34" name="Text Box 76"/>
                  <p:cNvSpPr txBox="1">
                    <a:spLocks noRot="1" noChangeAspect="1" noMove="1" noResize="1" noEditPoints="1" noAdjustHandles="1" noChangeArrowheads="1" noChangeShapeType="1" noTextEdit="1"/>
                  </p:cNvSpPr>
                  <p:nvPr/>
                </p:nvSpPr>
                <p:spPr bwMode="auto">
                  <a:xfrm>
                    <a:off x="7392563" y="4271595"/>
                    <a:ext cx="1567854" cy="429414"/>
                  </a:xfrm>
                  <a:prstGeom prst="rect">
                    <a:avLst/>
                  </a:prstGeom>
                  <a:blipFill rotWithShape="1">
                    <a:blip r:embed="rId4"/>
                    <a:stretch>
                      <a:fillRect t="-428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grpSp>
      </p:grpSp>
      <p:sp>
        <p:nvSpPr>
          <p:cNvPr id="35" name="Text Box 76"/>
          <p:cNvSpPr txBox="1">
            <a:spLocks noChangeArrowheads="1"/>
          </p:cNvSpPr>
          <p:nvPr/>
        </p:nvSpPr>
        <p:spPr bwMode="auto">
          <a:xfrm>
            <a:off x="6678476" y="2654792"/>
            <a:ext cx="2304256" cy="652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600" dirty="0">
                <a:effectLst/>
                <a:latin typeface="Times New Roman"/>
                <a:ea typeface="ＭＳ 明朝"/>
                <a:cs typeface="Times New Roman"/>
              </a:rPr>
              <a:t>市場需要曲線の傾きと市場供給曲線の傾きの関係</a:t>
            </a:r>
            <a:endParaRPr lang="ja-JP" sz="1600" dirty="0">
              <a:effectLst/>
              <a:latin typeface="ＭＳ Ｐゴシック"/>
              <a:cs typeface="ＭＳ Ｐゴシック"/>
            </a:endParaRPr>
          </a:p>
        </p:txBody>
      </p:sp>
      <p:sp>
        <p:nvSpPr>
          <p:cNvPr id="5" name="日付プレースホルダー 4">
            <a:extLst>
              <a:ext uri="{FF2B5EF4-FFF2-40B4-BE49-F238E27FC236}">
                <a16:creationId xmlns:a16="http://schemas.microsoft.com/office/drawing/2014/main" id="{CB5663F3-7637-438B-A208-083C44E8465D}"/>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13571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fade">
                                      <p:cBhvr>
                                        <p:cTn id="19" dur="500"/>
                                        <p:tgtEl>
                                          <p:spTgt spid="3">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par>
                                <p:cTn id="33" presetID="10" presetClass="exit" presetSubtype="0" fill="hold" nodeType="withEffect">
                                  <p:stCondLst>
                                    <p:cond delay="0"/>
                                  </p:stCondLst>
                                  <p:childTnLst>
                                    <p:animEffect transition="out" filter="fade">
                                      <p:cBhvr>
                                        <p:cTn id="34" dur="500"/>
                                        <p:tgtEl>
                                          <p:spTgt spid="54"/>
                                        </p:tgtEl>
                                      </p:cBhvr>
                                    </p:animEffect>
                                    <p:set>
                                      <p:cBhvr>
                                        <p:cTn id="35" dur="1" fill="hold">
                                          <p:stCondLst>
                                            <p:cond delay="499"/>
                                          </p:stCondLst>
                                        </p:cTn>
                                        <p:tgtEl>
                                          <p:spTgt spid="54"/>
                                        </p:tgtEl>
                                        <p:attrNameLst>
                                          <p:attrName>style.visibility</p:attrName>
                                        </p:attrNameLst>
                                      </p:cBhvr>
                                      <p:to>
                                        <p:strVal val="hidden"/>
                                      </p:to>
                                    </p:set>
                                  </p:childTnLst>
                                </p:cTn>
                              </p:par>
                              <p:par>
                                <p:cTn id="36" presetID="10" presetClass="entr" presetSubtype="0" fill="hold" nodeType="with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500"/>
                                        <p:tgtEl>
                                          <p:spTgt spid="5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par>
                                <p:cTn id="44" presetID="10" presetClass="exit" presetSubtype="0" fill="hold" nodeType="withEffect">
                                  <p:stCondLst>
                                    <p:cond delay="0"/>
                                  </p:stCondLst>
                                  <p:childTnLst>
                                    <p:animEffect transition="out" filter="fade">
                                      <p:cBhvr>
                                        <p:cTn id="45" dur="500"/>
                                        <p:tgtEl>
                                          <p:spTgt spid="52"/>
                                        </p:tgtEl>
                                      </p:cBhvr>
                                    </p:animEffect>
                                    <p:set>
                                      <p:cBhvr>
                                        <p:cTn id="46" dur="1" fill="hold">
                                          <p:stCondLst>
                                            <p:cond delay="499"/>
                                          </p:stCondLst>
                                        </p:cTn>
                                        <p:tgtEl>
                                          <p:spTgt spid="52"/>
                                        </p:tgtEl>
                                        <p:attrNameLst>
                                          <p:attrName>style.visibility</p:attrName>
                                        </p:attrNameLst>
                                      </p:cBhvr>
                                      <p:to>
                                        <p:strVal val="hidden"/>
                                      </p:to>
                                    </p:set>
                                  </p:childTnLst>
                                </p:cTn>
                              </p:par>
                              <p:par>
                                <p:cTn id="47" presetID="10" presetClass="entr" presetSubtype="0" fill="hold" nodeType="with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a:t>
            </a:r>
            <a:br>
              <a:rPr lang="en-US" altLang="ja-JP" sz="2800" dirty="0">
                <a:solidFill>
                  <a:srgbClr val="0070C0"/>
                </a:solidFill>
                <a:latin typeface="+mj-ea"/>
              </a:rPr>
            </a:br>
            <a:r>
              <a:rPr lang="ja-JP" altLang="en-US" sz="2800" dirty="0">
                <a:solidFill>
                  <a:srgbClr val="0070C0"/>
                </a:solidFill>
                <a:latin typeface="+mj-ea"/>
              </a:rPr>
              <a:t>価格に対する反応度と税の帰着　</a:t>
            </a:r>
            <a:endParaRPr kumimoji="1" lang="ja-JP" altLang="en-US" sz="2800" dirty="0">
              <a:solidFill>
                <a:srgbClr val="002060"/>
              </a:solidFill>
              <a:latin typeface="HGP創英角ｺﾞｼｯｸUB" panose="020B0900000000000000" pitchFamily="50" charset="-128"/>
              <a:ea typeface="HGP創英角ｺﾞｼｯｸUB" panose="020B0900000000000000" pitchFamily="50" charset="-128"/>
            </a:endParaRPr>
          </a:p>
        </p:txBody>
      </p:sp>
      <p:sp>
        <p:nvSpPr>
          <p:cNvPr id="3" name="コンテンツ プレースホルダー 2"/>
          <p:cNvSpPr>
            <a:spLocks noGrp="1"/>
          </p:cNvSpPr>
          <p:nvPr>
            <p:ph idx="1"/>
          </p:nvPr>
        </p:nvSpPr>
        <p:spPr>
          <a:xfrm>
            <a:off x="457200" y="1268760"/>
            <a:ext cx="8229600" cy="4968552"/>
          </a:xfrm>
        </p:spPr>
        <p:txBody>
          <a:bodyPr>
            <a:noAutofit/>
          </a:bodyPr>
          <a:lstStyle/>
          <a:p>
            <a:pPr algn="just">
              <a:buFont typeface="Wingdings" panose="05000000000000000000" pitchFamily="2" charset="2"/>
              <a:buChar char="n"/>
            </a:pPr>
            <a:r>
              <a:rPr lang="ja-JP" altLang="en-US" sz="2400" dirty="0"/>
              <a:t>需要曲線・供給曲線の傾きとは，価格の変化に対する需要量・供給量の変化の大きさに相当する．</a:t>
            </a:r>
            <a:endParaRPr lang="en-US" altLang="ja-JP" sz="2400" dirty="0"/>
          </a:p>
          <a:p>
            <a:pPr algn="just">
              <a:buFont typeface="Wingdings" panose="05000000000000000000" pitchFamily="2" charset="2"/>
              <a:buChar char="n"/>
            </a:pPr>
            <a:r>
              <a:rPr lang="ja-JP" altLang="en-US" sz="2400" dirty="0"/>
              <a:t>供給曲線に対して需要曲線の傾きが急であるほど，消費者の租税の負担が大きくなる．（逆は逆）</a:t>
            </a:r>
            <a:endParaRPr lang="en-US" altLang="ja-JP" sz="2400" dirty="0"/>
          </a:p>
          <a:p>
            <a:pPr algn="just">
              <a:buFont typeface="Wingdings" panose="05000000000000000000" pitchFamily="2" charset="2"/>
              <a:buChar char="n"/>
            </a:pPr>
            <a:endParaRPr lang="en-US" altLang="ja-JP" sz="800" dirty="0"/>
          </a:p>
          <a:p>
            <a:pPr algn="just">
              <a:buFont typeface="Wingdings" panose="05000000000000000000" pitchFamily="2" charset="2"/>
              <a:buChar char="n"/>
            </a:pPr>
            <a:r>
              <a:rPr lang="ja-JP" altLang="en-US" sz="2400" dirty="0"/>
              <a:t>価格変化に対して需要量・供給量の変化が相対的に小さいほど，相対的に多くの税負担をすることになる．</a:t>
            </a:r>
            <a:endParaRPr lang="en-US" altLang="ja-JP" sz="2400" dirty="0"/>
          </a:p>
          <a:p>
            <a:pPr lvl="1" algn="just">
              <a:buFont typeface="Wingdings" panose="05000000000000000000" pitchFamily="2" charset="2"/>
              <a:buChar char="n"/>
            </a:pPr>
            <a:r>
              <a:rPr lang="ja-JP" altLang="en-US" sz="2100" dirty="0"/>
              <a:t>ペットボトルのお茶に課税された場合，コーヒーや水など他の飲料で代替がきく．</a:t>
            </a:r>
            <a:endParaRPr lang="en-US" altLang="ja-JP" sz="2100" dirty="0"/>
          </a:p>
          <a:p>
            <a:pPr lvl="1" algn="just">
              <a:buFont typeface="Wingdings" panose="05000000000000000000" pitchFamily="2" charset="2"/>
              <a:buChar char="n"/>
            </a:pPr>
            <a:r>
              <a:rPr lang="ja-JP" altLang="en-US" sz="2100" dirty="0"/>
              <a:t>一方，タバコに課税されると他の財では代替がきかない．</a:t>
            </a:r>
            <a:endParaRPr lang="en-US" altLang="ja-JP" sz="2100" dirty="0"/>
          </a:p>
          <a:p>
            <a:pPr lvl="1" algn="just">
              <a:buFont typeface="Wingdings" panose="05000000000000000000" pitchFamily="2" charset="2"/>
              <a:buChar char="n"/>
            </a:pPr>
            <a:r>
              <a:rPr lang="ja-JP" altLang="en-US" sz="2100" dirty="0"/>
              <a:t>ペットボトルのお茶に課税するよりも，タバコに課税したほうが，消費者はタバコを買い続けざるを得ない分，多くの税負担をしなければならない．</a:t>
            </a:r>
            <a:endParaRPr lang="en-US" altLang="ja-JP" sz="2100" dirty="0"/>
          </a:p>
          <a:p>
            <a:pPr lvl="1" algn="just">
              <a:buFont typeface="Wingdings" panose="05000000000000000000" pitchFamily="2" charset="2"/>
              <a:buChar char="n"/>
            </a:pPr>
            <a:endParaRPr lang="en-US" altLang="ja-JP" sz="2100" dirty="0"/>
          </a:p>
          <a:p>
            <a:pPr algn="just">
              <a:buFont typeface="Wingdings" panose="05000000000000000000" pitchFamily="2" charset="2"/>
              <a:buChar char="n"/>
            </a:pPr>
            <a:endParaRPr lang="en-US" altLang="ja-JP" sz="2400" dirty="0"/>
          </a:p>
          <a:p>
            <a:pPr algn="just">
              <a:buFont typeface="Wingdings" panose="05000000000000000000" pitchFamily="2" charset="2"/>
              <a:buChar char="n"/>
            </a:pPr>
            <a:endParaRPr lang="en-US" altLang="ja-JP" sz="2400" dirty="0"/>
          </a:p>
          <a:p>
            <a:pPr marL="0" indent="0" algn="just">
              <a:buNone/>
            </a:pPr>
            <a:endParaRPr lang="en-US" altLang="ja-JP" sz="2400" dirty="0"/>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35</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27342B6F-ABFF-4BAB-9B20-A33AA740E31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90262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a:t>
            </a:r>
            <a:br>
              <a:rPr lang="en-US" altLang="ja-JP" sz="2800" dirty="0">
                <a:solidFill>
                  <a:srgbClr val="0070C0"/>
                </a:solidFill>
                <a:latin typeface="+mj-ea"/>
              </a:rPr>
            </a:br>
            <a:r>
              <a:rPr lang="ja-JP" altLang="en-US" sz="2800" dirty="0">
                <a:solidFill>
                  <a:srgbClr val="0070C0"/>
                </a:solidFill>
                <a:latin typeface="+mj-ea"/>
              </a:rPr>
              <a:t>取引費用がある場合の需要と供給</a:t>
            </a:r>
            <a:endParaRPr kumimoji="1" lang="ja-JP" altLang="en-US" sz="2800" dirty="0">
              <a:solidFill>
                <a:srgbClr val="002060"/>
              </a:solidFill>
              <a:latin typeface="HGP創英角ｺﾞｼｯｸUB" pitchFamily="50" charset="-128"/>
              <a:ea typeface="HGP創英角ｺﾞｼｯｸUB" pitchFamily="50" charset="-128"/>
            </a:endParaRP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a:xfrm>
                <a:off x="457200" y="1556792"/>
                <a:ext cx="8363272" cy="4680520"/>
              </a:xfrm>
            </p:spPr>
            <p:txBody>
              <a:bodyPr>
                <a:normAutofit lnSpcReduction="10000"/>
              </a:bodyPr>
              <a:lstStyle/>
              <a:p>
                <a:pPr algn="just">
                  <a:buFont typeface="Wingdings" panose="05000000000000000000" pitchFamily="2" charset="2"/>
                  <a:buChar char="n"/>
                </a:pPr>
                <a:r>
                  <a:rPr lang="ja-JP" altLang="en-US" sz="2800" dirty="0">
                    <a:latin typeface="Cambria Math"/>
                  </a:rPr>
                  <a:t>消費者の効用最大化問題</a:t>
                </a:r>
                <a:endParaRPr lang="en-US" altLang="ja-JP" sz="2800" dirty="0">
                  <a:latin typeface="Cambria Math"/>
                </a:endParaRPr>
              </a:p>
              <a:p>
                <a:pPr lvl="1" algn="just">
                  <a:buFont typeface="Wingdings" panose="05000000000000000000" pitchFamily="2" charset="2"/>
                  <a:buChar char="n"/>
                </a:pPr>
                <a:r>
                  <a:rPr lang="ja-JP" altLang="en-US" sz="2500" dirty="0">
                    <a:latin typeface="Cambria Math"/>
                  </a:rPr>
                  <a:t>効用関数は従来と一緒．</a:t>
                </a:r>
                <a:r>
                  <a:rPr lang="en-US" altLang="ja-JP" sz="2500" dirty="0">
                    <a:latin typeface="Cambria Math"/>
                  </a:rPr>
                  <a:t>	</a:t>
                </a:r>
                <a14:m>
                  <m:oMath xmlns:m="http://schemas.openxmlformats.org/officeDocument/2006/math">
                    <m:r>
                      <a:rPr lang="en-US" altLang="ja-JP" sz="2500" b="0" i="1" smtClean="0">
                        <a:latin typeface="Cambria Math"/>
                      </a:rPr>
                      <m:t>𝑈</m:t>
                    </m:r>
                    <m:r>
                      <a:rPr lang="en-US" altLang="ja-JP" sz="2500" b="0" i="1" smtClean="0">
                        <a:latin typeface="Cambria Math"/>
                      </a:rPr>
                      <m:t>=−</m:t>
                    </m:r>
                    <m:f>
                      <m:fPr>
                        <m:ctrlPr>
                          <a:rPr lang="en-US" altLang="ja-JP" sz="2500" b="0" i="1" smtClean="0">
                            <a:latin typeface="Cambria Math" panose="02040503050406030204" pitchFamily="18" charset="0"/>
                          </a:rPr>
                        </m:ctrlPr>
                      </m:fPr>
                      <m:num>
                        <m:r>
                          <a:rPr lang="en-US" altLang="ja-JP" sz="2500" b="0" i="1" smtClean="0">
                            <a:latin typeface="Cambria Math"/>
                          </a:rPr>
                          <m:t>1</m:t>
                        </m:r>
                      </m:num>
                      <m:den>
                        <m:r>
                          <a:rPr lang="en-US" altLang="ja-JP" sz="2500" b="0" i="1" smtClean="0">
                            <a:latin typeface="Cambria Math"/>
                          </a:rPr>
                          <m:t>2</m:t>
                        </m:r>
                      </m:den>
                    </m:f>
                    <m:sSup>
                      <m:sSupPr>
                        <m:ctrlPr>
                          <a:rPr lang="en-US" altLang="ja-JP" sz="2500" b="0" i="1" smtClean="0">
                            <a:latin typeface="Cambria Math" panose="02040503050406030204" pitchFamily="18" charset="0"/>
                          </a:rPr>
                        </m:ctrlPr>
                      </m:sSupPr>
                      <m:e>
                        <m:r>
                          <a:rPr lang="en-US" altLang="ja-JP" sz="2500" b="0" i="1" smtClean="0">
                            <a:latin typeface="Cambria Math"/>
                          </a:rPr>
                          <m:t>𝑐</m:t>
                        </m:r>
                      </m:e>
                      <m:sup>
                        <m:r>
                          <a:rPr lang="en-US" altLang="ja-JP" sz="2500" b="0" i="1" smtClean="0">
                            <a:latin typeface="Cambria Math"/>
                          </a:rPr>
                          <m:t>2</m:t>
                        </m:r>
                      </m:sup>
                    </m:sSup>
                    <m:r>
                      <a:rPr lang="en-US" altLang="ja-JP" sz="2500" b="0" i="1" smtClean="0">
                        <a:latin typeface="Cambria Math"/>
                      </a:rPr>
                      <m:t>+</m:t>
                    </m:r>
                    <m:r>
                      <a:rPr lang="en-US" altLang="ja-JP" sz="2500" b="0" i="1" smtClean="0">
                        <a:latin typeface="Cambria Math"/>
                      </a:rPr>
                      <m:t>𝐵𝑐</m:t>
                    </m:r>
                    <m:r>
                      <a:rPr lang="en-US" altLang="ja-JP" sz="2500" b="0" i="1" smtClean="0">
                        <a:latin typeface="Cambria Math"/>
                      </a:rPr>
                      <m:t>+</m:t>
                    </m:r>
                    <m:r>
                      <a:rPr lang="en-US" altLang="ja-JP" sz="2500" b="0" i="1" smtClean="0">
                        <a:latin typeface="Cambria Math"/>
                      </a:rPr>
                      <m:t>𝐴𝑚</m:t>
                    </m:r>
                  </m:oMath>
                </a14:m>
                <a:endParaRPr lang="en-US" altLang="ja-JP" sz="2500" dirty="0">
                  <a:latin typeface="Cambria Math"/>
                </a:endParaRPr>
              </a:p>
              <a:p>
                <a:pPr lvl="1" algn="just">
                  <a:buFont typeface="Wingdings" panose="05000000000000000000" pitchFamily="2" charset="2"/>
                  <a:buChar char="n"/>
                </a:pPr>
                <a:r>
                  <a:rPr lang="ja-JP" altLang="en-US" sz="2500" dirty="0">
                    <a:latin typeface="Cambria Math"/>
                  </a:rPr>
                  <a:t>予算制約には取引費用．</a:t>
                </a:r>
                <a:r>
                  <a:rPr lang="en-US" altLang="ja-JP" sz="2500" dirty="0">
                    <a:latin typeface="Cambria Math"/>
                  </a:rPr>
                  <a:t>	</a:t>
                </a:r>
                <a14:m>
                  <m:oMath xmlns:m="http://schemas.openxmlformats.org/officeDocument/2006/math">
                    <m:r>
                      <a:rPr lang="en-US" altLang="ja-JP" sz="2500" b="0" i="1" smtClean="0">
                        <a:latin typeface="Cambria Math"/>
                      </a:rPr>
                      <m:t>𝐼</m:t>
                    </m:r>
                    <m:r>
                      <a:rPr lang="en-US" altLang="ja-JP" sz="2500" b="0" i="1" smtClean="0">
                        <a:latin typeface="Cambria Math"/>
                      </a:rPr>
                      <m:t>=</m:t>
                    </m:r>
                    <m:d>
                      <m:dPr>
                        <m:ctrlPr>
                          <a:rPr lang="en-US" altLang="ja-JP" sz="2500" b="0" i="1" smtClean="0">
                            <a:latin typeface="Cambria Math" panose="02040503050406030204" pitchFamily="18" charset="0"/>
                          </a:rPr>
                        </m:ctrlPr>
                      </m:dPr>
                      <m:e>
                        <m:r>
                          <a:rPr lang="en-US" altLang="ja-JP" sz="2500" b="0" i="1" smtClean="0">
                            <a:latin typeface="Cambria Math"/>
                          </a:rPr>
                          <m:t>𝑃</m:t>
                        </m:r>
                        <m:r>
                          <a:rPr lang="en-US" altLang="ja-JP" sz="2500" b="0" i="1" smtClean="0">
                            <a:solidFill>
                              <a:srgbClr val="0070C0"/>
                            </a:solidFill>
                            <a:latin typeface="Cambria Math"/>
                          </a:rPr>
                          <m:t>+</m:t>
                        </m:r>
                        <m:r>
                          <a:rPr lang="en-US" altLang="ja-JP" sz="2500" b="0" i="1" smtClean="0">
                            <a:solidFill>
                              <a:srgbClr val="0070C0"/>
                            </a:solidFill>
                            <a:latin typeface="Cambria Math"/>
                          </a:rPr>
                          <m:t>𝑇</m:t>
                        </m:r>
                      </m:e>
                    </m:d>
                    <m:r>
                      <a:rPr lang="en-US" altLang="ja-JP" sz="2500" b="0" i="1" smtClean="0">
                        <a:latin typeface="Cambria Math"/>
                      </a:rPr>
                      <m:t>𝑐</m:t>
                    </m:r>
                    <m:r>
                      <a:rPr lang="en-US" altLang="ja-JP" sz="2500" b="0" i="1" smtClean="0">
                        <a:latin typeface="Cambria Math"/>
                      </a:rPr>
                      <m:t>+</m:t>
                    </m:r>
                    <m:r>
                      <a:rPr lang="en-US" altLang="ja-JP" sz="2500" b="0" i="1" smtClean="0">
                        <a:latin typeface="Cambria Math"/>
                      </a:rPr>
                      <m:t>𝑚</m:t>
                    </m:r>
                  </m:oMath>
                </a14:m>
                <a:endParaRPr lang="en-US" altLang="ja-JP" sz="2500" dirty="0">
                  <a:latin typeface="Cambria Math"/>
                </a:endParaRPr>
              </a:p>
              <a:p>
                <a:pPr algn="just">
                  <a:buFont typeface="Wingdings" panose="05000000000000000000" pitchFamily="2" charset="2"/>
                  <a:buChar char="n"/>
                </a:pPr>
                <a:endParaRPr lang="en-US" altLang="ja-JP" sz="2800" dirty="0">
                  <a:latin typeface="Cambria Math"/>
                </a:endParaRPr>
              </a:p>
              <a:p>
                <a:pPr algn="just">
                  <a:buFont typeface="Wingdings" panose="05000000000000000000" pitchFamily="2" charset="2"/>
                  <a:buChar char="n"/>
                </a:pPr>
                <a:r>
                  <a:rPr lang="ja-JP" altLang="en-US" sz="2800" dirty="0">
                    <a:latin typeface="Cambria Math"/>
                  </a:rPr>
                  <a:t>効用最大化問題より，以下の需要関数・需要曲線が得られる．</a:t>
                </a:r>
                <a:endParaRPr lang="en-US" altLang="ja-JP" sz="2800" dirty="0">
                  <a:latin typeface="Cambria Math"/>
                </a:endParaRPr>
              </a:p>
              <a:p>
                <a:pPr lvl="1" algn="just">
                  <a:buFont typeface="Wingdings" panose="05000000000000000000" pitchFamily="2" charset="2"/>
                  <a:buChar char="n"/>
                </a:pPr>
                <a:r>
                  <a:rPr lang="ja-JP" altLang="en-US" sz="2500" dirty="0">
                    <a:latin typeface="Cambria Math"/>
                  </a:rPr>
                  <a:t>需要関数</a:t>
                </a:r>
                <a:r>
                  <a:rPr lang="en-US" altLang="ja-JP" sz="2500" dirty="0">
                    <a:latin typeface="Cambria Math"/>
                  </a:rPr>
                  <a:t>		</a:t>
                </a:r>
                <a14:m>
                  <m:oMath xmlns:m="http://schemas.openxmlformats.org/officeDocument/2006/math">
                    <m:r>
                      <a:rPr lang="en-US" altLang="ja-JP" sz="2500" b="0" i="1" smtClean="0">
                        <a:latin typeface="Cambria Math"/>
                      </a:rPr>
                      <m:t>𝐷</m:t>
                    </m:r>
                    <m:r>
                      <a:rPr lang="en-US" altLang="ja-JP" sz="2500" b="0" i="1" smtClean="0">
                        <a:latin typeface="Cambria Math"/>
                      </a:rPr>
                      <m:t>=</m:t>
                    </m:r>
                    <m:r>
                      <a:rPr lang="en-US" altLang="ja-JP" sz="2500" b="0" i="1" smtClean="0">
                        <a:latin typeface="Cambria Math"/>
                      </a:rPr>
                      <m:t>𝐵</m:t>
                    </m:r>
                    <m:r>
                      <a:rPr lang="en-US" altLang="ja-JP" sz="2500" b="0" i="1" smtClean="0">
                        <a:latin typeface="Cambria Math"/>
                      </a:rPr>
                      <m:t>−</m:t>
                    </m:r>
                    <m:r>
                      <a:rPr lang="en-US" altLang="ja-JP" sz="2500" b="0" i="1" smtClean="0">
                        <a:latin typeface="Cambria Math"/>
                      </a:rPr>
                      <m:t>𝐴𝑇</m:t>
                    </m:r>
                    <m:r>
                      <a:rPr lang="en-US" altLang="ja-JP" sz="2500" b="0" i="1" smtClean="0">
                        <a:latin typeface="Cambria Math"/>
                      </a:rPr>
                      <m:t>−</m:t>
                    </m:r>
                    <m:r>
                      <a:rPr lang="en-US" altLang="ja-JP" sz="2500" b="0" i="1" smtClean="0">
                        <a:latin typeface="Cambria Math"/>
                      </a:rPr>
                      <m:t>𝐴𝑃</m:t>
                    </m:r>
                  </m:oMath>
                </a14:m>
                <a:endParaRPr lang="en-US" altLang="ja-JP" sz="2500" dirty="0">
                  <a:latin typeface="Cambria Math"/>
                </a:endParaRPr>
              </a:p>
              <a:p>
                <a:pPr lvl="1" algn="just">
                  <a:buFont typeface="Wingdings" panose="05000000000000000000" pitchFamily="2" charset="2"/>
                  <a:buChar char="n"/>
                </a:pPr>
                <a:r>
                  <a:rPr lang="ja-JP" altLang="en-US" sz="2500" dirty="0">
                    <a:latin typeface="Cambria Math"/>
                  </a:rPr>
                  <a:t>需要曲線</a:t>
                </a:r>
                <a:r>
                  <a:rPr lang="en-US" altLang="ja-JP" sz="2500" dirty="0">
                    <a:latin typeface="Cambria Math"/>
                  </a:rPr>
                  <a:t>		</a:t>
                </a:r>
                <a14:m>
                  <m:oMath xmlns:m="http://schemas.openxmlformats.org/officeDocument/2006/math">
                    <m:r>
                      <a:rPr lang="en-US" altLang="ja-JP" sz="2500" b="0" i="1" smtClean="0">
                        <a:latin typeface="Cambria Math"/>
                      </a:rPr>
                      <m:t>𝑃</m:t>
                    </m:r>
                    <m:r>
                      <a:rPr lang="en-US" altLang="ja-JP" sz="2500" b="0" i="1" smtClean="0">
                        <a:latin typeface="Cambria Math"/>
                      </a:rPr>
                      <m:t>=</m:t>
                    </m:r>
                    <m:f>
                      <m:fPr>
                        <m:ctrlPr>
                          <a:rPr lang="en-US" altLang="ja-JP" sz="2500" b="0" i="1" smtClean="0">
                            <a:latin typeface="Cambria Math" panose="02040503050406030204" pitchFamily="18" charset="0"/>
                          </a:rPr>
                        </m:ctrlPr>
                      </m:fPr>
                      <m:num>
                        <m:r>
                          <a:rPr lang="en-US" altLang="ja-JP" sz="2500" b="0" i="1" smtClean="0">
                            <a:latin typeface="Cambria Math"/>
                          </a:rPr>
                          <m:t>𝐵</m:t>
                        </m:r>
                      </m:num>
                      <m:den>
                        <m:r>
                          <a:rPr lang="en-US" altLang="ja-JP" sz="2500" b="0" i="1" smtClean="0">
                            <a:latin typeface="Cambria Math"/>
                          </a:rPr>
                          <m:t>𝐴</m:t>
                        </m:r>
                      </m:den>
                    </m:f>
                    <m:r>
                      <a:rPr lang="en-US" altLang="ja-JP" sz="2500" b="0" i="1" smtClean="0">
                        <a:solidFill>
                          <a:srgbClr val="0070C0"/>
                        </a:solidFill>
                        <a:latin typeface="Cambria Math"/>
                      </a:rPr>
                      <m:t>−</m:t>
                    </m:r>
                    <m:r>
                      <a:rPr lang="en-US" altLang="ja-JP" sz="2500" b="0" i="1" smtClean="0">
                        <a:solidFill>
                          <a:srgbClr val="0070C0"/>
                        </a:solidFill>
                        <a:latin typeface="Cambria Math"/>
                      </a:rPr>
                      <m:t>𝑇</m:t>
                    </m:r>
                    <m:r>
                      <a:rPr lang="en-US" altLang="ja-JP" sz="2500" b="0" i="1" smtClean="0">
                        <a:latin typeface="Cambria Math"/>
                      </a:rPr>
                      <m:t>+</m:t>
                    </m:r>
                    <m:f>
                      <m:fPr>
                        <m:ctrlPr>
                          <a:rPr lang="en-US" altLang="ja-JP" sz="2500" b="0" i="1" smtClean="0">
                            <a:latin typeface="Cambria Math" panose="02040503050406030204" pitchFamily="18" charset="0"/>
                          </a:rPr>
                        </m:ctrlPr>
                      </m:fPr>
                      <m:num>
                        <m:r>
                          <a:rPr lang="en-US" altLang="ja-JP" sz="2500" b="0" i="1" smtClean="0">
                            <a:latin typeface="Cambria Math"/>
                          </a:rPr>
                          <m:t>1</m:t>
                        </m:r>
                      </m:num>
                      <m:den>
                        <m:r>
                          <a:rPr lang="en-US" altLang="ja-JP" sz="2500" b="0" i="1" smtClean="0">
                            <a:latin typeface="Cambria Math"/>
                          </a:rPr>
                          <m:t>𝐴</m:t>
                        </m:r>
                      </m:den>
                    </m:f>
                    <m:r>
                      <a:rPr lang="en-US" altLang="ja-JP" sz="2500" b="0" i="1" smtClean="0">
                        <a:latin typeface="Cambria Math"/>
                      </a:rPr>
                      <m:t>𝐷</m:t>
                    </m:r>
                  </m:oMath>
                </a14:m>
                <a:endParaRPr lang="en-US" altLang="ja-JP" sz="2500" dirty="0">
                  <a:latin typeface="Cambria Math"/>
                </a:endParaRPr>
              </a:p>
              <a:p>
                <a:pPr algn="just">
                  <a:buFont typeface="Wingdings" panose="05000000000000000000" pitchFamily="2" charset="2"/>
                  <a:buChar char="n"/>
                </a:pPr>
                <a:endParaRPr lang="en-US" altLang="ja-JP" sz="2800" dirty="0">
                  <a:latin typeface="Cambria Math"/>
                </a:endParaRPr>
              </a:p>
              <a:p>
                <a:pPr algn="just">
                  <a:buFont typeface="Wingdings" panose="05000000000000000000" pitchFamily="2" charset="2"/>
                  <a:buChar char="n"/>
                </a:pPr>
                <a:r>
                  <a:rPr lang="ja-JP" altLang="en-US" sz="2800" dirty="0">
                    <a:latin typeface="Cambria Math"/>
                  </a:rPr>
                  <a:t>需要曲線は</a:t>
                </a:r>
                <a:r>
                  <a:rPr lang="en-US" altLang="ja-JP" sz="2800" i="1" dirty="0">
                    <a:solidFill>
                      <a:srgbClr val="0070C0"/>
                    </a:solidFill>
                    <a:latin typeface="Cambria Math"/>
                  </a:rPr>
                  <a:t>T  </a:t>
                </a:r>
                <a:r>
                  <a:rPr lang="ja-JP" altLang="en-US" sz="2800" dirty="0" err="1">
                    <a:solidFill>
                      <a:srgbClr val="0070C0"/>
                    </a:solidFill>
                    <a:latin typeface="Cambria Math"/>
                  </a:rPr>
                  <a:t>だけ</a:t>
                </a:r>
                <a:r>
                  <a:rPr lang="ja-JP" altLang="en-US" sz="2800" dirty="0">
                    <a:solidFill>
                      <a:srgbClr val="0070C0"/>
                    </a:solidFill>
                    <a:latin typeface="Cambria Math"/>
                  </a:rPr>
                  <a:t>下側にシフト</a:t>
                </a:r>
                <a:r>
                  <a:rPr lang="ja-JP" altLang="en-US" sz="2800" dirty="0">
                    <a:latin typeface="Cambria Math"/>
                  </a:rPr>
                  <a:t>する．</a:t>
                </a:r>
                <a:endParaRPr lang="en-US" altLang="ja-JP" sz="2800" dirty="0">
                  <a:latin typeface="Cambria Math"/>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xfrm>
                <a:off x="457200" y="1556792"/>
                <a:ext cx="8363272" cy="4680520"/>
              </a:xfrm>
              <a:blipFill rotWithShape="1">
                <a:blip r:embed="rId2"/>
                <a:stretch>
                  <a:fillRect l="-656" t="-2604" r="-1458" b="-221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4</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dirty="0"/>
              <a:t>梶谷真也・鈴木史馬</a:t>
            </a:r>
            <a:r>
              <a:rPr kumimoji="1" lang="en-US" altLang="ja-JP" dirty="0"/>
              <a:t>『</a:t>
            </a:r>
            <a:r>
              <a:rPr kumimoji="1" lang="ja-JP" altLang="en-US" dirty="0"/>
              <a:t>しっかり基礎からミクロ経済学－</a:t>
            </a:r>
            <a:r>
              <a:rPr kumimoji="1" lang="en-US" altLang="ja-JP" dirty="0"/>
              <a:t>LQ</a:t>
            </a:r>
            <a:r>
              <a:rPr kumimoji="1" lang="ja-JP" altLang="en-US" dirty="0"/>
              <a:t>アプローチ</a:t>
            </a:r>
            <a:r>
              <a:rPr kumimoji="1" lang="en-US" altLang="ja-JP" dirty="0"/>
              <a:t>』</a:t>
            </a:r>
            <a:r>
              <a:rPr kumimoji="1" lang="ja-JP" altLang="en-US" dirty="0"/>
              <a:t>（日本評論社）</a:t>
            </a:r>
          </a:p>
        </p:txBody>
      </p:sp>
      <p:sp>
        <p:nvSpPr>
          <p:cNvPr id="5" name="日付プレースホルダー 4">
            <a:extLst>
              <a:ext uri="{FF2B5EF4-FFF2-40B4-BE49-F238E27FC236}">
                <a16:creationId xmlns:a16="http://schemas.microsoft.com/office/drawing/2014/main" id="{61638304-6917-454B-A644-88AF91FA21E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404939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a:t>
            </a:r>
            <a:br>
              <a:rPr lang="en-US" altLang="ja-JP" sz="2800" dirty="0">
                <a:solidFill>
                  <a:srgbClr val="0070C0"/>
                </a:solidFill>
                <a:latin typeface="+mj-ea"/>
              </a:rPr>
            </a:br>
            <a:r>
              <a:rPr lang="ja-JP" altLang="en-US" sz="2800" dirty="0">
                <a:solidFill>
                  <a:srgbClr val="0070C0"/>
                </a:solidFill>
                <a:latin typeface="+mj-ea"/>
              </a:rPr>
              <a:t>取引費用がある場合の需要と供給</a:t>
            </a:r>
            <a:endParaRPr kumimoji="1" lang="ja-JP" altLang="en-US" sz="2800" dirty="0">
              <a:solidFill>
                <a:srgbClr val="002060"/>
              </a:solidFill>
              <a:latin typeface="HGP創英角ｺﾞｼｯｸUB" pitchFamily="50" charset="-128"/>
              <a:ea typeface="HGP創英角ｺﾞｼｯｸUB" pitchFamily="50" charset="-128"/>
            </a:endParaRPr>
          </a:p>
        </p:txBody>
      </p:sp>
      <mc:AlternateContent xmlns:mc="http://schemas.openxmlformats.org/markup-compatibility/2006">
        <mc:Choice xmlns:a14="http://schemas.microsoft.com/office/drawing/2010/main" Requires="a14">
          <p:sp>
            <p:nvSpPr>
              <p:cNvPr id="3" name="コンテンツ プレースホルダ 2"/>
              <p:cNvSpPr>
                <a:spLocks noGrp="1"/>
              </p:cNvSpPr>
              <p:nvPr>
                <p:ph idx="1"/>
              </p:nvPr>
            </p:nvSpPr>
            <p:spPr>
              <a:xfrm>
                <a:off x="457200" y="1556792"/>
                <a:ext cx="8507288" cy="4752528"/>
              </a:xfrm>
            </p:spPr>
            <p:txBody>
              <a:bodyPr>
                <a:normAutofit fontScale="85000" lnSpcReduction="10000"/>
              </a:bodyPr>
              <a:lstStyle/>
              <a:p>
                <a:pPr algn="just">
                  <a:buFont typeface="Wingdings" panose="05000000000000000000" pitchFamily="2" charset="2"/>
                  <a:buChar char="n"/>
                </a:pPr>
                <a:r>
                  <a:rPr lang="ja-JP" altLang="en-US" sz="2800" dirty="0">
                    <a:latin typeface="Cambria Math"/>
                  </a:rPr>
                  <a:t>生産者の利潤最大化問題</a:t>
                </a:r>
                <a:endParaRPr lang="en-US" altLang="ja-JP" sz="2800" dirty="0">
                  <a:latin typeface="Cambria Math"/>
                </a:endParaRPr>
              </a:p>
              <a:p>
                <a:pPr marL="0" indent="0" algn="just">
                  <a:buNone/>
                </a:pPr>
                <a:endParaRPr lang="en-US" altLang="ja-JP" sz="800" dirty="0">
                  <a:latin typeface="Cambria Math"/>
                </a:endParaRPr>
              </a:p>
              <a:p>
                <a:pPr lvl="1" algn="just">
                  <a:buFont typeface="Wingdings" panose="05000000000000000000" pitchFamily="2" charset="2"/>
                  <a:buChar char="n"/>
                </a:pPr>
                <a:r>
                  <a:rPr lang="ja-JP" altLang="en-US" sz="2500" dirty="0">
                    <a:latin typeface="Cambria Math"/>
                  </a:rPr>
                  <a:t>生産関数は従来と一緒．</a:t>
                </a:r>
                <a:r>
                  <a:rPr lang="en-US" altLang="ja-JP" sz="2500" dirty="0">
                    <a:latin typeface="Cambria Math"/>
                  </a:rPr>
                  <a:t>		</a:t>
                </a:r>
                <a14:m>
                  <m:oMath xmlns:m="http://schemas.openxmlformats.org/officeDocument/2006/math">
                    <m:r>
                      <a:rPr lang="en-US" altLang="ja-JP" sz="2500" b="0" i="1" smtClean="0">
                        <a:latin typeface="Cambria Math"/>
                      </a:rPr>
                      <m:t>𝑦</m:t>
                    </m:r>
                    <m:r>
                      <a:rPr lang="en-US" altLang="ja-JP" sz="2500" b="0" i="1" smtClean="0">
                        <a:latin typeface="Cambria Math"/>
                      </a:rPr>
                      <m:t>=</m:t>
                    </m:r>
                    <m:rad>
                      <m:radPr>
                        <m:degHide m:val="on"/>
                        <m:ctrlPr>
                          <a:rPr lang="en-US" altLang="ja-JP" sz="2500" b="0" i="1" smtClean="0">
                            <a:latin typeface="Cambria Math" panose="02040503050406030204" pitchFamily="18" charset="0"/>
                          </a:rPr>
                        </m:ctrlPr>
                      </m:radPr>
                      <m:deg/>
                      <m:e>
                        <m:r>
                          <a:rPr lang="en-US" altLang="ja-JP" sz="2500" b="0" i="1" smtClean="0">
                            <a:latin typeface="Cambria Math"/>
                          </a:rPr>
                          <m:t>2</m:t>
                        </m:r>
                        <m:r>
                          <a:rPr lang="en-US" altLang="ja-JP" sz="2500" b="0" i="1" smtClean="0">
                            <a:latin typeface="Cambria Math"/>
                          </a:rPr>
                          <m:t>𝐻𝑙</m:t>
                        </m:r>
                      </m:e>
                    </m:rad>
                  </m:oMath>
                </a14:m>
                <a:endParaRPr lang="en-US" altLang="ja-JP" sz="2500" dirty="0">
                  <a:latin typeface="Cambria Math"/>
                </a:endParaRPr>
              </a:p>
              <a:p>
                <a:pPr marL="274320" lvl="1" indent="0" algn="just">
                  <a:buNone/>
                </a:pPr>
                <a:endParaRPr lang="en-US" altLang="ja-JP" sz="900" dirty="0">
                  <a:latin typeface="Cambria Math"/>
                </a:endParaRPr>
              </a:p>
              <a:p>
                <a:pPr lvl="1" algn="just">
                  <a:buFont typeface="Wingdings" panose="05000000000000000000" pitchFamily="2" charset="2"/>
                  <a:buChar char="n"/>
                </a:pPr>
                <a:r>
                  <a:rPr lang="ja-JP" altLang="en-US" sz="2500" dirty="0">
                    <a:latin typeface="Cambria Math"/>
                  </a:rPr>
                  <a:t>収入関数は従来と一緒．　</a:t>
                </a:r>
                <a:r>
                  <a:rPr lang="en-US" altLang="ja-JP" sz="2500" dirty="0">
                    <a:latin typeface="Cambria Math"/>
                  </a:rPr>
                  <a:t>		</a:t>
                </a:r>
                <a14:m>
                  <m:oMath xmlns:m="http://schemas.openxmlformats.org/officeDocument/2006/math">
                    <m:r>
                      <a:rPr lang="en-US" altLang="ja-JP" sz="2500" b="0" i="1" smtClean="0">
                        <a:latin typeface="Cambria Math" panose="02040503050406030204" pitchFamily="18" charset="0"/>
                      </a:rPr>
                      <m:t>𝑅</m:t>
                    </m:r>
                    <m:r>
                      <a:rPr lang="en-US" altLang="ja-JP" sz="2500" b="0" i="0" smtClean="0">
                        <a:latin typeface="Cambria Math" panose="02040503050406030204" pitchFamily="18" charset="0"/>
                      </a:rPr>
                      <m:t>=</m:t>
                    </m:r>
                    <m:r>
                      <a:rPr lang="en-US" altLang="ja-JP" sz="2500" i="1">
                        <a:latin typeface="Cambria Math"/>
                      </a:rPr>
                      <m:t>𝑃𝑦</m:t>
                    </m:r>
                  </m:oMath>
                </a14:m>
                <a:endParaRPr lang="en-US" altLang="ja-JP" sz="2500" dirty="0">
                  <a:latin typeface="Cambria Math"/>
                </a:endParaRPr>
              </a:p>
              <a:p>
                <a:pPr marL="274320" lvl="1" indent="0" algn="just">
                  <a:buNone/>
                </a:pPr>
                <a:endParaRPr lang="en-US" altLang="ja-JP" sz="900" dirty="0">
                  <a:latin typeface="Cambria Math"/>
                </a:endParaRPr>
              </a:p>
              <a:p>
                <a:pPr lvl="1" algn="just">
                  <a:buFont typeface="Wingdings" panose="05000000000000000000" pitchFamily="2" charset="2"/>
                  <a:buChar char="n"/>
                </a:pPr>
                <a:r>
                  <a:rPr lang="ja-JP" altLang="en-US" sz="2500" dirty="0">
                    <a:latin typeface="Cambria Math"/>
                  </a:rPr>
                  <a:t>費用関数には取引費用．</a:t>
                </a:r>
                <a:r>
                  <a:rPr lang="en-US" altLang="ja-JP" sz="2500" dirty="0">
                    <a:latin typeface="Cambria Math"/>
                  </a:rPr>
                  <a:t>		</a:t>
                </a:r>
                <a14:m>
                  <m:oMath xmlns:m="http://schemas.openxmlformats.org/officeDocument/2006/math">
                    <m:r>
                      <a:rPr lang="en-US" altLang="ja-JP" sz="2500" b="0" i="1" smtClean="0">
                        <a:latin typeface="Cambria Math" panose="02040503050406030204" pitchFamily="18" charset="0"/>
                      </a:rPr>
                      <m:t>𝑇𝐶</m:t>
                    </m:r>
                    <m:r>
                      <a:rPr lang="en-US" altLang="ja-JP" sz="2500" b="0" i="0" smtClean="0">
                        <a:latin typeface="Cambria Math" panose="02040503050406030204" pitchFamily="18" charset="0"/>
                      </a:rPr>
                      <m:t>=</m:t>
                    </m:r>
                    <m:f>
                      <m:fPr>
                        <m:ctrlPr>
                          <a:rPr lang="en-US" altLang="ja-JP" sz="2500" b="0" i="1" smtClean="0">
                            <a:latin typeface="Cambria Math" panose="02040503050406030204" pitchFamily="18" charset="0"/>
                          </a:rPr>
                        </m:ctrlPr>
                      </m:fPr>
                      <m:num>
                        <m:r>
                          <a:rPr lang="en-US" altLang="ja-JP" sz="2500" b="0" i="1" smtClean="0">
                            <a:latin typeface="Cambria Math"/>
                          </a:rPr>
                          <m:t>𝑊</m:t>
                        </m:r>
                      </m:num>
                      <m:den>
                        <m:r>
                          <a:rPr lang="en-US" altLang="ja-JP" sz="2500" b="0" i="1" smtClean="0">
                            <a:latin typeface="Cambria Math"/>
                          </a:rPr>
                          <m:t>2</m:t>
                        </m:r>
                        <m:r>
                          <a:rPr lang="en-US" altLang="ja-JP" sz="2500" b="0" i="1" smtClean="0">
                            <a:latin typeface="Cambria Math"/>
                          </a:rPr>
                          <m:t>𝐻</m:t>
                        </m:r>
                      </m:den>
                    </m:f>
                    <m:sSup>
                      <m:sSupPr>
                        <m:ctrlPr>
                          <a:rPr lang="en-US" altLang="ja-JP" sz="2500" b="0" i="1" smtClean="0">
                            <a:latin typeface="Cambria Math" panose="02040503050406030204" pitchFamily="18" charset="0"/>
                          </a:rPr>
                        </m:ctrlPr>
                      </m:sSupPr>
                      <m:e>
                        <m:r>
                          <a:rPr lang="en-US" altLang="ja-JP" sz="2500" b="0" i="1" smtClean="0">
                            <a:latin typeface="Cambria Math"/>
                          </a:rPr>
                          <m:t>𝑦</m:t>
                        </m:r>
                      </m:e>
                      <m:sup>
                        <m:r>
                          <a:rPr lang="en-US" altLang="ja-JP" sz="2500" b="0" i="1" smtClean="0">
                            <a:latin typeface="Cambria Math"/>
                          </a:rPr>
                          <m:t>2</m:t>
                        </m:r>
                      </m:sup>
                    </m:sSup>
                    <m:r>
                      <a:rPr lang="en-US" altLang="ja-JP" sz="2500" b="0" i="1" smtClean="0">
                        <a:latin typeface="Cambria Math"/>
                      </a:rPr>
                      <m:t>+</m:t>
                    </m:r>
                    <m:r>
                      <a:rPr lang="en-US" altLang="ja-JP" sz="2500" b="0" i="1" smtClean="0">
                        <a:latin typeface="Cambria Math"/>
                      </a:rPr>
                      <m:t>𝐸𝑦</m:t>
                    </m:r>
                  </m:oMath>
                </a14:m>
                <a:endParaRPr lang="en-US" altLang="ja-JP" sz="2500" dirty="0">
                  <a:latin typeface="Cambria Math"/>
                </a:endParaRPr>
              </a:p>
              <a:p>
                <a:pPr algn="just">
                  <a:buFont typeface="Wingdings" panose="05000000000000000000" pitchFamily="2" charset="2"/>
                  <a:buChar char="n"/>
                </a:pPr>
                <a:endParaRPr lang="en-US" altLang="ja-JP" sz="2800" dirty="0">
                  <a:latin typeface="Cambria Math"/>
                </a:endParaRPr>
              </a:p>
              <a:p>
                <a:pPr algn="just">
                  <a:buFont typeface="Wingdings" panose="05000000000000000000" pitchFamily="2" charset="2"/>
                  <a:buChar char="n"/>
                </a:pPr>
                <a:r>
                  <a:rPr lang="ja-JP" altLang="en-US" sz="2800" dirty="0">
                    <a:latin typeface="Cambria Math"/>
                  </a:rPr>
                  <a:t>利潤最大化問題より，以下の供給関数・供給曲線が得られる．</a:t>
                </a:r>
                <a:endParaRPr lang="en-US" altLang="ja-JP" sz="2800" dirty="0">
                  <a:latin typeface="Cambria Math"/>
                </a:endParaRPr>
              </a:p>
              <a:p>
                <a:pPr lvl="1" algn="just">
                  <a:buFont typeface="Wingdings" panose="05000000000000000000" pitchFamily="2" charset="2"/>
                  <a:buChar char="n"/>
                </a:pPr>
                <a:r>
                  <a:rPr lang="ja-JP" altLang="en-US" sz="2500" dirty="0">
                    <a:latin typeface="Cambria Math"/>
                  </a:rPr>
                  <a:t>供給関数</a:t>
                </a:r>
                <a:r>
                  <a:rPr lang="en-US" altLang="ja-JP" sz="2500" dirty="0">
                    <a:latin typeface="Cambria Math"/>
                  </a:rPr>
                  <a:t>		</a:t>
                </a:r>
                <a14:m>
                  <m:oMath xmlns:m="http://schemas.openxmlformats.org/officeDocument/2006/math">
                    <m:r>
                      <a:rPr lang="en-US" altLang="ja-JP" sz="2500" b="0" i="1" smtClean="0">
                        <a:latin typeface="Cambria Math"/>
                      </a:rPr>
                      <m:t>𝑆</m:t>
                    </m:r>
                    <m:r>
                      <a:rPr lang="en-US" altLang="ja-JP" sz="2500" b="0" i="1" smtClean="0">
                        <a:latin typeface="Cambria Math"/>
                      </a:rPr>
                      <m:t>=</m:t>
                    </m:r>
                    <m:f>
                      <m:fPr>
                        <m:ctrlPr>
                          <a:rPr lang="en-US" altLang="ja-JP" sz="2500" b="0" i="1" smtClean="0">
                            <a:latin typeface="Cambria Math" panose="02040503050406030204" pitchFamily="18" charset="0"/>
                          </a:rPr>
                        </m:ctrlPr>
                      </m:fPr>
                      <m:num>
                        <m:r>
                          <a:rPr lang="en-US" altLang="ja-JP" sz="2500" b="0" i="1" smtClean="0">
                            <a:latin typeface="Cambria Math"/>
                          </a:rPr>
                          <m:t>𝐻</m:t>
                        </m:r>
                      </m:num>
                      <m:den>
                        <m:r>
                          <a:rPr lang="en-US" altLang="ja-JP" sz="2500" b="0" i="1" smtClean="0">
                            <a:latin typeface="Cambria Math"/>
                          </a:rPr>
                          <m:t>𝑊</m:t>
                        </m:r>
                      </m:den>
                    </m:f>
                    <m:d>
                      <m:dPr>
                        <m:ctrlPr>
                          <a:rPr lang="en-US" altLang="ja-JP" sz="2500" b="0" i="1" smtClean="0">
                            <a:latin typeface="Cambria Math" panose="02040503050406030204" pitchFamily="18" charset="0"/>
                          </a:rPr>
                        </m:ctrlPr>
                      </m:dPr>
                      <m:e>
                        <m:r>
                          <a:rPr lang="en-US" altLang="ja-JP" sz="2500" b="0" i="1" smtClean="0">
                            <a:latin typeface="Cambria Math"/>
                          </a:rPr>
                          <m:t>𝑃</m:t>
                        </m:r>
                        <m:r>
                          <a:rPr lang="en-US" altLang="ja-JP" sz="2500" b="0" i="1" smtClean="0">
                            <a:latin typeface="Cambria Math"/>
                          </a:rPr>
                          <m:t>−</m:t>
                        </m:r>
                        <m:r>
                          <a:rPr lang="en-US" altLang="ja-JP" sz="2500" b="0" i="1" smtClean="0">
                            <a:latin typeface="Cambria Math"/>
                          </a:rPr>
                          <m:t>𝐸</m:t>
                        </m:r>
                      </m:e>
                    </m:d>
                  </m:oMath>
                </a14:m>
                <a:endParaRPr lang="en-US" altLang="ja-JP" sz="2500" dirty="0">
                  <a:latin typeface="Cambria Math"/>
                </a:endParaRPr>
              </a:p>
              <a:p>
                <a:pPr lvl="1" algn="just">
                  <a:buFont typeface="Wingdings" panose="05000000000000000000" pitchFamily="2" charset="2"/>
                  <a:buChar char="n"/>
                </a:pPr>
                <a:r>
                  <a:rPr lang="ja-JP" altLang="en-US" sz="2500" dirty="0">
                    <a:latin typeface="Cambria Math"/>
                  </a:rPr>
                  <a:t>供給曲線</a:t>
                </a:r>
                <a:r>
                  <a:rPr lang="en-US" altLang="ja-JP" sz="2500" dirty="0">
                    <a:latin typeface="Cambria Math"/>
                  </a:rPr>
                  <a:t>		</a:t>
                </a:r>
                <a14:m>
                  <m:oMath xmlns:m="http://schemas.openxmlformats.org/officeDocument/2006/math">
                    <m:r>
                      <a:rPr lang="en-US" altLang="ja-JP" sz="2500" b="0" i="1" smtClean="0">
                        <a:latin typeface="Cambria Math"/>
                      </a:rPr>
                      <m:t>𝑃</m:t>
                    </m:r>
                    <m:r>
                      <a:rPr lang="en-US" altLang="ja-JP" sz="2500" b="0" i="1" smtClean="0">
                        <a:latin typeface="Cambria Math"/>
                      </a:rPr>
                      <m:t>=</m:t>
                    </m:r>
                    <m:f>
                      <m:fPr>
                        <m:ctrlPr>
                          <a:rPr lang="en-US" altLang="ja-JP" sz="2500" b="0" i="1" smtClean="0">
                            <a:latin typeface="Cambria Math" panose="02040503050406030204" pitchFamily="18" charset="0"/>
                          </a:rPr>
                        </m:ctrlPr>
                      </m:fPr>
                      <m:num>
                        <m:r>
                          <a:rPr lang="en-US" altLang="ja-JP" sz="2500" b="0" i="1" smtClean="0">
                            <a:latin typeface="Cambria Math"/>
                          </a:rPr>
                          <m:t>𝑊</m:t>
                        </m:r>
                      </m:num>
                      <m:den>
                        <m:r>
                          <a:rPr lang="en-US" altLang="ja-JP" sz="2500" b="0" i="1" smtClean="0">
                            <a:latin typeface="Cambria Math"/>
                          </a:rPr>
                          <m:t>𝐻</m:t>
                        </m:r>
                      </m:den>
                    </m:f>
                    <m:r>
                      <a:rPr lang="en-US" altLang="ja-JP" sz="2500" b="0" i="1" smtClean="0">
                        <a:latin typeface="Cambria Math"/>
                      </a:rPr>
                      <m:t>𝑆</m:t>
                    </m:r>
                    <m:r>
                      <a:rPr lang="en-US" altLang="ja-JP" sz="2500" b="0" i="1" smtClean="0">
                        <a:solidFill>
                          <a:srgbClr val="0070C0"/>
                        </a:solidFill>
                        <a:latin typeface="Cambria Math"/>
                      </a:rPr>
                      <m:t>+</m:t>
                    </m:r>
                    <m:r>
                      <a:rPr lang="en-US" altLang="ja-JP" sz="2500" b="0" i="1" smtClean="0">
                        <a:solidFill>
                          <a:srgbClr val="0070C0"/>
                        </a:solidFill>
                        <a:latin typeface="Cambria Math"/>
                      </a:rPr>
                      <m:t>𝐸</m:t>
                    </m:r>
                  </m:oMath>
                </a14:m>
                <a:endParaRPr lang="en-US" altLang="ja-JP" sz="2500" dirty="0">
                  <a:solidFill>
                    <a:srgbClr val="0070C0"/>
                  </a:solidFill>
                  <a:latin typeface="Cambria Math"/>
                </a:endParaRPr>
              </a:p>
              <a:p>
                <a:pPr algn="just">
                  <a:buFont typeface="Wingdings" panose="05000000000000000000" pitchFamily="2" charset="2"/>
                  <a:buChar char="n"/>
                </a:pPr>
                <a:endParaRPr lang="en-US" altLang="ja-JP" sz="2800" dirty="0">
                  <a:latin typeface="Cambria Math"/>
                </a:endParaRPr>
              </a:p>
              <a:p>
                <a:pPr algn="just">
                  <a:buFont typeface="Wingdings" panose="05000000000000000000" pitchFamily="2" charset="2"/>
                  <a:buChar char="n"/>
                </a:pPr>
                <a:r>
                  <a:rPr lang="ja-JP" altLang="en-US" sz="2800" dirty="0">
                    <a:latin typeface="Cambria Math"/>
                  </a:rPr>
                  <a:t>供給曲線は</a:t>
                </a:r>
                <a:r>
                  <a:rPr lang="ja-JP" altLang="en-US" sz="2800" i="1" dirty="0">
                    <a:latin typeface="Cambria Math"/>
                  </a:rPr>
                  <a:t> </a:t>
                </a:r>
                <a:r>
                  <a:rPr lang="en-US" altLang="ja-JP" sz="2800" i="1" dirty="0">
                    <a:solidFill>
                      <a:srgbClr val="0070C0"/>
                    </a:solidFill>
                    <a:latin typeface="Cambria Math"/>
                  </a:rPr>
                  <a:t>E  </a:t>
                </a:r>
                <a:r>
                  <a:rPr lang="ja-JP" altLang="en-US" sz="2800" dirty="0" err="1">
                    <a:solidFill>
                      <a:srgbClr val="0070C0"/>
                    </a:solidFill>
                    <a:latin typeface="Cambria Math"/>
                  </a:rPr>
                  <a:t>だけ</a:t>
                </a:r>
                <a:r>
                  <a:rPr lang="ja-JP" altLang="en-US" sz="2800" dirty="0">
                    <a:solidFill>
                      <a:srgbClr val="0070C0"/>
                    </a:solidFill>
                    <a:latin typeface="Cambria Math"/>
                  </a:rPr>
                  <a:t>上側にシフト</a:t>
                </a:r>
                <a:r>
                  <a:rPr lang="ja-JP" altLang="en-US" sz="2800" dirty="0">
                    <a:latin typeface="Cambria Math"/>
                  </a:rPr>
                  <a:t>する．</a:t>
                </a:r>
                <a:endParaRPr lang="en-US" altLang="ja-JP" sz="2800" dirty="0">
                  <a:latin typeface="Cambria Math"/>
                </a:endParaRPr>
              </a:p>
            </p:txBody>
          </p:sp>
        </mc:Choice>
        <mc:Fallback>
          <p:sp>
            <p:nvSpPr>
              <p:cNvPr id="3" name="コンテンツ プレースホルダ 2"/>
              <p:cNvSpPr>
                <a:spLocks noGrp="1" noRot="1" noChangeAspect="1" noMove="1" noResize="1" noEditPoints="1" noAdjustHandles="1" noChangeArrowheads="1" noChangeShapeType="1" noTextEdit="1"/>
              </p:cNvSpPr>
              <p:nvPr>
                <p:ph idx="1"/>
              </p:nvPr>
            </p:nvSpPr>
            <p:spPr>
              <a:xfrm>
                <a:off x="457200" y="1556792"/>
                <a:ext cx="8507288" cy="4752528"/>
              </a:xfrm>
              <a:blipFill>
                <a:blip r:embed="rId2"/>
                <a:stretch>
                  <a:fillRect l="-430" t="-2179" b="-2051"/>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5</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CED24359-6BCF-43FC-AA24-1F010E082038}"/>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08977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fade">
                                      <p:cBhvr>
                                        <p:cTn id="7" dur="500"/>
                                        <p:tgtEl>
                                          <p:spTgt spid="3">
                                            <p:txEl>
                                              <p:pRg st="8" end="8"/>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9" end="9"/>
                                            </p:txEl>
                                          </p:spTgt>
                                        </p:tgtEl>
                                        <p:attrNameLst>
                                          <p:attrName>style.visibility</p:attrName>
                                        </p:attrNameLst>
                                      </p:cBhvr>
                                      <p:to>
                                        <p:strVal val="visible"/>
                                      </p:to>
                                    </p:set>
                                    <p:animEffect transition="in" filter="fade">
                                      <p:cBhvr>
                                        <p:cTn id="10" dur="500"/>
                                        <p:tgtEl>
                                          <p:spTgt spid="3">
                                            <p:txEl>
                                              <p:pRg st="9" end="9"/>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animEffect transition="in" filter="fade">
                                      <p:cBhvr>
                                        <p:cTn id="13" dur="500"/>
                                        <p:tgtEl>
                                          <p:spTgt spid="3">
                                            <p:txEl>
                                              <p:pRg st="10" end="1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12" end="12"/>
                                            </p:txEl>
                                          </p:spTgt>
                                        </p:tgtEl>
                                        <p:attrNameLst>
                                          <p:attrName>style.visibility</p:attrName>
                                        </p:attrNameLst>
                                      </p:cBhvr>
                                      <p:to>
                                        <p:strVal val="visible"/>
                                      </p:to>
                                    </p:set>
                                    <p:animEffect transition="in" filter="fade">
                                      <p:cBhvr>
                                        <p:cTn id="18"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latin typeface="+mj-ea"/>
              </a:rPr>
              <a:t>●〇</a:t>
            </a:r>
            <a:br>
              <a:rPr lang="en-US" altLang="ja-JP" sz="2800" dirty="0">
                <a:solidFill>
                  <a:srgbClr val="0070C0"/>
                </a:solidFill>
                <a:latin typeface="+mj-ea"/>
              </a:rPr>
            </a:br>
            <a:r>
              <a:rPr lang="ja-JP" altLang="en-US" sz="2800" dirty="0">
                <a:solidFill>
                  <a:srgbClr val="0070C0"/>
                </a:solidFill>
                <a:latin typeface="+mj-ea"/>
              </a:rPr>
              <a:t>取引費用のある市場の市場均衡</a:t>
            </a:r>
            <a:endParaRPr kumimoji="1" lang="ja-JP" altLang="en-US" sz="2800" dirty="0">
              <a:solidFill>
                <a:srgbClr val="0070C0"/>
              </a:solidFill>
              <a:latin typeface="+mj-ea"/>
            </a:endParaRPr>
          </a:p>
        </p:txBody>
      </p:sp>
      <p:sp>
        <p:nvSpPr>
          <p:cNvPr id="3" name="コンテンツ プレースホルダー 2"/>
          <p:cNvSpPr>
            <a:spLocks noGrp="1"/>
          </p:cNvSpPr>
          <p:nvPr>
            <p:ph idx="1"/>
          </p:nvPr>
        </p:nvSpPr>
        <p:spPr>
          <a:xfrm>
            <a:off x="251520" y="1196752"/>
            <a:ext cx="8651304" cy="4530725"/>
          </a:xfrm>
        </p:spPr>
        <p:txBody>
          <a:bodyPr>
            <a:normAutofit/>
          </a:bodyPr>
          <a:lstStyle/>
          <a:p>
            <a:pPr>
              <a:buFont typeface="Wingdings" panose="05000000000000000000" pitchFamily="2" charset="2"/>
              <a:buChar char="n"/>
            </a:pPr>
            <a:r>
              <a:rPr lang="ja-JP" altLang="en-US" sz="2400" dirty="0"/>
              <a:t>取引費用は企業のみが負担するケースに絞り，市場均衡を分析．</a:t>
            </a:r>
            <a:endParaRPr lang="en-US" altLang="ja-JP" sz="2400" dirty="0"/>
          </a:p>
          <a:p>
            <a:pPr lvl="1">
              <a:buFont typeface="Wingdings" panose="05000000000000000000" pitchFamily="2" charset="2"/>
              <a:buChar char="n"/>
            </a:pPr>
            <a:r>
              <a:rPr lang="en-US" altLang="ja-JP" sz="2100" i="1" dirty="0">
                <a:solidFill>
                  <a:srgbClr val="FF0000"/>
                </a:solidFill>
                <a:latin typeface="Times New Roman" panose="02020603050405020304" pitchFamily="18" charset="0"/>
                <a:cs typeface="Times New Roman" panose="02020603050405020304" pitchFamily="18" charset="0"/>
              </a:rPr>
              <a:t>S</a:t>
            </a:r>
            <a:r>
              <a:rPr lang="en-US" altLang="ja-JP" sz="2100" baseline="-25000" dirty="0">
                <a:solidFill>
                  <a:srgbClr val="FF0000"/>
                </a:solidFill>
                <a:latin typeface="Times New Roman" panose="02020603050405020304" pitchFamily="18" charset="0"/>
                <a:cs typeface="Times New Roman" panose="02020603050405020304" pitchFamily="18" charset="0"/>
              </a:rPr>
              <a:t>1M</a:t>
            </a:r>
            <a:r>
              <a:rPr lang="ja-JP" altLang="en-US" sz="2100" dirty="0"/>
              <a:t>は取引費用がない時，</a:t>
            </a:r>
            <a:r>
              <a:rPr lang="en-US" altLang="ja-JP" sz="2100" i="1" dirty="0">
                <a:solidFill>
                  <a:srgbClr val="0070C0"/>
                </a:solidFill>
                <a:latin typeface="Times New Roman" panose="02020603050405020304" pitchFamily="18" charset="0"/>
                <a:cs typeface="Times New Roman" panose="02020603050405020304" pitchFamily="18" charset="0"/>
              </a:rPr>
              <a:t>S</a:t>
            </a:r>
            <a:r>
              <a:rPr lang="en-US" altLang="ja-JP" sz="2100" baseline="-25000" dirty="0">
                <a:solidFill>
                  <a:srgbClr val="0070C0"/>
                </a:solidFill>
                <a:latin typeface="Times New Roman" panose="02020603050405020304" pitchFamily="18" charset="0"/>
                <a:cs typeface="Times New Roman" panose="02020603050405020304" pitchFamily="18" charset="0"/>
              </a:rPr>
              <a:t>2M</a:t>
            </a:r>
            <a:r>
              <a:rPr lang="ja-JP" altLang="en-US" sz="2100" dirty="0"/>
              <a:t>は取引費用がある時の市場供給曲線．</a:t>
            </a:r>
            <a:endParaRPr lang="en-US" altLang="ja-JP" sz="2100" dirty="0"/>
          </a:p>
          <a:p>
            <a:pPr lvl="1">
              <a:buFont typeface="Wingdings" panose="05000000000000000000" pitchFamily="2" charset="2"/>
              <a:buChar char="n"/>
            </a:pPr>
            <a:r>
              <a:rPr lang="ja-JP" altLang="en-US" sz="2100" dirty="0"/>
              <a:t>取引費用がない時の価格は</a:t>
            </a:r>
            <a:r>
              <a:rPr lang="en-US" altLang="ja-JP" sz="2100" i="1" dirty="0">
                <a:solidFill>
                  <a:srgbClr val="FF0000"/>
                </a:solidFill>
                <a:latin typeface="Times New Roman" panose="02020603050405020304" pitchFamily="18" charset="0"/>
                <a:cs typeface="Times New Roman" panose="02020603050405020304" pitchFamily="18" charset="0"/>
              </a:rPr>
              <a:t>P*</a:t>
            </a:r>
            <a:r>
              <a:rPr lang="ja-JP" altLang="en-US" sz="2100" dirty="0" err="1"/>
              <a:t>．</a:t>
            </a:r>
            <a:endParaRPr lang="en-US" altLang="ja-JP" sz="2100" dirty="0"/>
          </a:p>
          <a:p>
            <a:pPr lvl="1">
              <a:buFont typeface="Wingdings" panose="05000000000000000000" pitchFamily="2" charset="2"/>
              <a:buChar char="n"/>
            </a:pPr>
            <a:r>
              <a:rPr lang="ja-JP" altLang="en-US" sz="2100" dirty="0"/>
              <a:t>ある場合は消費者の支払価格は</a:t>
            </a:r>
            <a:r>
              <a:rPr lang="en-US" altLang="ja-JP" sz="2100" i="1" dirty="0">
                <a:solidFill>
                  <a:srgbClr val="00B050"/>
                </a:solidFill>
                <a:latin typeface="Times New Roman" panose="02020603050405020304" pitchFamily="18" charset="0"/>
                <a:cs typeface="Times New Roman" panose="02020603050405020304" pitchFamily="18" charset="0"/>
              </a:rPr>
              <a:t>P</a:t>
            </a:r>
            <a:r>
              <a:rPr lang="en-US" altLang="ja-JP" sz="2100" dirty="0">
                <a:solidFill>
                  <a:srgbClr val="00B050"/>
                </a:solidFill>
                <a:latin typeface="Times New Roman" panose="02020603050405020304" pitchFamily="18" charset="0"/>
                <a:cs typeface="Times New Roman" panose="02020603050405020304" pitchFamily="18" charset="0"/>
              </a:rPr>
              <a:t>*’</a:t>
            </a:r>
            <a:r>
              <a:rPr lang="ja-JP" altLang="en-US" sz="2100" dirty="0" err="1"/>
              <a:t>，</a:t>
            </a:r>
            <a:r>
              <a:rPr lang="ja-JP" altLang="en-US" sz="2100" dirty="0"/>
              <a:t>企業の受け取り価格は</a:t>
            </a:r>
            <a:r>
              <a:rPr lang="en-US" altLang="ja-JP" sz="2100" i="1" dirty="0">
                <a:solidFill>
                  <a:srgbClr val="00B050"/>
                </a:solidFill>
                <a:latin typeface="Times New Roman" panose="02020603050405020304" pitchFamily="18" charset="0"/>
                <a:cs typeface="Times New Roman" panose="02020603050405020304" pitchFamily="18" charset="0"/>
              </a:rPr>
              <a:t>P</a:t>
            </a:r>
            <a:r>
              <a:rPr lang="en-US" altLang="ja-JP" sz="2100" dirty="0">
                <a:solidFill>
                  <a:srgbClr val="00B050"/>
                </a:solidFill>
                <a:latin typeface="Times New Roman" panose="02020603050405020304" pitchFamily="18" charset="0"/>
                <a:cs typeface="Times New Roman" panose="02020603050405020304" pitchFamily="18" charset="0"/>
              </a:rPr>
              <a:t>*’</a:t>
            </a:r>
            <a:r>
              <a:rPr lang="ja-JP" altLang="en-US" sz="2100" dirty="0">
                <a:solidFill>
                  <a:schemeClr val="tx1"/>
                </a:solidFill>
                <a:latin typeface="Times New Roman" panose="02020603050405020304" pitchFamily="18" charset="0"/>
                <a:cs typeface="Times New Roman" panose="02020603050405020304" pitchFamily="18" charset="0"/>
              </a:rPr>
              <a:t>－</a:t>
            </a:r>
            <a:r>
              <a:rPr lang="en-US" altLang="ja-JP" sz="2100" i="1" dirty="0">
                <a:solidFill>
                  <a:srgbClr val="0070C0"/>
                </a:solidFill>
                <a:latin typeface="Times New Roman" panose="02020603050405020304" pitchFamily="18" charset="0"/>
                <a:cs typeface="Times New Roman" panose="02020603050405020304" pitchFamily="18" charset="0"/>
              </a:rPr>
              <a:t>E</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6</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正方形/長方形 8"/>
          <p:cNvSpPr/>
          <p:nvPr/>
        </p:nvSpPr>
        <p:spPr>
          <a:xfrm>
            <a:off x="1562808" y="2777220"/>
            <a:ext cx="5889511" cy="3892140"/>
          </a:xfrm>
          <a:prstGeom prst="rect">
            <a:avLst/>
          </a:prstGeom>
          <a:noFill/>
        </p:spPr>
      </p:sp>
      <p:cxnSp>
        <p:nvCxnSpPr>
          <p:cNvPr id="10" name="AutoShape 4"/>
          <p:cNvCxnSpPr>
            <a:cxnSpLocks noChangeShapeType="1"/>
          </p:cNvCxnSpPr>
          <p:nvPr/>
        </p:nvCxnSpPr>
        <p:spPr bwMode="auto">
          <a:xfrm>
            <a:off x="2434752" y="5864963"/>
            <a:ext cx="3913900" cy="189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 name="AutoShape 5"/>
          <p:cNvCxnSpPr>
            <a:cxnSpLocks noChangeShapeType="1"/>
          </p:cNvCxnSpPr>
          <p:nvPr/>
        </p:nvCxnSpPr>
        <p:spPr bwMode="auto">
          <a:xfrm flipV="1">
            <a:off x="2424786" y="3205506"/>
            <a:ext cx="1495" cy="264936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2" name="AutoShape 6"/>
          <p:cNvCxnSpPr>
            <a:cxnSpLocks noChangeShapeType="1"/>
          </p:cNvCxnSpPr>
          <p:nvPr/>
        </p:nvCxnSpPr>
        <p:spPr bwMode="auto">
          <a:xfrm>
            <a:off x="2424633" y="3533088"/>
            <a:ext cx="3366351" cy="2315304"/>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sp>
        <p:nvSpPr>
          <p:cNvPr id="13" name="Text Box 8"/>
          <p:cNvSpPr txBox="1">
            <a:spLocks noChangeArrowheads="1"/>
          </p:cNvSpPr>
          <p:nvPr/>
        </p:nvSpPr>
        <p:spPr bwMode="auto">
          <a:xfrm>
            <a:off x="2123836" y="2878869"/>
            <a:ext cx="926298" cy="32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a:effectLst/>
                <a:latin typeface="Century"/>
                <a:ea typeface="ＭＳ 明朝"/>
                <a:cs typeface="Times New Roman"/>
              </a:rPr>
              <a:t>P</a:t>
            </a:r>
            <a:r>
              <a:rPr lang="ja-JP" sz="1400" kern="100">
                <a:effectLst/>
                <a:latin typeface="Century"/>
                <a:ea typeface="ＭＳ 明朝"/>
                <a:cs typeface="Times New Roman"/>
              </a:rPr>
              <a:t>；価格</a:t>
            </a:r>
          </a:p>
        </p:txBody>
      </p:sp>
      <mc:AlternateContent xmlns:mc="http://schemas.openxmlformats.org/markup-compatibility/2006" xmlns:a14="http://schemas.microsoft.com/office/drawing/2010/main">
        <mc:Choice Requires="a14">
          <p:sp>
            <p:nvSpPr>
              <p:cNvPr id="14" name="Text Box 10"/>
              <p:cNvSpPr txBox="1">
                <a:spLocks noChangeArrowheads="1"/>
              </p:cNvSpPr>
              <p:nvPr/>
            </p:nvSpPr>
            <p:spPr bwMode="auto">
              <a:xfrm>
                <a:off x="2054989" y="3239124"/>
                <a:ext cx="416669" cy="69864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f>
                        <m:fPr>
                          <m:ctrlPr>
                            <a:rPr lang="ja-JP" sz="1400" i="1" kern="100">
                              <a:effectLst/>
                              <a:latin typeface="Cambria Math" panose="02040503050406030204" pitchFamily="18" charset="0"/>
                              <a:ea typeface="Cambria Math"/>
                              <a:cs typeface="Times New Roman"/>
                            </a:rPr>
                          </m:ctrlPr>
                        </m:fPr>
                        <m:num>
                          <m:r>
                            <a:rPr lang="en-US" sz="1400" i="1" kern="100">
                              <a:effectLst/>
                              <a:latin typeface="Cambria Math"/>
                              <a:ea typeface="ＭＳ 明朝"/>
                              <a:cs typeface="Times New Roman"/>
                            </a:rPr>
                            <m:t>𝐵</m:t>
                          </m:r>
                        </m:num>
                        <m:den>
                          <m:r>
                            <a:rPr lang="en-US" sz="1400" i="1" kern="100">
                              <a:effectLst/>
                              <a:latin typeface="Cambria Math"/>
                              <a:ea typeface="ＭＳ 明朝"/>
                              <a:cs typeface="Times New Roman"/>
                            </a:rPr>
                            <m:t>𝐴</m:t>
                          </m:r>
                        </m:den>
                      </m:f>
                    </m:oMath>
                  </m:oMathPara>
                </a14:m>
                <a:endParaRPr lang="ja-JP" sz="1400" kern="100">
                  <a:effectLst/>
                  <a:latin typeface="Century"/>
                  <a:ea typeface="ＭＳ 明朝"/>
                  <a:cs typeface="Times New Roman"/>
                </a:endParaRPr>
              </a:p>
            </p:txBody>
          </p:sp>
        </mc:Choice>
        <mc:Fallback xmlns="">
          <p:sp>
            <p:nvSpPr>
              <p:cNvPr id="14" name="Text Box 10"/>
              <p:cNvSpPr txBox="1">
                <a:spLocks noRot="1" noChangeAspect="1" noMove="1" noResize="1" noEditPoints="1" noAdjustHandles="1" noChangeArrowheads="1" noChangeShapeType="1" noTextEdit="1"/>
              </p:cNvSpPr>
              <p:nvPr/>
            </p:nvSpPr>
            <p:spPr bwMode="auto">
              <a:xfrm>
                <a:off x="2054989" y="3239124"/>
                <a:ext cx="416669" cy="698647"/>
              </a:xfrm>
              <a:prstGeom prst="rect">
                <a:avLst/>
              </a:prstGeom>
              <a:blipFill rotWithShape="1">
                <a:blip r:embed="rId2"/>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15" name="Text Box 11"/>
          <p:cNvSpPr txBox="1">
            <a:spLocks noChangeArrowheads="1"/>
          </p:cNvSpPr>
          <p:nvPr/>
        </p:nvSpPr>
        <p:spPr bwMode="auto">
          <a:xfrm>
            <a:off x="4803920" y="3372235"/>
            <a:ext cx="495887" cy="428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0070C0"/>
                </a:solidFill>
                <a:effectLst/>
                <a:latin typeface="Times New Roman"/>
                <a:ea typeface="ＭＳ 明朝"/>
                <a:cs typeface="Times New Roman"/>
              </a:rPr>
              <a:t>S</a:t>
            </a:r>
            <a:r>
              <a:rPr lang="en-US" sz="1400" kern="100" baseline="-25000" dirty="0">
                <a:solidFill>
                  <a:srgbClr val="0070C0"/>
                </a:solidFill>
                <a:effectLst/>
                <a:latin typeface="Times New Roman"/>
                <a:ea typeface="ＭＳ 明朝"/>
                <a:cs typeface="Times New Roman"/>
              </a:rPr>
              <a:t>2M</a:t>
            </a:r>
            <a:endParaRPr lang="ja-JP" sz="1400" kern="100" dirty="0">
              <a:solidFill>
                <a:srgbClr val="0070C0"/>
              </a:solidFill>
              <a:effectLst/>
              <a:latin typeface="Century"/>
              <a:ea typeface="ＭＳ 明朝"/>
              <a:cs typeface="Times New Roman"/>
            </a:endParaRPr>
          </a:p>
          <a:p>
            <a:pPr algn="just">
              <a:spcAft>
                <a:spcPts val="0"/>
              </a:spcAft>
            </a:pPr>
            <a:r>
              <a:rPr lang="en-US" sz="1400" kern="100" dirty="0">
                <a:solidFill>
                  <a:srgbClr val="0070C0"/>
                </a:solidFill>
                <a:effectLst/>
                <a:latin typeface="Century"/>
                <a:ea typeface="ＭＳ 明朝"/>
                <a:cs typeface="Times New Roman"/>
              </a:rPr>
              <a:t> </a:t>
            </a:r>
            <a:endParaRPr lang="ja-JP" sz="1400" kern="100" dirty="0">
              <a:solidFill>
                <a:srgbClr val="0070C0"/>
              </a:solidFill>
              <a:effectLst/>
              <a:latin typeface="Century"/>
              <a:ea typeface="ＭＳ 明朝"/>
              <a:cs typeface="Times New Roman"/>
            </a:endParaRPr>
          </a:p>
        </p:txBody>
      </p:sp>
      <p:sp>
        <p:nvSpPr>
          <p:cNvPr id="16" name="Text Box 12"/>
          <p:cNvSpPr txBox="1">
            <a:spLocks noChangeArrowheads="1"/>
          </p:cNvSpPr>
          <p:nvPr/>
        </p:nvSpPr>
        <p:spPr bwMode="auto">
          <a:xfrm>
            <a:off x="5486747" y="5311558"/>
            <a:ext cx="1965572" cy="428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kern="100" dirty="0">
                <a:effectLst/>
                <a:latin typeface="Century"/>
                <a:ea typeface="ＭＳ 明朝"/>
                <a:cs typeface="Times New Roman"/>
              </a:rPr>
              <a:t>市場需要曲線</a:t>
            </a:r>
          </a:p>
        </p:txBody>
      </p:sp>
      <p:cxnSp>
        <p:nvCxnSpPr>
          <p:cNvPr id="17" name="AutoShape 14"/>
          <p:cNvCxnSpPr>
            <a:cxnSpLocks noChangeShapeType="1"/>
          </p:cNvCxnSpPr>
          <p:nvPr/>
        </p:nvCxnSpPr>
        <p:spPr bwMode="auto">
          <a:xfrm flipV="1">
            <a:off x="2434848" y="4760279"/>
            <a:ext cx="1950592" cy="8561"/>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8" name="AutoShape 15"/>
          <p:cNvCxnSpPr>
            <a:cxnSpLocks noChangeShapeType="1"/>
          </p:cNvCxnSpPr>
          <p:nvPr/>
        </p:nvCxnSpPr>
        <p:spPr bwMode="auto">
          <a:xfrm>
            <a:off x="4208906" y="4541191"/>
            <a:ext cx="0" cy="1305470"/>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9" name="Text Box 16"/>
          <p:cNvSpPr txBox="1">
            <a:spLocks noChangeArrowheads="1"/>
          </p:cNvSpPr>
          <p:nvPr/>
        </p:nvSpPr>
        <p:spPr bwMode="auto">
          <a:xfrm>
            <a:off x="2065281" y="5142128"/>
            <a:ext cx="364731" cy="428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0070C0"/>
                </a:solidFill>
                <a:effectLst/>
                <a:latin typeface="Times New Roman"/>
                <a:ea typeface="ＭＳ 明朝"/>
                <a:cs typeface="Times New Roman"/>
              </a:rPr>
              <a:t>E</a:t>
            </a:r>
            <a:endParaRPr lang="ja-JP" sz="1400" kern="100" dirty="0">
              <a:solidFill>
                <a:srgbClr val="0070C0"/>
              </a:solidFill>
              <a:effectLst/>
              <a:latin typeface="Century"/>
              <a:ea typeface="ＭＳ 明朝"/>
              <a:cs typeface="Times New Roman"/>
            </a:endParaRPr>
          </a:p>
        </p:txBody>
      </p:sp>
      <p:sp>
        <p:nvSpPr>
          <p:cNvPr id="21" name="Text Box 18"/>
          <p:cNvSpPr txBox="1">
            <a:spLocks noChangeArrowheads="1"/>
          </p:cNvSpPr>
          <p:nvPr/>
        </p:nvSpPr>
        <p:spPr bwMode="auto">
          <a:xfrm>
            <a:off x="2185123" y="5744850"/>
            <a:ext cx="541117" cy="428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o</a:t>
            </a:r>
            <a:endParaRPr lang="ja-JP" sz="1400" kern="100">
              <a:effectLst/>
              <a:latin typeface="Century"/>
              <a:ea typeface="ＭＳ 明朝"/>
              <a:cs typeface="Times New Roman"/>
            </a:endParaRPr>
          </a:p>
        </p:txBody>
      </p:sp>
      <p:cxnSp>
        <p:nvCxnSpPr>
          <p:cNvPr id="26" name="AutoShape 26"/>
          <p:cNvCxnSpPr>
            <a:cxnSpLocks noChangeShapeType="1"/>
          </p:cNvCxnSpPr>
          <p:nvPr/>
        </p:nvCxnSpPr>
        <p:spPr bwMode="auto">
          <a:xfrm flipV="1">
            <a:off x="2424634" y="3643246"/>
            <a:ext cx="2503277" cy="1534412"/>
          </a:xfrm>
          <a:prstGeom prst="straightConnector1">
            <a:avLst/>
          </a:prstGeom>
          <a:noFill/>
          <a:ln w="25400">
            <a:solidFill>
              <a:srgbClr val="0070C0"/>
            </a:solidFill>
            <a:prstDash val="lgDash"/>
            <a:round/>
            <a:headEnd/>
            <a:tailEnd/>
          </a:ln>
          <a:extLst>
            <a:ext uri="{909E8E84-426E-40DD-AFC4-6F175D3DCCD1}">
              <a14:hiddenFill xmlns:a14="http://schemas.microsoft.com/office/drawing/2010/main">
                <a:noFill/>
              </a14:hiddenFill>
            </a:ext>
          </a:extLst>
        </p:spPr>
      </p:cxnSp>
      <p:sp>
        <p:nvSpPr>
          <p:cNvPr id="27" name="Text Box 27"/>
          <p:cNvSpPr txBox="1">
            <a:spLocks noChangeArrowheads="1"/>
          </p:cNvSpPr>
          <p:nvPr/>
        </p:nvSpPr>
        <p:spPr bwMode="auto">
          <a:xfrm>
            <a:off x="2077327" y="4625289"/>
            <a:ext cx="416652" cy="323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FF0000"/>
                </a:solidFill>
                <a:effectLst/>
                <a:latin typeface="Times New Roman"/>
                <a:ea typeface="ＭＳ 明朝"/>
                <a:cs typeface="Times New Roman"/>
              </a:rPr>
              <a:t>P*</a:t>
            </a:r>
            <a:endParaRPr lang="ja-JP" sz="1400" kern="100" dirty="0">
              <a:solidFill>
                <a:srgbClr val="FF0000"/>
              </a:solidFill>
              <a:effectLst/>
              <a:latin typeface="Century"/>
              <a:ea typeface="ＭＳ 明朝"/>
              <a:cs typeface="Times New Roman"/>
            </a:endParaRPr>
          </a:p>
        </p:txBody>
      </p:sp>
      <p:sp>
        <p:nvSpPr>
          <p:cNvPr id="29" name="Text Box 34"/>
          <p:cNvSpPr txBox="1">
            <a:spLocks noChangeArrowheads="1"/>
          </p:cNvSpPr>
          <p:nvPr/>
        </p:nvSpPr>
        <p:spPr bwMode="auto">
          <a:xfrm>
            <a:off x="5816897" y="3532936"/>
            <a:ext cx="614941" cy="428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FF0000"/>
                </a:solidFill>
                <a:effectLst/>
                <a:latin typeface="Times New Roman"/>
                <a:ea typeface="ＭＳ 明朝"/>
                <a:cs typeface="Times New Roman"/>
              </a:rPr>
              <a:t>S</a:t>
            </a:r>
            <a:r>
              <a:rPr lang="en-US" sz="1400" kern="100" baseline="-25000" dirty="0">
                <a:solidFill>
                  <a:srgbClr val="FF0000"/>
                </a:solidFill>
                <a:effectLst/>
                <a:latin typeface="Times New Roman"/>
                <a:ea typeface="ＭＳ 明朝"/>
                <a:cs typeface="Times New Roman"/>
              </a:rPr>
              <a:t>1M</a:t>
            </a:r>
            <a:endParaRPr lang="ja-JP" sz="1400" kern="100" dirty="0">
              <a:solidFill>
                <a:srgbClr val="FF0000"/>
              </a:solidFill>
              <a:effectLst/>
              <a:latin typeface="Century"/>
              <a:ea typeface="ＭＳ 明朝"/>
              <a:cs typeface="Times New Roman"/>
            </a:endParaRPr>
          </a:p>
          <a:p>
            <a:pPr algn="just">
              <a:spcAft>
                <a:spcPts val="0"/>
              </a:spcAft>
            </a:pPr>
            <a:r>
              <a:rPr lang="en-US" sz="1400" kern="100" dirty="0">
                <a:solidFill>
                  <a:srgbClr val="FF0000"/>
                </a:solidFill>
                <a:effectLst/>
                <a:latin typeface="Century"/>
                <a:ea typeface="ＭＳ 明朝"/>
                <a:cs typeface="Times New Roman"/>
              </a:rPr>
              <a:t> </a:t>
            </a:r>
            <a:endParaRPr lang="ja-JP" sz="1400" kern="100" dirty="0">
              <a:solidFill>
                <a:srgbClr val="FF0000"/>
              </a:solidFill>
              <a:effectLst/>
              <a:latin typeface="Century"/>
              <a:ea typeface="ＭＳ 明朝"/>
              <a:cs typeface="Times New Roman"/>
            </a:endParaRPr>
          </a:p>
        </p:txBody>
      </p:sp>
      <p:cxnSp>
        <p:nvCxnSpPr>
          <p:cNvPr id="30" name="AutoShape 36"/>
          <p:cNvCxnSpPr>
            <a:cxnSpLocks noChangeShapeType="1"/>
          </p:cNvCxnSpPr>
          <p:nvPr/>
        </p:nvCxnSpPr>
        <p:spPr bwMode="auto">
          <a:xfrm>
            <a:off x="3683845" y="4287917"/>
            <a:ext cx="0" cy="1568769"/>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1" name="Text Box 12"/>
          <p:cNvSpPr txBox="1">
            <a:spLocks noChangeArrowheads="1"/>
          </p:cNvSpPr>
          <p:nvPr/>
        </p:nvSpPr>
        <p:spPr bwMode="auto">
          <a:xfrm>
            <a:off x="5230564" y="3289701"/>
            <a:ext cx="1220239" cy="428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a:effectLst/>
                <a:latin typeface="Century"/>
                <a:ea typeface="ＭＳ 明朝"/>
                <a:cs typeface="Times New Roman"/>
              </a:rPr>
              <a:t>市場供給曲線</a:t>
            </a:r>
            <a:endParaRPr lang="ja-JP" sz="1400">
              <a:effectLst/>
              <a:latin typeface="ＭＳ Ｐゴシック"/>
              <a:cs typeface="ＭＳ Ｐゴシック"/>
            </a:endParaRPr>
          </a:p>
        </p:txBody>
      </p:sp>
      <p:cxnSp>
        <p:nvCxnSpPr>
          <p:cNvPr id="32" name="直線コネクタ 31"/>
          <p:cNvCxnSpPr/>
          <p:nvPr/>
        </p:nvCxnSpPr>
        <p:spPr>
          <a:xfrm flipV="1">
            <a:off x="2430358" y="3812577"/>
            <a:ext cx="3360935" cy="203982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AutoShape 14"/>
          <p:cNvCxnSpPr>
            <a:cxnSpLocks noChangeShapeType="1"/>
          </p:cNvCxnSpPr>
          <p:nvPr/>
        </p:nvCxnSpPr>
        <p:spPr bwMode="auto">
          <a:xfrm flipV="1">
            <a:off x="2439882" y="4402449"/>
            <a:ext cx="1360930" cy="2"/>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5" name="Text Box 34"/>
          <p:cNvSpPr txBox="1">
            <a:spLocks noChangeArrowheads="1"/>
          </p:cNvSpPr>
          <p:nvPr/>
        </p:nvSpPr>
        <p:spPr bwMode="auto">
          <a:xfrm>
            <a:off x="5724128" y="5526077"/>
            <a:ext cx="478738" cy="427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D</a:t>
            </a:r>
            <a:r>
              <a:rPr lang="en-US" sz="1400" baseline="-25000" dirty="0">
                <a:effectLst/>
                <a:latin typeface="Times New Roman"/>
                <a:ea typeface="ＭＳ 明朝"/>
                <a:cs typeface="ＭＳ Ｐゴシック"/>
              </a:rPr>
              <a:t>M</a:t>
            </a:r>
            <a:endParaRPr lang="ja-JP" sz="1400" dirty="0">
              <a:effectLst/>
              <a:latin typeface="ＭＳ Ｐゴシック"/>
              <a:cs typeface="ＭＳ Ｐゴシック"/>
            </a:endParaRPr>
          </a:p>
          <a:p>
            <a:pPr algn="just">
              <a:spcAft>
                <a:spcPts val="0"/>
              </a:spcAft>
            </a:pPr>
            <a:r>
              <a:rPr lang="en-US" sz="1400" dirty="0">
                <a:effectLst/>
                <a:latin typeface="Century"/>
                <a:ea typeface="ＭＳ 明朝"/>
                <a:cs typeface="Times New Roman"/>
              </a:rPr>
              <a:t> </a:t>
            </a:r>
            <a:endParaRPr lang="ja-JP" sz="1400" dirty="0">
              <a:effectLst/>
              <a:latin typeface="ＭＳ Ｐゴシック"/>
              <a:cs typeface="ＭＳ Ｐゴシック"/>
            </a:endParaRPr>
          </a:p>
        </p:txBody>
      </p:sp>
      <p:cxnSp>
        <p:nvCxnSpPr>
          <p:cNvPr id="36" name="AutoShape 14"/>
          <p:cNvCxnSpPr>
            <a:cxnSpLocks noChangeShapeType="1"/>
          </p:cNvCxnSpPr>
          <p:nvPr/>
        </p:nvCxnSpPr>
        <p:spPr bwMode="auto">
          <a:xfrm flipV="1">
            <a:off x="2435456" y="5074023"/>
            <a:ext cx="1360268" cy="0"/>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8" name="Text Box 27"/>
          <p:cNvSpPr txBox="1">
            <a:spLocks noChangeArrowheads="1"/>
          </p:cNvSpPr>
          <p:nvPr/>
        </p:nvSpPr>
        <p:spPr bwMode="auto">
          <a:xfrm>
            <a:off x="2049179" y="4230839"/>
            <a:ext cx="523228" cy="322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solidFill>
                  <a:srgbClr val="00B050"/>
                </a:solidFill>
                <a:effectLst/>
                <a:latin typeface="Times New Roman"/>
                <a:ea typeface="ＭＳ 明朝"/>
                <a:cs typeface="ＭＳ Ｐゴシック"/>
              </a:rPr>
              <a:t>P*’</a:t>
            </a:r>
            <a:endParaRPr lang="ja-JP" sz="1400" dirty="0">
              <a:solidFill>
                <a:srgbClr val="00B050"/>
              </a:solidFill>
              <a:effectLst/>
              <a:latin typeface="ＭＳ Ｐゴシック"/>
              <a:cs typeface="ＭＳ Ｐゴシック"/>
            </a:endParaRPr>
          </a:p>
        </p:txBody>
      </p:sp>
      <p:sp>
        <p:nvSpPr>
          <p:cNvPr id="39" name="Text Box 27"/>
          <p:cNvSpPr txBox="1">
            <a:spLocks noChangeArrowheads="1"/>
          </p:cNvSpPr>
          <p:nvPr/>
        </p:nvSpPr>
        <p:spPr bwMode="auto">
          <a:xfrm>
            <a:off x="1619672" y="4897071"/>
            <a:ext cx="797545" cy="32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solidFill>
                  <a:srgbClr val="00B050"/>
                </a:solidFill>
                <a:effectLst/>
                <a:latin typeface="Times New Roman"/>
                <a:ea typeface="ＭＳ 明朝"/>
                <a:cs typeface="ＭＳ Ｐゴシック"/>
              </a:rPr>
              <a:t>P*’</a:t>
            </a:r>
            <a:r>
              <a:rPr lang="ja-JP" altLang="en-US" sz="1400" i="1" dirty="0">
                <a:effectLst/>
                <a:latin typeface="Times New Roman"/>
                <a:ea typeface="ＭＳ 明朝"/>
                <a:cs typeface="ＭＳ Ｐゴシック"/>
              </a:rPr>
              <a:t>－</a:t>
            </a:r>
            <a:r>
              <a:rPr lang="en-US" sz="1400" i="1" dirty="0">
                <a:solidFill>
                  <a:srgbClr val="0070C0"/>
                </a:solidFill>
                <a:effectLst/>
                <a:latin typeface="Times New Roman"/>
                <a:ea typeface="ＭＳ 明朝"/>
                <a:cs typeface="ＭＳ Ｐゴシック"/>
              </a:rPr>
              <a:t>E</a:t>
            </a:r>
            <a:endParaRPr lang="ja-JP" sz="1400" dirty="0">
              <a:solidFill>
                <a:srgbClr val="0070C0"/>
              </a:solidFill>
              <a:effectLst/>
              <a:latin typeface="ＭＳ Ｐゴシック"/>
              <a:cs typeface="ＭＳ Ｐゴシック"/>
            </a:endParaRPr>
          </a:p>
        </p:txBody>
      </p:sp>
      <p:sp>
        <p:nvSpPr>
          <p:cNvPr id="40" name="Text Box 27"/>
          <p:cNvSpPr txBox="1">
            <a:spLocks noChangeArrowheads="1"/>
          </p:cNvSpPr>
          <p:nvPr/>
        </p:nvSpPr>
        <p:spPr bwMode="auto">
          <a:xfrm>
            <a:off x="3441179" y="5948982"/>
            <a:ext cx="476135" cy="32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Q*’</a:t>
            </a:r>
            <a:endParaRPr lang="ja-JP" sz="1400" dirty="0">
              <a:effectLst/>
              <a:latin typeface="ＭＳ Ｐゴシック"/>
              <a:cs typeface="ＭＳ Ｐゴシック"/>
            </a:endParaRPr>
          </a:p>
        </p:txBody>
      </p:sp>
      <p:sp>
        <p:nvSpPr>
          <p:cNvPr id="41" name="Text Box 27"/>
          <p:cNvSpPr txBox="1">
            <a:spLocks noChangeArrowheads="1"/>
          </p:cNvSpPr>
          <p:nvPr/>
        </p:nvSpPr>
        <p:spPr bwMode="auto">
          <a:xfrm>
            <a:off x="4079352" y="5949025"/>
            <a:ext cx="414807" cy="320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Q*</a:t>
            </a:r>
            <a:endParaRPr lang="ja-JP" sz="1400" dirty="0">
              <a:effectLst/>
              <a:latin typeface="ＭＳ Ｐゴシック"/>
              <a:cs typeface="ＭＳ Ｐゴシック"/>
            </a:endParaRPr>
          </a:p>
        </p:txBody>
      </p:sp>
      <p:sp>
        <p:nvSpPr>
          <p:cNvPr id="42" name="Text Box 9"/>
          <p:cNvSpPr txBox="1">
            <a:spLocks noChangeArrowheads="1"/>
          </p:cNvSpPr>
          <p:nvPr/>
        </p:nvSpPr>
        <p:spPr bwMode="auto">
          <a:xfrm>
            <a:off x="4958592" y="5980695"/>
            <a:ext cx="2709750" cy="405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D</a:t>
            </a:r>
            <a:r>
              <a:rPr lang="en-US" sz="1400" baseline="-25000" dirty="0">
                <a:effectLst/>
                <a:latin typeface="Times New Roman"/>
                <a:ea typeface="ＭＳ 明朝"/>
                <a:cs typeface="ＭＳ Ｐゴシック"/>
              </a:rPr>
              <a:t>M</a:t>
            </a:r>
            <a:r>
              <a:rPr lang="ja-JP" sz="1400" dirty="0" err="1">
                <a:effectLst/>
                <a:latin typeface="Times New Roman"/>
                <a:ea typeface="ＭＳ 明朝"/>
                <a:cs typeface="Times New Roman"/>
              </a:rPr>
              <a:t>，</a:t>
            </a:r>
            <a:r>
              <a:rPr lang="en-US" sz="1400" i="1" dirty="0">
                <a:effectLst/>
                <a:latin typeface="Times New Roman"/>
                <a:ea typeface="ＭＳ 明朝"/>
                <a:cs typeface="ＭＳ Ｐゴシック"/>
              </a:rPr>
              <a:t>S</a:t>
            </a:r>
            <a:r>
              <a:rPr lang="en-US" sz="1400" baseline="-25000" dirty="0">
                <a:effectLst/>
                <a:latin typeface="Times New Roman"/>
                <a:ea typeface="ＭＳ 明朝"/>
                <a:cs typeface="ＭＳ Ｐゴシック"/>
              </a:rPr>
              <a:t>1M</a:t>
            </a:r>
            <a:r>
              <a:rPr lang="ja-JP" sz="1400" dirty="0" err="1">
                <a:effectLst/>
                <a:latin typeface="Times New Roman"/>
                <a:ea typeface="ＭＳ 明朝"/>
                <a:cs typeface="Times New Roman"/>
              </a:rPr>
              <a:t>，</a:t>
            </a:r>
            <a:r>
              <a:rPr lang="en-US" sz="1400" i="1" dirty="0">
                <a:effectLst/>
                <a:latin typeface="Times New Roman"/>
                <a:ea typeface="ＭＳ 明朝"/>
                <a:cs typeface="ＭＳ Ｐゴシック"/>
              </a:rPr>
              <a:t>S</a:t>
            </a:r>
            <a:r>
              <a:rPr lang="en-US" sz="1400" baseline="-25000" dirty="0">
                <a:effectLst/>
                <a:latin typeface="Times New Roman"/>
                <a:ea typeface="ＭＳ 明朝"/>
                <a:cs typeface="ＭＳ Ｐゴシック"/>
              </a:rPr>
              <a:t>2M</a:t>
            </a:r>
            <a:r>
              <a:rPr lang="ja-JP" sz="1400" dirty="0">
                <a:effectLst/>
                <a:latin typeface="Century"/>
                <a:ea typeface="ＭＳ 明朝"/>
                <a:cs typeface="Times New Roman"/>
              </a:rPr>
              <a:t>；需要量・供給量</a:t>
            </a:r>
            <a:endParaRPr lang="ja-JP" sz="1400" dirty="0">
              <a:effectLst/>
              <a:latin typeface="ＭＳ Ｐゴシック"/>
              <a:cs typeface="ＭＳ Ｐゴシック"/>
            </a:endParaRPr>
          </a:p>
        </p:txBody>
      </p:sp>
      <p:sp>
        <p:nvSpPr>
          <p:cNvPr id="5" name="日付プレースホルダー 4">
            <a:extLst>
              <a:ext uri="{FF2B5EF4-FFF2-40B4-BE49-F238E27FC236}">
                <a16:creationId xmlns:a16="http://schemas.microsoft.com/office/drawing/2014/main" id="{78C8F8E3-8A1B-4AA2-AEA1-F8EE415793F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24859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7" grpId="0"/>
      <p:bldP spid="38"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直角三角形 43"/>
          <p:cNvSpPr/>
          <p:nvPr/>
        </p:nvSpPr>
        <p:spPr>
          <a:xfrm flipV="1">
            <a:off x="2640030" y="4873498"/>
            <a:ext cx="1507342" cy="927147"/>
          </a:xfrm>
          <a:prstGeom prst="rtTriangle">
            <a:avLst/>
          </a:prstGeom>
          <a:solidFill>
            <a:schemeClr val="accent4">
              <a:lumMod val="5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直角三角形 6"/>
          <p:cNvSpPr/>
          <p:nvPr/>
        </p:nvSpPr>
        <p:spPr>
          <a:xfrm>
            <a:off x="2631432" y="3829148"/>
            <a:ext cx="1515941" cy="1059559"/>
          </a:xfrm>
          <a:prstGeom prst="rtTriangle">
            <a:avLst/>
          </a:prstGeom>
          <a:solidFill>
            <a:schemeClr val="accent4">
              <a:lumMod val="7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sz="2800" dirty="0">
                <a:solidFill>
                  <a:srgbClr val="0070C0"/>
                </a:solidFill>
                <a:latin typeface="+mj-ea"/>
              </a:rPr>
              <a:t>〇●</a:t>
            </a:r>
            <a:br>
              <a:rPr lang="en-US" altLang="ja-JP" sz="2800" dirty="0">
                <a:solidFill>
                  <a:srgbClr val="0070C0"/>
                </a:solidFill>
                <a:latin typeface="+mj-ea"/>
              </a:rPr>
            </a:br>
            <a:r>
              <a:rPr lang="ja-JP" altLang="en-US" sz="2800" dirty="0">
                <a:solidFill>
                  <a:srgbClr val="0070C0"/>
                </a:solidFill>
                <a:latin typeface="+mj-ea"/>
              </a:rPr>
              <a:t>取引費用のある市場の市場均衡</a:t>
            </a:r>
            <a:endParaRPr kumimoji="1" lang="ja-JP" altLang="en-US" sz="2800" dirty="0"/>
          </a:p>
        </p:txBody>
      </p:sp>
      <p:sp>
        <p:nvSpPr>
          <p:cNvPr id="3" name="コンテンツ プレースホルダー 2"/>
          <p:cNvSpPr>
            <a:spLocks noGrp="1"/>
          </p:cNvSpPr>
          <p:nvPr>
            <p:ph idx="1"/>
          </p:nvPr>
        </p:nvSpPr>
        <p:spPr>
          <a:xfrm>
            <a:off x="251520" y="1196752"/>
            <a:ext cx="8651304" cy="4530725"/>
          </a:xfrm>
        </p:spPr>
        <p:txBody>
          <a:bodyPr>
            <a:normAutofit/>
          </a:bodyPr>
          <a:lstStyle/>
          <a:p>
            <a:pPr lvl="1">
              <a:buFont typeface="Wingdings" panose="05000000000000000000" pitchFamily="2" charset="2"/>
              <a:buChar char="n"/>
            </a:pPr>
            <a:r>
              <a:rPr lang="ja-JP" altLang="en-US" sz="2100" dirty="0">
                <a:latin typeface="Times New Roman" panose="02020603050405020304" pitchFamily="18" charset="0"/>
                <a:cs typeface="Times New Roman" panose="02020603050405020304" pitchFamily="18" charset="0"/>
              </a:rPr>
              <a:t>取引費用がない場合の消費者余剰は⊿</a:t>
            </a:r>
            <a:r>
              <a:rPr lang="en-US" altLang="ja-JP" sz="2100" dirty="0">
                <a:latin typeface="Times New Roman" panose="02020603050405020304" pitchFamily="18" charset="0"/>
                <a:cs typeface="Times New Roman" panose="02020603050405020304" pitchFamily="18" charset="0"/>
              </a:rPr>
              <a:t>fab</a:t>
            </a:r>
            <a:r>
              <a:rPr lang="ja-JP" altLang="en-US" sz="2100" dirty="0" err="1">
                <a:latin typeface="Times New Roman" panose="02020603050405020304" pitchFamily="18" charset="0"/>
                <a:cs typeface="Times New Roman" panose="02020603050405020304" pitchFamily="18" charset="0"/>
              </a:rPr>
              <a:t>，</a:t>
            </a:r>
            <a:r>
              <a:rPr lang="ja-JP" altLang="en-US" sz="2100" dirty="0">
                <a:latin typeface="Times New Roman" panose="02020603050405020304" pitchFamily="18" charset="0"/>
                <a:cs typeface="Times New Roman" panose="02020603050405020304" pitchFamily="18" charset="0"/>
              </a:rPr>
              <a:t>生産者余剰は⊿</a:t>
            </a:r>
            <a:r>
              <a:rPr lang="en-US" altLang="ja-JP" sz="2100" dirty="0">
                <a:latin typeface="Times New Roman" panose="02020603050405020304" pitchFamily="18" charset="0"/>
                <a:cs typeface="Times New Roman" panose="02020603050405020304" pitchFamily="18" charset="0"/>
              </a:rPr>
              <a:t>oaf</a:t>
            </a:r>
            <a:r>
              <a:rPr lang="ja-JP" altLang="en-US" sz="2100" dirty="0" err="1">
                <a:latin typeface="Times New Roman" panose="02020603050405020304" pitchFamily="18" charset="0"/>
                <a:cs typeface="Times New Roman" panose="02020603050405020304" pitchFamily="18" charset="0"/>
              </a:rPr>
              <a:t>，</a:t>
            </a:r>
            <a:r>
              <a:rPr lang="ja-JP" altLang="en-US" sz="2100" dirty="0">
                <a:latin typeface="Times New Roman" panose="02020603050405020304" pitchFamily="18" charset="0"/>
                <a:cs typeface="Times New Roman" panose="02020603050405020304" pitchFamily="18" charset="0"/>
              </a:rPr>
              <a:t>　　社会的余剰は⊿</a:t>
            </a:r>
            <a:r>
              <a:rPr lang="en-US" altLang="ja-JP" sz="2100" dirty="0" err="1">
                <a:latin typeface="Times New Roman" panose="02020603050405020304" pitchFamily="18" charset="0"/>
                <a:cs typeface="Times New Roman" panose="02020603050405020304" pitchFamily="18" charset="0"/>
              </a:rPr>
              <a:t>oab</a:t>
            </a:r>
            <a:r>
              <a:rPr lang="ja-JP" altLang="en-US" sz="2100" dirty="0">
                <a:latin typeface="Times New Roman" panose="02020603050405020304" pitchFamily="18" charset="0"/>
                <a:cs typeface="Times New Roman" panose="02020603050405020304" pitchFamily="18" charset="0"/>
              </a:rPr>
              <a:t>の面積．</a:t>
            </a:r>
            <a:endParaRPr lang="en-US" altLang="ja-JP" sz="2100" dirty="0"/>
          </a:p>
          <a:p>
            <a:pPr lvl="1">
              <a:buFont typeface="Wingdings" panose="05000000000000000000" pitchFamily="2" charset="2"/>
              <a:buChar char="n"/>
            </a:pPr>
            <a:r>
              <a:rPr lang="ja-JP" altLang="en-US" sz="2100" dirty="0"/>
              <a:t>取引費用がある場合の消費者余剰は</a:t>
            </a:r>
            <a:r>
              <a:rPr lang="ja-JP" altLang="en-US" sz="2100" dirty="0">
                <a:latin typeface="Times New Roman" panose="02020603050405020304" pitchFamily="18" charset="0"/>
                <a:cs typeface="Times New Roman" panose="02020603050405020304" pitchFamily="18" charset="0"/>
              </a:rPr>
              <a:t>⊿</a:t>
            </a:r>
            <a:r>
              <a:rPr lang="en-US" altLang="ja-JP" sz="2100" dirty="0" err="1">
                <a:latin typeface="Times New Roman" panose="02020603050405020304" pitchFamily="18" charset="0"/>
                <a:cs typeface="Times New Roman" panose="02020603050405020304" pitchFamily="18" charset="0"/>
              </a:rPr>
              <a:t>edb</a:t>
            </a:r>
            <a:r>
              <a:rPr lang="ja-JP" altLang="en-US" sz="2100" dirty="0" err="1"/>
              <a:t>，</a:t>
            </a:r>
            <a:r>
              <a:rPr lang="ja-JP" altLang="en-US" sz="2100" dirty="0"/>
              <a:t>生産者余剰は</a:t>
            </a:r>
            <a:r>
              <a:rPr lang="ja-JP" altLang="en-US" sz="2100" dirty="0">
                <a:latin typeface="Times New Roman" panose="02020603050405020304" pitchFamily="18" charset="0"/>
                <a:cs typeface="Times New Roman" panose="02020603050405020304" pitchFamily="18" charset="0"/>
              </a:rPr>
              <a:t>⊿</a:t>
            </a:r>
            <a:r>
              <a:rPr lang="en-US" altLang="ja-JP" sz="2100" dirty="0" err="1">
                <a:latin typeface="Times New Roman" panose="02020603050405020304" pitchFamily="18" charset="0"/>
                <a:cs typeface="Times New Roman" panose="02020603050405020304" pitchFamily="18" charset="0"/>
              </a:rPr>
              <a:t>ohg</a:t>
            </a:r>
            <a:r>
              <a:rPr lang="ja-JP" altLang="en-US" sz="2100" dirty="0" err="1">
                <a:latin typeface="Times New Roman" panose="02020603050405020304" pitchFamily="18" charset="0"/>
                <a:cs typeface="Times New Roman" panose="02020603050405020304" pitchFamily="18" charset="0"/>
              </a:rPr>
              <a:t>，</a:t>
            </a:r>
            <a:r>
              <a:rPr lang="ja-JP" altLang="en-US" sz="2100" dirty="0">
                <a:latin typeface="Times New Roman" panose="02020603050405020304" pitchFamily="18" charset="0"/>
                <a:cs typeface="Times New Roman" panose="02020603050405020304" pitchFamily="18" charset="0"/>
              </a:rPr>
              <a:t>　　社会的余剰は⊿</a:t>
            </a:r>
            <a:r>
              <a:rPr lang="en-US" altLang="ja-JP" sz="2100" dirty="0" err="1">
                <a:latin typeface="Times New Roman" panose="02020603050405020304" pitchFamily="18" charset="0"/>
                <a:cs typeface="Times New Roman" panose="02020603050405020304" pitchFamily="18" charset="0"/>
              </a:rPr>
              <a:t>cdb</a:t>
            </a:r>
            <a:r>
              <a:rPr lang="en-US" altLang="ja-JP" sz="2100" dirty="0">
                <a:latin typeface="Times New Roman" panose="02020603050405020304" pitchFamily="18" charset="0"/>
                <a:cs typeface="Times New Roman" panose="02020603050405020304" pitchFamily="18" charset="0"/>
              </a:rPr>
              <a:t> </a:t>
            </a:r>
            <a:r>
              <a:rPr lang="ja-JP" altLang="en-US" sz="2100" dirty="0" err="1">
                <a:latin typeface="Times New Roman" panose="02020603050405020304" pitchFamily="18" charset="0"/>
                <a:cs typeface="Times New Roman" panose="02020603050405020304" pitchFamily="18" charset="0"/>
              </a:rPr>
              <a:t>．</a:t>
            </a:r>
            <a:endParaRPr lang="en-US" altLang="ja-JP" sz="2100" dirty="0"/>
          </a:p>
          <a:p>
            <a:pPr lvl="1">
              <a:buFont typeface="Wingdings" panose="05000000000000000000" pitchFamily="2" charset="2"/>
              <a:buChar char="n"/>
            </a:pPr>
            <a:r>
              <a:rPr lang="ja-JP" altLang="en-US" sz="2100" dirty="0"/>
              <a:t>取引費用により，生産者だけでなく消費者の余剰も減少している．</a:t>
            </a:r>
            <a:endParaRPr lang="en-US" altLang="ja-JP" sz="2100" i="1" dirty="0">
              <a:latin typeface="Times New Roman" panose="02020603050405020304" pitchFamily="18" charset="0"/>
              <a:cs typeface="Times New Roman" panose="02020603050405020304" pitchFamily="18" charset="0"/>
            </a:endParaRP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7</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5" name="直角三角形 44"/>
          <p:cNvSpPr/>
          <p:nvPr/>
        </p:nvSpPr>
        <p:spPr>
          <a:xfrm>
            <a:off x="2640029" y="3866959"/>
            <a:ext cx="1054812" cy="696899"/>
          </a:xfrm>
          <a:prstGeom prst="rtTriangle">
            <a:avLst/>
          </a:prstGeom>
          <a:solidFill>
            <a:schemeClr val="accent5">
              <a:lumMod val="60000"/>
              <a:lumOff val="40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直角三角形 45"/>
          <p:cNvSpPr/>
          <p:nvPr/>
        </p:nvSpPr>
        <p:spPr>
          <a:xfrm flipV="1">
            <a:off x="2624662" y="5136382"/>
            <a:ext cx="1108058" cy="644844"/>
          </a:xfrm>
          <a:prstGeom prst="rtTriangle">
            <a:avLst/>
          </a:prstGeom>
          <a:solidFill>
            <a:schemeClr val="accent5">
              <a:lumMod val="7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キャンバス 186"/>
          <p:cNvGrpSpPr/>
          <p:nvPr/>
        </p:nvGrpSpPr>
        <p:grpSpPr>
          <a:xfrm>
            <a:off x="1863924" y="3190355"/>
            <a:ext cx="5660404" cy="3289300"/>
            <a:chOff x="-35291" y="0"/>
            <a:chExt cx="5660404" cy="3289300"/>
          </a:xfrm>
        </p:grpSpPr>
        <p:sp>
          <p:nvSpPr>
            <p:cNvPr id="9" name="正方形/長方形 8"/>
            <p:cNvSpPr/>
            <p:nvPr/>
          </p:nvSpPr>
          <p:spPr>
            <a:xfrm>
              <a:off x="0" y="0"/>
              <a:ext cx="5003800" cy="3289300"/>
            </a:xfrm>
            <a:prstGeom prst="rect">
              <a:avLst/>
            </a:prstGeom>
            <a:noFill/>
          </p:spPr>
        </p:sp>
        <p:cxnSp>
          <p:nvCxnSpPr>
            <p:cNvPr id="10" name="AutoShape 4"/>
            <p:cNvCxnSpPr>
              <a:cxnSpLocks noChangeShapeType="1"/>
            </p:cNvCxnSpPr>
            <p:nvPr/>
          </p:nvCxnSpPr>
          <p:spPr bwMode="auto">
            <a:xfrm>
              <a:off x="740814" y="2609493"/>
              <a:ext cx="3325297" cy="16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 name="AutoShape 5"/>
            <p:cNvCxnSpPr>
              <a:cxnSpLocks noChangeShapeType="1"/>
            </p:cNvCxnSpPr>
            <p:nvPr/>
          </p:nvCxnSpPr>
          <p:spPr bwMode="auto">
            <a:xfrm flipV="1">
              <a:off x="732347" y="361950"/>
              <a:ext cx="1270" cy="223901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2" name="AutoShape 6"/>
            <p:cNvCxnSpPr>
              <a:cxnSpLocks noChangeShapeType="1"/>
            </p:cNvCxnSpPr>
            <p:nvPr/>
          </p:nvCxnSpPr>
          <p:spPr bwMode="auto">
            <a:xfrm>
              <a:off x="732217" y="638794"/>
              <a:ext cx="2860093" cy="1956695"/>
            </a:xfrm>
            <a:prstGeom prst="straightConnector1">
              <a:avLst/>
            </a:prstGeom>
            <a:noFill/>
            <a:ln w="25400">
              <a:solidFill>
                <a:srgbClr val="000000"/>
              </a:solidFill>
              <a:round/>
              <a:headEnd/>
              <a:tailEnd/>
            </a:ln>
            <a:extLst>
              <a:ext uri="{909E8E84-426E-40DD-AFC4-6F175D3DCCD1}">
                <a14:hiddenFill xmlns:a14="http://schemas.microsoft.com/office/drawing/2010/main">
                  <a:noFill/>
                </a14:hiddenFill>
              </a:ext>
            </a:extLst>
          </p:spPr>
        </p:cxnSp>
        <p:sp>
          <p:nvSpPr>
            <p:cNvPr id="13" name="Text Box 8"/>
            <p:cNvSpPr txBox="1">
              <a:spLocks noChangeArrowheads="1"/>
            </p:cNvSpPr>
            <p:nvPr/>
          </p:nvSpPr>
          <p:spPr bwMode="auto">
            <a:xfrm>
              <a:off x="476655" y="85905"/>
              <a:ext cx="971993" cy="276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effectLst/>
                  <a:latin typeface="Century"/>
                  <a:ea typeface="ＭＳ 明朝"/>
                  <a:cs typeface="Times New Roman"/>
                </a:rPr>
                <a:t>P</a:t>
              </a:r>
              <a:r>
                <a:rPr lang="ja-JP" sz="1400" kern="100" dirty="0">
                  <a:effectLst/>
                  <a:latin typeface="Century"/>
                  <a:ea typeface="ＭＳ 明朝"/>
                  <a:cs typeface="Times New Roman"/>
                </a:rPr>
                <a:t>；価格</a:t>
              </a:r>
            </a:p>
          </p:txBody>
        </p:sp>
        <mc:AlternateContent xmlns:mc="http://schemas.openxmlformats.org/markup-compatibility/2006" xmlns:a14="http://schemas.microsoft.com/office/drawing/2010/main">
          <mc:Choice Requires="a14">
            <p:sp>
              <p:nvSpPr>
                <p:cNvPr id="14" name="Text Box 10"/>
                <p:cNvSpPr txBox="1">
                  <a:spLocks noChangeArrowheads="1"/>
                </p:cNvSpPr>
                <p:nvPr/>
              </p:nvSpPr>
              <p:spPr bwMode="auto">
                <a:xfrm>
                  <a:off x="418163" y="390361"/>
                  <a:ext cx="354007" cy="59043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14:m>
                    <m:oMathPara xmlns:m="http://schemas.openxmlformats.org/officeDocument/2006/math">
                      <m:oMathParaPr>
                        <m:jc m:val="centerGroup"/>
                      </m:oMathParaPr>
                      <m:oMath xmlns:m="http://schemas.openxmlformats.org/officeDocument/2006/math">
                        <m:f>
                          <m:fPr>
                            <m:ctrlPr>
                              <a:rPr lang="ja-JP" sz="1400" i="1" kern="100">
                                <a:effectLst/>
                                <a:latin typeface="Cambria Math" panose="02040503050406030204" pitchFamily="18" charset="0"/>
                                <a:ea typeface="Cambria Math"/>
                                <a:cs typeface="Times New Roman"/>
                              </a:rPr>
                            </m:ctrlPr>
                          </m:fPr>
                          <m:num>
                            <m:r>
                              <a:rPr lang="en-US" sz="1400" i="1" kern="100">
                                <a:effectLst/>
                                <a:latin typeface="Cambria Math"/>
                                <a:ea typeface="ＭＳ 明朝"/>
                                <a:cs typeface="Times New Roman"/>
                              </a:rPr>
                              <m:t>𝐵</m:t>
                            </m:r>
                          </m:num>
                          <m:den>
                            <m:r>
                              <a:rPr lang="en-US" sz="1400" i="1" kern="100">
                                <a:effectLst/>
                                <a:latin typeface="Cambria Math"/>
                                <a:ea typeface="ＭＳ 明朝"/>
                                <a:cs typeface="Times New Roman"/>
                              </a:rPr>
                              <m:t>𝐴</m:t>
                            </m:r>
                          </m:den>
                        </m:f>
                      </m:oMath>
                    </m:oMathPara>
                  </a14:m>
                  <a:endParaRPr lang="ja-JP" sz="1400" kern="100">
                    <a:effectLst/>
                    <a:latin typeface="Century"/>
                    <a:ea typeface="ＭＳ 明朝"/>
                    <a:cs typeface="Times New Roman"/>
                  </a:endParaRPr>
                </a:p>
              </p:txBody>
            </p:sp>
          </mc:Choice>
          <mc:Fallback xmlns="">
            <p:sp>
              <p:nvSpPr>
                <p:cNvPr id="14" name="Text Box 10"/>
                <p:cNvSpPr txBox="1">
                  <a:spLocks noRot="1" noChangeAspect="1" noMove="1" noResize="1" noEditPoints="1" noAdjustHandles="1" noChangeArrowheads="1" noChangeShapeType="1" noTextEdit="1"/>
                </p:cNvSpPr>
                <p:nvPr/>
              </p:nvSpPr>
              <p:spPr bwMode="auto">
                <a:xfrm>
                  <a:off x="418163" y="390361"/>
                  <a:ext cx="354007" cy="590436"/>
                </a:xfrm>
                <a:prstGeom prst="rect">
                  <a:avLst/>
                </a:prstGeom>
                <a:blipFill rotWithShape="1">
                  <a:blip r:embed="rId2"/>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noFill/>
                    </a:rPr>
                    <a:t> </a:t>
                  </a:r>
                </a:p>
              </p:txBody>
            </p:sp>
          </mc:Fallback>
        </mc:AlternateContent>
        <p:sp>
          <p:nvSpPr>
            <p:cNvPr id="15" name="Text Box 11"/>
            <p:cNvSpPr txBox="1">
              <a:spLocks noChangeArrowheads="1"/>
            </p:cNvSpPr>
            <p:nvPr/>
          </p:nvSpPr>
          <p:spPr bwMode="auto">
            <a:xfrm>
              <a:off x="2753688" y="502855"/>
              <a:ext cx="421312"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0070C0"/>
                  </a:solidFill>
                  <a:effectLst/>
                  <a:latin typeface="Times New Roman"/>
                  <a:ea typeface="ＭＳ 明朝"/>
                  <a:cs typeface="Times New Roman"/>
                </a:rPr>
                <a:t>S</a:t>
              </a:r>
              <a:r>
                <a:rPr lang="en-US" sz="1400" kern="100" baseline="-25000" dirty="0">
                  <a:solidFill>
                    <a:srgbClr val="0070C0"/>
                  </a:solidFill>
                  <a:effectLst/>
                  <a:latin typeface="Times New Roman"/>
                  <a:ea typeface="ＭＳ 明朝"/>
                  <a:cs typeface="Times New Roman"/>
                </a:rPr>
                <a:t>2M</a:t>
              </a:r>
              <a:endParaRPr lang="ja-JP" sz="1400" kern="100" dirty="0">
                <a:solidFill>
                  <a:srgbClr val="0070C0"/>
                </a:solidFill>
                <a:effectLst/>
                <a:latin typeface="Century"/>
                <a:ea typeface="ＭＳ 明朝"/>
                <a:cs typeface="Times New Roman"/>
              </a:endParaRPr>
            </a:p>
            <a:p>
              <a:pPr algn="just">
                <a:spcAft>
                  <a:spcPts val="0"/>
                </a:spcAft>
              </a:pPr>
              <a:r>
                <a:rPr lang="en-US" sz="1400" kern="100" dirty="0">
                  <a:solidFill>
                    <a:srgbClr val="0070C0"/>
                  </a:solidFill>
                  <a:effectLst/>
                  <a:latin typeface="Century"/>
                  <a:ea typeface="ＭＳ 明朝"/>
                  <a:cs typeface="Times New Roman"/>
                </a:rPr>
                <a:t> </a:t>
              </a:r>
              <a:endParaRPr lang="ja-JP" sz="1400" kern="100" dirty="0">
                <a:solidFill>
                  <a:srgbClr val="0070C0"/>
                </a:solidFill>
                <a:effectLst/>
                <a:latin typeface="Century"/>
                <a:ea typeface="ＭＳ 明朝"/>
                <a:cs typeface="Times New Roman"/>
              </a:endParaRPr>
            </a:p>
          </p:txBody>
        </p:sp>
        <p:sp>
          <p:nvSpPr>
            <p:cNvPr id="16" name="Text Box 12"/>
            <p:cNvSpPr txBox="1">
              <a:spLocks noChangeArrowheads="1"/>
            </p:cNvSpPr>
            <p:nvPr/>
          </p:nvSpPr>
          <p:spPr bwMode="auto">
            <a:xfrm>
              <a:off x="3333826" y="2141803"/>
              <a:ext cx="1427191"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kern="100" dirty="0">
                  <a:effectLst/>
                  <a:latin typeface="Century"/>
                  <a:ea typeface="ＭＳ 明朝"/>
                  <a:cs typeface="Times New Roman"/>
                </a:rPr>
                <a:t>市場需要曲線</a:t>
              </a:r>
            </a:p>
          </p:txBody>
        </p:sp>
        <p:cxnSp>
          <p:nvCxnSpPr>
            <p:cNvPr id="17" name="AutoShape 14"/>
            <p:cNvCxnSpPr>
              <a:cxnSpLocks noChangeShapeType="1"/>
            </p:cNvCxnSpPr>
            <p:nvPr/>
          </p:nvCxnSpPr>
          <p:spPr bwMode="auto">
            <a:xfrm flipV="1">
              <a:off x="740896" y="1675910"/>
              <a:ext cx="1657247" cy="7235"/>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8" name="AutoShape 15"/>
            <p:cNvCxnSpPr>
              <a:cxnSpLocks noChangeShapeType="1"/>
            </p:cNvCxnSpPr>
            <p:nvPr/>
          </p:nvCxnSpPr>
          <p:spPr bwMode="auto">
            <a:xfrm>
              <a:off x="2248157" y="1490756"/>
              <a:ext cx="0" cy="1103270"/>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19" name="Text Box 16"/>
            <p:cNvSpPr txBox="1">
              <a:spLocks noChangeArrowheads="1"/>
            </p:cNvSpPr>
            <p:nvPr/>
          </p:nvSpPr>
          <p:spPr bwMode="auto">
            <a:xfrm>
              <a:off x="426907" y="1998616"/>
              <a:ext cx="30988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0070C0"/>
                  </a:solidFill>
                  <a:effectLst/>
                  <a:latin typeface="Times New Roman"/>
                  <a:ea typeface="ＭＳ 明朝"/>
                  <a:cs typeface="Times New Roman"/>
                </a:rPr>
                <a:t>E</a:t>
              </a:r>
              <a:endParaRPr lang="ja-JP" sz="1400" kern="100" dirty="0">
                <a:solidFill>
                  <a:srgbClr val="0070C0"/>
                </a:solidFill>
                <a:effectLst/>
                <a:latin typeface="Century"/>
                <a:ea typeface="ＭＳ 明朝"/>
                <a:cs typeface="Times New Roman"/>
              </a:endParaRPr>
            </a:p>
          </p:txBody>
        </p:sp>
        <p:sp>
          <p:nvSpPr>
            <p:cNvPr id="20" name="Text Box 17"/>
            <p:cNvSpPr txBox="1">
              <a:spLocks noChangeArrowheads="1"/>
            </p:cNvSpPr>
            <p:nvPr/>
          </p:nvSpPr>
          <p:spPr bwMode="auto">
            <a:xfrm>
              <a:off x="2354888" y="1533893"/>
              <a:ext cx="45974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a</a:t>
              </a:r>
              <a:endParaRPr lang="ja-JP" sz="1400" kern="100">
                <a:effectLst/>
                <a:latin typeface="Century"/>
                <a:ea typeface="ＭＳ 明朝"/>
                <a:cs typeface="Times New Roman"/>
              </a:endParaRPr>
            </a:p>
          </p:txBody>
        </p:sp>
        <p:sp>
          <p:nvSpPr>
            <p:cNvPr id="21" name="Text Box 18"/>
            <p:cNvSpPr txBox="1">
              <a:spLocks noChangeArrowheads="1"/>
            </p:cNvSpPr>
            <p:nvPr/>
          </p:nvSpPr>
          <p:spPr bwMode="auto">
            <a:xfrm>
              <a:off x="528726" y="2507984"/>
              <a:ext cx="45974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o</a:t>
              </a:r>
              <a:endParaRPr lang="ja-JP" sz="1400" kern="100">
                <a:effectLst/>
                <a:latin typeface="Century"/>
                <a:ea typeface="ＭＳ 明朝"/>
                <a:cs typeface="Times New Roman"/>
              </a:endParaRPr>
            </a:p>
          </p:txBody>
        </p:sp>
        <p:sp>
          <p:nvSpPr>
            <p:cNvPr id="22" name="Text Box 19"/>
            <p:cNvSpPr txBox="1">
              <a:spLocks noChangeArrowheads="1"/>
            </p:cNvSpPr>
            <p:nvPr/>
          </p:nvSpPr>
          <p:spPr bwMode="auto">
            <a:xfrm>
              <a:off x="709390" y="1135203"/>
              <a:ext cx="227330"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e</a:t>
              </a:r>
              <a:endParaRPr lang="ja-JP" sz="1400" kern="100">
                <a:effectLst/>
                <a:latin typeface="Century"/>
                <a:ea typeface="ＭＳ 明朝"/>
                <a:cs typeface="Times New Roman"/>
              </a:endParaRPr>
            </a:p>
          </p:txBody>
        </p:sp>
        <p:sp>
          <p:nvSpPr>
            <p:cNvPr id="23" name="Text Box 20"/>
            <p:cNvSpPr txBox="1">
              <a:spLocks noChangeArrowheads="1"/>
            </p:cNvSpPr>
            <p:nvPr/>
          </p:nvSpPr>
          <p:spPr bwMode="auto">
            <a:xfrm>
              <a:off x="725916" y="441586"/>
              <a:ext cx="210820"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b</a:t>
              </a:r>
              <a:endParaRPr lang="ja-JP" sz="1400" kern="100">
                <a:effectLst/>
                <a:latin typeface="Century"/>
                <a:ea typeface="ＭＳ 明朝"/>
                <a:cs typeface="Times New Roman"/>
              </a:endParaRPr>
            </a:p>
          </p:txBody>
        </p:sp>
        <p:sp>
          <p:nvSpPr>
            <p:cNvPr id="24" name="Text Box 21"/>
            <p:cNvSpPr txBox="1">
              <a:spLocks noChangeArrowheads="1"/>
            </p:cNvSpPr>
            <p:nvPr/>
          </p:nvSpPr>
          <p:spPr bwMode="auto">
            <a:xfrm>
              <a:off x="681858" y="1957830"/>
              <a:ext cx="261620" cy="267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c</a:t>
              </a:r>
              <a:endParaRPr lang="ja-JP" sz="1400" kern="100">
                <a:effectLst/>
                <a:latin typeface="Century"/>
                <a:ea typeface="ＭＳ 明朝"/>
                <a:cs typeface="Times New Roman"/>
              </a:endParaRPr>
            </a:p>
          </p:txBody>
        </p:sp>
        <p:sp>
          <p:nvSpPr>
            <p:cNvPr id="25" name="Text Box 22"/>
            <p:cNvSpPr txBox="1">
              <a:spLocks noChangeArrowheads="1"/>
            </p:cNvSpPr>
            <p:nvPr/>
          </p:nvSpPr>
          <p:spPr bwMode="auto">
            <a:xfrm>
              <a:off x="1687394" y="1062317"/>
              <a:ext cx="235585" cy="271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a:effectLst/>
                  <a:latin typeface="Times New Roman"/>
                  <a:ea typeface="ＭＳ 明朝"/>
                  <a:cs typeface="Times New Roman"/>
                </a:rPr>
                <a:t>d</a:t>
              </a:r>
              <a:endParaRPr lang="ja-JP" sz="1400" kern="100">
                <a:effectLst/>
                <a:latin typeface="Century"/>
                <a:ea typeface="ＭＳ 明朝"/>
                <a:cs typeface="Times New Roman"/>
              </a:endParaRPr>
            </a:p>
          </p:txBody>
        </p:sp>
        <p:cxnSp>
          <p:nvCxnSpPr>
            <p:cNvPr id="26" name="AutoShape 26"/>
            <p:cNvCxnSpPr>
              <a:cxnSpLocks noChangeShapeType="1"/>
            </p:cNvCxnSpPr>
            <p:nvPr/>
          </p:nvCxnSpPr>
          <p:spPr bwMode="auto">
            <a:xfrm flipV="1">
              <a:off x="732218" y="731890"/>
              <a:ext cx="2126815" cy="1296752"/>
            </a:xfrm>
            <a:prstGeom prst="straightConnector1">
              <a:avLst/>
            </a:prstGeom>
            <a:noFill/>
            <a:ln w="25400">
              <a:solidFill>
                <a:srgbClr val="0070C0"/>
              </a:solidFill>
              <a:prstDash val="lgDash"/>
              <a:round/>
              <a:headEnd/>
              <a:tailEnd/>
            </a:ln>
            <a:extLst>
              <a:ext uri="{909E8E84-426E-40DD-AFC4-6F175D3DCCD1}">
                <a14:hiddenFill xmlns:a14="http://schemas.microsoft.com/office/drawing/2010/main">
                  <a:noFill/>
                </a14:hiddenFill>
              </a:ext>
            </a:extLst>
          </p:spPr>
        </p:cxnSp>
        <p:sp>
          <p:nvSpPr>
            <p:cNvPr id="27" name="Text Box 27"/>
            <p:cNvSpPr txBox="1">
              <a:spLocks noChangeArrowheads="1"/>
            </p:cNvSpPr>
            <p:nvPr/>
          </p:nvSpPr>
          <p:spPr bwMode="auto">
            <a:xfrm>
              <a:off x="379624" y="1561828"/>
              <a:ext cx="353993"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FF0000"/>
                  </a:solidFill>
                  <a:effectLst/>
                  <a:latin typeface="Times New Roman"/>
                  <a:ea typeface="ＭＳ 明朝"/>
                  <a:cs typeface="Times New Roman"/>
                </a:rPr>
                <a:t>P*</a:t>
              </a:r>
              <a:endParaRPr lang="ja-JP" sz="1400" kern="100" dirty="0">
                <a:solidFill>
                  <a:srgbClr val="FF0000"/>
                </a:solidFill>
                <a:effectLst/>
                <a:latin typeface="Century"/>
                <a:ea typeface="ＭＳ 明朝"/>
                <a:cs typeface="Times New Roman"/>
              </a:endParaRPr>
            </a:p>
          </p:txBody>
        </p:sp>
        <p:sp>
          <p:nvSpPr>
            <p:cNvPr id="28" name="Text Box 33"/>
            <p:cNvSpPr txBox="1">
              <a:spLocks noChangeArrowheads="1"/>
            </p:cNvSpPr>
            <p:nvPr/>
          </p:nvSpPr>
          <p:spPr bwMode="auto">
            <a:xfrm>
              <a:off x="715527" y="1450028"/>
              <a:ext cx="20574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kern="100" dirty="0">
                  <a:effectLst/>
                  <a:latin typeface="Times New Roman"/>
                  <a:ea typeface="ＭＳ 明朝"/>
                  <a:cs typeface="Times New Roman"/>
                </a:rPr>
                <a:t>f</a:t>
              </a:r>
              <a:endParaRPr lang="ja-JP" sz="1400" kern="100" dirty="0">
                <a:effectLst/>
                <a:latin typeface="Century"/>
                <a:ea typeface="ＭＳ 明朝"/>
                <a:cs typeface="Times New Roman"/>
              </a:endParaRPr>
            </a:p>
          </p:txBody>
        </p:sp>
        <p:sp>
          <p:nvSpPr>
            <p:cNvPr id="29" name="Text Box 34"/>
            <p:cNvSpPr txBox="1">
              <a:spLocks noChangeArrowheads="1"/>
            </p:cNvSpPr>
            <p:nvPr/>
          </p:nvSpPr>
          <p:spPr bwMode="auto">
            <a:xfrm>
              <a:off x="3614326" y="638666"/>
              <a:ext cx="522461"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kern="100" dirty="0">
                  <a:solidFill>
                    <a:srgbClr val="FF0000"/>
                  </a:solidFill>
                  <a:effectLst/>
                  <a:latin typeface="Times New Roman"/>
                  <a:ea typeface="ＭＳ 明朝"/>
                  <a:cs typeface="Times New Roman"/>
                </a:rPr>
                <a:t>S</a:t>
              </a:r>
              <a:r>
                <a:rPr lang="en-US" sz="1400" kern="100" baseline="-25000" dirty="0">
                  <a:solidFill>
                    <a:srgbClr val="FF0000"/>
                  </a:solidFill>
                  <a:effectLst/>
                  <a:latin typeface="Times New Roman"/>
                  <a:ea typeface="ＭＳ 明朝"/>
                  <a:cs typeface="Times New Roman"/>
                </a:rPr>
                <a:t>1M</a:t>
              </a:r>
              <a:endParaRPr lang="ja-JP" sz="1400" kern="100" dirty="0">
                <a:solidFill>
                  <a:srgbClr val="FF0000"/>
                </a:solidFill>
                <a:effectLst/>
                <a:latin typeface="Century"/>
                <a:ea typeface="ＭＳ 明朝"/>
                <a:cs typeface="Times New Roman"/>
              </a:endParaRPr>
            </a:p>
            <a:p>
              <a:pPr algn="just">
                <a:spcAft>
                  <a:spcPts val="0"/>
                </a:spcAft>
              </a:pPr>
              <a:r>
                <a:rPr lang="en-US" sz="1400" kern="100" dirty="0">
                  <a:solidFill>
                    <a:srgbClr val="FF0000"/>
                  </a:solidFill>
                  <a:effectLst/>
                  <a:latin typeface="Century"/>
                  <a:ea typeface="ＭＳ 明朝"/>
                  <a:cs typeface="Times New Roman"/>
                </a:rPr>
                <a:t> </a:t>
              </a:r>
              <a:endParaRPr lang="ja-JP" sz="1400" kern="100" dirty="0">
                <a:solidFill>
                  <a:srgbClr val="FF0000"/>
                </a:solidFill>
                <a:effectLst/>
                <a:latin typeface="Century"/>
                <a:ea typeface="ＭＳ 明朝"/>
                <a:cs typeface="Times New Roman"/>
              </a:endParaRPr>
            </a:p>
          </p:txBody>
        </p:sp>
        <p:cxnSp>
          <p:nvCxnSpPr>
            <p:cNvPr id="30" name="AutoShape 36"/>
            <p:cNvCxnSpPr>
              <a:cxnSpLocks noChangeShapeType="1"/>
            </p:cNvCxnSpPr>
            <p:nvPr/>
          </p:nvCxnSpPr>
          <p:spPr bwMode="auto">
            <a:xfrm>
              <a:off x="1802059" y="1276710"/>
              <a:ext cx="0" cy="1325788"/>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1" name="Text Box 12"/>
            <p:cNvSpPr txBox="1">
              <a:spLocks noChangeArrowheads="1"/>
            </p:cNvSpPr>
            <p:nvPr/>
          </p:nvSpPr>
          <p:spPr bwMode="auto">
            <a:xfrm>
              <a:off x="3116169" y="433105"/>
              <a:ext cx="142882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ja-JP" sz="1400" dirty="0">
                  <a:effectLst/>
                  <a:latin typeface="Century"/>
                  <a:ea typeface="ＭＳ 明朝"/>
                  <a:cs typeface="Times New Roman"/>
                </a:rPr>
                <a:t>市場供給曲線</a:t>
              </a:r>
              <a:endParaRPr lang="ja-JP" sz="1400" dirty="0">
                <a:effectLst/>
                <a:latin typeface="ＭＳ Ｐゴシック"/>
                <a:cs typeface="ＭＳ Ｐゴシック"/>
              </a:endParaRPr>
            </a:p>
          </p:txBody>
        </p:sp>
        <p:cxnSp>
          <p:nvCxnSpPr>
            <p:cNvPr id="33" name="AutoShape 14"/>
            <p:cNvCxnSpPr>
              <a:cxnSpLocks noChangeShapeType="1"/>
            </p:cNvCxnSpPr>
            <p:nvPr/>
          </p:nvCxnSpPr>
          <p:spPr bwMode="auto">
            <a:xfrm flipV="1">
              <a:off x="745173" y="1373503"/>
              <a:ext cx="1156263" cy="2"/>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4" name="Text Box 33"/>
            <p:cNvSpPr txBox="1">
              <a:spLocks noChangeArrowheads="1"/>
            </p:cNvSpPr>
            <p:nvPr/>
          </p:nvSpPr>
          <p:spPr bwMode="auto">
            <a:xfrm>
              <a:off x="697206" y="1716728"/>
              <a:ext cx="203200" cy="264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dirty="0">
                  <a:effectLst/>
                  <a:latin typeface="Times New Roman"/>
                  <a:ea typeface="ＭＳ 明朝"/>
                  <a:cs typeface="ＭＳ Ｐゴシック"/>
                </a:rPr>
                <a:t>g</a:t>
              </a:r>
              <a:endParaRPr lang="ja-JP" sz="1400" dirty="0">
                <a:effectLst/>
                <a:latin typeface="ＭＳ Ｐゴシック"/>
                <a:cs typeface="ＭＳ Ｐゴシック"/>
              </a:endParaRPr>
            </a:p>
          </p:txBody>
        </p:sp>
        <p:sp>
          <p:nvSpPr>
            <p:cNvPr id="35" name="Text Box 34"/>
            <p:cNvSpPr txBox="1">
              <a:spLocks noChangeArrowheads="1"/>
            </p:cNvSpPr>
            <p:nvPr/>
          </p:nvSpPr>
          <p:spPr bwMode="auto">
            <a:xfrm>
              <a:off x="3474785" y="2320227"/>
              <a:ext cx="406742" cy="36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a:effectLst/>
                  <a:latin typeface="Times New Roman"/>
                  <a:ea typeface="ＭＳ 明朝"/>
                  <a:cs typeface="ＭＳ Ｐゴシック"/>
                </a:rPr>
                <a:t>D</a:t>
              </a:r>
              <a:r>
                <a:rPr lang="en-US" sz="1400" baseline="-25000">
                  <a:effectLst/>
                  <a:latin typeface="Times New Roman"/>
                  <a:ea typeface="ＭＳ 明朝"/>
                  <a:cs typeface="ＭＳ Ｐゴシック"/>
                </a:rPr>
                <a:t>M</a:t>
              </a:r>
              <a:endParaRPr lang="ja-JP" sz="1400">
                <a:effectLst/>
                <a:latin typeface="ＭＳ Ｐゴシック"/>
                <a:cs typeface="ＭＳ Ｐゴシック"/>
              </a:endParaRPr>
            </a:p>
            <a:p>
              <a:pPr algn="just">
                <a:spcAft>
                  <a:spcPts val="0"/>
                </a:spcAft>
              </a:pPr>
              <a:r>
                <a:rPr lang="en-US" sz="1400">
                  <a:effectLst/>
                  <a:latin typeface="Century"/>
                  <a:ea typeface="ＭＳ 明朝"/>
                  <a:cs typeface="Times New Roman"/>
                </a:rPr>
                <a:t> </a:t>
              </a:r>
              <a:endParaRPr lang="ja-JP" sz="1400">
                <a:effectLst/>
                <a:latin typeface="ＭＳ Ｐゴシック"/>
                <a:cs typeface="ＭＳ Ｐゴシック"/>
              </a:endParaRPr>
            </a:p>
          </p:txBody>
        </p:sp>
        <p:cxnSp>
          <p:nvCxnSpPr>
            <p:cNvPr id="36" name="AutoShape 14"/>
            <p:cNvCxnSpPr>
              <a:cxnSpLocks noChangeShapeType="1"/>
            </p:cNvCxnSpPr>
            <p:nvPr/>
          </p:nvCxnSpPr>
          <p:spPr bwMode="auto">
            <a:xfrm flipV="1">
              <a:off x="741412" y="1941059"/>
              <a:ext cx="1155700" cy="0"/>
            </a:xfrm>
            <a:prstGeom prst="straightConnector1">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cxnSp>
        <p:sp>
          <p:nvSpPr>
            <p:cNvPr id="37" name="Text Box 17"/>
            <p:cNvSpPr txBox="1">
              <a:spLocks noChangeArrowheads="1"/>
            </p:cNvSpPr>
            <p:nvPr/>
          </p:nvSpPr>
          <p:spPr bwMode="auto">
            <a:xfrm>
              <a:off x="1805019" y="1905779"/>
              <a:ext cx="459105" cy="36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a:effectLst/>
                  <a:latin typeface="Times New Roman"/>
                  <a:ea typeface="ＭＳ 明朝"/>
                  <a:cs typeface="ＭＳ Ｐゴシック"/>
                </a:rPr>
                <a:t>h</a:t>
              </a:r>
              <a:endParaRPr lang="ja-JP" sz="1400">
                <a:effectLst/>
                <a:latin typeface="ＭＳ Ｐゴシック"/>
                <a:cs typeface="ＭＳ Ｐゴシック"/>
              </a:endParaRPr>
            </a:p>
          </p:txBody>
        </p:sp>
        <p:sp>
          <p:nvSpPr>
            <p:cNvPr id="38" name="Text Box 27"/>
            <p:cNvSpPr txBox="1">
              <a:spLocks noChangeArrowheads="1"/>
            </p:cNvSpPr>
            <p:nvPr/>
          </p:nvSpPr>
          <p:spPr bwMode="auto">
            <a:xfrm>
              <a:off x="372895" y="1228473"/>
              <a:ext cx="444541" cy="27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solidFill>
                    <a:srgbClr val="00B050"/>
                  </a:solidFill>
                  <a:effectLst/>
                  <a:latin typeface="Times New Roman"/>
                  <a:ea typeface="ＭＳ 明朝"/>
                  <a:cs typeface="ＭＳ Ｐゴシック"/>
                </a:rPr>
                <a:t>P*’</a:t>
              </a:r>
              <a:endParaRPr lang="ja-JP" sz="1400" dirty="0">
                <a:solidFill>
                  <a:srgbClr val="00B050"/>
                </a:solidFill>
                <a:effectLst/>
                <a:latin typeface="ＭＳ Ｐゴシック"/>
                <a:cs typeface="ＭＳ Ｐゴシック"/>
              </a:endParaRPr>
            </a:p>
          </p:txBody>
        </p:sp>
        <p:sp>
          <p:nvSpPr>
            <p:cNvPr id="39" name="Text Box 27"/>
            <p:cNvSpPr txBox="1">
              <a:spLocks noChangeArrowheads="1"/>
            </p:cNvSpPr>
            <p:nvPr/>
          </p:nvSpPr>
          <p:spPr bwMode="auto">
            <a:xfrm>
              <a:off x="-35291" y="1791515"/>
              <a:ext cx="789437" cy="271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altLang="ja-JP" sz="1400" i="1" dirty="0">
                  <a:solidFill>
                    <a:srgbClr val="00B050"/>
                  </a:solidFill>
                  <a:latin typeface="Times New Roman"/>
                  <a:ea typeface="ＭＳ 明朝"/>
                  <a:cs typeface="ＭＳ Ｐゴシック"/>
                </a:rPr>
                <a:t>P*’</a:t>
              </a:r>
              <a:r>
                <a:rPr lang="ja-JP" altLang="en-US" sz="1400" i="1" dirty="0">
                  <a:latin typeface="Times New Roman"/>
                  <a:ea typeface="ＭＳ 明朝"/>
                  <a:cs typeface="ＭＳ Ｐゴシック"/>
                </a:rPr>
                <a:t>－</a:t>
              </a:r>
              <a:r>
                <a:rPr lang="en-US" altLang="ja-JP" sz="1400" i="1" dirty="0">
                  <a:solidFill>
                    <a:srgbClr val="0070C0"/>
                  </a:solidFill>
                  <a:latin typeface="Times New Roman"/>
                  <a:ea typeface="ＭＳ 明朝"/>
                  <a:cs typeface="ＭＳ Ｐゴシック"/>
                </a:rPr>
                <a:t>E</a:t>
              </a:r>
              <a:endParaRPr lang="ja-JP" altLang="ja-JP" sz="1400" dirty="0">
                <a:solidFill>
                  <a:srgbClr val="0070C0"/>
                </a:solidFill>
                <a:latin typeface="ＭＳ Ｐゴシック"/>
                <a:cs typeface="ＭＳ Ｐゴシック"/>
              </a:endParaRPr>
            </a:p>
          </p:txBody>
        </p:sp>
        <p:sp>
          <p:nvSpPr>
            <p:cNvPr id="40" name="Text Box 27"/>
            <p:cNvSpPr txBox="1">
              <a:spLocks noChangeArrowheads="1"/>
            </p:cNvSpPr>
            <p:nvPr/>
          </p:nvSpPr>
          <p:spPr bwMode="auto">
            <a:xfrm>
              <a:off x="1595886" y="2680499"/>
              <a:ext cx="542199" cy="271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Q*’</a:t>
              </a:r>
              <a:endParaRPr lang="ja-JP" sz="1400" dirty="0">
                <a:effectLst/>
                <a:latin typeface="ＭＳ Ｐゴシック"/>
                <a:cs typeface="ＭＳ Ｐゴシック"/>
              </a:endParaRPr>
            </a:p>
          </p:txBody>
        </p:sp>
        <p:sp>
          <p:nvSpPr>
            <p:cNvPr id="41" name="Text Box 27"/>
            <p:cNvSpPr txBox="1">
              <a:spLocks noChangeArrowheads="1"/>
            </p:cNvSpPr>
            <p:nvPr/>
          </p:nvSpPr>
          <p:spPr bwMode="auto">
            <a:xfrm>
              <a:off x="2138086" y="2680535"/>
              <a:ext cx="446672" cy="271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Q*</a:t>
              </a:r>
              <a:endParaRPr lang="ja-JP" sz="1400" dirty="0">
                <a:effectLst/>
                <a:latin typeface="ＭＳ Ｐゴシック"/>
                <a:cs typeface="ＭＳ Ｐゴシック"/>
              </a:endParaRPr>
            </a:p>
          </p:txBody>
        </p:sp>
        <p:sp>
          <p:nvSpPr>
            <p:cNvPr id="42" name="Text Box 9"/>
            <p:cNvSpPr txBox="1">
              <a:spLocks noChangeArrowheads="1"/>
            </p:cNvSpPr>
            <p:nvPr/>
          </p:nvSpPr>
          <p:spPr bwMode="auto">
            <a:xfrm>
              <a:off x="2885099" y="2707300"/>
              <a:ext cx="2740014"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400" i="1" dirty="0">
                  <a:effectLst/>
                  <a:latin typeface="Times New Roman"/>
                  <a:ea typeface="ＭＳ 明朝"/>
                  <a:cs typeface="ＭＳ Ｐゴシック"/>
                </a:rPr>
                <a:t>D</a:t>
              </a:r>
              <a:r>
                <a:rPr lang="en-US" sz="1400" baseline="-25000" dirty="0">
                  <a:effectLst/>
                  <a:latin typeface="Times New Roman"/>
                  <a:ea typeface="ＭＳ 明朝"/>
                  <a:cs typeface="ＭＳ Ｐゴシック"/>
                </a:rPr>
                <a:t>M</a:t>
              </a:r>
              <a:r>
                <a:rPr lang="ja-JP" sz="1400" dirty="0" err="1">
                  <a:effectLst/>
                  <a:latin typeface="Times New Roman"/>
                  <a:ea typeface="ＭＳ 明朝"/>
                  <a:cs typeface="Times New Roman"/>
                </a:rPr>
                <a:t>，</a:t>
              </a:r>
              <a:r>
                <a:rPr lang="en-US" sz="1400" i="1" dirty="0">
                  <a:effectLst/>
                  <a:latin typeface="Times New Roman"/>
                  <a:ea typeface="ＭＳ 明朝"/>
                  <a:cs typeface="ＭＳ Ｐゴシック"/>
                </a:rPr>
                <a:t>S</a:t>
              </a:r>
              <a:r>
                <a:rPr lang="en-US" sz="1400" baseline="-25000" dirty="0">
                  <a:effectLst/>
                  <a:latin typeface="Times New Roman"/>
                  <a:ea typeface="ＭＳ 明朝"/>
                  <a:cs typeface="ＭＳ Ｐゴシック"/>
                </a:rPr>
                <a:t>1M</a:t>
              </a:r>
              <a:r>
                <a:rPr lang="ja-JP" sz="1400" dirty="0" err="1">
                  <a:effectLst/>
                  <a:latin typeface="Times New Roman"/>
                  <a:ea typeface="ＭＳ 明朝"/>
                  <a:cs typeface="Times New Roman"/>
                </a:rPr>
                <a:t>，</a:t>
              </a:r>
              <a:r>
                <a:rPr lang="en-US" sz="1400" i="1" dirty="0">
                  <a:effectLst/>
                  <a:latin typeface="Times New Roman"/>
                  <a:ea typeface="ＭＳ 明朝"/>
                  <a:cs typeface="ＭＳ Ｐゴシック"/>
                </a:rPr>
                <a:t>S</a:t>
              </a:r>
              <a:r>
                <a:rPr lang="en-US" sz="1400" baseline="-25000" dirty="0">
                  <a:effectLst/>
                  <a:latin typeface="Times New Roman"/>
                  <a:ea typeface="ＭＳ 明朝"/>
                  <a:cs typeface="ＭＳ Ｐゴシック"/>
                </a:rPr>
                <a:t>2M</a:t>
              </a:r>
              <a:r>
                <a:rPr lang="ja-JP" sz="1400" dirty="0">
                  <a:effectLst/>
                  <a:latin typeface="Century"/>
                  <a:ea typeface="ＭＳ 明朝"/>
                  <a:cs typeface="Times New Roman"/>
                </a:rPr>
                <a:t>；需要量・供給量</a:t>
              </a:r>
              <a:endParaRPr lang="ja-JP" sz="1400" dirty="0">
                <a:effectLst/>
                <a:latin typeface="ＭＳ Ｐゴシック"/>
                <a:cs typeface="ＭＳ Ｐゴシック"/>
              </a:endParaRPr>
            </a:p>
          </p:txBody>
        </p:sp>
        <p:cxnSp>
          <p:nvCxnSpPr>
            <p:cNvPr id="32" name="直線コネクタ 31"/>
            <p:cNvCxnSpPr/>
            <p:nvPr/>
          </p:nvCxnSpPr>
          <p:spPr>
            <a:xfrm flipV="1">
              <a:off x="737081" y="874994"/>
              <a:ext cx="2855491" cy="172388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5" name="日付プレースホルダー 4">
            <a:extLst>
              <a:ext uri="{FF2B5EF4-FFF2-40B4-BE49-F238E27FC236}">
                <a16:creationId xmlns:a16="http://schemas.microsoft.com/office/drawing/2014/main" id="{98972AE0-2C59-4B10-ACAB-5CC717BC347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246101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7" grpId="0" animBg="1"/>
      <p:bldP spid="3" grpId="0" uiExpand="1" build="p"/>
      <p:bldP spid="45" grpId="0" animBg="1"/>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●〇〇〇</a:t>
            </a:r>
            <a:br>
              <a:rPr kumimoji="1" lang="en-US" altLang="ja-JP" sz="2800" dirty="0">
                <a:solidFill>
                  <a:srgbClr val="0070C0"/>
                </a:solidFill>
                <a:latin typeface="+mj-ea"/>
              </a:rPr>
            </a:br>
            <a:r>
              <a:rPr kumimoji="1" lang="ja-JP" altLang="en-US" sz="2800" dirty="0">
                <a:solidFill>
                  <a:srgbClr val="0070C0"/>
                </a:solidFill>
                <a:latin typeface="+mj-ea"/>
              </a:rPr>
              <a:t>取引仲介業者の役割</a:t>
            </a:r>
          </a:p>
        </p:txBody>
      </p:sp>
      <p:sp>
        <p:nvSpPr>
          <p:cNvPr id="3" name="コンテンツ プレースホルダ 2"/>
          <p:cNvSpPr>
            <a:spLocks noGrp="1"/>
          </p:cNvSpPr>
          <p:nvPr>
            <p:ph idx="1"/>
          </p:nvPr>
        </p:nvSpPr>
        <p:spPr>
          <a:xfrm>
            <a:off x="395536" y="1340768"/>
            <a:ext cx="8363272" cy="5112568"/>
          </a:xfrm>
        </p:spPr>
        <p:txBody>
          <a:bodyPr>
            <a:normAutofit/>
          </a:bodyPr>
          <a:lstStyle/>
          <a:p>
            <a:pPr algn="just">
              <a:buFont typeface="Wingdings" panose="05000000000000000000" pitchFamily="2" charset="2"/>
              <a:buChar char="n"/>
            </a:pPr>
            <a:r>
              <a:rPr lang="ja-JP" altLang="en-US" sz="2800" dirty="0">
                <a:latin typeface="Cambria Math"/>
              </a:rPr>
              <a:t>現実の経済では流通業と呼ばれる専門業者が取引を仲介している．</a:t>
            </a:r>
            <a:endParaRPr lang="en-US" altLang="ja-JP" sz="2800" dirty="0">
              <a:latin typeface="Cambria Math"/>
            </a:endParaRPr>
          </a:p>
          <a:p>
            <a:pPr algn="just">
              <a:buFont typeface="Wingdings" panose="05000000000000000000" pitchFamily="2" charset="2"/>
              <a:buChar char="n"/>
            </a:pPr>
            <a:endParaRPr lang="en-US" altLang="ja-JP" sz="2800" dirty="0">
              <a:latin typeface="Cambria Math"/>
            </a:endParaRPr>
          </a:p>
          <a:p>
            <a:pPr algn="just">
              <a:buFont typeface="Wingdings" panose="05000000000000000000" pitchFamily="2" charset="2"/>
              <a:buChar char="n"/>
            </a:pPr>
            <a:r>
              <a:rPr lang="ja-JP" altLang="en-US" sz="2800" dirty="0">
                <a:latin typeface="Cambria Math"/>
              </a:rPr>
              <a:t>取引仲介者</a:t>
            </a:r>
            <a:endParaRPr lang="en-US" altLang="ja-JP" sz="2800" dirty="0">
              <a:latin typeface="Cambria Math"/>
            </a:endParaRPr>
          </a:p>
          <a:p>
            <a:pPr marL="0" indent="0" algn="just">
              <a:buNone/>
            </a:pPr>
            <a:endParaRPr lang="en-US" altLang="ja-JP" sz="800" dirty="0">
              <a:latin typeface="Cambria Math"/>
            </a:endParaRPr>
          </a:p>
          <a:p>
            <a:pPr lvl="1" algn="just">
              <a:buFont typeface="Wingdings" panose="05000000000000000000" pitchFamily="2" charset="2"/>
              <a:buChar char="n"/>
            </a:pPr>
            <a:r>
              <a:rPr lang="ja-JP" altLang="en-US" sz="2500" dirty="0">
                <a:latin typeface="Cambria Math"/>
              </a:rPr>
              <a:t>１単位の財を生産者から</a:t>
            </a:r>
            <a:r>
              <a:rPr lang="en-US" altLang="ja-JP" sz="2500" i="1" dirty="0">
                <a:solidFill>
                  <a:schemeClr val="tx1"/>
                </a:solidFill>
                <a:latin typeface="Cambria Math"/>
              </a:rPr>
              <a:t>P</a:t>
            </a:r>
            <a:r>
              <a:rPr lang="en-US" altLang="ja-JP" sz="2500" i="1" baseline="-25000" dirty="0">
                <a:solidFill>
                  <a:schemeClr val="tx1"/>
                </a:solidFill>
                <a:latin typeface="Cambria Math"/>
              </a:rPr>
              <a:t>T</a:t>
            </a:r>
            <a:r>
              <a:rPr lang="en-US" altLang="ja-JP" sz="2500" i="1" baseline="-25000" dirty="0">
                <a:solidFill>
                  <a:srgbClr val="0070C0"/>
                </a:solidFill>
                <a:latin typeface="Cambria Math"/>
              </a:rPr>
              <a:t> </a:t>
            </a:r>
            <a:r>
              <a:rPr lang="ja-JP" altLang="en-US" sz="2500" dirty="0">
                <a:latin typeface="Cambria Math"/>
              </a:rPr>
              <a:t>で買い取り，消費者に手数料</a:t>
            </a:r>
            <a:r>
              <a:rPr lang="en-US" altLang="ja-JP" sz="2500" i="1" dirty="0">
                <a:solidFill>
                  <a:srgbClr val="FF66FF"/>
                </a:solidFill>
                <a:latin typeface="Cambria Math"/>
              </a:rPr>
              <a:t>V</a:t>
            </a:r>
            <a:r>
              <a:rPr lang="ja-JP" altLang="en-US" sz="2500" i="1" dirty="0">
                <a:latin typeface="Cambria Math"/>
              </a:rPr>
              <a:t> </a:t>
            </a:r>
            <a:r>
              <a:rPr lang="ja-JP" altLang="en-US" sz="2500" dirty="0">
                <a:latin typeface="Cambria Math"/>
              </a:rPr>
              <a:t>を上乗せし，</a:t>
            </a:r>
            <a:r>
              <a:rPr lang="en-US" altLang="ja-JP" sz="2500" i="1" dirty="0">
                <a:latin typeface="Cambria Math"/>
              </a:rPr>
              <a:t> </a:t>
            </a:r>
            <a:r>
              <a:rPr lang="en-US" altLang="ja-JP" sz="2500" i="1" dirty="0">
                <a:solidFill>
                  <a:schemeClr val="tx1"/>
                </a:solidFill>
                <a:latin typeface="Cambria Math"/>
              </a:rPr>
              <a:t>P</a:t>
            </a:r>
            <a:r>
              <a:rPr lang="en-US" altLang="ja-JP" sz="2500" i="1" baseline="-25000" dirty="0">
                <a:solidFill>
                  <a:schemeClr val="tx1"/>
                </a:solidFill>
                <a:latin typeface="Cambria Math"/>
              </a:rPr>
              <a:t>T </a:t>
            </a:r>
            <a:r>
              <a:rPr lang="en-US" altLang="ja-JP" sz="2500" dirty="0">
                <a:latin typeface="Cambria Math"/>
              </a:rPr>
              <a:t>+</a:t>
            </a:r>
            <a:r>
              <a:rPr lang="en-US" altLang="ja-JP" sz="2500" i="1" dirty="0">
                <a:solidFill>
                  <a:srgbClr val="FF66FF"/>
                </a:solidFill>
                <a:latin typeface="Cambria Math"/>
              </a:rPr>
              <a:t>V </a:t>
            </a:r>
            <a:r>
              <a:rPr lang="en-US" altLang="ja-JP" sz="2500" i="1" dirty="0">
                <a:latin typeface="Cambria Math"/>
              </a:rPr>
              <a:t> </a:t>
            </a:r>
            <a:r>
              <a:rPr lang="ja-JP" altLang="en-US" sz="2500" dirty="0">
                <a:latin typeface="Cambria Math"/>
              </a:rPr>
              <a:t>で販売するとする．</a:t>
            </a:r>
            <a:endParaRPr lang="en-US" altLang="ja-JP" sz="2500" dirty="0">
              <a:latin typeface="Cambria Math"/>
            </a:endParaRPr>
          </a:p>
          <a:p>
            <a:pPr lvl="1" algn="just">
              <a:buFont typeface="Wingdings" panose="05000000000000000000" pitchFamily="2" charset="2"/>
              <a:buChar char="n"/>
            </a:pPr>
            <a:endParaRPr lang="en-US" altLang="ja-JP" sz="800" dirty="0">
              <a:latin typeface="Cambria Math"/>
            </a:endParaRPr>
          </a:p>
          <a:p>
            <a:pPr lvl="1" algn="just">
              <a:buFont typeface="Wingdings" panose="05000000000000000000" pitchFamily="2" charset="2"/>
              <a:buChar char="n"/>
            </a:pPr>
            <a:r>
              <a:rPr lang="ja-JP" altLang="en-US" sz="2500" dirty="0">
                <a:latin typeface="Cambria Math"/>
              </a:rPr>
              <a:t>仲介者は１単位の取引仲介につき</a:t>
            </a:r>
            <a:r>
              <a:rPr lang="en-US" altLang="ja-JP" sz="2500" i="1" dirty="0">
                <a:solidFill>
                  <a:schemeClr val="accent5">
                    <a:lumMod val="50000"/>
                  </a:schemeClr>
                </a:solidFill>
                <a:latin typeface="Cambria Math"/>
              </a:rPr>
              <a:t>Z</a:t>
            </a:r>
            <a:r>
              <a:rPr lang="en-US" altLang="ja-JP" sz="2500" dirty="0">
                <a:latin typeface="Cambria Math"/>
              </a:rPr>
              <a:t> </a:t>
            </a:r>
            <a:r>
              <a:rPr lang="ja-JP" altLang="en-US" sz="2500" dirty="0">
                <a:latin typeface="Cambria Math"/>
              </a:rPr>
              <a:t>の仲介取引費用を負担する必要がある．</a:t>
            </a:r>
            <a:endParaRPr lang="en-US" altLang="ja-JP" sz="2500" dirty="0">
              <a:latin typeface="Cambria Math"/>
            </a:endParaRPr>
          </a:p>
          <a:p>
            <a:pPr lvl="1" algn="just">
              <a:buFont typeface="Wingdings" panose="05000000000000000000" pitchFamily="2" charset="2"/>
              <a:buChar char="n"/>
            </a:pPr>
            <a:endParaRPr lang="en-US" altLang="ja-JP" sz="800" dirty="0">
              <a:latin typeface="Cambria Math"/>
            </a:endParaRPr>
          </a:p>
          <a:p>
            <a:pPr lvl="1" algn="just">
              <a:buFont typeface="Wingdings" panose="05000000000000000000" pitchFamily="2" charset="2"/>
              <a:buChar char="n"/>
            </a:pPr>
            <a:r>
              <a:rPr lang="en-US" altLang="ja-JP" sz="2500" i="1" dirty="0">
                <a:solidFill>
                  <a:srgbClr val="FF66FF"/>
                </a:solidFill>
                <a:latin typeface="Cambria Math"/>
              </a:rPr>
              <a:t>V</a:t>
            </a:r>
            <a:r>
              <a:rPr lang="ja-JP" altLang="en-US" sz="2500" dirty="0">
                <a:latin typeface="Cambria Math"/>
              </a:rPr>
              <a:t>－</a:t>
            </a:r>
            <a:r>
              <a:rPr lang="en-US" altLang="ja-JP" sz="2500" i="1" dirty="0">
                <a:solidFill>
                  <a:schemeClr val="accent5">
                    <a:lumMod val="50000"/>
                  </a:schemeClr>
                </a:solidFill>
                <a:latin typeface="Cambria Math"/>
              </a:rPr>
              <a:t>Z</a:t>
            </a:r>
            <a:r>
              <a:rPr lang="en-US" altLang="ja-JP" sz="2500" i="1" dirty="0">
                <a:latin typeface="Cambria Math"/>
              </a:rPr>
              <a:t> </a:t>
            </a:r>
            <a:r>
              <a:rPr lang="en-US" altLang="ja-JP" sz="2500" dirty="0">
                <a:latin typeface="Cambria Math"/>
              </a:rPr>
              <a:t>&gt;0 </a:t>
            </a:r>
            <a:r>
              <a:rPr lang="ja-JP" altLang="en-US" sz="2500" dirty="0">
                <a:latin typeface="Cambria Math"/>
              </a:rPr>
              <a:t>⇔ </a:t>
            </a:r>
            <a:r>
              <a:rPr lang="en-US" altLang="ja-JP" sz="2500" i="1" dirty="0">
                <a:solidFill>
                  <a:srgbClr val="FF66FF"/>
                </a:solidFill>
                <a:latin typeface="Cambria Math"/>
              </a:rPr>
              <a:t>V</a:t>
            </a:r>
            <a:r>
              <a:rPr lang="en-US" altLang="ja-JP" sz="2500" dirty="0">
                <a:latin typeface="Cambria Math"/>
              </a:rPr>
              <a:t> &gt; </a:t>
            </a:r>
            <a:r>
              <a:rPr lang="en-US" altLang="ja-JP" sz="2500" i="1" dirty="0">
                <a:solidFill>
                  <a:schemeClr val="accent5">
                    <a:lumMod val="50000"/>
                  </a:schemeClr>
                </a:solidFill>
                <a:latin typeface="Cambria Math"/>
              </a:rPr>
              <a:t>Z</a:t>
            </a:r>
            <a:r>
              <a:rPr lang="en-US" altLang="ja-JP" sz="2500" dirty="0">
                <a:solidFill>
                  <a:schemeClr val="accent5">
                    <a:lumMod val="50000"/>
                  </a:schemeClr>
                </a:solidFill>
                <a:latin typeface="Cambria Math"/>
              </a:rPr>
              <a:t> </a:t>
            </a:r>
            <a:r>
              <a:rPr lang="ja-JP" altLang="en-US" sz="2500" dirty="0">
                <a:latin typeface="Cambria Math"/>
              </a:rPr>
              <a:t> であれば，取引仲介により利潤を得る．</a:t>
            </a:r>
            <a:endParaRPr lang="en-US" altLang="ja-JP" sz="2500" dirty="0">
              <a:latin typeface="Cambria Math"/>
            </a:endParaRPr>
          </a:p>
          <a:p>
            <a:pPr algn="just">
              <a:buFont typeface="Wingdings" panose="05000000000000000000" pitchFamily="2" charset="2"/>
              <a:buChar char="n"/>
            </a:pPr>
            <a:endParaRPr lang="en-US" altLang="ja-JP" sz="2500" dirty="0">
              <a:latin typeface="Cambria Math"/>
            </a:endParaRPr>
          </a:p>
          <a:p>
            <a:pPr algn="just">
              <a:buFont typeface="Wingdings" panose="05000000000000000000" pitchFamily="2" charset="2"/>
              <a:buChar char="n"/>
            </a:pPr>
            <a:endParaRPr lang="en-US" altLang="ja-JP" sz="2500" dirty="0">
              <a:latin typeface="Cambria Math"/>
            </a:endParaRPr>
          </a:p>
          <a:p>
            <a:pPr algn="just">
              <a:buFont typeface="Wingdings" panose="05000000000000000000" pitchFamily="2" charset="2"/>
              <a:buChar char="n"/>
            </a:pPr>
            <a:endParaRPr lang="en-US" altLang="ja-JP" sz="2400" dirty="0">
              <a:latin typeface="Cambria Math"/>
            </a:endParaRP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8</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401EE53B-9052-477F-992A-53D92AF82F5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98245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latin typeface="+mj-ea"/>
              </a:rPr>
              <a:t>〇●〇〇</a:t>
            </a:r>
            <a:br>
              <a:rPr lang="en-US" altLang="ja-JP" sz="2800" dirty="0">
                <a:solidFill>
                  <a:srgbClr val="0070C0"/>
                </a:solidFill>
                <a:latin typeface="+mj-ea"/>
              </a:rPr>
            </a:br>
            <a:r>
              <a:rPr lang="ja-JP" altLang="en-US" sz="2800" dirty="0">
                <a:solidFill>
                  <a:srgbClr val="0070C0"/>
                </a:solidFill>
                <a:latin typeface="+mj-ea"/>
              </a:rPr>
              <a:t>取引仲介業者の役割</a:t>
            </a:r>
            <a:endParaRPr kumimoji="1" lang="ja-JP" altLang="en-US" sz="2800" dirty="0">
              <a:solidFill>
                <a:srgbClr val="002060"/>
              </a:solidFill>
              <a:latin typeface="HGP創英角ｺﾞｼｯｸUB" pitchFamily="50" charset="-128"/>
              <a:ea typeface="HGP創英角ｺﾞｼｯｸUB" pitchFamily="50" charset="-128"/>
            </a:endParaRP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idx="1"/>
              </p:nvPr>
            </p:nvSpPr>
            <p:spPr>
              <a:xfrm>
                <a:off x="395536" y="1340768"/>
                <a:ext cx="8568952" cy="5040560"/>
              </a:xfrm>
            </p:spPr>
            <p:txBody>
              <a:bodyPr>
                <a:noAutofit/>
              </a:bodyPr>
              <a:lstStyle/>
              <a:p>
                <a:pPr algn="just">
                  <a:buFont typeface="Wingdings" panose="05000000000000000000" pitchFamily="2" charset="2"/>
                  <a:buChar char="n"/>
                </a:pPr>
                <a:r>
                  <a:rPr lang="ja-JP" altLang="en-US" sz="2400" dirty="0"/>
                  <a:t>企業と直接取引をした場合の消費者の支払価格は</a:t>
                </a:r>
                <a14:m>
                  <m:oMath xmlns:m="http://schemas.openxmlformats.org/officeDocument/2006/math">
                    <m:sSup>
                      <m:sSupPr>
                        <m:ctrlPr>
                          <a:rPr lang="en-US" altLang="ja-JP" sz="2400" i="1" smtClean="0">
                            <a:solidFill>
                              <a:srgbClr val="00B050"/>
                            </a:solidFill>
                            <a:latin typeface="Cambria Math" panose="02040503050406030204" pitchFamily="18" charset="0"/>
                          </a:rPr>
                        </m:ctrlPr>
                      </m:sSupPr>
                      <m:e>
                        <m:sSup>
                          <m:sSupPr>
                            <m:ctrlPr>
                              <a:rPr lang="en-US" altLang="ja-JP" sz="2400" i="1">
                                <a:solidFill>
                                  <a:srgbClr val="00B050"/>
                                </a:solidFill>
                                <a:latin typeface="Cambria Math" panose="02040503050406030204" pitchFamily="18" charset="0"/>
                              </a:rPr>
                            </m:ctrlPr>
                          </m:sSupPr>
                          <m:e>
                            <m:r>
                              <a:rPr lang="en-US" altLang="ja-JP" sz="2400" i="1">
                                <a:solidFill>
                                  <a:srgbClr val="00B050"/>
                                </a:solidFill>
                                <a:latin typeface="Cambria Math"/>
                              </a:rPr>
                              <m:t>𝑃</m:t>
                            </m:r>
                          </m:e>
                          <m:sup>
                            <m:r>
                              <a:rPr lang="en-US" altLang="ja-JP" sz="2400" i="1">
                                <a:solidFill>
                                  <a:srgbClr val="00B050"/>
                                </a:solidFill>
                                <a:latin typeface="Cambria Math"/>
                              </a:rPr>
                              <m:t>∗</m:t>
                            </m:r>
                          </m:sup>
                        </m:sSup>
                      </m:e>
                      <m:sup>
                        <m:r>
                          <a:rPr lang="en-US" altLang="ja-JP" sz="2400" i="1">
                            <a:solidFill>
                              <a:srgbClr val="00B050"/>
                            </a:solidFill>
                            <a:latin typeface="Cambria Math"/>
                          </a:rPr>
                          <m:t>′</m:t>
                        </m:r>
                      </m:sup>
                    </m:sSup>
                  </m:oMath>
                </a14:m>
                <a:r>
                  <a:rPr lang="ja-JP" altLang="en-US" sz="2400" dirty="0">
                    <a:latin typeface="Cambria Math"/>
                  </a:rPr>
                  <a:t>．</a:t>
                </a:r>
                <a:endParaRPr lang="en-US" altLang="ja-JP" sz="2400" dirty="0">
                  <a:latin typeface="Cambria Math"/>
                </a:endParaRPr>
              </a:p>
              <a:p>
                <a:pPr marL="0" indent="0" algn="just">
                  <a:buNone/>
                </a:pPr>
                <a:endParaRPr lang="en-US" altLang="ja-JP" sz="2400" dirty="0">
                  <a:latin typeface="Cambria Math"/>
                </a:endParaRPr>
              </a:p>
              <a:p>
                <a:pPr algn="just">
                  <a:buFont typeface="Wingdings" panose="05000000000000000000" pitchFamily="2" charset="2"/>
                  <a:buChar char="n"/>
                </a:pPr>
                <a:r>
                  <a:rPr lang="ja-JP" altLang="en-US" sz="2400" dirty="0">
                    <a:latin typeface="Cambria Math"/>
                  </a:rPr>
                  <a:t>消費者は仲介業者から</a:t>
                </a:r>
                <a:r>
                  <a:rPr lang="en-US" altLang="ja-JP" sz="2400" i="1" dirty="0">
                    <a:latin typeface="Cambria Math"/>
                  </a:rPr>
                  <a:t>P</a:t>
                </a:r>
                <a:r>
                  <a:rPr lang="en-US" altLang="ja-JP" sz="2400" i="1" baseline="-25000" dirty="0">
                    <a:latin typeface="Cambria Math"/>
                  </a:rPr>
                  <a:t>T  </a:t>
                </a:r>
                <a:r>
                  <a:rPr lang="en-US" altLang="ja-JP" sz="2400" dirty="0">
                    <a:latin typeface="Cambria Math"/>
                  </a:rPr>
                  <a:t>+</a:t>
                </a:r>
                <a:r>
                  <a:rPr lang="en-US" altLang="ja-JP" sz="2400" i="1" dirty="0">
                    <a:solidFill>
                      <a:srgbClr val="FF66FF"/>
                    </a:solidFill>
                    <a:latin typeface="Cambria Math"/>
                  </a:rPr>
                  <a:t>V </a:t>
                </a:r>
                <a:r>
                  <a:rPr lang="en-US" altLang="ja-JP" sz="2400" i="1" dirty="0">
                    <a:latin typeface="Cambria Math"/>
                  </a:rPr>
                  <a:t> </a:t>
                </a:r>
                <a:r>
                  <a:rPr lang="ja-JP" altLang="en-US" sz="2400" dirty="0">
                    <a:latin typeface="Cambria Math"/>
                  </a:rPr>
                  <a:t>で購入することができる．もし，</a:t>
                </a:r>
                <a:endParaRPr lang="en-US" altLang="ja-JP" sz="2400" dirty="0">
                  <a:latin typeface="Cambria Math"/>
                </a:endParaRPr>
              </a:p>
              <a:p>
                <a:pPr algn="just">
                  <a:buFont typeface="Wingdings" panose="05000000000000000000" pitchFamily="2" charset="2"/>
                  <a:buChar char="n"/>
                </a:pPr>
                <a:endParaRPr lang="en-US" altLang="ja-JP" sz="2400" dirty="0">
                  <a:latin typeface="Cambria Math"/>
                </a:endParaRPr>
              </a:p>
              <a:p>
                <a:pPr marL="0" indent="0" algn="just">
                  <a:buNone/>
                </a:pPr>
                <a14:m>
                  <m:oMathPara xmlns:m="http://schemas.openxmlformats.org/officeDocument/2006/math">
                    <m:oMathParaPr>
                      <m:jc m:val="centerGroup"/>
                    </m:oMathParaPr>
                    <m:oMath xmlns:m="http://schemas.openxmlformats.org/officeDocument/2006/math">
                      <m:sSup>
                        <m:sSupPr>
                          <m:ctrlPr>
                            <a:rPr lang="en-US" altLang="ja-JP" sz="2400" b="0" i="1" smtClean="0">
                              <a:solidFill>
                                <a:srgbClr val="00B050"/>
                              </a:solidFill>
                              <a:latin typeface="Cambria Math" panose="02040503050406030204" pitchFamily="18" charset="0"/>
                            </a:rPr>
                          </m:ctrlPr>
                        </m:sSupPr>
                        <m:e>
                          <m:sSup>
                            <m:sSupPr>
                              <m:ctrlPr>
                                <a:rPr lang="en-US" altLang="ja-JP" sz="2400" b="0" i="1" smtClean="0">
                                  <a:solidFill>
                                    <a:srgbClr val="00B050"/>
                                  </a:solidFill>
                                  <a:latin typeface="Cambria Math" panose="02040503050406030204" pitchFamily="18" charset="0"/>
                                </a:rPr>
                              </m:ctrlPr>
                            </m:sSupPr>
                            <m:e>
                              <m:r>
                                <a:rPr lang="en-US" altLang="ja-JP" sz="2400" b="0" i="1" smtClean="0">
                                  <a:solidFill>
                                    <a:srgbClr val="00B050"/>
                                  </a:solidFill>
                                  <a:latin typeface="Cambria Math"/>
                                </a:rPr>
                                <m:t>𝑃</m:t>
                              </m:r>
                            </m:e>
                            <m:sup>
                              <m:r>
                                <a:rPr lang="en-US" altLang="ja-JP" sz="2400" b="0" i="1" smtClean="0">
                                  <a:solidFill>
                                    <a:srgbClr val="00B050"/>
                                  </a:solidFill>
                                  <a:latin typeface="Cambria Math"/>
                                </a:rPr>
                                <m:t>∗</m:t>
                              </m:r>
                            </m:sup>
                          </m:sSup>
                        </m:e>
                        <m:sup>
                          <m:r>
                            <a:rPr lang="en-US" altLang="ja-JP" sz="2400" b="0" i="1" smtClean="0">
                              <a:solidFill>
                                <a:srgbClr val="00B050"/>
                              </a:solidFill>
                              <a:latin typeface="Cambria Math"/>
                            </a:rPr>
                            <m:t>′</m:t>
                          </m:r>
                        </m:sup>
                      </m:sSup>
                      <m:r>
                        <a:rPr lang="en-US" altLang="ja-JP" sz="2400" b="0" i="1" smtClean="0">
                          <a:latin typeface="Cambria Math"/>
                        </a:rPr>
                        <m:t>&gt;</m:t>
                      </m:r>
                      <m:sSub>
                        <m:sSubPr>
                          <m:ctrlPr>
                            <a:rPr lang="en-US" altLang="ja-JP" sz="2400" b="0" i="1" smtClean="0">
                              <a:solidFill>
                                <a:schemeClr val="tx1"/>
                              </a:solidFill>
                              <a:latin typeface="Cambria Math" panose="02040503050406030204" pitchFamily="18" charset="0"/>
                            </a:rPr>
                          </m:ctrlPr>
                        </m:sSubPr>
                        <m:e>
                          <m:r>
                            <a:rPr lang="en-US" altLang="ja-JP" sz="2400" b="0" i="1" smtClean="0">
                              <a:solidFill>
                                <a:schemeClr val="tx1"/>
                              </a:solidFill>
                              <a:latin typeface="Cambria Math"/>
                            </a:rPr>
                            <m:t>𝑃</m:t>
                          </m:r>
                        </m:e>
                        <m:sub>
                          <m:r>
                            <a:rPr lang="en-US" altLang="ja-JP" sz="2400" b="0" i="1" smtClean="0">
                              <a:solidFill>
                                <a:schemeClr val="tx1"/>
                              </a:solidFill>
                              <a:latin typeface="Cambria Math"/>
                            </a:rPr>
                            <m:t>𝑇</m:t>
                          </m:r>
                        </m:sub>
                      </m:sSub>
                      <m:r>
                        <a:rPr lang="en-US" altLang="ja-JP" sz="2400" b="0" i="1" smtClean="0">
                          <a:latin typeface="Cambria Math"/>
                        </a:rPr>
                        <m:t>+</m:t>
                      </m:r>
                      <m:r>
                        <a:rPr lang="en-US" altLang="ja-JP" sz="2400" b="0" i="1" smtClean="0">
                          <a:solidFill>
                            <a:srgbClr val="FF66FF"/>
                          </a:solidFill>
                          <a:latin typeface="Cambria Math"/>
                        </a:rPr>
                        <m:t>𝑉</m:t>
                      </m:r>
                    </m:oMath>
                  </m:oMathPara>
                </a14:m>
                <a:endParaRPr lang="en-US" altLang="ja-JP" sz="2400" dirty="0">
                  <a:solidFill>
                    <a:srgbClr val="FF66FF"/>
                  </a:solidFill>
                  <a:latin typeface="Cambria Math"/>
                </a:endParaRPr>
              </a:p>
              <a:p>
                <a:pPr marL="0" indent="0" algn="just">
                  <a:buNone/>
                </a:pPr>
                <a:endParaRPr lang="en-US" altLang="ja-JP" sz="2400" dirty="0">
                  <a:latin typeface="Cambria Math"/>
                </a:endParaRPr>
              </a:p>
              <a:p>
                <a:pPr marL="0" indent="0" algn="just">
                  <a:buNone/>
                </a:pPr>
                <a:r>
                  <a:rPr lang="ja-JP" altLang="en-US" sz="2400" dirty="0">
                    <a:latin typeface="Cambria Math"/>
                  </a:rPr>
                  <a:t>　 であれば，直接取引よりも仲介業者と取引したほうがよい．</a:t>
                </a:r>
                <a:endParaRPr lang="en-US" altLang="ja-JP" sz="2400" dirty="0">
                  <a:latin typeface="Cambria Math"/>
                </a:endParaRPr>
              </a:p>
              <a:p>
                <a:pPr algn="just">
                  <a:buFont typeface="Wingdings" panose="05000000000000000000" pitchFamily="2" charset="2"/>
                  <a:buChar char="n"/>
                </a:pPr>
                <a:endParaRPr lang="en-US" altLang="ja-JP" sz="2400" dirty="0">
                  <a:latin typeface="Cambria Math"/>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idx="1"/>
              </p:nvPr>
            </p:nvSpPr>
            <p:spPr>
              <a:xfrm>
                <a:off x="395536" y="1340768"/>
                <a:ext cx="8568952" cy="5040560"/>
              </a:xfrm>
              <a:blipFill rotWithShape="1">
                <a:blip r:embed="rId2"/>
                <a:stretch>
                  <a:fillRect l="-498" t="-1209"/>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9</a:t>
            </a:fld>
            <a:endParaRPr kumimoji="1" lang="ja-JP" altLang="en-US" dirty="0"/>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98CEB697-F87D-46B7-B31F-0FEC2F20056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36007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10450</TotalTime>
  <Words>3593</Words>
  <Application>Microsoft Office PowerPoint</Application>
  <PresentationFormat>画面に合わせる (4:3)</PresentationFormat>
  <Paragraphs>598</Paragraphs>
  <Slides>35</Slides>
  <Notes>0</Notes>
  <HiddenSlides>0</HiddenSlides>
  <MMClips>0</MMClips>
  <ScaleCrop>false</ScaleCrop>
  <HeadingPairs>
    <vt:vector size="6" baseType="variant">
      <vt:variant>
        <vt:lpstr>使用されているフォント</vt:lpstr>
      </vt:variant>
      <vt:variant>
        <vt:i4>13</vt:i4>
      </vt:variant>
      <vt:variant>
        <vt:lpstr>テーマ</vt:lpstr>
      </vt:variant>
      <vt:variant>
        <vt:i4>1</vt:i4>
      </vt:variant>
      <vt:variant>
        <vt:lpstr>スライド タイトル</vt:lpstr>
      </vt:variant>
      <vt:variant>
        <vt:i4>35</vt:i4>
      </vt:variant>
    </vt:vector>
  </HeadingPairs>
  <TitlesOfParts>
    <vt:vector size="49" baseType="lpstr">
      <vt:lpstr>HGP創英角ｺﾞｼｯｸUB</vt:lpstr>
      <vt:lpstr>HG明朝E</vt:lpstr>
      <vt:lpstr>ＭＳ Ｐゴシック</vt:lpstr>
      <vt:lpstr>ＭＳ Ｐ明朝</vt:lpstr>
      <vt:lpstr>ＭＳ 明朝</vt:lpstr>
      <vt:lpstr>Bookman Old Style</vt:lpstr>
      <vt:lpstr>Calibri</vt:lpstr>
      <vt:lpstr>Cambria Math</vt:lpstr>
      <vt:lpstr>Century</vt:lpstr>
      <vt:lpstr>Gill Sans MT</vt:lpstr>
      <vt:lpstr>Times New Roman</vt:lpstr>
      <vt:lpstr>Wingdings</vt:lpstr>
      <vt:lpstr>Wingdings 3</vt:lpstr>
      <vt:lpstr>アース</vt:lpstr>
      <vt:lpstr>第8章 経営・政策分析への応用 </vt:lpstr>
      <vt:lpstr>1．取引費用</vt:lpstr>
      <vt:lpstr>●〇〇 取引費用がある場合の需要と供給</vt:lpstr>
      <vt:lpstr>〇●〇 取引費用がある場合の需要と供給</vt:lpstr>
      <vt:lpstr>〇〇● 取引費用がある場合の需要と供給</vt:lpstr>
      <vt:lpstr>●〇 取引費用のある市場の市場均衡</vt:lpstr>
      <vt:lpstr>〇● 取引費用のある市場の市場均衡</vt:lpstr>
      <vt:lpstr>●〇〇〇 取引仲介業者の役割</vt:lpstr>
      <vt:lpstr>〇●〇〇 取引仲介業者の役割</vt:lpstr>
      <vt:lpstr>〇〇●〇 取引仲介業者の役割</vt:lpstr>
      <vt:lpstr>〇〇〇● 取引仲介業者の役割</vt:lpstr>
      <vt:lpstr>●〇 取引仲介業者が競争的または参入が自由の場合</vt:lpstr>
      <vt:lpstr>〇● 取引仲介業者が競争的または参入が自由の場合</vt:lpstr>
      <vt:lpstr>●〇 現実の経済における取引仲介者の役割</vt:lpstr>
      <vt:lpstr>〇● 現実の経済における取引仲介者の役割</vt:lpstr>
      <vt:lpstr>2．市場構造</vt:lpstr>
      <vt:lpstr>● 企業の参入が自由な場合</vt:lpstr>
      <vt:lpstr>● 限界費用と利潤最大化条件</vt:lpstr>
      <vt:lpstr>● 平均費用と参入条件</vt:lpstr>
      <vt:lpstr>●〇〇〇 自由参入のもとでの市場供給曲線</vt:lpstr>
      <vt:lpstr>〇●〇〇 自由参入のもとでの市場供給曲線</vt:lpstr>
      <vt:lpstr>〇〇●〇 自由参入のもとでの市場供給曲線</vt:lpstr>
      <vt:lpstr>〇〇〇● 自由参入のもとでの市場供給曲線</vt:lpstr>
      <vt:lpstr>●〇〇〇 独占市場</vt:lpstr>
      <vt:lpstr>〇●〇〇 独占市場</vt:lpstr>
      <vt:lpstr>〇〇●〇 独占市場</vt:lpstr>
      <vt:lpstr>〇〇〇● 独占市場</vt:lpstr>
      <vt:lpstr>3．租税</vt:lpstr>
      <vt:lpstr>●〇〇〇〇 課税とその帰着</vt:lpstr>
      <vt:lpstr>〇●〇〇〇 課税とその帰着</vt:lpstr>
      <vt:lpstr>〇〇●〇〇 課税とその帰着</vt:lpstr>
      <vt:lpstr>〇〇〇●〇 課税とその帰着</vt:lpstr>
      <vt:lpstr>〇〇〇〇● 課税とその帰着</vt:lpstr>
      <vt:lpstr>●〇 価格に対する反応度と税の帰着　</vt:lpstr>
      <vt:lpstr>〇● 価格に対する反応度と税の帰着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経済学通論1　第1回目</dc:title>
  <dc:creator>kajitani</dc:creator>
  <cp:lastModifiedBy>kajitani shinya</cp:lastModifiedBy>
  <cp:revision>381</cp:revision>
  <dcterms:created xsi:type="dcterms:W3CDTF">2010-03-26T05:42:20Z</dcterms:created>
  <dcterms:modified xsi:type="dcterms:W3CDTF">2018-06-19T09:45:59Z</dcterms:modified>
</cp:coreProperties>
</file>