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6"/>
  </p:notesMasterIdLst>
  <p:sldIdLst>
    <p:sldId id="256" r:id="rId2"/>
    <p:sldId id="258" r:id="rId3"/>
    <p:sldId id="257" r:id="rId4"/>
    <p:sldId id="259" r:id="rId5"/>
    <p:sldId id="260" r:id="rId6"/>
    <p:sldId id="263" r:id="rId7"/>
    <p:sldId id="262" r:id="rId8"/>
    <p:sldId id="261" r:id="rId9"/>
    <p:sldId id="264" r:id="rId10"/>
    <p:sldId id="265" r:id="rId11"/>
    <p:sldId id="268" r:id="rId12"/>
    <p:sldId id="269" r:id="rId13"/>
    <p:sldId id="270" r:id="rId14"/>
    <p:sldId id="271" r:id="rId15"/>
    <p:sldId id="272" r:id="rId16"/>
    <p:sldId id="273" r:id="rId17"/>
    <p:sldId id="274" r:id="rId18"/>
    <p:sldId id="275" r:id="rId19"/>
    <p:sldId id="276" r:id="rId20"/>
    <p:sldId id="303" r:id="rId21"/>
    <p:sldId id="277" r:id="rId22"/>
    <p:sldId id="279" r:id="rId23"/>
    <p:sldId id="280" r:id="rId24"/>
    <p:sldId id="281" r:id="rId25"/>
    <p:sldId id="282" r:id="rId26"/>
    <p:sldId id="283" r:id="rId27"/>
    <p:sldId id="284" r:id="rId28"/>
    <p:sldId id="285" r:id="rId29"/>
    <p:sldId id="286" r:id="rId30"/>
    <p:sldId id="287" r:id="rId31"/>
    <p:sldId id="288"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312"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5" Type="http://schemas.openxmlformats.org/officeDocument/2006/relationships/image" Target="../media/image33.wmf"/><Relationship Id="rId4" Type="http://schemas.openxmlformats.org/officeDocument/2006/relationships/image" Target="../media/image3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emf"/><Relationship Id="rId4"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E1427D-E88D-41EB-BA59-047600D309AF}" type="datetimeFigureOut">
              <a:rPr kumimoji="1" lang="ja-JP" altLang="en-US" smtClean="0"/>
              <a:t>2018/6/19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9EDAE1-B8AE-4CFA-BF13-ADCA72A56C55}" type="slidenum">
              <a:rPr kumimoji="1" lang="ja-JP" altLang="en-US" smtClean="0"/>
              <a:t>‹#›</a:t>
            </a:fld>
            <a:endParaRPr kumimoji="1" lang="ja-JP" altLang="en-US"/>
          </a:p>
        </p:txBody>
      </p:sp>
    </p:spTree>
    <p:extLst>
      <p:ext uri="{BB962C8B-B14F-4D97-AF65-F5344CB8AC3E}">
        <p14:creationId xmlns:p14="http://schemas.microsoft.com/office/powerpoint/2010/main" val="212664066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69EDAE1-B8AE-4CFA-BF13-ADCA72A56C55}" type="slidenum">
              <a:rPr kumimoji="1" lang="ja-JP" altLang="en-US" smtClean="0"/>
              <a:t>1</a:t>
            </a:fld>
            <a:endParaRPr kumimoji="1" lang="ja-JP" altLang="en-US"/>
          </a:p>
        </p:txBody>
      </p:sp>
    </p:spTree>
    <p:extLst>
      <p:ext uri="{BB962C8B-B14F-4D97-AF65-F5344CB8AC3E}">
        <p14:creationId xmlns:p14="http://schemas.microsoft.com/office/powerpoint/2010/main" val="54737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69EDAE1-B8AE-4CFA-BF13-ADCA72A56C55}" type="slidenum">
              <a:rPr kumimoji="1" lang="ja-JP" altLang="en-US" smtClean="0"/>
              <a:t>16</a:t>
            </a:fld>
            <a:endParaRPr kumimoji="1" lang="ja-JP" altLang="en-US"/>
          </a:p>
        </p:txBody>
      </p:sp>
    </p:spTree>
    <p:extLst>
      <p:ext uri="{BB962C8B-B14F-4D97-AF65-F5344CB8AC3E}">
        <p14:creationId xmlns:p14="http://schemas.microsoft.com/office/powerpoint/2010/main" val="3591784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6400800" y="6355080"/>
            <a:ext cx="2286000" cy="365760"/>
          </a:xfrm>
        </p:spPr>
        <p:txBody>
          <a:bodyPr/>
          <a:lstStyle>
            <a:lvl1pPr>
              <a:defRPr sz="1400"/>
            </a:lvl1pPr>
          </a:lstStyle>
          <a:p>
            <a:r>
              <a:rPr kumimoji="1" lang="en-US" altLang="ja-JP"/>
              <a:t>ver. 2</a:t>
            </a:r>
            <a:endParaRPr kumimoji="1" lang="ja-JP" altLang="en-US"/>
          </a:p>
        </p:txBody>
      </p:sp>
      <p:sp>
        <p:nvSpPr>
          <p:cNvPr id="17" name="フッター プレースホルダー 16"/>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9" name="スライド番号プレースホルダー 28"/>
          <p:cNvSpPr>
            <a:spLocks noGrp="1"/>
          </p:cNvSpPr>
          <p:nvPr>
            <p:ph type="sldNum" sz="quarter" idx="12"/>
          </p:nvPr>
        </p:nvSpPr>
        <p:spPr>
          <a:xfrm>
            <a:off x="1216152" y="6355080"/>
            <a:ext cx="1219200" cy="365760"/>
          </a:xfrm>
        </p:spPr>
        <p:txBody>
          <a:bodyPr/>
          <a:lstStyle/>
          <a:p>
            <a:fld id="{6BAC34B2-ACAB-4D20-A3D4-E7FC5F03345E}" type="slidenum">
              <a:rPr kumimoji="1" lang="ja-JP" altLang="en-US" smtClean="0"/>
              <a:t>‹#›</a:t>
            </a:fld>
            <a:endParaRPr kumimoji="1" lang="ja-JP" alt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lvl1pPr algn="r">
              <a:defRPr/>
            </a:lvl1p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8" name="コンテンツ プレースホルダー 7"/>
          <p:cNvSpPr>
            <a:spLocks noGrp="1"/>
          </p:cNvSpPr>
          <p:nvPr>
            <p:ph sz="quarter" idx="1"/>
          </p:nvPr>
        </p:nvSpPr>
        <p:spPr>
          <a:xfrm>
            <a:off x="457200" y="1219200"/>
            <a:ext cx="8229600"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4" name="日付プレースホルダー 3"/>
          <p:cNvSpPr>
            <a:spLocks noGrp="1"/>
          </p:cNvSpPr>
          <p:nvPr>
            <p:ph type="dt" sz="half" idx="10"/>
          </p:nvPr>
        </p:nvSpPr>
        <p:spPr>
          <a:xfrm>
            <a:off x="6400800" y="6355080"/>
            <a:ext cx="2286000" cy="365760"/>
          </a:xfrm>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a:xfrm>
            <a:off x="1069848" y="6355080"/>
            <a:ext cx="1520952" cy="365760"/>
          </a:xfrm>
        </p:spPr>
        <p:txBody>
          <a:bodyPr/>
          <a:lstStyle/>
          <a:p>
            <a:fld id="{6BAC34B2-ACAB-4D20-A3D4-E7FC5F03345E}" type="slidenum">
              <a:rPr kumimoji="1" lang="ja-JP" altLang="en-US" smtClean="0"/>
              <a:t>‹#›</a:t>
            </a:fld>
            <a:endParaRPr kumimoji="1" lang="ja-JP" alt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9" name="コンテンツ プレースホルダー 8"/>
          <p:cNvSpPr>
            <a:spLocks noGrp="1"/>
          </p:cNvSpPr>
          <p:nvPr>
            <p:ph sz="quarter" idx="1"/>
          </p:nvPr>
        </p:nvSpPr>
        <p:spPr>
          <a:xfrm>
            <a:off x="457200" y="1219200"/>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632198" y="1216152"/>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4" name="テキスト プレースホルダー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7" name="日付プレースホルダー 6"/>
          <p:cNvSpPr>
            <a:spLocks noGrp="1"/>
          </p:cNvSpPr>
          <p:nvPr>
            <p:ph type="dt" sz="half" idx="10"/>
          </p:nvPr>
        </p:nvSpPr>
        <p:spPr/>
        <p:txBody>
          <a:bodyPr/>
          <a:lstStyle/>
          <a:p>
            <a:r>
              <a:rPr kumimoji="1" lang="en-US" altLang="ja-JP"/>
              <a:t>ver. 2</a:t>
            </a:r>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9" name="スライド番号プレースホルダー 8"/>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11" name="コンテンツ プレースホルダー 10"/>
          <p:cNvSpPr>
            <a:spLocks noGrp="1"/>
          </p:cNvSpPr>
          <p:nvPr>
            <p:ph sz="quarter" idx="2"/>
          </p:nvPr>
        </p:nvSpPr>
        <p:spPr>
          <a:xfrm>
            <a:off x="457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648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r>
              <a:rPr kumimoji="1" lang="en-US" altLang="ja-JP"/>
              <a:t>ver. 2</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スライド番号プレースホルダー 4"/>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a:t>ver. 2</a:t>
            </a:r>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4" name="スライド番号プレースホルダー 3"/>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304800" y="304800"/>
            <a:ext cx="5715000" cy="5715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a:t>マスター タイトルの書式設定</a:t>
            </a:r>
            <a:endParaRPr kumimoji="0" lang="en-US"/>
          </a:p>
        </p:txBody>
      </p:sp>
      <p:sp>
        <p:nvSpPr>
          <p:cNvPr id="3" name="図プレースホルダー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a:t>アイコンをクリックして図を追加</a:t>
            </a:r>
            <a:endParaRPr kumimoji="0" lang="en-US" dirty="0"/>
          </a:p>
        </p:txBody>
      </p:sp>
      <p:sp>
        <p:nvSpPr>
          <p:cNvPr id="4" name="テキスト プレースホルダー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400800" y="6356350"/>
            <a:ext cx="2289048" cy="365760"/>
          </a:xfrm>
          <a:prstGeom prst="rect">
            <a:avLst/>
          </a:prstGeom>
        </p:spPr>
        <p:txBody>
          <a:bodyPr vert="horz"/>
          <a:lstStyle>
            <a:lvl1pPr algn="r" eaLnBrk="1" latinLnBrk="0" hangingPunct="1">
              <a:defRPr kumimoji="0" sz="1400">
                <a:solidFill>
                  <a:schemeClr val="tx2"/>
                </a:solidFill>
              </a:defRPr>
            </a:lvl1pPr>
          </a:lstStyle>
          <a:p>
            <a:r>
              <a:rPr kumimoji="1" lang="en-US" altLang="ja-JP"/>
              <a:t>ver. 2</a:t>
            </a:r>
            <a:endParaRPr kumimoji="1" lang="ja-JP" altLang="en-US" dirty="0"/>
          </a:p>
        </p:txBody>
      </p:sp>
      <p:sp>
        <p:nvSpPr>
          <p:cNvPr id="3" name="フッター プレースホルダー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3" name="スライド番号プレースホルダー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6BAC34B2-ACAB-4D20-A3D4-E7FC5F03345E}" type="slidenum">
              <a:rPr kumimoji="1" lang="ja-JP" altLang="en-US" smtClean="0"/>
              <a:t>‹#›</a:t>
            </a:fld>
            <a:endParaRPr kumimoji="1" lang="ja-JP" altLang="en-US"/>
          </a:p>
        </p:txBody>
      </p:sp>
      <p:sp>
        <p:nvSpPr>
          <p:cNvPr id="28" name="直線コネクタ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package" Target="../embeddings/Microsoft_Word_Document2.docx"/><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5.wmf"/><Relationship Id="rId5" Type="http://schemas.openxmlformats.org/officeDocument/2006/relationships/oleObject" Target="../embeddings/oleObject1.bin"/><Relationship Id="rId10" Type="http://schemas.openxmlformats.org/officeDocument/2006/relationships/image" Target="../media/image7.wmf"/><Relationship Id="rId4" Type="http://schemas.openxmlformats.org/officeDocument/2006/relationships/image" Target="../media/image4.emf"/><Relationship Id="rId9"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8.w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2.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6.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11.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5.wmf"/><Relationship Id="rId13" Type="http://schemas.openxmlformats.org/officeDocument/2006/relationships/oleObject" Target="../embeddings/oleObject14.bin"/><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17.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4.wmf"/><Relationship Id="rId11" Type="http://schemas.openxmlformats.org/officeDocument/2006/relationships/oleObject" Target="../embeddings/oleObject13.bin"/><Relationship Id="rId5" Type="http://schemas.openxmlformats.org/officeDocument/2006/relationships/oleObject" Target="../embeddings/oleObject10.bin"/><Relationship Id="rId15" Type="http://schemas.openxmlformats.org/officeDocument/2006/relationships/image" Target="../media/image18.wmf"/><Relationship Id="rId10" Type="http://schemas.openxmlformats.org/officeDocument/2006/relationships/image" Target="../media/image16.wmf"/><Relationship Id="rId4" Type="http://schemas.openxmlformats.org/officeDocument/2006/relationships/image" Target="../media/image13.wmf"/><Relationship Id="rId9" Type="http://schemas.openxmlformats.org/officeDocument/2006/relationships/oleObject" Target="../embeddings/oleObject12.bin"/><Relationship Id="rId14" Type="http://schemas.openxmlformats.org/officeDocument/2006/relationships/oleObject" Target="../embeddings/oleObject15.bin"/></Relationships>
</file>

<file path=ppt/slides/_rels/slide27.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0.wmf"/><Relationship Id="rId5" Type="http://schemas.openxmlformats.org/officeDocument/2006/relationships/oleObject" Target="../embeddings/oleObject17.bin"/><Relationship Id="rId4" Type="http://schemas.openxmlformats.org/officeDocument/2006/relationships/image" Target="../media/image19.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22.wmf"/><Relationship Id="rId4" Type="http://schemas.openxmlformats.org/officeDocument/2006/relationships/oleObject" Target="../embeddings/oleObject19.bin"/></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25.wmf"/><Relationship Id="rId13" Type="http://schemas.openxmlformats.org/officeDocument/2006/relationships/oleObject" Target="../embeddings/oleObject25.bin"/><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image" Target="../media/image27.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4.wmf"/><Relationship Id="rId11" Type="http://schemas.openxmlformats.org/officeDocument/2006/relationships/oleObject" Target="../embeddings/oleObject24.bin"/><Relationship Id="rId5" Type="http://schemas.openxmlformats.org/officeDocument/2006/relationships/oleObject" Target="../embeddings/oleObject21.bin"/><Relationship Id="rId10" Type="http://schemas.openxmlformats.org/officeDocument/2006/relationships/image" Target="../media/image26.wmf"/><Relationship Id="rId4" Type="http://schemas.openxmlformats.org/officeDocument/2006/relationships/image" Target="../media/image23.wmf"/><Relationship Id="rId9" Type="http://schemas.openxmlformats.org/officeDocument/2006/relationships/oleObject" Target="../embeddings/oleObject23.bin"/><Relationship Id="rId14" Type="http://schemas.openxmlformats.org/officeDocument/2006/relationships/image" Target="../media/image28.wmf"/></Relationships>
</file>

<file path=ppt/slides/_rels/slide35.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image" Target="../media/image33.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30.wmf"/><Relationship Id="rId11" Type="http://schemas.openxmlformats.org/officeDocument/2006/relationships/oleObject" Target="../embeddings/oleObject30.bin"/><Relationship Id="rId5" Type="http://schemas.openxmlformats.org/officeDocument/2006/relationships/oleObject" Target="../embeddings/oleObject27.bin"/><Relationship Id="rId10" Type="http://schemas.openxmlformats.org/officeDocument/2006/relationships/image" Target="../media/image32.wmf"/><Relationship Id="rId4" Type="http://schemas.openxmlformats.org/officeDocument/2006/relationships/image" Target="../media/image29.wmf"/><Relationship Id="rId9" Type="http://schemas.openxmlformats.org/officeDocument/2006/relationships/oleObject" Target="../embeddings/oleObject29.bin"/></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lang="ja-JP" altLang="en-US" dirty="0"/>
              <a:t>付録　数学の復習：数と式</a:t>
            </a:r>
            <a:br>
              <a:rPr lang="en-US" altLang="ja-JP" dirty="0"/>
            </a:br>
            <a:endParaRPr kumimoji="1" lang="ja-JP" altLang="en-US" dirty="0"/>
          </a:p>
        </p:txBody>
      </p:sp>
      <p:sp>
        <p:nvSpPr>
          <p:cNvPr id="3" name="サブタイトル 2"/>
          <p:cNvSpPr>
            <a:spLocks noGrp="1"/>
          </p:cNvSpPr>
          <p:nvPr>
            <p:ph type="subTitle" idx="1"/>
          </p:nvPr>
        </p:nvSpPr>
        <p:spPr/>
        <p:txBody>
          <a:bodyPr>
            <a:normAutofit fontScale="62500" lnSpcReduction="20000"/>
          </a:bodyPr>
          <a:lstStyle/>
          <a:p>
            <a:r>
              <a:rPr lang="ja-JP" altLang="en-US" sz="2400" dirty="0"/>
              <a:t>梶谷真也・鈴木史馬</a:t>
            </a:r>
            <a:r>
              <a:rPr lang="en-US" altLang="ja-JP" sz="2400" dirty="0"/>
              <a:t>『</a:t>
            </a:r>
            <a:r>
              <a:rPr lang="ja-JP" altLang="en-US" sz="2400" dirty="0"/>
              <a:t>しっかり基礎からミクロ経済学</a:t>
            </a:r>
          </a:p>
          <a:p>
            <a:r>
              <a:rPr lang="ja-JP" altLang="en-US" sz="2400" dirty="0"/>
              <a:t>－</a:t>
            </a:r>
            <a:r>
              <a:rPr lang="en-US" altLang="ja-JP" sz="2400" dirty="0"/>
              <a:t>LQ</a:t>
            </a:r>
            <a:r>
              <a:rPr lang="ja-JP" altLang="en-US" sz="2400" dirty="0"/>
              <a:t>アプローチ</a:t>
            </a:r>
            <a:r>
              <a:rPr lang="en-US" altLang="ja-JP" sz="2400" dirty="0"/>
              <a:t>』</a:t>
            </a:r>
            <a:r>
              <a:rPr lang="ja-JP" altLang="en-US" sz="2400" dirty="0"/>
              <a:t>（日本評論社）</a:t>
            </a:r>
          </a:p>
        </p:txBody>
      </p:sp>
      <p:sp>
        <p:nvSpPr>
          <p:cNvPr id="4" name="日付プレースホルダー 3">
            <a:extLst>
              <a:ext uri="{FF2B5EF4-FFF2-40B4-BE49-F238E27FC236}">
                <a16:creationId xmlns:a16="http://schemas.microsoft.com/office/drawing/2014/main" id="{79FFB9FB-1B79-4FDA-B453-B5CBD213073F}"/>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8027834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a:t>
            </a:r>
            <a:br>
              <a:rPr lang="ja-JP" altLang="en-US" dirty="0">
                <a:solidFill>
                  <a:srgbClr val="0070C0"/>
                </a:solidFill>
              </a:rPr>
            </a:br>
            <a:r>
              <a:rPr lang="ja-JP" altLang="en-US" dirty="0">
                <a:solidFill>
                  <a:srgbClr val="0070C0"/>
                </a:solidFill>
              </a:rPr>
              <a:t>自然数と整数</a:t>
            </a:r>
            <a:endParaRPr kumimoji="1" lang="ja-JP" altLang="en-US" dirty="0"/>
          </a:p>
        </p:txBody>
      </p:sp>
      <p:sp>
        <p:nvSpPr>
          <p:cNvPr id="4" name="コンテンツ プレースホルダー 3"/>
          <p:cNvSpPr>
            <a:spLocks noGrp="1"/>
          </p:cNvSpPr>
          <p:nvPr>
            <p:ph sz="quarter" idx="1"/>
          </p:nvPr>
        </p:nvSpPr>
        <p:spPr/>
        <p:txBody>
          <a:bodyPr/>
          <a:lstStyle/>
          <a:p>
            <a:r>
              <a:rPr kumimoji="1" lang="ja-JP" altLang="en-US" dirty="0">
                <a:latin typeface="Times New Roman" panose="02020603050405020304" pitchFamily="18" charset="0"/>
                <a:cs typeface="Times New Roman" panose="02020603050405020304" pitchFamily="18" charset="0"/>
              </a:rPr>
              <a:t>整数は</a:t>
            </a:r>
            <a:r>
              <a:rPr kumimoji="1" lang="en-US" altLang="ja-JP" dirty="0">
                <a:latin typeface="Times New Roman" panose="02020603050405020304" pitchFamily="18" charset="0"/>
                <a:cs typeface="Times New Roman" panose="02020603050405020304" pitchFamily="18" charset="0"/>
              </a:rPr>
              <a:t>0</a:t>
            </a:r>
            <a:r>
              <a:rPr kumimoji="1" lang="ja-JP" altLang="en-US" dirty="0">
                <a:latin typeface="Times New Roman" panose="02020603050405020304" pitchFamily="18" charset="0"/>
                <a:cs typeface="Times New Roman" panose="02020603050405020304" pitchFamily="18" charset="0"/>
              </a:rPr>
              <a:t>を基準にして右と左にレンガを並べ右側のレンガの右端と左側のレンガの左端に小石を並べた感じ．</a:t>
            </a:r>
            <a:endParaRPr kumimoji="1" lang="en-US" altLang="ja-JP" dirty="0">
              <a:latin typeface="Times New Roman" panose="02020603050405020304" pitchFamily="18" charset="0"/>
              <a:cs typeface="Times New Roman" panose="02020603050405020304" pitchFamily="18" charset="0"/>
            </a:endParaRPr>
          </a:p>
          <a:p>
            <a:endParaRPr lang="en-US" altLang="ja-JP" dirty="0">
              <a:latin typeface="Times New Roman" panose="02020603050405020304" pitchFamily="18" charset="0"/>
              <a:cs typeface="Times New Roman" panose="02020603050405020304" pitchFamily="18" charset="0"/>
            </a:endParaRPr>
          </a:p>
          <a:p>
            <a:endParaRPr kumimoji="1" lang="en-US" altLang="ja-JP" dirty="0">
              <a:latin typeface="Times New Roman" panose="02020603050405020304" pitchFamily="18" charset="0"/>
              <a:cs typeface="Times New Roman" panose="02020603050405020304" pitchFamily="18" charset="0"/>
            </a:endParaRPr>
          </a:p>
          <a:p>
            <a:pPr lvl="1"/>
            <a:endParaRPr lang="en-US" altLang="ja-JP" sz="2400" dirty="0">
              <a:solidFill>
                <a:srgbClr val="0070C0"/>
              </a:solidFill>
              <a:latin typeface="Times New Roman" panose="02020603050405020304" pitchFamily="18" charset="0"/>
              <a:cs typeface="Times New Roman" panose="02020603050405020304" pitchFamily="18" charset="0"/>
            </a:endParaRPr>
          </a:p>
          <a:p>
            <a:pPr lvl="1"/>
            <a:r>
              <a:rPr lang="en-US" altLang="ja-JP" sz="2400" dirty="0">
                <a:solidFill>
                  <a:srgbClr val="0070C0"/>
                </a:solidFill>
                <a:latin typeface="Times New Roman" panose="02020603050405020304" pitchFamily="18" charset="0"/>
                <a:cs typeface="Times New Roman" panose="02020603050405020304" pitchFamily="18" charset="0"/>
              </a:rPr>
              <a:t>3</a:t>
            </a:r>
            <a:r>
              <a:rPr lang="ja-JP" altLang="en-US" sz="2400" dirty="0">
                <a:solidFill>
                  <a:srgbClr val="0070C0"/>
                </a:solidFill>
                <a:latin typeface="Times New Roman" panose="02020603050405020304" pitchFamily="18" charset="0"/>
                <a:cs typeface="Times New Roman" panose="02020603050405020304" pitchFamily="18" charset="0"/>
              </a:rPr>
              <a:t>＋</a:t>
            </a:r>
            <a:r>
              <a:rPr lang="en-US" altLang="ja-JP" sz="2400" dirty="0">
                <a:solidFill>
                  <a:srgbClr val="0070C0"/>
                </a:solidFill>
                <a:latin typeface="Times New Roman" panose="02020603050405020304" pitchFamily="18" charset="0"/>
                <a:cs typeface="Times New Roman" panose="02020603050405020304" pitchFamily="18" charset="0"/>
              </a:rPr>
              <a:t>2</a:t>
            </a:r>
            <a:r>
              <a:rPr lang="ja-JP" altLang="en-US" sz="2400" dirty="0">
                <a:solidFill>
                  <a:srgbClr val="0070C0"/>
                </a:solidFill>
                <a:latin typeface="Times New Roman" panose="02020603050405020304" pitchFamily="18" charset="0"/>
                <a:cs typeface="Times New Roman" panose="02020603050405020304" pitchFamily="18" charset="0"/>
              </a:rPr>
              <a:t>＝</a:t>
            </a:r>
            <a:r>
              <a:rPr lang="en-US" altLang="ja-JP" sz="2400" dirty="0">
                <a:solidFill>
                  <a:srgbClr val="0070C0"/>
                </a:solidFill>
                <a:latin typeface="Times New Roman" panose="02020603050405020304" pitchFamily="18" charset="0"/>
                <a:cs typeface="Times New Roman" panose="02020603050405020304" pitchFamily="18" charset="0"/>
              </a:rPr>
              <a:t>5</a:t>
            </a:r>
            <a:r>
              <a:rPr lang="ja-JP" altLang="en-US" sz="2400" dirty="0">
                <a:solidFill>
                  <a:srgbClr val="0070C0"/>
                </a:solidFill>
                <a:latin typeface="Times New Roman" panose="02020603050405020304" pitchFamily="18" charset="0"/>
                <a:cs typeface="Times New Roman" panose="02020603050405020304" pitchFamily="18" charset="0"/>
              </a:rPr>
              <a:t>（意味；レンガ</a:t>
            </a:r>
            <a:r>
              <a:rPr lang="en-US" altLang="ja-JP" sz="2400" dirty="0">
                <a:solidFill>
                  <a:srgbClr val="0070C0"/>
                </a:solidFill>
                <a:latin typeface="Times New Roman" panose="02020603050405020304" pitchFamily="18" charset="0"/>
                <a:cs typeface="Times New Roman" panose="02020603050405020304" pitchFamily="18" charset="0"/>
              </a:rPr>
              <a:t>3</a:t>
            </a:r>
            <a:r>
              <a:rPr lang="ja-JP" altLang="en-US" sz="2400" dirty="0">
                <a:solidFill>
                  <a:srgbClr val="0070C0"/>
                </a:solidFill>
                <a:latin typeface="Times New Roman" panose="02020603050405020304" pitchFamily="18" charset="0"/>
                <a:cs typeface="Times New Roman" panose="02020603050405020304" pitchFamily="18" charset="0"/>
              </a:rPr>
              <a:t>個と</a:t>
            </a:r>
            <a:r>
              <a:rPr lang="en-US" altLang="ja-JP" sz="2400" dirty="0">
                <a:solidFill>
                  <a:srgbClr val="0070C0"/>
                </a:solidFill>
                <a:latin typeface="Times New Roman" panose="02020603050405020304" pitchFamily="18" charset="0"/>
                <a:cs typeface="Times New Roman" panose="02020603050405020304" pitchFamily="18" charset="0"/>
              </a:rPr>
              <a:t>2</a:t>
            </a:r>
            <a:r>
              <a:rPr lang="ja-JP" altLang="en-US" sz="2400" dirty="0">
                <a:solidFill>
                  <a:srgbClr val="0070C0"/>
                </a:solidFill>
                <a:latin typeface="Times New Roman" panose="02020603050405020304" pitchFamily="18" charset="0"/>
                <a:cs typeface="Times New Roman" panose="02020603050405020304" pitchFamily="18" charset="0"/>
              </a:rPr>
              <a:t>個の合計はレンガ</a:t>
            </a:r>
            <a:r>
              <a:rPr lang="en-US" altLang="ja-JP" sz="2400" dirty="0">
                <a:solidFill>
                  <a:srgbClr val="0070C0"/>
                </a:solidFill>
                <a:latin typeface="Times New Roman" panose="02020603050405020304" pitchFamily="18" charset="0"/>
                <a:cs typeface="Times New Roman" panose="02020603050405020304" pitchFamily="18" charset="0"/>
              </a:rPr>
              <a:t>5</a:t>
            </a:r>
            <a:r>
              <a:rPr lang="ja-JP" altLang="en-US" sz="2400" dirty="0">
                <a:solidFill>
                  <a:srgbClr val="0070C0"/>
                </a:solidFill>
                <a:latin typeface="Times New Roman" panose="02020603050405020304" pitchFamily="18" charset="0"/>
                <a:cs typeface="Times New Roman" panose="02020603050405020304" pitchFamily="18" charset="0"/>
              </a:rPr>
              <a:t>個）</a:t>
            </a:r>
            <a:endParaRPr lang="en-US" altLang="ja-JP" sz="2400" dirty="0">
              <a:solidFill>
                <a:srgbClr val="0070C0"/>
              </a:solidFill>
              <a:latin typeface="Times New Roman" panose="02020603050405020304" pitchFamily="18" charset="0"/>
              <a:cs typeface="Times New Roman" panose="02020603050405020304" pitchFamily="18" charset="0"/>
            </a:endParaRPr>
          </a:p>
          <a:p>
            <a:pPr lvl="1"/>
            <a:r>
              <a:rPr lang="en-US" altLang="ja-JP" sz="2400" dirty="0">
                <a:solidFill>
                  <a:srgbClr val="0070C0"/>
                </a:solidFill>
                <a:latin typeface="Times New Roman" panose="02020603050405020304" pitchFamily="18" charset="0"/>
                <a:cs typeface="Times New Roman" panose="02020603050405020304" pitchFamily="18" charset="0"/>
              </a:rPr>
              <a:t>3</a:t>
            </a:r>
            <a:r>
              <a:rPr lang="ja-JP" altLang="en-US" sz="2400" dirty="0">
                <a:solidFill>
                  <a:srgbClr val="0070C0"/>
                </a:solidFill>
                <a:latin typeface="Times New Roman" panose="02020603050405020304" pitchFamily="18" charset="0"/>
                <a:cs typeface="Times New Roman" panose="02020603050405020304" pitchFamily="18" charset="0"/>
              </a:rPr>
              <a:t>－</a:t>
            </a:r>
            <a:r>
              <a:rPr lang="en-US" altLang="ja-JP" sz="2400" dirty="0">
                <a:solidFill>
                  <a:srgbClr val="0070C0"/>
                </a:solidFill>
                <a:latin typeface="Times New Roman" panose="02020603050405020304" pitchFamily="18" charset="0"/>
                <a:cs typeface="Times New Roman" panose="02020603050405020304" pitchFamily="18" charset="0"/>
              </a:rPr>
              <a:t>2</a:t>
            </a:r>
            <a:r>
              <a:rPr lang="ja-JP" altLang="en-US" sz="2400" dirty="0">
                <a:solidFill>
                  <a:srgbClr val="0070C0"/>
                </a:solidFill>
                <a:latin typeface="Times New Roman" panose="02020603050405020304" pitchFamily="18" charset="0"/>
                <a:cs typeface="Times New Roman" panose="02020603050405020304" pitchFamily="18" charset="0"/>
              </a:rPr>
              <a:t>＝</a:t>
            </a:r>
            <a:r>
              <a:rPr lang="en-US" altLang="ja-JP" sz="2400" dirty="0">
                <a:solidFill>
                  <a:srgbClr val="0070C0"/>
                </a:solidFill>
                <a:latin typeface="Times New Roman" panose="02020603050405020304" pitchFamily="18" charset="0"/>
                <a:cs typeface="Times New Roman" panose="02020603050405020304" pitchFamily="18" charset="0"/>
              </a:rPr>
              <a:t>1</a:t>
            </a:r>
            <a:r>
              <a:rPr lang="ja-JP" altLang="en-US" sz="2400" dirty="0">
                <a:solidFill>
                  <a:srgbClr val="0070C0"/>
                </a:solidFill>
                <a:latin typeface="Times New Roman" panose="02020603050405020304" pitchFamily="18" charset="0"/>
                <a:cs typeface="Times New Roman" panose="02020603050405020304" pitchFamily="18" charset="0"/>
              </a:rPr>
              <a:t>（意味；レンガが</a:t>
            </a:r>
            <a:r>
              <a:rPr lang="en-US" altLang="ja-JP" sz="2400" dirty="0">
                <a:solidFill>
                  <a:srgbClr val="0070C0"/>
                </a:solidFill>
                <a:latin typeface="Times New Roman" panose="02020603050405020304" pitchFamily="18" charset="0"/>
                <a:cs typeface="Times New Roman" panose="02020603050405020304" pitchFamily="18" charset="0"/>
              </a:rPr>
              <a:t>3</a:t>
            </a:r>
            <a:r>
              <a:rPr lang="ja-JP" altLang="en-US" sz="2400" dirty="0">
                <a:solidFill>
                  <a:srgbClr val="0070C0"/>
                </a:solidFill>
                <a:latin typeface="Times New Roman" panose="02020603050405020304" pitchFamily="18" charset="0"/>
                <a:cs typeface="Times New Roman" panose="02020603050405020304" pitchFamily="18" charset="0"/>
              </a:rPr>
              <a:t>個あって</a:t>
            </a:r>
            <a:r>
              <a:rPr lang="en-US" altLang="ja-JP" sz="2400" dirty="0">
                <a:solidFill>
                  <a:srgbClr val="0070C0"/>
                </a:solidFill>
                <a:latin typeface="Times New Roman" panose="02020603050405020304" pitchFamily="18" charset="0"/>
                <a:cs typeface="Times New Roman" panose="02020603050405020304" pitchFamily="18" charset="0"/>
              </a:rPr>
              <a:t>2</a:t>
            </a:r>
            <a:r>
              <a:rPr lang="ja-JP" altLang="en-US" sz="2400" dirty="0">
                <a:solidFill>
                  <a:srgbClr val="0070C0"/>
                </a:solidFill>
                <a:latin typeface="Times New Roman" panose="02020603050405020304" pitchFamily="18" charset="0"/>
                <a:cs typeface="Times New Roman" panose="02020603050405020304" pitchFamily="18" charset="0"/>
              </a:rPr>
              <a:t>個使うと残りは</a:t>
            </a:r>
            <a:r>
              <a:rPr lang="en-US" altLang="ja-JP" sz="2400" dirty="0">
                <a:solidFill>
                  <a:srgbClr val="0070C0"/>
                </a:solidFill>
                <a:latin typeface="Times New Roman" panose="02020603050405020304" pitchFamily="18" charset="0"/>
                <a:cs typeface="Times New Roman" panose="02020603050405020304" pitchFamily="18" charset="0"/>
              </a:rPr>
              <a:t>1</a:t>
            </a:r>
            <a:r>
              <a:rPr lang="ja-JP" altLang="en-US" sz="2400" dirty="0">
                <a:solidFill>
                  <a:srgbClr val="0070C0"/>
                </a:solidFill>
                <a:latin typeface="Times New Roman" panose="02020603050405020304" pitchFamily="18" charset="0"/>
                <a:cs typeface="Times New Roman" panose="02020603050405020304" pitchFamily="18" charset="0"/>
              </a:rPr>
              <a:t>個）</a:t>
            </a:r>
            <a:endParaRPr lang="en-US" altLang="ja-JP" sz="2400" dirty="0">
              <a:solidFill>
                <a:srgbClr val="0070C0"/>
              </a:solidFill>
              <a:latin typeface="Times New Roman" panose="02020603050405020304" pitchFamily="18" charset="0"/>
              <a:cs typeface="Times New Roman" panose="02020603050405020304" pitchFamily="18" charset="0"/>
            </a:endParaRPr>
          </a:p>
          <a:p>
            <a:pPr lvl="1"/>
            <a:r>
              <a:rPr lang="en-US" altLang="ja-JP" sz="2400" dirty="0">
                <a:solidFill>
                  <a:srgbClr val="FF0000"/>
                </a:solidFill>
                <a:latin typeface="Times New Roman" panose="02020603050405020304" pitchFamily="18" charset="0"/>
                <a:cs typeface="Times New Roman" panose="02020603050405020304" pitchFamily="18" charset="0"/>
              </a:rPr>
              <a:t>2</a:t>
            </a:r>
            <a:r>
              <a:rPr lang="ja-JP" altLang="en-US" sz="2400" dirty="0">
                <a:solidFill>
                  <a:srgbClr val="FF0000"/>
                </a:solidFill>
                <a:latin typeface="Times New Roman" panose="02020603050405020304" pitchFamily="18" charset="0"/>
                <a:cs typeface="Times New Roman" panose="02020603050405020304" pitchFamily="18" charset="0"/>
              </a:rPr>
              <a:t>－</a:t>
            </a:r>
            <a:r>
              <a:rPr lang="en-US" altLang="ja-JP" sz="2400" dirty="0">
                <a:solidFill>
                  <a:srgbClr val="FF0000"/>
                </a:solidFill>
                <a:latin typeface="Times New Roman" panose="02020603050405020304" pitchFamily="18" charset="0"/>
                <a:cs typeface="Times New Roman" panose="02020603050405020304" pitchFamily="18" charset="0"/>
              </a:rPr>
              <a:t>3</a:t>
            </a:r>
            <a:r>
              <a:rPr lang="ja-JP" altLang="en-US" sz="2400" dirty="0">
                <a:solidFill>
                  <a:srgbClr val="FF0000"/>
                </a:solidFill>
                <a:latin typeface="Times New Roman" panose="02020603050405020304" pitchFamily="18" charset="0"/>
                <a:cs typeface="Times New Roman" panose="02020603050405020304" pitchFamily="18" charset="0"/>
              </a:rPr>
              <a:t>＝</a:t>
            </a:r>
            <a:r>
              <a:rPr lang="en-US" altLang="ja-JP" sz="2400" dirty="0">
                <a:solidFill>
                  <a:srgbClr val="FF0000"/>
                </a:solidFill>
                <a:latin typeface="Times New Roman" panose="02020603050405020304" pitchFamily="18" charset="0"/>
                <a:cs typeface="Times New Roman" panose="02020603050405020304" pitchFamily="18" charset="0"/>
              </a:rPr>
              <a:t>-1</a:t>
            </a:r>
          </a:p>
          <a:p>
            <a:pPr lvl="2"/>
            <a:r>
              <a:rPr kumimoji="1" lang="ja-JP" altLang="en-US" sz="2400" dirty="0">
                <a:solidFill>
                  <a:srgbClr val="FF0000"/>
                </a:solidFill>
                <a:latin typeface="Times New Roman" panose="02020603050405020304" pitchFamily="18" charset="0"/>
                <a:cs typeface="Times New Roman" panose="02020603050405020304" pitchFamily="18" charset="0"/>
              </a:rPr>
              <a:t>意味：レンガが</a:t>
            </a:r>
            <a:r>
              <a:rPr kumimoji="1" lang="en-US" altLang="ja-JP" sz="2400" dirty="0">
                <a:solidFill>
                  <a:srgbClr val="FF0000"/>
                </a:solidFill>
                <a:latin typeface="Times New Roman" panose="02020603050405020304" pitchFamily="18" charset="0"/>
                <a:cs typeface="Times New Roman" panose="02020603050405020304" pitchFamily="18" charset="0"/>
              </a:rPr>
              <a:t>2</a:t>
            </a:r>
            <a:r>
              <a:rPr kumimoji="1" lang="ja-JP" altLang="en-US" sz="2400" dirty="0">
                <a:solidFill>
                  <a:srgbClr val="FF0000"/>
                </a:solidFill>
                <a:latin typeface="Times New Roman" panose="02020603050405020304" pitchFamily="18" charset="0"/>
                <a:cs typeface="Times New Roman" panose="02020603050405020304" pitchFamily="18" charset="0"/>
              </a:rPr>
              <a:t>個しかないとき，レンガを</a:t>
            </a:r>
            <a:r>
              <a:rPr kumimoji="1" lang="en-US" altLang="ja-JP" sz="2400" dirty="0">
                <a:solidFill>
                  <a:srgbClr val="FF0000"/>
                </a:solidFill>
                <a:latin typeface="Times New Roman" panose="02020603050405020304" pitchFamily="18" charset="0"/>
                <a:cs typeface="Times New Roman" panose="02020603050405020304" pitchFamily="18" charset="0"/>
              </a:rPr>
              <a:t>3</a:t>
            </a:r>
            <a:r>
              <a:rPr kumimoji="1" lang="ja-JP" altLang="en-US" sz="2400" dirty="0">
                <a:solidFill>
                  <a:srgbClr val="FF0000"/>
                </a:solidFill>
                <a:latin typeface="Times New Roman" panose="02020603050405020304" pitchFamily="18" charset="0"/>
                <a:cs typeface="Times New Roman" panose="02020603050405020304" pitchFamily="18" charset="0"/>
              </a:rPr>
              <a:t>つ使おうとするにはレンガが</a:t>
            </a:r>
            <a:r>
              <a:rPr kumimoji="1" lang="en-US" altLang="ja-JP" sz="2400" dirty="0">
                <a:solidFill>
                  <a:srgbClr val="FF0000"/>
                </a:solidFill>
                <a:latin typeface="Times New Roman" panose="02020603050405020304" pitchFamily="18" charset="0"/>
                <a:cs typeface="Times New Roman" panose="02020603050405020304" pitchFamily="18" charset="0"/>
              </a:rPr>
              <a:t>1</a:t>
            </a:r>
            <a:r>
              <a:rPr kumimoji="1" lang="ja-JP" altLang="en-US" sz="2400" dirty="0">
                <a:solidFill>
                  <a:srgbClr val="FF0000"/>
                </a:solidFill>
                <a:latin typeface="Times New Roman" panose="02020603050405020304" pitchFamily="18" charset="0"/>
                <a:cs typeface="Times New Roman" panose="02020603050405020304" pitchFamily="18" charset="0"/>
              </a:rPr>
              <a:t>個足りない．</a:t>
            </a:r>
          </a:p>
        </p:txBody>
      </p:sp>
      <p:graphicFrame>
        <p:nvGraphicFramePr>
          <p:cNvPr id="5" name="オブジェクト 4"/>
          <p:cNvGraphicFramePr>
            <a:graphicFrameLocks noChangeAspect="1"/>
          </p:cNvGraphicFramePr>
          <p:nvPr>
            <p:extLst>
              <p:ext uri="{D42A27DB-BD31-4B8C-83A1-F6EECF244321}">
                <p14:modId xmlns:p14="http://schemas.microsoft.com/office/powerpoint/2010/main" val="3094448828"/>
              </p:ext>
            </p:extLst>
          </p:nvPr>
        </p:nvGraphicFramePr>
        <p:xfrm>
          <a:off x="1835696" y="2276872"/>
          <a:ext cx="5389563" cy="1141413"/>
        </p:xfrm>
        <a:graphic>
          <a:graphicData uri="http://schemas.openxmlformats.org/presentationml/2006/ole">
            <mc:AlternateContent xmlns:mc="http://schemas.openxmlformats.org/markup-compatibility/2006">
              <mc:Choice xmlns:v="urn:schemas-microsoft-com:vml" Requires="v">
                <p:oleObj spid="_x0000_s2097" name="文書" r:id="rId3" imgW="5390147" imgH="1141672" progId="Word.Document.12">
                  <p:embed/>
                </p:oleObj>
              </mc:Choice>
              <mc:Fallback>
                <p:oleObj name="文書" r:id="rId3" imgW="5390147" imgH="1141672" progId="Word.Document.12">
                  <p:embed/>
                  <p:pic>
                    <p:nvPicPr>
                      <p:cNvPr id="0" name=""/>
                      <p:cNvPicPr/>
                      <p:nvPr/>
                    </p:nvPicPr>
                    <p:blipFill>
                      <a:blip r:embed="rId4"/>
                      <a:stretch>
                        <a:fillRect/>
                      </a:stretch>
                    </p:blipFill>
                    <p:spPr>
                      <a:xfrm>
                        <a:off x="1835696" y="2276872"/>
                        <a:ext cx="5389563" cy="1141413"/>
                      </a:xfrm>
                      <a:prstGeom prst="rect">
                        <a:avLst/>
                      </a:prstGeom>
                    </p:spPr>
                  </p:pic>
                </p:oleObj>
              </mc:Fallback>
            </mc:AlternateContent>
          </a:graphicData>
        </a:graphic>
      </p:graphicFrame>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10</a:t>
            </a:fld>
            <a:endParaRPr kumimoji="1" lang="ja-JP" altLang="en-US"/>
          </a:p>
        </p:txBody>
      </p:sp>
      <p:sp>
        <p:nvSpPr>
          <p:cNvPr id="7" name="日付プレースホルダー 6">
            <a:extLst>
              <a:ext uri="{FF2B5EF4-FFF2-40B4-BE49-F238E27FC236}">
                <a16:creationId xmlns:a16="http://schemas.microsoft.com/office/drawing/2014/main" id="{394F2B70-AE3E-406A-8748-C0B8DB4BC55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414582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animEffect transition="in" filter="fade">
                                      <p:cBhvr>
                                        <p:cTn id="7" dur="500"/>
                                        <p:tgtEl>
                                          <p:spTgt spid="4">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7" end="7"/>
                                            </p:txEl>
                                          </p:spTgt>
                                        </p:tgtEl>
                                        <p:attrNameLst>
                                          <p:attrName>style.visibility</p:attrName>
                                        </p:attrNameLst>
                                      </p:cBhvr>
                                      <p:to>
                                        <p:strVal val="visible"/>
                                      </p:to>
                                    </p:set>
                                    <p:animEffect transition="in" filter="fade">
                                      <p:cBhvr>
                                        <p:cTn id="1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a:t>
            </a:r>
            <a:br>
              <a:rPr lang="ja-JP" altLang="en-US" dirty="0">
                <a:solidFill>
                  <a:srgbClr val="0070C0"/>
                </a:solidFill>
              </a:rPr>
            </a:br>
            <a:r>
              <a:rPr lang="ja-JP" altLang="en-US" dirty="0">
                <a:solidFill>
                  <a:srgbClr val="0070C0"/>
                </a:solidFill>
              </a:rPr>
              <a:t>自然数と整数</a:t>
            </a:r>
            <a:endParaRPr kumimoji="1" lang="ja-JP" altLang="en-US" dirty="0"/>
          </a:p>
        </p:txBody>
      </p:sp>
      <p:sp>
        <p:nvSpPr>
          <p:cNvPr id="4" name="コンテンツ プレースホルダー 3"/>
          <p:cNvSpPr>
            <a:spLocks noGrp="1"/>
          </p:cNvSpPr>
          <p:nvPr>
            <p:ph sz="quarter" idx="1"/>
          </p:nvPr>
        </p:nvSpPr>
        <p:spPr/>
        <p:txBody>
          <a:bodyPr/>
          <a:lstStyle/>
          <a:p>
            <a:r>
              <a:rPr kumimoji="1" lang="ja-JP" altLang="en-US" dirty="0">
                <a:latin typeface="Times New Roman" panose="02020603050405020304" pitchFamily="18" charset="0"/>
                <a:cs typeface="Times New Roman" panose="02020603050405020304" pitchFamily="18" charset="0"/>
              </a:rPr>
              <a:t>自然数</a:t>
            </a:r>
            <a:endParaRPr kumimoji="1" lang="en-US" altLang="ja-JP" dirty="0">
              <a:latin typeface="Times New Roman" panose="02020603050405020304" pitchFamily="18" charset="0"/>
              <a:cs typeface="Times New Roman" panose="02020603050405020304" pitchFamily="18" charset="0"/>
            </a:endParaRPr>
          </a:p>
          <a:p>
            <a:pPr lvl="1"/>
            <a:r>
              <a:rPr kumimoji="1" lang="ja-JP" altLang="en-US" dirty="0">
                <a:latin typeface="Times New Roman" panose="02020603050405020304" pitchFamily="18" charset="0"/>
                <a:cs typeface="Times New Roman" panose="02020603050405020304" pitchFamily="18" charset="0"/>
              </a:rPr>
              <a:t>目の前にある具体的なレンガについて考え</a:t>
            </a:r>
            <a:r>
              <a:rPr lang="ja-JP" altLang="en-US" dirty="0">
                <a:latin typeface="Times New Roman" panose="02020603050405020304" pitchFamily="18" charset="0"/>
                <a:cs typeface="Times New Roman" panose="02020603050405020304" pitchFamily="18" charset="0"/>
              </a:rPr>
              <a:t>ている感じ．</a:t>
            </a:r>
            <a:endParaRPr lang="en-US" altLang="ja-JP" dirty="0">
              <a:latin typeface="Times New Roman" panose="02020603050405020304" pitchFamily="18" charset="0"/>
              <a:cs typeface="Times New Roman" panose="02020603050405020304" pitchFamily="18" charset="0"/>
            </a:endParaRPr>
          </a:p>
          <a:p>
            <a:pPr lvl="1"/>
            <a:r>
              <a:rPr lang="en-US" altLang="ja-JP" dirty="0">
                <a:latin typeface="Times New Roman" panose="02020603050405020304" pitchFamily="18" charset="0"/>
                <a:cs typeface="Times New Roman" panose="02020603050405020304" pitchFamily="18" charset="0"/>
              </a:rPr>
              <a:t>2</a:t>
            </a:r>
            <a:r>
              <a:rPr lang="ja-JP" altLang="en-US" dirty="0">
                <a:latin typeface="Times New Roman" panose="02020603050405020304" pitchFamily="18" charset="0"/>
                <a:cs typeface="Times New Roman" panose="02020603050405020304" pitchFamily="18" charset="0"/>
              </a:rPr>
              <a:t>つしかないなら</a:t>
            </a:r>
            <a:r>
              <a:rPr lang="en-US" altLang="ja-JP" dirty="0">
                <a:latin typeface="Times New Roman" panose="02020603050405020304" pitchFamily="18" charset="0"/>
                <a:cs typeface="Times New Roman" panose="02020603050405020304" pitchFamily="18" charset="0"/>
              </a:rPr>
              <a:t>3</a:t>
            </a:r>
            <a:r>
              <a:rPr lang="ja-JP" altLang="en-US" dirty="0">
                <a:latin typeface="Times New Roman" panose="02020603050405020304" pitchFamily="18" charset="0"/>
                <a:cs typeface="Times New Roman" panose="02020603050405020304" pitchFamily="18" charset="0"/>
              </a:rPr>
              <a:t>つ使うことはできない．</a:t>
            </a:r>
            <a:endParaRPr lang="en-US" altLang="ja-JP" dirty="0">
              <a:latin typeface="Times New Roman" panose="02020603050405020304" pitchFamily="18" charset="0"/>
              <a:cs typeface="Times New Roman" panose="02020603050405020304" pitchFamily="18" charset="0"/>
            </a:endParaRPr>
          </a:p>
          <a:p>
            <a:r>
              <a:rPr kumimoji="1" lang="ja-JP" altLang="en-US" dirty="0">
                <a:latin typeface="Times New Roman" panose="02020603050405020304" pitchFamily="18" charset="0"/>
                <a:cs typeface="Times New Roman" panose="02020603050405020304" pitchFamily="18" charset="0"/>
              </a:rPr>
              <a:t>整数</a:t>
            </a:r>
            <a:endParaRPr kumimoji="1" lang="en-US" altLang="ja-JP" dirty="0">
              <a:latin typeface="Times New Roman" panose="02020603050405020304" pitchFamily="18" charset="0"/>
              <a:cs typeface="Times New Roman" panose="02020603050405020304" pitchFamily="18" charset="0"/>
            </a:endParaRPr>
          </a:p>
          <a:p>
            <a:pPr lvl="1"/>
            <a:r>
              <a:rPr kumimoji="1" lang="ja-JP" altLang="en-US" dirty="0">
                <a:latin typeface="Times New Roman" panose="02020603050405020304" pitchFamily="18" charset="0"/>
                <a:cs typeface="Times New Roman" panose="02020603050405020304" pitchFamily="18" charset="0"/>
              </a:rPr>
              <a:t>工事計画を立てるときなどにレンガ一般について抽象的に考えている感じ．</a:t>
            </a:r>
            <a:endParaRPr kumimoji="1" lang="en-US" altLang="ja-JP" dirty="0">
              <a:latin typeface="Times New Roman" panose="02020603050405020304" pitchFamily="18" charset="0"/>
              <a:cs typeface="Times New Roman" panose="02020603050405020304" pitchFamily="18" charset="0"/>
            </a:endParaRPr>
          </a:p>
          <a:p>
            <a:pPr lvl="1"/>
            <a:r>
              <a:rPr lang="en-US" altLang="ja-JP" dirty="0">
                <a:latin typeface="Times New Roman" panose="02020603050405020304" pitchFamily="18" charset="0"/>
                <a:cs typeface="Times New Roman" panose="02020603050405020304" pitchFamily="18" charset="0"/>
              </a:rPr>
              <a:t>2</a:t>
            </a:r>
            <a:r>
              <a:rPr lang="ja-JP" altLang="en-US" dirty="0">
                <a:latin typeface="Times New Roman" panose="02020603050405020304" pitchFamily="18" charset="0"/>
                <a:cs typeface="Times New Roman" panose="02020603050405020304" pitchFamily="18" charset="0"/>
              </a:rPr>
              <a:t>つしないなら</a:t>
            </a:r>
            <a:r>
              <a:rPr lang="en-US" altLang="ja-JP" dirty="0">
                <a:latin typeface="Times New Roman" panose="02020603050405020304" pitchFamily="18" charset="0"/>
                <a:cs typeface="Times New Roman" panose="02020603050405020304" pitchFamily="18" charset="0"/>
              </a:rPr>
              <a:t>3</a:t>
            </a:r>
            <a:r>
              <a:rPr lang="ja-JP" altLang="en-US" dirty="0">
                <a:latin typeface="Times New Roman" panose="02020603050405020304" pitchFamily="18" charset="0"/>
                <a:cs typeface="Times New Roman" panose="02020603050405020304" pitchFamily="18" charset="0"/>
              </a:rPr>
              <a:t>つ使うには</a:t>
            </a:r>
            <a:r>
              <a:rPr lang="en-US" altLang="ja-JP" dirty="0">
                <a:latin typeface="Times New Roman" panose="02020603050405020304" pitchFamily="18" charset="0"/>
                <a:cs typeface="Times New Roman" panose="02020603050405020304" pitchFamily="18" charset="0"/>
              </a:rPr>
              <a:t>1</a:t>
            </a:r>
            <a:r>
              <a:rPr lang="ja-JP" altLang="en-US" dirty="0">
                <a:latin typeface="Times New Roman" panose="02020603050405020304" pitchFamily="18" charset="0"/>
                <a:cs typeface="Times New Roman" panose="02020603050405020304" pitchFamily="18" charset="0"/>
              </a:rPr>
              <a:t>つ足りない．</a:t>
            </a:r>
            <a:endParaRPr kumimoji="1" lang="en-US" altLang="ja-JP" dirty="0">
              <a:latin typeface="Times New Roman" panose="02020603050405020304" pitchFamily="18" charset="0"/>
              <a:cs typeface="Times New Roman" panose="02020603050405020304" pitchFamily="18" charset="0"/>
            </a:endParaRPr>
          </a:p>
          <a:p>
            <a:endParaRPr lang="en-US" altLang="ja-JP" sz="800"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自然数と比べ整数は数える対象を抽象的にとらえており，引き算という操作を常に行うことができる．</a:t>
            </a:r>
            <a:endParaRPr kumimoji="1" lang="ja-JP" altLang="en-US" dirty="0">
              <a:latin typeface="Times New Roman" panose="02020603050405020304" pitchFamily="18" charset="0"/>
              <a:cs typeface="Times New Roman" panose="02020603050405020304" pitchFamily="18" charset="0"/>
            </a:endParaRPr>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11</a:t>
            </a:fld>
            <a:endParaRPr kumimoji="1" lang="ja-JP" altLang="en-US"/>
          </a:p>
        </p:txBody>
      </p:sp>
      <p:sp>
        <p:nvSpPr>
          <p:cNvPr id="6" name="日付プレースホルダー 5">
            <a:extLst>
              <a:ext uri="{FF2B5EF4-FFF2-40B4-BE49-F238E27FC236}">
                <a16:creationId xmlns:a16="http://schemas.microsoft.com/office/drawing/2014/main" id="{810931A3-94EA-4406-B131-FD62925AF74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320714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animEffect transition="in" filter="fade">
                                      <p:cBhvr>
                                        <p:cTn id="27"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●〇〇〇〇〇〇〇〇〇</a:t>
            </a:r>
            <a:br>
              <a:rPr lang="ja-JP" altLang="en-US" dirty="0">
                <a:solidFill>
                  <a:srgbClr val="0070C0"/>
                </a:solidFill>
              </a:rPr>
            </a:br>
            <a:r>
              <a:rPr lang="ja-JP" altLang="en-US" dirty="0">
                <a:solidFill>
                  <a:srgbClr val="0070C0"/>
                </a:solidFill>
              </a:rPr>
              <a:t>実数</a:t>
            </a:r>
            <a:r>
              <a:rPr kumimoji="1" lang="ja-JP" altLang="en-US" dirty="0">
                <a:solidFill>
                  <a:srgbClr val="0070C0"/>
                </a:solidFill>
              </a:rPr>
              <a:t>と計算</a:t>
            </a:r>
          </a:p>
        </p:txBody>
      </p:sp>
      <p:sp>
        <p:nvSpPr>
          <p:cNvPr id="4" name="コンテンツ プレースホルダー 3"/>
          <p:cNvSpPr>
            <a:spLocks noGrp="1"/>
          </p:cNvSpPr>
          <p:nvPr>
            <p:ph sz="quarter" idx="1"/>
          </p:nvPr>
        </p:nvSpPr>
        <p:spPr/>
        <p:txBody>
          <a:bodyPr>
            <a:normAutofit/>
          </a:bodyPr>
          <a:lstStyle/>
          <a:p>
            <a:r>
              <a:rPr kumimoji="1" lang="ja-JP" altLang="en-US" dirty="0">
                <a:latin typeface="Times New Roman" panose="02020603050405020304" pitchFamily="18" charset="0"/>
                <a:cs typeface="Times New Roman" panose="02020603050405020304" pitchFamily="18" charset="0"/>
              </a:rPr>
              <a:t>整数は引き算を自由に行うことのできる数．</a:t>
            </a:r>
            <a:endParaRPr kumimoji="1" lang="en-US" altLang="ja-JP"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割り算はどうか？</a:t>
            </a:r>
            <a:endParaRPr lang="en-US" altLang="ja-JP" dirty="0">
              <a:latin typeface="Times New Roman" panose="02020603050405020304" pitchFamily="18" charset="0"/>
              <a:cs typeface="Times New Roman" panose="02020603050405020304" pitchFamily="18" charset="0"/>
            </a:endParaRPr>
          </a:p>
          <a:p>
            <a:pPr lvl="1"/>
            <a:r>
              <a:rPr lang="en-US" altLang="ja-JP" dirty="0">
                <a:solidFill>
                  <a:srgbClr val="0070C0"/>
                </a:solidFill>
                <a:latin typeface="Times New Roman" panose="02020603050405020304" pitchFamily="18" charset="0"/>
                <a:cs typeface="Times New Roman" panose="02020603050405020304" pitchFamily="18" charset="0"/>
              </a:rPr>
              <a:t>10÷2=5</a:t>
            </a:r>
          </a:p>
          <a:p>
            <a:pPr marL="274320" lvl="1" indent="0">
              <a:buNone/>
            </a:pPr>
            <a:r>
              <a:rPr lang="ja-JP" altLang="en-US" dirty="0">
                <a:latin typeface="Times New Roman" panose="02020603050405020304" pitchFamily="18" charset="0"/>
                <a:cs typeface="Times New Roman" panose="02020603050405020304" pitchFamily="18" charset="0"/>
              </a:rPr>
              <a:t>　</a:t>
            </a:r>
            <a:r>
              <a:rPr lang="ja-JP" altLang="en-US" dirty="0">
                <a:solidFill>
                  <a:srgbClr val="0070C0"/>
                </a:solidFill>
                <a:latin typeface="Times New Roman" panose="02020603050405020304" pitchFamily="18" charset="0"/>
                <a:cs typeface="Times New Roman" panose="02020603050405020304" pitchFamily="18" charset="0"/>
              </a:rPr>
              <a:t>意味；</a:t>
            </a:r>
            <a:r>
              <a:rPr lang="en-US" altLang="ja-JP" dirty="0">
                <a:solidFill>
                  <a:srgbClr val="0070C0"/>
                </a:solidFill>
                <a:latin typeface="Times New Roman" panose="02020603050405020304" pitchFamily="18" charset="0"/>
                <a:cs typeface="Times New Roman" panose="02020603050405020304" pitchFamily="18" charset="0"/>
              </a:rPr>
              <a:t>10</a:t>
            </a:r>
            <a:r>
              <a:rPr lang="ja-JP" altLang="en-US" dirty="0">
                <a:solidFill>
                  <a:srgbClr val="0070C0"/>
                </a:solidFill>
                <a:latin typeface="Times New Roman" panose="02020603050405020304" pitchFamily="18" charset="0"/>
                <a:cs typeface="Times New Roman" panose="02020603050405020304" pitchFamily="18" charset="0"/>
              </a:rPr>
              <a:t>個のレンガを</a:t>
            </a:r>
            <a:r>
              <a:rPr lang="en-US" altLang="ja-JP" dirty="0">
                <a:solidFill>
                  <a:srgbClr val="0070C0"/>
                </a:solidFill>
                <a:latin typeface="Times New Roman" panose="02020603050405020304" pitchFamily="18" charset="0"/>
                <a:cs typeface="Times New Roman" panose="02020603050405020304" pitchFamily="18" charset="0"/>
              </a:rPr>
              <a:t>2</a:t>
            </a:r>
            <a:r>
              <a:rPr lang="ja-JP" altLang="en-US" dirty="0">
                <a:solidFill>
                  <a:srgbClr val="0070C0"/>
                </a:solidFill>
                <a:latin typeface="Times New Roman" panose="02020603050405020304" pitchFamily="18" charset="0"/>
                <a:cs typeface="Times New Roman" panose="02020603050405020304" pitchFamily="18" charset="0"/>
              </a:rPr>
              <a:t>人で運ぶ時，一人当たり</a:t>
            </a:r>
            <a:r>
              <a:rPr lang="en-US" altLang="ja-JP" dirty="0">
                <a:solidFill>
                  <a:srgbClr val="0070C0"/>
                </a:solidFill>
                <a:latin typeface="Times New Roman" panose="02020603050405020304" pitchFamily="18" charset="0"/>
                <a:cs typeface="Times New Roman" panose="02020603050405020304" pitchFamily="18" charset="0"/>
              </a:rPr>
              <a:t>5</a:t>
            </a:r>
            <a:r>
              <a:rPr lang="ja-JP" altLang="en-US" dirty="0">
                <a:solidFill>
                  <a:srgbClr val="0070C0"/>
                </a:solidFill>
                <a:latin typeface="Times New Roman" panose="02020603050405020304" pitchFamily="18" charset="0"/>
                <a:cs typeface="Times New Roman" panose="02020603050405020304" pitchFamily="18" charset="0"/>
              </a:rPr>
              <a:t>個運ぶ．</a:t>
            </a:r>
            <a:endParaRPr lang="en-US" altLang="ja-JP" dirty="0">
              <a:solidFill>
                <a:srgbClr val="0070C0"/>
              </a:solidFill>
              <a:latin typeface="Times New Roman" panose="02020603050405020304" pitchFamily="18" charset="0"/>
              <a:cs typeface="Times New Roman" panose="02020603050405020304" pitchFamily="18" charset="0"/>
            </a:endParaRPr>
          </a:p>
          <a:p>
            <a:pPr lvl="1"/>
            <a:r>
              <a:rPr lang="en-US" altLang="ja-JP" dirty="0">
                <a:solidFill>
                  <a:srgbClr val="FF0000"/>
                </a:solidFill>
                <a:latin typeface="Times New Roman" panose="02020603050405020304" pitchFamily="18" charset="0"/>
                <a:cs typeface="Times New Roman" panose="02020603050405020304" pitchFamily="18" charset="0"/>
              </a:rPr>
              <a:t>10÷3=?</a:t>
            </a:r>
          </a:p>
          <a:p>
            <a:pPr lvl="2"/>
            <a:r>
              <a:rPr lang="en-US" altLang="ja-JP" dirty="0">
                <a:solidFill>
                  <a:srgbClr val="FF0000"/>
                </a:solidFill>
                <a:latin typeface="Times New Roman" panose="02020603050405020304" pitchFamily="18" charset="0"/>
                <a:cs typeface="Times New Roman" panose="02020603050405020304" pitchFamily="18" charset="0"/>
              </a:rPr>
              <a:t>10÷3</a:t>
            </a:r>
            <a:r>
              <a:rPr lang="ja-JP" altLang="en-US" dirty="0">
                <a:solidFill>
                  <a:srgbClr val="FF0000"/>
                </a:solidFill>
                <a:latin typeface="Times New Roman" panose="02020603050405020304" pitchFamily="18" charset="0"/>
                <a:cs typeface="Times New Roman" panose="02020603050405020304" pitchFamily="18" charset="0"/>
              </a:rPr>
              <a:t>は</a:t>
            </a:r>
            <a:r>
              <a:rPr lang="en-US" altLang="ja-JP" dirty="0">
                <a:solidFill>
                  <a:srgbClr val="FF0000"/>
                </a:solidFill>
                <a:latin typeface="Times New Roman" panose="02020603050405020304" pitchFamily="18" charset="0"/>
                <a:cs typeface="Times New Roman" panose="02020603050405020304" pitchFamily="18" charset="0"/>
              </a:rPr>
              <a:t>3</a:t>
            </a:r>
            <a:r>
              <a:rPr lang="ja-JP" altLang="en-US" dirty="0">
                <a:solidFill>
                  <a:srgbClr val="FF0000"/>
                </a:solidFill>
                <a:latin typeface="Times New Roman" panose="02020603050405020304" pitchFamily="18" charset="0"/>
                <a:cs typeface="Times New Roman" panose="02020603050405020304" pitchFamily="18" charset="0"/>
              </a:rPr>
              <a:t>より大きく</a:t>
            </a:r>
            <a:r>
              <a:rPr lang="en-US" altLang="ja-JP" dirty="0">
                <a:solidFill>
                  <a:srgbClr val="FF0000"/>
                </a:solidFill>
                <a:latin typeface="Times New Roman" panose="02020603050405020304" pitchFamily="18" charset="0"/>
                <a:cs typeface="Times New Roman" panose="02020603050405020304" pitchFamily="18" charset="0"/>
              </a:rPr>
              <a:t>4</a:t>
            </a:r>
            <a:r>
              <a:rPr lang="ja-JP" altLang="en-US" dirty="0">
                <a:solidFill>
                  <a:srgbClr val="FF0000"/>
                </a:solidFill>
                <a:latin typeface="Times New Roman" panose="02020603050405020304" pitchFamily="18" charset="0"/>
                <a:cs typeface="Times New Roman" panose="02020603050405020304" pitchFamily="18" charset="0"/>
              </a:rPr>
              <a:t>より小さい．</a:t>
            </a:r>
            <a:endParaRPr lang="en-US" altLang="ja-JP" dirty="0">
              <a:solidFill>
                <a:srgbClr val="FF0000"/>
              </a:solidFill>
              <a:latin typeface="Times New Roman" panose="02020603050405020304" pitchFamily="18" charset="0"/>
              <a:cs typeface="Times New Roman" panose="02020603050405020304" pitchFamily="18" charset="0"/>
            </a:endParaRPr>
          </a:p>
          <a:p>
            <a:pPr lvl="2"/>
            <a:r>
              <a:rPr lang="en-US" altLang="ja-JP" dirty="0">
                <a:solidFill>
                  <a:srgbClr val="FF0000"/>
                </a:solidFill>
                <a:latin typeface="Times New Roman" panose="02020603050405020304" pitchFamily="18" charset="0"/>
                <a:cs typeface="Times New Roman" panose="02020603050405020304" pitchFamily="18" charset="0"/>
              </a:rPr>
              <a:t>3</a:t>
            </a:r>
            <a:r>
              <a:rPr lang="ja-JP" altLang="en-US" dirty="0">
                <a:solidFill>
                  <a:srgbClr val="FF0000"/>
                </a:solidFill>
                <a:latin typeface="Times New Roman" panose="02020603050405020304" pitchFamily="18" charset="0"/>
                <a:cs typeface="Times New Roman" panose="02020603050405020304" pitchFamily="18" charset="0"/>
              </a:rPr>
              <a:t>と</a:t>
            </a:r>
            <a:r>
              <a:rPr lang="en-US" altLang="ja-JP" dirty="0">
                <a:solidFill>
                  <a:srgbClr val="FF0000"/>
                </a:solidFill>
                <a:latin typeface="Times New Roman" panose="02020603050405020304" pitchFamily="18" charset="0"/>
                <a:cs typeface="Times New Roman" panose="02020603050405020304" pitchFamily="18" charset="0"/>
              </a:rPr>
              <a:t>4</a:t>
            </a:r>
            <a:r>
              <a:rPr lang="ja-JP" altLang="en-US" dirty="0">
                <a:solidFill>
                  <a:srgbClr val="FF0000"/>
                </a:solidFill>
                <a:latin typeface="Times New Roman" panose="02020603050405020304" pitchFamily="18" charset="0"/>
                <a:cs typeface="Times New Roman" panose="02020603050405020304" pitchFamily="18" charset="0"/>
              </a:rPr>
              <a:t>の間に小石はない．したがって，整数では</a:t>
            </a:r>
            <a:r>
              <a:rPr lang="en-US" altLang="ja-JP" dirty="0">
                <a:solidFill>
                  <a:srgbClr val="FF0000"/>
                </a:solidFill>
                <a:latin typeface="Times New Roman" panose="02020603050405020304" pitchFamily="18" charset="0"/>
                <a:cs typeface="Times New Roman" panose="02020603050405020304" pitchFamily="18" charset="0"/>
              </a:rPr>
              <a:t>10÷3</a:t>
            </a:r>
            <a:r>
              <a:rPr lang="ja-JP" altLang="en-US" dirty="0">
                <a:solidFill>
                  <a:srgbClr val="FF0000"/>
                </a:solidFill>
                <a:latin typeface="Times New Roman" panose="02020603050405020304" pitchFamily="18" charset="0"/>
                <a:cs typeface="Times New Roman" panose="02020603050405020304" pitchFamily="18" charset="0"/>
              </a:rPr>
              <a:t>を計算できない．</a:t>
            </a:r>
            <a:endParaRPr lang="en-US" altLang="ja-JP" dirty="0">
              <a:solidFill>
                <a:srgbClr val="FF0000"/>
              </a:solidFill>
              <a:latin typeface="Times New Roman" panose="02020603050405020304" pitchFamily="18" charset="0"/>
              <a:cs typeface="Times New Roman" panose="02020603050405020304" pitchFamily="18" charset="0"/>
            </a:endParaRPr>
          </a:p>
          <a:p>
            <a:endParaRPr lang="en-US" altLang="ja-JP"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でも「</a:t>
            </a:r>
            <a:r>
              <a:rPr lang="en-US" altLang="ja-JP" dirty="0">
                <a:latin typeface="Times New Roman" panose="02020603050405020304" pitchFamily="18" charset="0"/>
                <a:cs typeface="Times New Roman" panose="02020603050405020304" pitchFamily="18" charset="0"/>
              </a:rPr>
              <a:t>10÷3</a:t>
            </a:r>
            <a:r>
              <a:rPr lang="ja-JP" altLang="en-US" dirty="0">
                <a:latin typeface="Times New Roman" panose="02020603050405020304" pitchFamily="18" charset="0"/>
                <a:cs typeface="Times New Roman" panose="02020603050405020304" pitchFamily="18" charset="0"/>
              </a:rPr>
              <a:t>」という大きさはあるはず．そこで小石と小石の間が操作できるような数の概念が必要になる．それが「</a:t>
            </a:r>
            <a:r>
              <a:rPr lang="ja-JP" altLang="en-US" dirty="0">
                <a:solidFill>
                  <a:srgbClr val="FF0000"/>
                </a:solidFill>
                <a:latin typeface="Times New Roman" panose="02020603050405020304" pitchFamily="18" charset="0"/>
                <a:cs typeface="Times New Roman" panose="02020603050405020304" pitchFamily="18" charset="0"/>
              </a:rPr>
              <a:t>実数</a:t>
            </a:r>
            <a:r>
              <a:rPr lang="ja-JP" altLang="en-US" dirty="0">
                <a:latin typeface="Times New Roman" panose="02020603050405020304" pitchFamily="18" charset="0"/>
                <a:cs typeface="Times New Roman" panose="02020603050405020304" pitchFamily="18" charset="0"/>
              </a:rPr>
              <a:t>」である．</a:t>
            </a:r>
            <a:endParaRPr lang="en-US" altLang="ja-JP" dirty="0">
              <a:latin typeface="Times New Roman" panose="02020603050405020304" pitchFamily="18" charset="0"/>
              <a:cs typeface="Times New Roman" panose="02020603050405020304" pitchFamily="18" charset="0"/>
            </a:endParaRPr>
          </a:p>
          <a:p>
            <a:pPr lvl="1"/>
            <a:endParaRPr kumimoji="1" lang="ja-JP" altLang="en-US" dirty="0">
              <a:latin typeface="Times New Roman" panose="02020603050405020304" pitchFamily="18" charset="0"/>
              <a:cs typeface="Times New Roman" panose="02020603050405020304" pitchFamily="18" charset="0"/>
            </a:endParaRPr>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12</a:t>
            </a:fld>
            <a:endParaRPr kumimoji="1" lang="ja-JP" altLang="en-US"/>
          </a:p>
        </p:txBody>
      </p:sp>
      <p:sp>
        <p:nvSpPr>
          <p:cNvPr id="6" name="日付プレースホルダー 5">
            <a:extLst>
              <a:ext uri="{FF2B5EF4-FFF2-40B4-BE49-F238E27FC236}">
                <a16:creationId xmlns:a16="http://schemas.microsoft.com/office/drawing/2014/main" id="{744C280A-7119-4A2C-B577-BE5A059771F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81105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fade">
                                      <p:cBhvr>
                                        <p:cTn id="10" dur="500"/>
                                        <p:tgtEl>
                                          <p:spTgt spid="4">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fade">
                                      <p:cBhvr>
                                        <p:cTn id="15" dur="500"/>
                                        <p:tgtEl>
                                          <p:spTgt spid="4">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5" end="5"/>
                                            </p:txEl>
                                          </p:spTgt>
                                        </p:tgtEl>
                                        <p:attrNameLst>
                                          <p:attrName>style.visibility</p:attrName>
                                        </p:attrNameLst>
                                      </p:cBhvr>
                                      <p:to>
                                        <p:strVal val="visible"/>
                                      </p:to>
                                    </p:set>
                                    <p:animEffect transition="in" filter="fade">
                                      <p:cBhvr>
                                        <p:cTn id="18" dur="500"/>
                                        <p:tgtEl>
                                          <p:spTgt spid="4">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Effect transition="in" filter="fade">
                                      <p:cBhvr>
                                        <p:cTn id="21" dur="500"/>
                                        <p:tgtEl>
                                          <p:spTgt spid="4">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
                                            <p:txEl>
                                              <p:pRg st="8" end="8"/>
                                            </p:txEl>
                                          </p:spTgt>
                                        </p:tgtEl>
                                        <p:attrNameLst>
                                          <p:attrName>style.visibility</p:attrName>
                                        </p:attrNameLst>
                                      </p:cBhvr>
                                      <p:to>
                                        <p:strVal val="visible"/>
                                      </p:to>
                                    </p:set>
                                    <p:animEffect transition="in" filter="fade">
                                      <p:cBhvr>
                                        <p:cTn id="26"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〇●〇〇〇〇〇〇〇〇</a:t>
            </a:r>
            <a:br>
              <a:rPr lang="en-US" altLang="ja-JP" dirty="0">
                <a:solidFill>
                  <a:srgbClr val="0070C0"/>
                </a:solidFill>
              </a:rPr>
            </a:br>
            <a:r>
              <a:rPr lang="ja-JP" altLang="en-US" dirty="0">
                <a:solidFill>
                  <a:srgbClr val="0070C0"/>
                </a:solidFill>
              </a:rPr>
              <a:t>実数と計算；数直線</a:t>
            </a:r>
            <a:endParaRPr kumimoji="1" lang="ja-JP" altLang="en-US" dirty="0">
              <a:solidFill>
                <a:srgbClr val="0070C0"/>
              </a:solidFill>
            </a:endParaRPr>
          </a:p>
        </p:txBody>
      </p:sp>
      <p:sp>
        <p:nvSpPr>
          <p:cNvPr id="4" name="コンテンツ プレースホルダー 3"/>
          <p:cNvSpPr>
            <a:spLocks noGrp="1"/>
          </p:cNvSpPr>
          <p:nvPr>
            <p:ph sz="quarter" idx="1"/>
          </p:nvPr>
        </p:nvSpPr>
        <p:spPr>
          <a:xfrm>
            <a:off x="457200" y="1219200"/>
            <a:ext cx="8579296" cy="4937760"/>
          </a:xfrm>
        </p:spPr>
        <p:txBody>
          <a:bodyPr>
            <a:normAutofit fontScale="92500"/>
          </a:bodyPr>
          <a:lstStyle/>
          <a:p>
            <a:r>
              <a:rPr kumimoji="1" lang="ja-JP" altLang="en-US" dirty="0">
                <a:solidFill>
                  <a:srgbClr val="FF0000"/>
                </a:solidFill>
                <a:latin typeface="Times New Roman" panose="02020603050405020304" pitchFamily="18" charset="0"/>
                <a:cs typeface="Times New Roman" panose="02020603050405020304" pitchFamily="18" charset="0"/>
              </a:rPr>
              <a:t>基準点（原点）</a:t>
            </a:r>
            <a:r>
              <a:rPr kumimoji="1" lang="en-US" altLang="ja-JP" dirty="0">
                <a:solidFill>
                  <a:srgbClr val="FF0000"/>
                </a:solidFill>
                <a:latin typeface="Times New Roman" panose="02020603050405020304" pitchFamily="18" charset="0"/>
                <a:cs typeface="Times New Roman" panose="02020603050405020304" pitchFamily="18" charset="0"/>
              </a:rPr>
              <a:t>0</a:t>
            </a:r>
            <a:r>
              <a:rPr kumimoji="1" lang="ja-JP" altLang="en-US" dirty="0">
                <a:solidFill>
                  <a:srgbClr val="FF0000"/>
                </a:solidFill>
                <a:latin typeface="Times New Roman" panose="02020603050405020304" pitchFamily="18" charset="0"/>
                <a:cs typeface="Times New Roman" panose="02020603050405020304" pitchFamily="18" charset="0"/>
              </a:rPr>
              <a:t>の左右に伸びた</a:t>
            </a:r>
            <a:r>
              <a:rPr lang="ja-JP" altLang="en-US" dirty="0">
                <a:solidFill>
                  <a:srgbClr val="FF0000"/>
                </a:solidFill>
                <a:latin typeface="Times New Roman" panose="02020603050405020304" pitchFamily="18" charset="0"/>
                <a:cs typeface="Times New Roman" panose="02020603050405020304" pitchFamily="18" charset="0"/>
              </a:rPr>
              <a:t>一本</a:t>
            </a:r>
            <a:r>
              <a:rPr kumimoji="1" lang="ja-JP" altLang="en-US" dirty="0">
                <a:solidFill>
                  <a:srgbClr val="FF0000"/>
                </a:solidFill>
                <a:latin typeface="Times New Roman" panose="02020603050405020304" pitchFamily="18" charset="0"/>
                <a:cs typeface="Times New Roman" panose="02020603050405020304" pitchFamily="18" charset="0"/>
              </a:rPr>
              <a:t>の直線を数直線と</a:t>
            </a:r>
            <a:r>
              <a:rPr lang="ja-JP" altLang="en-US" dirty="0">
                <a:solidFill>
                  <a:srgbClr val="FF0000"/>
                </a:solidFill>
                <a:latin typeface="Times New Roman" panose="02020603050405020304" pitchFamily="18" charset="0"/>
                <a:cs typeface="Times New Roman" panose="02020603050405020304" pitchFamily="18" charset="0"/>
              </a:rPr>
              <a:t>いう．</a:t>
            </a:r>
            <a:endParaRPr lang="en-US" altLang="ja-JP" dirty="0">
              <a:solidFill>
                <a:srgbClr val="FF0000"/>
              </a:solidFill>
              <a:latin typeface="Times New Roman" panose="02020603050405020304" pitchFamily="18" charset="0"/>
              <a:cs typeface="Times New Roman" panose="02020603050405020304" pitchFamily="18" charset="0"/>
            </a:endParaRPr>
          </a:p>
          <a:p>
            <a:r>
              <a:rPr lang="ja-JP" altLang="en-US" dirty="0">
                <a:solidFill>
                  <a:srgbClr val="FF0000"/>
                </a:solidFill>
                <a:latin typeface="Times New Roman" panose="02020603050405020304" pitchFamily="18" charset="0"/>
                <a:cs typeface="Times New Roman" panose="02020603050405020304" pitchFamily="18" charset="0"/>
              </a:rPr>
              <a:t>その数直線上のすべての点に数を対応させることで，向きを含めた原点との位置関係として数を捉えたものの全体が実数．</a:t>
            </a:r>
            <a:endParaRPr kumimoji="1" lang="en-US" altLang="ja-JP" dirty="0">
              <a:latin typeface="Times New Roman" panose="02020603050405020304" pitchFamily="18" charset="0"/>
              <a:cs typeface="Times New Roman" panose="02020603050405020304" pitchFamily="18" charset="0"/>
            </a:endParaRPr>
          </a:p>
          <a:p>
            <a:endParaRPr lang="en-US" altLang="ja-JP" dirty="0">
              <a:latin typeface="Times New Roman" panose="02020603050405020304" pitchFamily="18" charset="0"/>
              <a:cs typeface="Times New Roman" panose="02020603050405020304" pitchFamily="18" charset="0"/>
            </a:endParaRPr>
          </a:p>
          <a:p>
            <a:endParaRPr lang="en-US" altLang="ja-JP" dirty="0">
              <a:latin typeface="Times New Roman" panose="02020603050405020304" pitchFamily="18" charset="0"/>
              <a:cs typeface="Times New Roman" panose="02020603050405020304" pitchFamily="18" charset="0"/>
            </a:endParaRPr>
          </a:p>
          <a:p>
            <a:pPr lvl="1"/>
            <a:r>
              <a:rPr kumimoji="1" lang="ja-JP" altLang="en-US" dirty="0">
                <a:latin typeface="Times New Roman" panose="02020603050405020304" pitchFamily="18" charset="0"/>
                <a:cs typeface="Times New Roman" panose="02020603050405020304" pitchFamily="18" charset="0"/>
              </a:rPr>
              <a:t>実数を表現する方法の一つとして分数がある．</a:t>
            </a:r>
            <a:endParaRPr kumimoji="1" lang="en-US" altLang="ja-JP" dirty="0">
              <a:latin typeface="Times New Roman" panose="02020603050405020304" pitchFamily="18" charset="0"/>
              <a:cs typeface="Times New Roman" panose="02020603050405020304" pitchFamily="18" charset="0"/>
            </a:endParaRPr>
          </a:p>
          <a:p>
            <a:pPr lvl="1"/>
            <a:endParaRPr lang="en-US" altLang="ja-JP" dirty="0">
              <a:latin typeface="Times New Roman" panose="02020603050405020304" pitchFamily="18" charset="0"/>
              <a:cs typeface="Times New Roman" panose="02020603050405020304" pitchFamily="18" charset="0"/>
            </a:endParaRPr>
          </a:p>
          <a:p>
            <a:pPr lvl="1"/>
            <a:endParaRPr kumimoji="1"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　　　　　　　　　　　と表すことができる．すなわち</a:t>
            </a:r>
            <a:r>
              <a:rPr lang="en-US" altLang="ja-JP" dirty="0">
                <a:latin typeface="Times New Roman" panose="02020603050405020304" pitchFamily="18" charset="0"/>
                <a:cs typeface="Times New Roman" panose="02020603050405020304" pitchFamily="18" charset="0"/>
              </a:rPr>
              <a:t>10÷3</a:t>
            </a:r>
            <a:r>
              <a:rPr lang="ja-JP" altLang="en-US" dirty="0">
                <a:latin typeface="Times New Roman" panose="02020603050405020304" pitchFamily="18" charset="0"/>
                <a:cs typeface="Times New Roman" panose="02020603050405020304" pitchFamily="18" charset="0"/>
              </a:rPr>
              <a:t>とは</a:t>
            </a:r>
            <a:endParaRPr lang="en-US" altLang="ja-JP" dirty="0">
              <a:latin typeface="Times New Roman" panose="02020603050405020304" pitchFamily="18" charset="0"/>
              <a:cs typeface="Times New Roman" panose="02020603050405020304" pitchFamily="18" charset="0"/>
            </a:endParaRPr>
          </a:p>
          <a:p>
            <a:pPr marL="274320" lvl="1" indent="0">
              <a:buNone/>
            </a:pPr>
            <a:endParaRPr lang="en-US" altLang="ja-JP" dirty="0">
              <a:latin typeface="Times New Roman" panose="02020603050405020304" pitchFamily="18" charset="0"/>
              <a:cs typeface="Times New Roman" panose="02020603050405020304" pitchFamily="18" charset="0"/>
            </a:endParaRPr>
          </a:p>
          <a:p>
            <a:pPr marL="274320" lvl="1" indent="0">
              <a:buNone/>
            </a:pPr>
            <a:r>
              <a:rPr lang="ja-JP" altLang="en-US" dirty="0">
                <a:latin typeface="Times New Roman" panose="02020603050405020304" pitchFamily="18" charset="0"/>
                <a:cs typeface="Times New Roman" panose="02020603050405020304" pitchFamily="18" charset="0"/>
              </a:rPr>
              <a:t>　整数</a:t>
            </a:r>
            <a:r>
              <a:rPr lang="en-US" altLang="ja-JP" dirty="0">
                <a:latin typeface="Times New Roman" panose="02020603050405020304" pitchFamily="18" charset="0"/>
                <a:cs typeface="Times New Roman" panose="02020603050405020304" pitchFamily="18" charset="0"/>
              </a:rPr>
              <a:t>3</a:t>
            </a:r>
            <a:r>
              <a:rPr lang="ja-JP" altLang="en-US" dirty="0">
                <a:latin typeface="Times New Roman" panose="02020603050405020304" pitchFamily="18" charset="0"/>
                <a:cs typeface="Times New Roman" panose="02020603050405020304" pitchFamily="18" charset="0"/>
              </a:rPr>
              <a:t>に分数　　を加えたものの大きさという意味．</a:t>
            </a:r>
            <a:endParaRPr kumimoji="1" lang="en-US" altLang="ja-JP" dirty="0">
              <a:latin typeface="Times New Roman" panose="02020603050405020304" pitchFamily="18" charset="0"/>
              <a:cs typeface="Times New Roman" panose="02020603050405020304" pitchFamily="18" charset="0"/>
            </a:endParaRPr>
          </a:p>
          <a:p>
            <a:pPr lvl="1"/>
            <a:endParaRPr lang="en-US" altLang="ja-JP" dirty="0">
              <a:latin typeface="Times New Roman" panose="02020603050405020304" pitchFamily="18" charset="0"/>
              <a:cs typeface="Times New Roman" panose="02020603050405020304" pitchFamily="18" charset="0"/>
            </a:endParaRPr>
          </a:p>
          <a:p>
            <a:pPr lvl="1"/>
            <a:endParaRPr kumimoji="1" lang="en-US" altLang="ja-JP" dirty="0">
              <a:latin typeface="Times New Roman" panose="02020603050405020304" pitchFamily="18" charset="0"/>
              <a:cs typeface="Times New Roman" panose="02020603050405020304" pitchFamily="18" charset="0"/>
            </a:endParaRPr>
          </a:p>
          <a:p>
            <a:pPr lvl="1"/>
            <a:endParaRPr kumimoji="1" lang="en-US" altLang="ja-JP" dirty="0">
              <a:latin typeface="Times New Roman" panose="02020603050405020304" pitchFamily="18" charset="0"/>
              <a:cs typeface="Times New Roman" panose="02020603050405020304" pitchFamily="18" charset="0"/>
            </a:endParaRPr>
          </a:p>
          <a:p>
            <a:pPr lvl="1"/>
            <a:endParaRPr lang="en-US" altLang="ja-JP"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オブジェクト 4"/>
          <p:cNvGraphicFramePr>
            <a:graphicFrameLocks noChangeAspect="1"/>
          </p:cNvGraphicFramePr>
          <p:nvPr>
            <p:extLst>
              <p:ext uri="{D42A27DB-BD31-4B8C-83A1-F6EECF244321}">
                <p14:modId xmlns:p14="http://schemas.microsoft.com/office/powerpoint/2010/main" val="2110731432"/>
              </p:ext>
            </p:extLst>
          </p:nvPr>
        </p:nvGraphicFramePr>
        <p:xfrm>
          <a:off x="1979712" y="2564904"/>
          <a:ext cx="5400675" cy="1141413"/>
        </p:xfrm>
        <a:graphic>
          <a:graphicData uri="http://schemas.openxmlformats.org/presentationml/2006/ole">
            <mc:AlternateContent xmlns:mc="http://schemas.openxmlformats.org/markup-compatibility/2006">
              <mc:Choice xmlns:v="urn:schemas-microsoft-com:vml" Requires="v">
                <p:oleObj spid="_x0000_s4256" name="文書" r:id="rId3" imgW="5400209" imgH="1141672" progId="Word.Document.12">
                  <p:embed/>
                </p:oleObj>
              </mc:Choice>
              <mc:Fallback>
                <p:oleObj name="文書" r:id="rId3" imgW="5400209" imgH="1141672" progId="Word.Document.12">
                  <p:embed/>
                  <p:pic>
                    <p:nvPicPr>
                      <p:cNvPr id="0" name=""/>
                      <p:cNvPicPr/>
                      <p:nvPr/>
                    </p:nvPicPr>
                    <p:blipFill>
                      <a:blip r:embed="rId4"/>
                      <a:stretch>
                        <a:fillRect/>
                      </a:stretch>
                    </p:blipFill>
                    <p:spPr>
                      <a:xfrm>
                        <a:off x="1979712" y="2564904"/>
                        <a:ext cx="5400675" cy="1141413"/>
                      </a:xfrm>
                      <a:prstGeom prst="rect">
                        <a:avLst/>
                      </a:prstGeom>
                    </p:spPr>
                  </p:pic>
                </p:oleObj>
              </mc:Fallback>
            </mc:AlternateContent>
          </a:graphicData>
        </a:graphic>
      </p:graphicFrame>
      <p:graphicFrame>
        <p:nvGraphicFramePr>
          <p:cNvPr id="6" name="オブジェクト 5"/>
          <p:cNvGraphicFramePr>
            <a:graphicFrameLocks noChangeAspect="1"/>
          </p:cNvGraphicFramePr>
          <p:nvPr>
            <p:extLst>
              <p:ext uri="{D42A27DB-BD31-4B8C-83A1-F6EECF244321}">
                <p14:modId xmlns:p14="http://schemas.microsoft.com/office/powerpoint/2010/main" val="2616640482"/>
              </p:ext>
            </p:extLst>
          </p:nvPr>
        </p:nvGraphicFramePr>
        <p:xfrm>
          <a:off x="3635896" y="3789040"/>
          <a:ext cx="1277561" cy="720080"/>
        </p:xfrm>
        <a:graphic>
          <a:graphicData uri="http://schemas.openxmlformats.org/presentationml/2006/ole">
            <mc:AlternateContent xmlns:mc="http://schemas.openxmlformats.org/markup-compatibility/2006">
              <mc:Choice xmlns:v="urn:schemas-microsoft-com:vml" Requires="v">
                <p:oleObj spid="_x0000_s4257" name="数式" r:id="rId5" imgW="698400" imgH="393480" progId="Equation.3">
                  <p:embed/>
                </p:oleObj>
              </mc:Choice>
              <mc:Fallback>
                <p:oleObj name="数式" r:id="rId5" imgW="698400" imgH="393480" progId="Equation.3">
                  <p:embed/>
                  <p:pic>
                    <p:nvPicPr>
                      <p:cNvPr id="0" name=""/>
                      <p:cNvPicPr/>
                      <p:nvPr/>
                    </p:nvPicPr>
                    <p:blipFill>
                      <a:blip r:embed="rId6"/>
                      <a:stretch>
                        <a:fillRect/>
                      </a:stretch>
                    </p:blipFill>
                    <p:spPr>
                      <a:xfrm>
                        <a:off x="3635896" y="3789040"/>
                        <a:ext cx="1277561" cy="720080"/>
                      </a:xfrm>
                      <a:prstGeom prst="rect">
                        <a:avLst/>
                      </a:prstGeom>
                    </p:spPr>
                  </p:pic>
                </p:oleObj>
              </mc:Fallback>
            </mc:AlternateContent>
          </a:graphicData>
        </a:graphic>
      </p:graphicFrame>
      <p:graphicFrame>
        <p:nvGraphicFramePr>
          <p:cNvPr id="7" name="オブジェクト 6"/>
          <p:cNvGraphicFramePr>
            <a:graphicFrameLocks noChangeAspect="1"/>
          </p:cNvGraphicFramePr>
          <p:nvPr>
            <p:extLst>
              <p:ext uri="{D42A27DB-BD31-4B8C-83A1-F6EECF244321}">
                <p14:modId xmlns:p14="http://schemas.microsoft.com/office/powerpoint/2010/main" val="1181951203"/>
              </p:ext>
            </p:extLst>
          </p:nvPr>
        </p:nvGraphicFramePr>
        <p:xfrm>
          <a:off x="1043608" y="4365104"/>
          <a:ext cx="1995487" cy="720725"/>
        </p:xfrm>
        <a:graphic>
          <a:graphicData uri="http://schemas.openxmlformats.org/presentationml/2006/ole">
            <mc:AlternateContent xmlns:mc="http://schemas.openxmlformats.org/markup-compatibility/2006">
              <mc:Choice xmlns:v="urn:schemas-microsoft-com:vml" Requires="v">
                <p:oleObj spid="_x0000_s4258" name="数式" r:id="rId7" imgW="1091880" imgH="393480" progId="Equation.3">
                  <p:embed/>
                </p:oleObj>
              </mc:Choice>
              <mc:Fallback>
                <p:oleObj name="数式" r:id="rId7" imgW="1091880" imgH="393480" progId="Equation.3">
                  <p:embed/>
                  <p:pic>
                    <p:nvPicPr>
                      <p:cNvPr id="0" name="オブジェクト 5"/>
                      <p:cNvPicPr>
                        <a:picLocks noChangeAspect="1" noChangeArrowheads="1"/>
                      </p:cNvPicPr>
                      <p:nvPr/>
                    </p:nvPicPr>
                    <p:blipFill>
                      <a:blip r:embed="rId8"/>
                      <a:srcRect/>
                      <a:stretch>
                        <a:fillRect/>
                      </a:stretch>
                    </p:blipFill>
                    <p:spPr bwMode="auto">
                      <a:xfrm>
                        <a:off x="1043608" y="4365104"/>
                        <a:ext cx="1995487"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オブジェクト 7"/>
          <p:cNvGraphicFramePr>
            <a:graphicFrameLocks noChangeAspect="1"/>
          </p:cNvGraphicFramePr>
          <p:nvPr>
            <p:extLst>
              <p:ext uri="{D42A27DB-BD31-4B8C-83A1-F6EECF244321}">
                <p14:modId xmlns:p14="http://schemas.microsoft.com/office/powerpoint/2010/main" val="2769632782"/>
              </p:ext>
            </p:extLst>
          </p:nvPr>
        </p:nvGraphicFramePr>
        <p:xfrm>
          <a:off x="2555776" y="5229200"/>
          <a:ext cx="139700" cy="576064"/>
        </p:xfrm>
        <a:graphic>
          <a:graphicData uri="http://schemas.openxmlformats.org/presentationml/2006/ole">
            <mc:AlternateContent xmlns:mc="http://schemas.openxmlformats.org/markup-compatibility/2006">
              <mc:Choice xmlns:v="urn:schemas-microsoft-com:vml" Requires="v">
                <p:oleObj spid="_x0000_s4259" name="数式" r:id="rId9" imgW="139680" imgH="393480" progId="Equation.3">
                  <p:embed/>
                </p:oleObj>
              </mc:Choice>
              <mc:Fallback>
                <p:oleObj name="数式" r:id="rId9" imgW="139680" imgH="393480" progId="Equation.3">
                  <p:embed/>
                  <p:pic>
                    <p:nvPicPr>
                      <p:cNvPr id="0" name=""/>
                      <p:cNvPicPr/>
                      <p:nvPr/>
                    </p:nvPicPr>
                    <p:blipFill>
                      <a:blip r:embed="rId10"/>
                      <a:stretch>
                        <a:fillRect/>
                      </a:stretch>
                    </p:blipFill>
                    <p:spPr>
                      <a:xfrm>
                        <a:off x="2555776" y="5229200"/>
                        <a:ext cx="139700" cy="576064"/>
                      </a:xfrm>
                      <a:prstGeom prst="rect">
                        <a:avLst/>
                      </a:prstGeom>
                    </p:spPr>
                  </p:pic>
                </p:oleObj>
              </mc:Fallback>
            </mc:AlternateContent>
          </a:graphicData>
        </a:graphic>
      </p:graphicFrame>
      <p:sp>
        <p:nvSpPr>
          <p:cNvPr id="9" name="フッター プレースホルダー 8"/>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13</a:t>
            </a:fld>
            <a:endParaRPr kumimoji="1" lang="ja-JP" altLang="en-US"/>
          </a:p>
        </p:txBody>
      </p:sp>
      <p:sp>
        <p:nvSpPr>
          <p:cNvPr id="10" name="日付プレースホルダー 9">
            <a:extLst>
              <a:ext uri="{FF2B5EF4-FFF2-40B4-BE49-F238E27FC236}">
                <a16:creationId xmlns:a16="http://schemas.microsoft.com/office/drawing/2014/main" id="{69B6E011-F772-4487-95DE-E6567BF4B788}"/>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450236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500"/>
                                        <p:tgtEl>
                                          <p:spTgt spid="4">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7" end="7"/>
                                            </p:txEl>
                                          </p:spTgt>
                                        </p:tgtEl>
                                        <p:attrNameLst>
                                          <p:attrName>style.visibility</p:attrName>
                                        </p:attrNameLst>
                                      </p:cBhvr>
                                      <p:to>
                                        <p:strVal val="visible"/>
                                      </p:to>
                                    </p:set>
                                    <p:animEffect transition="in" filter="fade">
                                      <p:cBhvr>
                                        <p:cTn id="18" dur="500"/>
                                        <p:tgtEl>
                                          <p:spTgt spid="4">
                                            <p:txEl>
                                              <p:pRg st="7" end="7"/>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animEffect transition="in" filter="fade">
                                      <p:cBhvr>
                                        <p:cTn id="21" dur="500"/>
                                        <p:tgtEl>
                                          <p:spTgt spid="4">
                                            <p:txEl>
                                              <p:pRg st="9" end="9"/>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〇〇●〇〇〇〇〇〇〇</a:t>
            </a:r>
            <a:br>
              <a:rPr lang="en-US" altLang="ja-JP" dirty="0">
                <a:solidFill>
                  <a:srgbClr val="0070C0"/>
                </a:solidFill>
              </a:rPr>
            </a:br>
            <a:r>
              <a:rPr lang="ja-JP" altLang="en-US" dirty="0">
                <a:solidFill>
                  <a:srgbClr val="0070C0"/>
                </a:solidFill>
              </a:rPr>
              <a:t>実数と計算；実数の意味</a:t>
            </a:r>
            <a:endParaRPr kumimoji="1" lang="ja-JP" altLang="en-US" dirty="0">
              <a:solidFill>
                <a:srgbClr val="0070C0"/>
              </a:solidFill>
            </a:endParaRP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lstStyle/>
              <a:p>
                <a:r>
                  <a:rPr lang="ja-JP" altLang="en-US" dirty="0">
                    <a:latin typeface="Times New Roman" panose="02020603050405020304" pitchFamily="18" charset="0"/>
                    <a:cs typeface="Times New Roman" panose="02020603050405020304" pitchFamily="18" charset="0"/>
                  </a:rPr>
                  <a:t>実数は</a:t>
                </a:r>
                <a:r>
                  <a:rPr lang="en-US" altLang="ja-JP" dirty="0">
                    <a:latin typeface="Times New Roman" panose="02020603050405020304" pitchFamily="18" charset="0"/>
                    <a:cs typeface="Times New Roman" panose="02020603050405020304" pitchFamily="18" charset="0"/>
                  </a:rPr>
                  <a:t>1</a:t>
                </a:r>
                <a:r>
                  <a:rPr lang="ja-JP" altLang="en-US" dirty="0" err="1">
                    <a:latin typeface="Times New Roman" panose="02020603050405020304" pitchFamily="18" charset="0"/>
                    <a:cs typeface="Times New Roman" panose="02020603050405020304" pitchFamily="18" charset="0"/>
                  </a:rPr>
                  <a:t>つの</a:t>
                </a:r>
                <a:r>
                  <a:rPr lang="ja-JP" altLang="en-US" dirty="0">
                    <a:latin typeface="Times New Roman" panose="02020603050405020304" pitchFamily="18" charset="0"/>
                    <a:cs typeface="Times New Roman" panose="02020603050405020304" pitchFamily="18" charset="0"/>
                  </a:rPr>
                  <a:t>単位で測られたモノの量や大きさを細かく分割したり，いくつかでくくり直して他の単位に測り直すことができる．</a:t>
                </a:r>
                <a:endParaRPr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これを「除法（割り算）が可能」という．</a:t>
                </a:r>
                <a:endParaRPr lang="en-US" altLang="ja-JP" dirty="0">
                  <a:latin typeface="Times New Roman" panose="02020603050405020304" pitchFamily="18" charset="0"/>
                  <a:cs typeface="Times New Roman" panose="02020603050405020304" pitchFamily="18" charset="0"/>
                </a:endParaRPr>
              </a:p>
              <a:p>
                <a:endParaRPr kumimoji="1" lang="en-US" altLang="ja-JP" sz="800"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数直線上に連続的に存在している数の全体をとらえるのが実数．</a:t>
                </a:r>
                <a:endParaRPr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実数のうち，整数の分数で表現できるものを有理数，できないものを無理数という．</a:t>
                </a:r>
                <a:endParaRPr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無理数には</a:t>
                </a:r>
                <a14:m>
                  <m:oMath xmlns:m="http://schemas.openxmlformats.org/officeDocument/2006/math">
                    <m:rad>
                      <m:radPr>
                        <m:degHide m:val="on"/>
                        <m:ctrlPr>
                          <a:rPr lang="ja-JP" altLang="en-US" i="1" smtClean="0">
                            <a:latin typeface="Cambria Math" panose="02040503050406030204" pitchFamily="18" charset="0"/>
                            <a:cs typeface="Times New Roman" panose="02020603050405020304" pitchFamily="18" charset="0"/>
                          </a:rPr>
                        </m:ctrlPr>
                      </m:radPr>
                      <m:deg/>
                      <m:e>
                        <m:r>
                          <a:rPr lang="en-US" altLang="ja-JP" b="0" i="1" smtClean="0">
                            <a:latin typeface="Cambria Math" panose="02040503050406030204" pitchFamily="18" charset="0"/>
                            <a:cs typeface="Times New Roman" panose="02020603050405020304" pitchFamily="18" charset="0"/>
                          </a:rPr>
                          <m:t>2</m:t>
                        </m:r>
                      </m:e>
                    </m:rad>
                  </m:oMath>
                </a14:m>
                <a:r>
                  <a:rPr lang="ja-JP" altLang="en-US" dirty="0">
                    <a:latin typeface="Times New Roman" panose="02020603050405020304" pitchFamily="18" charset="0"/>
                    <a:cs typeface="Times New Roman" panose="02020603050405020304" pitchFamily="18" charset="0"/>
                  </a:rPr>
                  <a:t>（平方根）；</a:t>
                </a:r>
                <a:r>
                  <a:rPr lang="en-US" altLang="ja-JP" dirty="0">
                    <a:latin typeface="Times New Roman" panose="02020603050405020304" pitchFamily="18" charset="0"/>
                    <a:cs typeface="Times New Roman" panose="02020603050405020304" pitchFamily="18" charset="0"/>
                  </a:rPr>
                  <a:t>1.41421…</a:t>
                </a:r>
                <a:r>
                  <a:rPr lang="ja-JP" altLang="en-US" dirty="0">
                    <a:latin typeface="Times New Roman" panose="02020603050405020304" pitchFamily="18" charset="0"/>
                    <a:cs typeface="Times New Roman" panose="02020603050405020304" pitchFamily="18" charset="0"/>
                  </a:rPr>
                  <a:t>や円周率；</a:t>
                </a:r>
                <a:r>
                  <a:rPr lang="en-US" altLang="ja-JP" dirty="0">
                    <a:latin typeface="Times New Roman" panose="02020603050405020304" pitchFamily="18" charset="0"/>
                    <a:cs typeface="Times New Roman" panose="02020603050405020304" pitchFamily="18" charset="0"/>
                  </a:rPr>
                  <a:t>3.141592…</a:t>
                </a:r>
                <a:r>
                  <a:rPr lang="ja-JP" altLang="en-US" dirty="0">
                    <a:latin typeface="Times New Roman" panose="02020603050405020304" pitchFamily="18" charset="0"/>
                    <a:cs typeface="Times New Roman" panose="02020603050405020304" pitchFamily="18" charset="0"/>
                  </a:rPr>
                  <a:t>などがある．</a:t>
                </a:r>
                <a:endParaRPr lang="en-US" altLang="ja-JP" dirty="0">
                  <a:latin typeface="Times New Roman" panose="02020603050405020304" pitchFamily="18" charset="0"/>
                  <a:cs typeface="Times New Roman" panose="02020603050405020304" pitchFamily="18" charset="0"/>
                </a:endParaRPr>
              </a:p>
              <a:p>
                <a:pPr lvl="1"/>
                <a:endParaRPr kumimoji="1" lang="ja-JP" altLang="en-US" dirty="0">
                  <a:latin typeface="Times New Roman" panose="02020603050405020304" pitchFamily="18" charset="0"/>
                  <a:cs typeface="Times New Roman" panose="02020603050405020304" pitchFamily="18" charset="0"/>
                </a:endParaRPr>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a:blip r:embed="rId2"/>
                <a:stretch>
                  <a:fillRect l="-667" t="-1358" r="-1037"/>
                </a:stretch>
              </a:blipFill>
            </p:spPr>
            <p:txBody>
              <a:bodyPr/>
              <a:lstStyle/>
              <a:p>
                <a:r>
                  <a:rPr lang="ja-JP" altLang="en-US">
                    <a:noFill/>
                  </a:rPr>
                  <a:t> </a:t>
                </a:r>
              </a:p>
            </p:txBody>
          </p:sp>
        </mc:Fallback>
      </mc:AlternateContent>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14</a:t>
            </a:fld>
            <a:endParaRPr kumimoji="1" lang="ja-JP" altLang="en-US"/>
          </a:p>
        </p:txBody>
      </p:sp>
      <p:sp>
        <p:nvSpPr>
          <p:cNvPr id="7" name="日付プレースホルダー 6">
            <a:extLst>
              <a:ext uri="{FF2B5EF4-FFF2-40B4-BE49-F238E27FC236}">
                <a16:creationId xmlns:a16="http://schemas.microsoft.com/office/drawing/2014/main" id="{989A0937-E29A-4C81-ACC6-911D79B3125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4154138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5" end="5"/>
                                            </p:txEl>
                                          </p:spTgt>
                                        </p:tgtEl>
                                        <p:attrNameLst>
                                          <p:attrName>style.visibility</p:attrName>
                                        </p:attrNameLst>
                                      </p:cBhvr>
                                      <p:to>
                                        <p:strVal val="visible"/>
                                      </p:to>
                                    </p:set>
                                    <p:animEffect transition="in" filter="fade">
                                      <p:cBhvr>
                                        <p:cTn id="20"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〇〇〇●〇〇〇〇〇〇</a:t>
            </a:r>
            <a:br>
              <a:rPr lang="ja-JP" altLang="en-US" dirty="0">
                <a:solidFill>
                  <a:srgbClr val="0070C0"/>
                </a:solidFill>
              </a:rPr>
            </a:br>
            <a:r>
              <a:rPr lang="ja-JP" altLang="en-US" dirty="0">
                <a:solidFill>
                  <a:srgbClr val="0070C0"/>
                </a:solidFill>
              </a:rPr>
              <a:t>実数と計算；分数</a:t>
            </a:r>
            <a:endParaRPr kumimoji="1" lang="ja-JP" altLang="en-US" dirty="0">
              <a:solidFill>
                <a:srgbClr val="0070C0"/>
              </a:solidFill>
            </a:endParaRPr>
          </a:p>
        </p:txBody>
      </p:sp>
      <p:sp>
        <p:nvSpPr>
          <p:cNvPr id="4" name="コンテンツ プレースホルダー 3"/>
          <p:cNvSpPr>
            <a:spLocks noGrp="1"/>
          </p:cNvSpPr>
          <p:nvPr>
            <p:ph sz="quarter" idx="1"/>
          </p:nvPr>
        </p:nvSpPr>
        <p:spPr/>
        <p:txBody>
          <a:bodyPr/>
          <a:lstStyle/>
          <a:p>
            <a:r>
              <a:rPr kumimoji="1" lang="ja-JP" altLang="en-US" dirty="0">
                <a:latin typeface="Times New Roman" panose="02020603050405020304" pitchFamily="18" charset="0"/>
                <a:cs typeface="Times New Roman" panose="02020603050405020304" pitchFamily="18" charset="0"/>
              </a:rPr>
              <a:t>実数</a:t>
            </a:r>
            <a:r>
              <a:rPr lang="ja-JP" altLang="en-US" dirty="0">
                <a:latin typeface="Times New Roman" panose="02020603050405020304" pitchFamily="18" charset="0"/>
                <a:cs typeface="Times New Roman" panose="02020603050405020304" pitchFamily="18" charset="0"/>
              </a:rPr>
              <a:t>は分数または小数により表現できる．</a:t>
            </a:r>
            <a:endParaRPr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分数のうち，小学校の「算数」で習う「帯分数」は「数学」では使わないので注意．</a:t>
            </a:r>
            <a:endParaRPr lang="en-US" altLang="ja-JP" dirty="0">
              <a:latin typeface="Times New Roman" panose="02020603050405020304" pitchFamily="18" charset="0"/>
              <a:cs typeface="Times New Roman" panose="02020603050405020304" pitchFamily="18" charset="0"/>
            </a:endParaRPr>
          </a:p>
          <a:p>
            <a:pPr lvl="1"/>
            <a:endParaRPr lang="en-US" altLang="ja-JP" dirty="0">
              <a:latin typeface="Times New Roman" panose="02020603050405020304" pitchFamily="18" charset="0"/>
              <a:cs typeface="Times New Roman" panose="02020603050405020304" pitchFamily="18" charset="0"/>
            </a:endParaRPr>
          </a:p>
          <a:p>
            <a:pPr lvl="1"/>
            <a:endParaRPr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演算記号で省略してよいのは掛け算記号（</a:t>
            </a:r>
            <a:r>
              <a:rPr lang="en-US" altLang="ja-JP" dirty="0">
                <a:latin typeface="Times New Roman" panose="02020603050405020304" pitchFamily="18" charset="0"/>
                <a:cs typeface="Times New Roman" panose="02020603050405020304" pitchFamily="18" charset="0"/>
              </a:rPr>
              <a:t>×</a:t>
            </a:r>
            <a:r>
              <a:rPr lang="ja-JP" altLang="en-US" dirty="0">
                <a:latin typeface="Times New Roman" panose="02020603050405020304" pitchFamily="18" charset="0"/>
                <a:cs typeface="Times New Roman" panose="02020603050405020304" pitchFamily="18" charset="0"/>
              </a:rPr>
              <a:t>）のみ．足し算記号は絶対に省略してはいけない．</a:t>
            </a:r>
            <a:endParaRPr lang="en-US" altLang="ja-JP" dirty="0">
              <a:latin typeface="Times New Roman" panose="02020603050405020304" pitchFamily="18" charset="0"/>
              <a:cs typeface="Times New Roman" panose="02020603050405020304" pitchFamily="18" charset="0"/>
            </a:endParaRPr>
          </a:p>
          <a:p>
            <a:endParaRPr kumimoji="1" lang="en-US" altLang="ja-JP" dirty="0"/>
          </a:p>
          <a:p>
            <a:pPr marL="0" indent="0">
              <a:buNone/>
            </a:pPr>
            <a:endParaRPr lang="en-US" altLang="ja-JP" dirty="0"/>
          </a:p>
          <a:p>
            <a:pPr lvl="1"/>
            <a:endParaRPr kumimoji="1" lang="en-US" altLang="ja-JP" dirty="0"/>
          </a:p>
          <a:p>
            <a:pPr marL="274320" lvl="1" indent="0">
              <a:buNone/>
            </a:pPr>
            <a:endParaRPr kumimoji="1" lang="ja-JP" altLang="en-US" dirty="0"/>
          </a:p>
        </p:txBody>
      </p:sp>
      <p:graphicFrame>
        <p:nvGraphicFramePr>
          <p:cNvPr id="5" name="オブジェクト 4"/>
          <p:cNvGraphicFramePr>
            <a:graphicFrameLocks noChangeAspect="1"/>
          </p:cNvGraphicFramePr>
          <p:nvPr>
            <p:extLst>
              <p:ext uri="{D42A27DB-BD31-4B8C-83A1-F6EECF244321}">
                <p14:modId xmlns:p14="http://schemas.microsoft.com/office/powerpoint/2010/main" val="3442004003"/>
              </p:ext>
            </p:extLst>
          </p:nvPr>
        </p:nvGraphicFramePr>
        <p:xfrm>
          <a:off x="3419872" y="2564904"/>
          <a:ext cx="1809750" cy="720725"/>
        </p:xfrm>
        <a:graphic>
          <a:graphicData uri="http://schemas.openxmlformats.org/presentationml/2006/ole">
            <mc:AlternateContent xmlns:mc="http://schemas.openxmlformats.org/markup-compatibility/2006">
              <mc:Choice xmlns:v="urn:schemas-microsoft-com:vml" Requires="v">
                <p:oleObj spid="_x0000_s6182" name="数式" r:id="rId3" imgW="990360" imgH="393480" progId="Equation.3">
                  <p:embed/>
                </p:oleObj>
              </mc:Choice>
              <mc:Fallback>
                <p:oleObj name="数式" r:id="rId3" imgW="990360" imgH="393480" progId="Equation.3">
                  <p:embed/>
                  <p:pic>
                    <p:nvPicPr>
                      <p:cNvPr id="0" name="オブジェクト 6"/>
                      <p:cNvPicPr>
                        <a:picLocks noChangeAspect="1" noChangeArrowheads="1"/>
                      </p:cNvPicPr>
                      <p:nvPr/>
                    </p:nvPicPr>
                    <p:blipFill>
                      <a:blip r:embed="rId4"/>
                      <a:srcRect/>
                      <a:stretch>
                        <a:fillRect/>
                      </a:stretch>
                    </p:blipFill>
                    <p:spPr bwMode="auto">
                      <a:xfrm>
                        <a:off x="3419872" y="2564904"/>
                        <a:ext cx="180975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15</a:t>
            </a:fld>
            <a:endParaRPr kumimoji="1" lang="ja-JP" altLang="en-US"/>
          </a:p>
        </p:txBody>
      </p:sp>
      <p:sp>
        <p:nvSpPr>
          <p:cNvPr id="7" name="日付プレースホルダー 6">
            <a:extLst>
              <a:ext uri="{FF2B5EF4-FFF2-40B4-BE49-F238E27FC236}">
                <a16:creationId xmlns:a16="http://schemas.microsoft.com/office/drawing/2014/main" id="{F73C62C9-A3A7-4129-92AB-9C9D2134F5E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216580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fade">
                                      <p:cBhvr>
                                        <p:cTn id="15"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〇〇〇〇●〇〇〇〇〇</a:t>
            </a:r>
            <a:br>
              <a:rPr lang="ja-JP" altLang="en-US" dirty="0">
                <a:solidFill>
                  <a:srgbClr val="0070C0"/>
                </a:solidFill>
              </a:rPr>
            </a:br>
            <a:r>
              <a:rPr lang="ja-JP" altLang="en-US" dirty="0">
                <a:solidFill>
                  <a:srgbClr val="0070C0"/>
                </a:solidFill>
              </a:rPr>
              <a:t>実数と計算；小数とパーセント</a:t>
            </a:r>
            <a:endParaRPr kumimoji="1" lang="ja-JP" altLang="en-US" dirty="0">
              <a:solidFill>
                <a:srgbClr val="0070C0"/>
              </a:solidFill>
            </a:endParaRPr>
          </a:p>
        </p:txBody>
      </p:sp>
      <p:sp>
        <p:nvSpPr>
          <p:cNvPr id="4" name="コンテンツ プレースホルダー 3"/>
          <p:cNvSpPr>
            <a:spLocks noGrp="1"/>
          </p:cNvSpPr>
          <p:nvPr>
            <p:ph sz="quarter" idx="1"/>
          </p:nvPr>
        </p:nvSpPr>
        <p:spPr/>
        <p:txBody>
          <a:bodyPr/>
          <a:lstStyle/>
          <a:p>
            <a:r>
              <a:rPr lang="ja-JP" altLang="en-US" dirty="0">
                <a:latin typeface="Times New Roman" pitchFamily="18" charset="0"/>
                <a:cs typeface="Times New Roman" pitchFamily="18" charset="0"/>
              </a:rPr>
              <a:t>小数とは分母を</a:t>
            </a:r>
            <a:r>
              <a:rPr lang="en-US" altLang="ja-JP" dirty="0">
                <a:latin typeface="Times New Roman" pitchFamily="18" charset="0"/>
                <a:cs typeface="Times New Roman" pitchFamily="18" charset="0"/>
              </a:rPr>
              <a:t>10</a:t>
            </a:r>
            <a:r>
              <a:rPr lang="ja-JP" altLang="en-US" dirty="0" err="1">
                <a:latin typeface="Times New Roman" pitchFamily="18" charset="0"/>
                <a:cs typeface="Times New Roman" pitchFamily="18" charset="0"/>
              </a:rPr>
              <a:t>，</a:t>
            </a:r>
            <a:r>
              <a:rPr lang="en-US" altLang="ja-JP" dirty="0">
                <a:latin typeface="Times New Roman" pitchFamily="18" charset="0"/>
                <a:cs typeface="Times New Roman" pitchFamily="18" charset="0"/>
              </a:rPr>
              <a:t>100</a:t>
            </a:r>
            <a:r>
              <a:rPr lang="ja-JP" altLang="en-US" dirty="0" err="1">
                <a:latin typeface="Times New Roman" pitchFamily="18" charset="0"/>
                <a:cs typeface="Times New Roman" pitchFamily="18" charset="0"/>
              </a:rPr>
              <a:t>，</a:t>
            </a:r>
            <a:r>
              <a:rPr lang="en-US" altLang="ja-JP" dirty="0">
                <a:latin typeface="Times New Roman" pitchFamily="18" charset="0"/>
                <a:cs typeface="Times New Roman" pitchFamily="18" charset="0"/>
              </a:rPr>
              <a:t>1000</a:t>
            </a:r>
            <a:r>
              <a:rPr lang="ja-JP" altLang="en-US" dirty="0">
                <a:latin typeface="Times New Roman" pitchFamily="18" charset="0"/>
                <a:cs typeface="Times New Roman" pitchFamily="18" charset="0"/>
              </a:rPr>
              <a:t>としたときに，分子の左下に小数点「．」をつけて表現したもの．</a:t>
            </a:r>
            <a:endParaRPr lang="en-US" altLang="ja-JP" dirty="0">
              <a:latin typeface="Times New Roman" pitchFamily="18" charset="0"/>
              <a:cs typeface="Times New Roman" pitchFamily="18" charset="0"/>
            </a:endParaRPr>
          </a:p>
          <a:p>
            <a:endParaRPr lang="en-US" altLang="ja-JP" sz="800" dirty="0">
              <a:latin typeface="Times New Roman" pitchFamily="18" charset="0"/>
              <a:cs typeface="Times New Roman" pitchFamily="18" charset="0"/>
            </a:endParaRPr>
          </a:p>
          <a:p>
            <a:pPr lvl="1"/>
            <a:r>
              <a:rPr kumimoji="1" lang="ja-JP" altLang="en-US" dirty="0">
                <a:latin typeface="Times New Roman" pitchFamily="18" charset="0"/>
                <a:cs typeface="Times New Roman" pitchFamily="18" charset="0"/>
              </a:rPr>
              <a:t>例</a:t>
            </a:r>
            <a:r>
              <a:rPr kumimoji="1" lang="en-US" altLang="ja-JP" dirty="0">
                <a:latin typeface="Times New Roman" pitchFamily="18" charset="0"/>
                <a:cs typeface="Times New Roman" pitchFamily="18" charset="0"/>
              </a:rPr>
              <a:t>			</a:t>
            </a:r>
            <a:r>
              <a:rPr kumimoji="1" lang="ja-JP" altLang="en-US" dirty="0" err="1">
                <a:latin typeface="Times New Roman" pitchFamily="18" charset="0"/>
                <a:cs typeface="Times New Roman" pitchFamily="18" charset="0"/>
              </a:rPr>
              <a:t>，</a:t>
            </a:r>
            <a:r>
              <a:rPr kumimoji="1" lang="ja-JP" altLang="en-US" dirty="0">
                <a:latin typeface="Times New Roman" pitchFamily="18" charset="0"/>
                <a:cs typeface="Times New Roman" pitchFamily="18" charset="0"/>
              </a:rPr>
              <a:t>　　　　　　　　</a:t>
            </a:r>
            <a:endParaRPr kumimoji="1" lang="en-US" altLang="ja-JP" dirty="0">
              <a:latin typeface="Times New Roman" pitchFamily="18" charset="0"/>
              <a:cs typeface="Times New Roman" pitchFamily="18" charset="0"/>
            </a:endParaRPr>
          </a:p>
          <a:p>
            <a:pPr lvl="1"/>
            <a:endParaRPr lang="en-US" altLang="ja-JP" dirty="0">
              <a:latin typeface="Times New Roman" pitchFamily="18" charset="0"/>
              <a:cs typeface="Times New Roman" pitchFamily="18" charset="0"/>
            </a:endParaRPr>
          </a:p>
          <a:p>
            <a:pPr lvl="1"/>
            <a:r>
              <a:rPr kumimoji="1" lang="ja-JP" altLang="en-US" dirty="0">
                <a:latin typeface="Times New Roman" pitchFamily="18" charset="0"/>
                <a:cs typeface="Times New Roman" pitchFamily="18" charset="0"/>
              </a:rPr>
              <a:t>例</a:t>
            </a:r>
            <a:endParaRPr kumimoji="1" lang="en-US" altLang="ja-JP" dirty="0">
              <a:latin typeface="Times New Roman" pitchFamily="18" charset="0"/>
              <a:cs typeface="Times New Roman" pitchFamily="18" charset="0"/>
            </a:endParaRPr>
          </a:p>
          <a:p>
            <a:endParaRPr lang="en-US" altLang="ja-JP" dirty="0">
              <a:latin typeface="Times New Roman" pitchFamily="18" charset="0"/>
              <a:cs typeface="Times New Roman" pitchFamily="18" charset="0"/>
            </a:endParaRPr>
          </a:p>
          <a:p>
            <a:r>
              <a:rPr kumimoji="1" lang="ja-JP" altLang="en-US" dirty="0">
                <a:solidFill>
                  <a:srgbClr val="FF0000"/>
                </a:solidFill>
                <a:latin typeface="Times New Roman" pitchFamily="18" charset="0"/>
                <a:cs typeface="Times New Roman" pitchFamily="18" charset="0"/>
              </a:rPr>
              <a:t>「消費税</a:t>
            </a:r>
            <a:r>
              <a:rPr kumimoji="1" lang="en-US" altLang="ja-JP" dirty="0">
                <a:solidFill>
                  <a:srgbClr val="FF0000"/>
                </a:solidFill>
                <a:latin typeface="Times New Roman" pitchFamily="18" charset="0"/>
                <a:cs typeface="Times New Roman" pitchFamily="18" charset="0"/>
              </a:rPr>
              <a:t>8</a:t>
            </a:r>
            <a:r>
              <a:rPr kumimoji="1" lang="ja-JP" altLang="en-US" dirty="0">
                <a:solidFill>
                  <a:srgbClr val="FF0000"/>
                </a:solidFill>
                <a:latin typeface="Times New Roman" pitchFamily="18" charset="0"/>
                <a:cs typeface="Times New Roman" pitchFamily="18" charset="0"/>
              </a:rPr>
              <a:t>％」という時の％（パーセント）は小数の一種．</a:t>
            </a:r>
            <a:endParaRPr kumimoji="1" lang="en-US" altLang="ja-JP" dirty="0">
              <a:solidFill>
                <a:srgbClr val="FF0000"/>
              </a:solidFill>
              <a:latin typeface="Times New Roman" pitchFamily="18" charset="0"/>
              <a:cs typeface="Times New Roman" pitchFamily="18" charset="0"/>
            </a:endParaRPr>
          </a:p>
          <a:p>
            <a:pPr lvl="1"/>
            <a:r>
              <a:rPr lang="ja-JP" altLang="en-US" dirty="0">
                <a:latin typeface="Times New Roman" pitchFamily="18" charset="0"/>
                <a:cs typeface="Times New Roman" pitchFamily="18" charset="0"/>
              </a:rPr>
              <a:t>分母を</a:t>
            </a:r>
            <a:r>
              <a:rPr lang="en-US" altLang="ja-JP" dirty="0">
                <a:latin typeface="Times New Roman" pitchFamily="18" charset="0"/>
                <a:cs typeface="Times New Roman" pitchFamily="18" charset="0"/>
              </a:rPr>
              <a:t>100</a:t>
            </a:r>
            <a:r>
              <a:rPr lang="ja-JP" altLang="en-US" dirty="0">
                <a:latin typeface="Times New Roman" pitchFamily="18" charset="0"/>
                <a:cs typeface="Times New Roman" pitchFamily="18" charset="0"/>
              </a:rPr>
              <a:t>としたときの分子の値をパーセントという．</a:t>
            </a:r>
            <a:endParaRPr kumimoji="1" lang="en-US" altLang="ja-JP" dirty="0">
              <a:latin typeface="Times New Roman" pitchFamily="18" charset="0"/>
              <a:cs typeface="Times New Roman" pitchFamily="18" charset="0"/>
            </a:endParaRPr>
          </a:p>
          <a:p>
            <a:endParaRPr lang="en-US" altLang="ja-JP" dirty="0">
              <a:latin typeface="Times New Roman" pitchFamily="18" charset="0"/>
              <a:cs typeface="Times New Roman" pitchFamily="18" charset="0"/>
            </a:endParaRPr>
          </a:p>
          <a:p>
            <a:endParaRPr kumimoji="1" lang="ja-JP" altLang="en-US" dirty="0">
              <a:latin typeface="Times New Roman" pitchFamily="18" charset="0"/>
              <a:cs typeface="Times New Roman" pitchFamily="18" charset="0"/>
            </a:endParaRPr>
          </a:p>
        </p:txBody>
      </p:sp>
      <p:graphicFrame>
        <p:nvGraphicFramePr>
          <p:cNvPr id="5" name="オブジェクト 4"/>
          <p:cNvGraphicFramePr>
            <a:graphicFrameLocks noChangeAspect="1"/>
          </p:cNvGraphicFramePr>
          <p:nvPr>
            <p:extLst>
              <p:ext uri="{D42A27DB-BD31-4B8C-83A1-F6EECF244321}">
                <p14:modId xmlns:p14="http://schemas.microsoft.com/office/powerpoint/2010/main" val="1917578496"/>
              </p:ext>
            </p:extLst>
          </p:nvPr>
        </p:nvGraphicFramePr>
        <p:xfrm>
          <a:off x="1691680" y="2132856"/>
          <a:ext cx="1460500" cy="720725"/>
        </p:xfrm>
        <a:graphic>
          <a:graphicData uri="http://schemas.openxmlformats.org/presentationml/2006/ole">
            <mc:AlternateContent xmlns:mc="http://schemas.openxmlformats.org/markup-compatibility/2006">
              <mc:Choice xmlns:v="urn:schemas-microsoft-com:vml" Requires="v">
                <p:oleObj spid="_x0000_s7310" name="数式" r:id="rId4" imgW="799920" imgH="393480" progId="Equation.3">
                  <p:embed/>
                </p:oleObj>
              </mc:Choice>
              <mc:Fallback>
                <p:oleObj name="数式" r:id="rId4" imgW="799920" imgH="393480" progId="Equation.3">
                  <p:embed/>
                  <p:pic>
                    <p:nvPicPr>
                      <p:cNvPr id="0" name="オブジェクト 4"/>
                      <p:cNvPicPr>
                        <a:picLocks noChangeAspect="1" noChangeArrowheads="1"/>
                      </p:cNvPicPr>
                      <p:nvPr/>
                    </p:nvPicPr>
                    <p:blipFill>
                      <a:blip r:embed="rId5"/>
                      <a:srcRect/>
                      <a:stretch>
                        <a:fillRect/>
                      </a:stretch>
                    </p:blipFill>
                    <p:spPr bwMode="auto">
                      <a:xfrm>
                        <a:off x="1691680" y="2132856"/>
                        <a:ext cx="14605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オブジェクト 5"/>
          <p:cNvGraphicFramePr>
            <a:graphicFrameLocks noChangeAspect="1"/>
          </p:cNvGraphicFramePr>
          <p:nvPr>
            <p:extLst>
              <p:ext uri="{D42A27DB-BD31-4B8C-83A1-F6EECF244321}">
                <p14:modId xmlns:p14="http://schemas.microsoft.com/office/powerpoint/2010/main" val="4270007641"/>
              </p:ext>
            </p:extLst>
          </p:nvPr>
        </p:nvGraphicFramePr>
        <p:xfrm>
          <a:off x="3563888" y="2132856"/>
          <a:ext cx="2619375" cy="720725"/>
        </p:xfrm>
        <a:graphic>
          <a:graphicData uri="http://schemas.openxmlformats.org/presentationml/2006/ole">
            <mc:AlternateContent xmlns:mc="http://schemas.openxmlformats.org/markup-compatibility/2006">
              <mc:Choice xmlns:v="urn:schemas-microsoft-com:vml" Requires="v">
                <p:oleObj spid="_x0000_s7311" name="数式" r:id="rId6" imgW="1434960" imgH="393480" progId="Equation.3">
                  <p:embed/>
                </p:oleObj>
              </mc:Choice>
              <mc:Fallback>
                <p:oleObj name="数式" r:id="rId6" imgW="1434960" imgH="393480" progId="Equation.3">
                  <p:embed/>
                  <p:pic>
                    <p:nvPicPr>
                      <p:cNvPr id="0" name="オブジェクト 4"/>
                      <p:cNvPicPr>
                        <a:picLocks noChangeAspect="1" noChangeArrowheads="1"/>
                      </p:cNvPicPr>
                      <p:nvPr/>
                    </p:nvPicPr>
                    <p:blipFill>
                      <a:blip r:embed="rId7"/>
                      <a:srcRect/>
                      <a:stretch>
                        <a:fillRect/>
                      </a:stretch>
                    </p:blipFill>
                    <p:spPr bwMode="auto">
                      <a:xfrm>
                        <a:off x="3563888" y="2132856"/>
                        <a:ext cx="261937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オブジェクト 6"/>
          <p:cNvGraphicFramePr>
            <a:graphicFrameLocks noChangeAspect="1"/>
          </p:cNvGraphicFramePr>
          <p:nvPr>
            <p:extLst>
              <p:ext uri="{D42A27DB-BD31-4B8C-83A1-F6EECF244321}">
                <p14:modId xmlns:p14="http://schemas.microsoft.com/office/powerpoint/2010/main" val="331428169"/>
              </p:ext>
            </p:extLst>
          </p:nvPr>
        </p:nvGraphicFramePr>
        <p:xfrm>
          <a:off x="1554163" y="3068638"/>
          <a:ext cx="1738312" cy="720725"/>
        </p:xfrm>
        <a:graphic>
          <a:graphicData uri="http://schemas.openxmlformats.org/presentationml/2006/ole">
            <mc:AlternateContent xmlns:mc="http://schemas.openxmlformats.org/markup-compatibility/2006">
              <mc:Choice xmlns:v="urn:schemas-microsoft-com:vml" Requires="v">
                <p:oleObj spid="_x0000_s7312" name="数式" r:id="rId8" imgW="952200" imgH="393480" progId="Equation.3">
                  <p:embed/>
                </p:oleObj>
              </mc:Choice>
              <mc:Fallback>
                <p:oleObj name="数式" r:id="rId8" imgW="952200" imgH="393480" progId="Equation.3">
                  <p:embed/>
                  <p:pic>
                    <p:nvPicPr>
                      <p:cNvPr id="0" name="オブジェクト 4"/>
                      <p:cNvPicPr>
                        <a:picLocks noChangeAspect="1" noChangeArrowheads="1"/>
                      </p:cNvPicPr>
                      <p:nvPr/>
                    </p:nvPicPr>
                    <p:blipFill>
                      <a:blip r:embed="rId9"/>
                      <a:srcRect/>
                      <a:stretch>
                        <a:fillRect/>
                      </a:stretch>
                    </p:blipFill>
                    <p:spPr bwMode="auto">
                      <a:xfrm>
                        <a:off x="1554163" y="3068638"/>
                        <a:ext cx="1738312"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オブジェクト 7"/>
          <p:cNvGraphicFramePr>
            <a:graphicFrameLocks noChangeAspect="1"/>
          </p:cNvGraphicFramePr>
          <p:nvPr>
            <p:extLst>
              <p:ext uri="{D42A27DB-BD31-4B8C-83A1-F6EECF244321}">
                <p14:modId xmlns:p14="http://schemas.microsoft.com/office/powerpoint/2010/main" val="1903460705"/>
              </p:ext>
            </p:extLst>
          </p:nvPr>
        </p:nvGraphicFramePr>
        <p:xfrm>
          <a:off x="1475656" y="5013176"/>
          <a:ext cx="3476625" cy="720725"/>
        </p:xfrm>
        <a:graphic>
          <a:graphicData uri="http://schemas.openxmlformats.org/presentationml/2006/ole">
            <mc:AlternateContent xmlns:mc="http://schemas.openxmlformats.org/markup-compatibility/2006">
              <mc:Choice xmlns:v="urn:schemas-microsoft-com:vml" Requires="v">
                <p:oleObj spid="_x0000_s7313" name="数式" r:id="rId10" imgW="1904760" imgH="393480" progId="Equation.3">
                  <p:embed/>
                </p:oleObj>
              </mc:Choice>
              <mc:Fallback>
                <p:oleObj name="数式" r:id="rId10" imgW="1904760" imgH="393480" progId="Equation.3">
                  <p:embed/>
                  <p:pic>
                    <p:nvPicPr>
                      <p:cNvPr id="0" name="オブジェクト 6"/>
                      <p:cNvPicPr>
                        <a:picLocks noChangeAspect="1" noChangeArrowheads="1"/>
                      </p:cNvPicPr>
                      <p:nvPr/>
                    </p:nvPicPr>
                    <p:blipFill>
                      <a:blip r:embed="rId11"/>
                      <a:srcRect/>
                      <a:stretch>
                        <a:fillRect/>
                      </a:stretch>
                    </p:blipFill>
                    <p:spPr bwMode="auto">
                      <a:xfrm>
                        <a:off x="1475656" y="5013176"/>
                        <a:ext cx="347662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フッター プレースホルダー 8"/>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16</a:t>
            </a:fld>
            <a:endParaRPr kumimoji="1" lang="ja-JP" altLang="en-US"/>
          </a:p>
        </p:txBody>
      </p:sp>
      <p:sp>
        <p:nvSpPr>
          <p:cNvPr id="10" name="日付プレースホルダー 9">
            <a:extLst>
              <a:ext uri="{FF2B5EF4-FFF2-40B4-BE49-F238E27FC236}">
                <a16:creationId xmlns:a16="http://schemas.microsoft.com/office/drawing/2014/main" id="{D9D0CA35-C33A-4FB9-8FFF-528E215D95C3}"/>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948349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animEffect transition="in" filter="fade">
                                      <p:cBhvr>
                                        <p:cTn id="7" dur="500"/>
                                        <p:tgtEl>
                                          <p:spTgt spid="4">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7" end="7"/>
                                            </p:txEl>
                                          </p:spTgt>
                                        </p:tgtEl>
                                        <p:attrNameLst>
                                          <p:attrName>style.visibility</p:attrName>
                                        </p:attrNameLst>
                                      </p:cBhvr>
                                      <p:to>
                                        <p:strVal val="visible"/>
                                      </p:to>
                                    </p:set>
                                    <p:animEffect transition="in" filter="fade">
                                      <p:cBhvr>
                                        <p:cTn id="12" dur="500"/>
                                        <p:tgtEl>
                                          <p:spTgt spid="4">
                                            <p:txEl>
                                              <p:pRg st="7" end="7"/>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〇〇〇〇〇●〇〇〇〇</a:t>
            </a:r>
            <a:br>
              <a:rPr lang="ja-JP" altLang="en-US" dirty="0">
                <a:solidFill>
                  <a:srgbClr val="0070C0"/>
                </a:solidFill>
              </a:rPr>
            </a:br>
            <a:r>
              <a:rPr lang="ja-JP" altLang="en-US" dirty="0">
                <a:solidFill>
                  <a:srgbClr val="0070C0"/>
                </a:solidFill>
              </a:rPr>
              <a:t>実数と計算；絶対値と符号</a:t>
            </a:r>
            <a:endParaRPr kumimoji="1" lang="ja-JP" altLang="en-US" dirty="0">
              <a:solidFill>
                <a:srgbClr val="0070C0"/>
              </a:solidFill>
            </a:endParaRPr>
          </a:p>
        </p:txBody>
      </p:sp>
      <p:sp>
        <p:nvSpPr>
          <p:cNvPr id="4" name="コンテンツ プレースホルダー 3"/>
          <p:cNvSpPr>
            <a:spLocks noGrp="1"/>
          </p:cNvSpPr>
          <p:nvPr>
            <p:ph sz="quarter" idx="1"/>
          </p:nvPr>
        </p:nvSpPr>
        <p:spPr/>
        <p:txBody>
          <a:bodyPr/>
          <a:lstStyle/>
          <a:p>
            <a:r>
              <a:rPr lang="ja-JP" altLang="en-US" dirty="0">
                <a:latin typeface="Times New Roman" pitchFamily="18" charset="0"/>
                <a:cs typeface="Times New Roman" pitchFamily="18" charset="0"/>
              </a:rPr>
              <a:t>数には自然数，整数，実数以外にも様々なものがあるが，とりあえずこの</a:t>
            </a:r>
            <a:r>
              <a:rPr lang="en-US" altLang="ja-JP" dirty="0">
                <a:latin typeface="Times New Roman" pitchFamily="18" charset="0"/>
                <a:cs typeface="Times New Roman" pitchFamily="18" charset="0"/>
              </a:rPr>
              <a:t>3</a:t>
            </a:r>
            <a:r>
              <a:rPr lang="ja-JP" altLang="en-US" dirty="0">
                <a:latin typeface="Times New Roman" pitchFamily="18" charset="0"/>
                <a:cs typeface="Times New Roman" pitchFamily="18" charset="0"/>
              </a:rPr>
              <a:t>種類を理解しておけばよい．</a:t>
            </a:r>
            <a:endParaRPr kumimoji="1" lang="en-US" altLang="ja-JP" dirty="0">
              <a:latin typeface="Times New Roman" pitchFamily="18" charset="0"/>
              <a:cs typeface="Times New Roman" pitchFamily="18" charset="0"/>
            </a:endParaRPr>
          </a:p>
          <a:p>
            <a:pPr lvl="1"/>
            <a:endParaRPr lang="en-US" altLang="ja-JP" dirty="0">
              <a:latin typeface="Times New Roman" pitchFamily="18" charset="0"/>
              <a:cs typeface="Times New Roman" pitchFamily="18" charset="0"/>
            </a:endParaRPr>
          </a:p>
          <a:p>
            <a:r>
              <a:rPr kumimoji="1" lang="ja-JP" altLang="en-US" dirty="0">
                <a:latin typeface="Times New Roman" pitchFamily="18" charset="0"/>
                <a:cs typeface="Times New Roman" pitchFamily="18" charset="0"/>
              </a:rPr>
              <a:t>実数は原点（</a:t>
            </a:r>
            <a:r>
              <a:rPr kumimoji="1" lang="en-US" altLang="ja-JP" dirty="0">
                <a:latin typeface="Times New Roman" pitchFamily="18" charset="0"/>
                <a:cs typeface="Times New Roman" pitchFamily="18" charset="0"/>
              </a:rPr>
              <a:t>0</a:t>
            </a:r>
            <a:r>
              <a:rPr kumimoji="1" lang="ja-JP" altLang="en-US" dirty="0">
                <a:latin typeface="Times New Roman" pitchFamily="18" charset="0"/>
                <a:cs typeface="Times New Roman" pitchFamily="18" charset="0"/>
              </a:rPr>
              <a:t>）を基準とする数直線上に存在している．</a:t>
            </a:r>
            <a:endParaRPr kumimoji="1" lang="en-US" altLang="ja-JP" dirty="0">
              <a:latin typeface="Times New Roman" pitchFamily="18" charset="0"/>
              <a:cs typeface="Times New Roman" pitchFamily="18" charset="0"/>
            </a:endParaRPr>
          </a:p>
          <a:p>
            <a:pPr lvl="1"/>
            <a:r>
              <a:rPr lang="ja-JP" altLang="en-US" dirty="0">
                <a:latin typeface="Times New Roman" pitchFamily="18" charset="0"/>
                <a:cs typeface="Times New Roman" pitchFamily="18" charset="0"/>
              </a:rPr>
              <a:t>実数が</a:t>
            </a:r>
            <a:r>
              <a:rPr lang="en-US" altLang="ja-JP" dirty="0">
                <a:latin typeface="Times New Roman" pitchFamily="18" charset="0"/>
                <a:cs typeface="Times New Roman" pitchFamily="18" charset="0"/>
              </a:rPr>
              <a:t>0</a:t>
            </a:r>
            <a:r>
              <a:rPr lang="ja-JP" altLang="en-US" dirty="0">
                <a:latin typeface="Times New Roman" pitchFamily="18" charset="0"/>
                <a:cs typeface="Times New Roman" pitchFamily="18" charset="0"/>
              </a:rPr>
              <a:t>からどれだけ離れているのかに対応する「数の大きさ」を</a:t>
            </a:r>
            <a:r>
              <a:rPr lang="ja-JP" altLang="en-US" dirty="0">
                <a:solidFill>
                  <a:srgbClr val="FF0000"/>
                </a:solidFill>
                <a:latin typeface="Times New Roman" pitchFamily="18" charset="0"/>
                <a:cs typeface="Times New Roman" pitchFamily="18" charset="0"/>
              </a:rPr>
              <a:t>「絶対値」</a:t>
            </a:r>
            <a:r>
              <a:rPr lang="ja-JP" altLang="en-US" dirty="0">
                <a:latin typeface="Times New Roman" pitchFamily="18" charset="0"/>
                <a:cs typeface="Times New Roman" pitchFamily="18" charset="0"/>
              </a:rPr>
              <a:t>という．</a:t>
            </a:r>
            <a:endParaRPr lang="en-US" altLang="ja-JP" dirty="0">
              <a:latin typeface="Times New Roman" pitchFamily="18" charset="0"/>
              <a:cs typeface="Times New Roman" pitchFamily="18" charset="0"/>
            </a:endParaRPr>
          </a:p>
          <a:p>
            <a:pPr lvl="1"/>
            <a:r>
              <a:rPr lang="en-US" altLang="ja-JP" dirty="0">
                <a:latin typeface="Times New Roman" pitchFamily="18" charset="0"/>
                <a:cs typeface="Times New Roman" pitchFamily="18" charset="0"/>
              </a:rPr>
              <a:t>0</a:t>
            </a:r>
            <a:r>
              <a:rPr lang="ja-JP" altLang="en-US" dirty="0">
                <a:latin typeface="Times New Roman" pitchFamily="18" charset="0"/>
                <a:cs typeface="Times New Roman" pitchFamily="18" charset="0"/>
              </a:rPr>
              <a:t>よりも右にある場合</a:t>
            </a:r>
            <a:r>
              <a:rPr lang="en-US" altLang="ja-JP" dirty="0">
                <a:latin typeface="Times New Roman" pitchFamily="18" charset="0"/>
                <a:cs typeface="Times New Roman" pitchFamily="18" charset="0"/>
              </a:rPr>
              <a:t>+</a:t>
            </a:r>
            <a:r>
              <a:rPr lang="ja-JP" altLang="en-US" dirty="0">
                <a:latin typeface="Times New Roman" pitchFamily="18" charset="0"/>
                <a:cs typeface="Times New Roman" pitchFamily="18" charset="0"/>
              </a:rPr>
              <a:t>（プラス），左にある場合－（マイナス）をつける．この</a:t>
            </a:r>
            <a:r>
              <a:rPr lang="en-US" altLang="ja-JP" dirty="0">
                <a:latin typeface="Times New Roman" pitchFamily="18" charset="0"/>
                <a:cs typeface="Times New Roman" pitchFamily="18" charset="0"/>
              </a:rPr>
              <a:t>±</a:t>
            </a:r>
            <a:r>
              <a:rPr lang="ja-JP" altLang="en-US" dirty="0">
                <a:latin typeface="Times New Roman" pitchFamily="18" charset="0"/>
                <a:cs typeface="Times New Roman" pitchFamily="18" charset="0"/>
              </a:rPr>
              <a:t>を</a:t>
            </a:r>
            <a:r>
              <a:rPr lang="ja-JP" altLang="en-US" dirty="0">
                <a:solidFill>
                  <a:srgbClr val="FF0000"/>
                </a:solidFill>
                <a:latin typeface="Times New Roman" pitchFamily="18" charset="0"/>
                <a:cs typeface="Times New Roman" pitchFamily="18" charset="0"/>
              </a:rPr>
              <a:t>「符号」</a:t>
            </a:r>
            <a:r>
              <a:rPr lang="ja-JP" altLang="en-US" dirty="0">
                <a:latin typeface="Times New Roman" pitchFamily="18" charset="0"/>
                <a:cs typeface="Times New Roman" pitchFamily="18" charset="0"/>
              </a:rPr>
              <a:t>という．</a:t>
            </a:r>
            <a:endParaRPr lang="en-US" altLang="ja-JP" dirty="0">
              <a:latin typeface="Times New Roman" pitchFamily="18" charset="0"/>
              <a:cs typeface="Times New Roman" pitchFamily="18" charset="0"/>
            </a:endParaRPr>
          </a:p>
          <a:p>
            <a:pPr lvl="1"/>
            <a:r>
              <a:rPr lang="en-US" altLang="ja-JP" dirty="0">
                <a:latin typeface="Times New Roman" pitchFamily="18" charset="0"/>
                <a:cs typeface="Times New Roman" pitchFamily="18" charset="0"/>
              </a:rPr>
              <a:t>| </a:t>
            </a:r>
            <a:r>
              <a:rPr lang="en-US" altLang="ja-JP" i="1" dirty="0">
                <a:latin typeface="Times New Roman" pitchFamily="18" charset="0"/>
                <a:cs typeface="Times New Roman" pitchFamily="18" charset="0"/>
              </a:rPr>
              <a:t>x </a:t>
            </a:r>
            <a:r>
              <a:rPr lang="en-US" altLang="ja-JP" dirty="0">
                <a:latin typeface="Times New Roman" pitchFamily="18" charset="0"/>
                <a:cs typeface="Times New Roman" pitchFamily="18" charset="0"/>
              </a:rPr>
              <a:t>| </a:t>
            </a:r>
            <a:r>
              <a:rPr lang="ja-JP" altLang="en-US" dirty="0">
                <a:latin typeface="Times New Roman" pitchFamily="18" charset="0"/>
                <a:cs typeface="Times New Roman" pitchFamily="18" charset="0"/>
              </a:rPr>
              <a:t>を「</a:t>
            </a:r>
            <a:r>
              <a:rPr lang="en-US" altLang="ja-JP" i="1" dirty="0">
                <a:latin typeface="Times New Roman" pitchFamily="18" charset="0"/>
                <a:cs typeface="Times New Roman" pitchFamily="18" charset="0"/>
              </a:rPr>
              <a:t>x</a:t>
            </a:r>
            <a:r>
              <a:rPr lang="ja-JP" altLang="en-US" dirty="0">
                <a:latin typeface="Times New Roman" pitchFamily="18" charset="0"/>
                <a:cs typeface="Times New Roman" pitchFamily="18" charset="0"/>
              </a:rPr>
              <a:t>の絶対値」を表す記号とする．</a:t>
            </a:r>
            <a:endParaRPr kumimoji="1" lang="en-US" altLang="ja-JP" dirty="0">
              <a:latin typeface="Times New Roman" pitchFamily="18" charset="0"/>
              <a:cs typeface="Times New Roman" pitchFamily="18" charset="0"/>
            </a:endParaRPr>
          </a:p>
          <a:p>
            <a:pPr lvl="2"/>
            <a:r>
              <a:rPr kumimoji="1" lang="en-US" altLang="ja-JP" sz="2400" dirty="0">
                <a:latin typeface="Times New Roman" pitchFamily="18" charset="0"/>
                <a:cs typeface="Times New Roman" pitchFamily="18" charset="0"/>
              </a:rPr>
              <a:t>|4|=|</a:t>
            </a:r>
            <a:r>
              <a:rPr kumimoji="1" lang="ja-JP" altLang="en-US" sz="2400" dirty="0">
                <a:latin typeface="Times New Roman" pitchFamily="18" charset="0"/>
                <a:cs typeface="Times New Roman" pitchFamily="18" charset="0"/>
              </a:rPr>
              <a:t>－</a:t>
            </a:r>
            <a:r>
              <a:rPr kumimoji="1" lang="en-US" altLang="ja-JP" sz="2400" dirty="0">
                <a:latin typeface="Times New Roman" pitchFamily="18" charset="0"/>
                <a:cs typeface="Times New Roman" pitchFamily="18" charset="0"/>
              </a:rPr>
              <a:t>4|=4</a:t>
            </a:r>
          </a:p>
          <a:p>
            <a:endParaRPr kumimoji="1" lang="ja-JP" altLang="en-US" dirty="0">
              <a:latin typeface="Times New Roman" pitchFamily="18" charset="0"/>
              <a:cs typeface="Times New Roman" pitchFamily="18" charset="0"/>
            </a:endParaRPr>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17</a:t>
            </a:fld>
            <a:endParaRPr kumimoji="1" lang="ja-JP" altLang="en-US"/>
          </a:p>
        </p:txBody>
      </p:sp>
      <p:sp>
        <p:nvSpPr>
          <p:cNvPr id="6" name="日付プレースホルダー 5">
            <a:extLst>
              <a:ext uri="{FF2B5EF4-FFF2-40B4-BE49-F238E27FC236}">
                <a16:creationId xmlns:a16="http://schemas.microsoft.com/office/drawing/2014/main" id="{A48FFF22-7654-439D-8FD6-C48B7F605B49}"/>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282894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fade">
                                      <p:cBhvr>
                                        <p:cTn id="25"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〇〇〇〇〇〇●〇〇〇</a:t>
            </a:r>
            <a:br>
              <a:rPr lang="ja-JP" altLang="en-US" dirty="0">
                <a:solidFill>
                  <a:srgbClr val="0070C0"/>
                </a:solidFill>
              </a:rPr>
            </a:br>
            <a:r>
              <a:rPr lang="ja-JP" altLang="en-US" dirty="0">
                <a:solidFill>
                  <a:srgbClr val="0070C0"/>
                </a:solidFill>
              </a:rPr>
              <a:t>実数と計算；変数・パラメータ・定数</a:t>
            </a:r>
            <a:endParaRPr kumimoji="1" lang="ja-JP" altLang="en-US" dirty="0">
              <a:solidFill>
                <a:srgbClr val="0070C0"/>
              </a:solidFill>
            </a:endParaRPr>
          </a:p>
        </p:txBody>
      </p:sp>
      <p:sp>
        <p:nvSpPr>
          <p:cNvPr id="4" name="コンテンツ プレースホルダー 3"/>
          <p:cNvSpPr>
            <a:spLocks noGrp="1"/>
          </p:cNvSpPr>
          <p:nvPr>
            <p:ph sz="quarter" idx="1"/>
          </p:nvPr>
        </p:nvSpPr>
        <p:spPr/>
        <p:txBody>
          <a:bodyPr/>
          <a:lstStyle/>
          <a:p>
            <a:r>
              <a:rPr lang="ja-JP" altLang="en-US" dirty="0">
                <a:latin typeface="Times New Roman" panose="02020603050405020304" pitchFamily="18" charset="0"/>
                <a:cs typeface="Times New Roman" panose="02020603050405020304" pitchFamily="18" charset="0"/>
              </a:rPr>
              <a:t>数学は</a:t>
            </a:r>
            <a:r>
              <a:rPr lang="ja-JP" altLang="en-US" dirty="0">
                <a:solidFill>
                  <a:srgbClr val="FF0000"/>
                </a:solidFill>
                <a:latin typeface="Times New Roman" panose="02020603050405020304" pitchFamily="18" charset="0"/>
                <a:cs typeface="Times New Roman" panose="02020603050405020304" pitchFamily="18" charset="0"/>
              </a:rPr>
              <a:t>「分からないものは分からない」</a:t>
            </a:r>
            <a:r>
              <a:rPr lang="ja-JP" altLang="en-US" dirty="0">
                <a:latin typeface="Times New Roman" panose="02020603050405020304" pitchFamily="18" charset="0"/>
                <a:cs typeface="Times New Roman" panose="02020603050405020304" pitchFamily="18" charset="0"/>
              </a:rPr>
              <a:t>でいい．分からない数は具体的な数ではなく，記号で表記する．</a:t>
            </a:r>
            <a:endParaRPr kumimoji="1" lang="en-US" altLang="ja-JP" dirty="0">
              <a:latin typeface="Times New Roman" panose="02020603050405020304" pitchFamily="18" charset="0"/>
              <a:cs typeface="Times New Roman" panose="02020603050405020304" pitchFamily="18" charset="0"/>
            </a:endParaRPr>
          </a:p>
          <a:p>
            <a:endParaRPr lang="en-US" altLang="ja-JP" sz="800" dirty="0">
              <a:latin typeface="Times New Roman" panose="02020603050405020304" pitchFamily="18" charset="0"/>
              <a:cs typeface="Times New Roman" panose="02020603050405020304" pitchFamily="18" charset="0"/>
            </a:endParaRPr>
          </a:p>
          <a:p>
            <a:r>
              <a:rPr kumimoji="1" lang="ja-JP" altLang="en-US" dirty="0">
                <a:latin typeface="Times New Roman" panose="02020603050405020304" pitchFamily="18" charset="0"/>
                <a:cs typeface="Times New Roman" panose="02020603050405020304" pitchFamily="18" charset="0"/>
              </a:rPr>
              <a:t>数の中には具体的な値が１つに決まっているものと値が決まっておらず色々と変わり</a:t>
            </a:r>
            <a:r>
              <a:rPr lang="ja-JP" altLang="en-US" dirty="0">
                <a:latin typeface="Times New Roman" panose="02020603050405020304" pitchFamily="18" charset="0"/>
                <a:cs typeface="Times New Roman" panose="02020603050405020304" pitchFamily="18" charset="0"/>
              </a:rPr>
              <a:t>得る</a:t>
            </a:r>
            <a:r>
              <a:rPr kumimoji="1" lang="ja-JP" altLang="en-US" dirty="0">
                <a:latin typeface="Times New Roman" panose="02020603050405020304" pitchFamily="18" charset="0"/>
                <a:cs typeface="Times New Roman" panose="02020603050405020304" pitchFamily="18" charset="0"/>
              </a:rPr>
              <a:t>ものがある．</a:t>
            </a:r>
            <a:endParaRPr kumimoji="1"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値が決まっているものを「</a:t>
            </a:r>
            <a:r>
              <a:rPr lang="ja-JP" altLang="en-US" dirty="0">
                <a:solidFill>
                  <a:srgbClr val="FF0000"/>
                </a:solidFill>
                <a:latin typeface="Times New Roman" panose="02020603050405020304" pitchFamily="18" charset="0"/>
                <a:cs typeface="Times New Roman" panose="02020603050405020304" pitchFamily="18" charset="0"/>
              </a:rPr>
              <a:t>定数</a:t>
            </a:r>
            <a:r>
              <a:rPr lang="ja-JP" altLang="en-US" dirty="0">
                <a:latin typeface="Times New Roman" panose="02020603050405020304" pitchFamily="18" charset="0"/>
                <a:cs typeface="Times New Roman" panose="02020603050405020304" pitchFamily="18" charset="0"/>
              </a:rPr>
              <a:t>」という．</a:t>
            </a:r>
            <a:endParaRPr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値が変わり得るものを「</a:t>
            </a:r>
            <a:r>
              <a:rPr lang="ja-JP" altLang="en-US" dirty="0">
                <a:solidFill>
                  <a:srgbClr val="FF0000"/>
                </a:solidFill>
                <a:latin typeface="Times New Roman" panose="02020603050405020304" pitchFamily="18" charset="0"/>
                <a:cs typeface="Times New Roman" panose="02020603050405020304" pitchFamily="18" charset="0"/>
              </a:rPr>
              <a:t>変数</a:t>
            </a:r>
            <a:r>
              <a:rPr lang="ja-JP" altLang="en-US" dirty="0">
                <a:latin typeface="Times New Roman" panose="02020603050405020304" pitchFamily="18" charset="0"/>
                <a:cs typeface="Times New Roman" panose="02020603050405020304" pitchFamily="18" charset="0"/>
              </a:rPr>
              <a:t>」という．</a:t>
            </a:r>
            <a:endParaRPr lang="en-US" altLang="ja-JP" dirty="0">
              <a:latin typeface="Times New Roman" panose="02020603050405020304" pitchFamily="18" charset="0"/>
              <a:cs typeface="Times New Roman" panose="02020603050405020304" pitchFamily="18" charset="0"/>
            </a:endParaRPr>
          </a:p>
          <a:p>
            <a:pPr lvl="1"/>
            <a:endParaRPr lang="en-US" altLang="ja-JP" sz="800"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変数はどういう値をとるかわからないので記号で表記する．</a:t>
            </a:r>
            <a:endParaRPr kumimoji="1"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定数は「値が１つに決まっている」ことは分かっていても，「どういう値に決まっているか分からない」ものもある．</a:t>
            </a:r>
            <a:endParaRPr lang="en-US" altLang="ja-JP" dirty="0">
              <a:latin typeface="Times New Roman" panose="02020603050405020304" pitchFamily="18" charset="0"/>
              <a:cs typeface="Times New Roman" panose="02020603050405020304" pitchFamily="18" charset="0"/>
            </a:endParaRPr>
          </a:p>
          <a:p>
            <a:pPr lvl="2"/>
            <a:r>
              <a:rPr lang="ja-JP" altLang="en-US" dirty="0">
                <a:latin typeface="Times New Roman" panose="02020603050405020304" pitchFamily="18" charset="0"/>
                <a:cs typeface="Times New Roman" panose="02020603050405020304" pitchFamily="18" charset="0"/>
              </a:rPr>
              <a:t>これを</a:t>
            </a:r>
            <a:r>
              <a:rPr lang="ja-JP" altLang="en-US" dirty="0">
                <a:solidFill>
                  <a:srgbClr val="FF0000"/>
                </a:solidFill>
                <a:latin typeface="Times New Roman" panose="02020603050405020304" pitchFamily="18" charset="0"/>
                <a:cs typeface="Times New Roman" panose="02020603050405020304" pitchFamily="18" charset="0"/>
              </a:rPr>
              <a:t>「未知の定数」</a:t>
            </a:r>
            <a:r>
              <a:rPr lang="ja-JP" altLang="en-US" dirty="0">
                <a:latin typeface="Times New Roman" panose="02020603050405020304" pitchFamily="18" charset="0"/>
                <a:cs typeface="Times New Roman" panose="02020603050405020304" pitchFamily="18" charset="0"/>
              </a:rPr>
              <a:t>または</a:t>
            </a:r>
            <a:r>
              <a:rPr lang="ja-JP" altLang="en-US" dirty="0">
                <a:solidFill>
                  <a:srgbClr val="FF0000"/>
                </a:solidFill>
                <a:latin typeface="Times New Roman" panose="02020603050405020304" pitchFamily="18" charset="0"/>
                <a:cs typeface="Times New Roman" panose="02020603050405020304" pitchFamily="18" charset="0"/>
              </a:rPr>
              <a:t>「パラメータ」</a:t>
            </a:r>
            <a:r>
              <a:rPr lang="ja-JP" altLang="en-US" dirty="0">
                <a:latin typeface="Times New Roman" panose="02020603050405020304" pitchFamily="18" charset="0"/>
                <a:cs typeface="Times New Roman" panose="02020603050405020304" pitchFamily="18" charset="0"/>
              </a:rPr>
              <a:t>という．どういう値か分からないので記号で表記する．</a:t>
            </a:r>
            <a:endParaRPr lang="en-US" altLang="ja-JP" dirty="0">
              <a:latin typeface="Times New Roman" panose="02020603050405020304" pitchFamily="18" charset="0"/>
              <a:cs typeface="Times New Roman" panose="02020603050405020304" pitchFamily="18" charset="0"/>
            </a:endParaRPr>
          </a:p>
          <a:p>
            <a:endParaRPr kumimoji="1" lang="en-US" altLang="ja-JP" dirty="0"/>
          </a:p>
          <a:p>
            <a:endParaRPr kumimoji="1" lang="ja-JP" altLang="en-US" dirty="0"/>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18</a:t>
            </a:fld>
            <a:endParaRPr kumimoji="1" lang="ja-JP" altLang="en-US"/>
          </a:p>
        </p:txBody>
      </p:sp>
      <p:sp>
        <p:nvSpPr>
          <p:cNvPr id="6" name="日付プレースホルダー 5">
            <a:extLst>
              <a:ext uri="{FF2B5EF4-FFF2-40B4-BE49-F238E27FC236}">
                <a16:creationId xmlns:a16="http://schemas.microsoft.com/office/drawing/2014/main" id="{33BB2CB4-3321-4395-9694-7500CCA3E7B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732888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animEffect transition="in" filter="fade">
                                      <p:cBhvr>
                                        <p:cTn id="27" dur="500"/>
                                        <p:tgtEl>
                                          <p:spTgt spid="4">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8" end="8"/>
                                            </p:txEl>
                                          </p:spTgt>
                                        </p:tgtEl>
                                        <p:attrNameLst>
                                          <p:attrName>style.visibility</p:attrName>
                                        </p:attrNameLst>
                                      </p:cBhvr>
                                      <p:to>
                                        <p:strVal val="visible"/>
                                      </p:to>
                                    </p:set>
                                    <p:animEffect transition="in" filter="fade">
                                      <p:cBhvr>
                                        <p:cTn id="32"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〇〇〇〇〇〇〇●〇〇</a:t>
            </a:r>
            <a:br>
              <a:rPr lang="ja-JP" altLang="en-US" dirty="0">
                <a:solidFill>
                  <a:srgbClr val="0070C0"/>
                </a:solidFill>
              </a:rPr>
            </a:br>
            <a:r>
              <a:rPr lang="ja-JP" altLang="en-US" dirty="0">
                <a:solidFill>
                  <a:srgbClr val="0070C0"/>
                </a:solidFill>
              </a:rPr>
              <a:t>実数と計算；累乗</a:t>
            </a:r>
            <a:endParaRPr kumimoji="1" lang="ja-JP" altLang="en-US" dirty="0">
              <a:solidFill>
                <a:srgbClr val="0070C0"/>
              </a:solidFill>
            </a:endParaRPr>
          </a:p>
        </p:txBody>
      </p:sp>
      <p:sp>
        <p:nvSpPr>
          <p:cNvPr id="4" name="コンテンツ プレースホルダー 3"/>
          <p:cNvSpPr>
            <a:spLocks noGrp="1"/>
          </p:cNvSpPr>
          <p:nvPr>
            <p:ph sz="quarter" idx="1"/>
          </p:nvPr>
        </p:nvSpPr>
        <p:spPr/>
        <p:txBody>
          <a:bodyPr>
            <a:normAutofit lnSpcReduction="10000"/>
          </a:bodyPr>
          <a:lstStyle/>
          <a:p>
            <a:r>
              <a:rPr kumimoji="1" lang="ja-JP" altLang="en-US" dirty="0">
                <a:latin typeface="Times New Roman" pitchFamily="18" charset="0"/>
                <a:cs typeface="Times New Roman" pitchFamily="18" charset="0"/>
              </a:rPr>
              <a:t>変数</a:t>
            </a:r>
            <a:r>
              <a:rPr lang="en-US" altLang="ja-JP" i="1" dirty="0">
                <a:latin typeface="Times New Roman" pitchFamily="18" charset="0"/>
                <a:cs typeface="Times New Roman" pitchFamily="18" charset="0"/>
              </a:rPr>
              <a:t>x</a:t>
            </a:r>
            <a:r>
              <a:rPr lang="ja-JP" altLang="en-US" dirty="0">
                <a:latin typeface="Times New Roman" pitchFamily="18" charset="0"/>
                <a:cs typeface="Times New Roman" pitchFamily="18" charset="0"/>
              </a:rPr>
              <a:t>を</a:t>
            </a:r>
            <a:r>
              <a:rPr lang="en-US" altLang="ja-JP" dirty="0">
                <a:latin typeface="Times New Roman" pitchFamily="18" charset="0"/>
                <a:cs typeface="Times New Roman" pitchFamily="18" charset="0"/>
              </a:rPr>
              <a:t>2</a:t>
            </a:r>
            <a:r>
              <a:rPr lang="ja-JP" altLang="en-US" dirty="0">
                <a:latin typeface="Times New Roman" pitchFamily="18" charset="0"/>
                <a:cs typeface="Times New Roman" pitchFamily="18" charset="0"/>
              </a:rPr>
              <a:t>回掛け合わせる操作を「</a:t>
            </a:r>
            <a:r>
              <a:rPr lang="en-US" altLang="ja-JP" i="1" dirty="0">
                <a:latin typeface="Times New Roman" pitchFamily="18" charset="0"/>
                <a:cs typeface="Times New Roman" pitchFamily="18" charset="0"/>
              </a:rPr>
              <a:t>x</a:t>
            </a:r>
            <a:r>
              <a:rPr lang="ja-JP" altLang="en-US" dirty="0">
                <a:latin typeface="Times New Roman" pitchFamily="18" charset="0"/>
                <a:cs typeface="Times New Roman" pitchFamily="18" charset="0"/>
              </a:rPr>
              <a:t>を</a:t>
            </a:r>
            <a:r>
              <a:rPr lang="en-US" altLang="ja-JP" dirty="0">
                <a:latin typeface="Times New Roman" pitchFamily="18" charset="0"/>
                <a:cs typeface="Times New Roman" pitchFamily="18" charset="0"/>
              </a:rPr>
              <a:t>2</a:t>
            </a:r>
            <a:r>
              <a:rPr lang="ja-JP" altLang="en-US" dirty="0">
                <a:latin typeface="Times New Roman" pitchFamily="18" charset="0"/>
                <a:cs typeface="Times New Roman" pitchFamily="18" charset="0"/>
              </a:rPr>
              <a:t>乗」するという．</a:t>
            </a:r>
            <a:endParaRPr kumimoji="1" lang="en-US" altLang="ja-JP" dirty="0">
              <a:latin typeface="Times New Roman" pitchFamily="18" charset="0"/>
              <a:cs typeface="Times New Roman" pitchFamily="18" charset="0"/>
            </a:endParaRPr>
          </a:p>
          <a:p>
            <a:r>
              <a:rPr lang="ja-JP" altLang="en-US" dirty="0">
                <a:latin typeface="Times New Roman" pitchFamily="18" charset="0"/>
                <a:cs typeface="Times New Roman" pitchFamily="18" charset="0"/>
              </a:rPr>
              <a:t>変数</a:t>
            </a:r>
            <a:r>
              <a:rPr lang="en-US" altLang="ja-JP" i="1" dirty="0">
                <a:latin typeface="Times New Roman" pitchFamily="18" charset="0"/>
                <a:cs typeface="Times New Roman" pitchFamily="18" charset="0"/>
              </a:rPr>
              <a:t>x</a:t>
            </a:r>
            <a:r>
              <a:rPr lang="ja-JP" altLang="en-US" dirty="0">
                <a:latin typeface="Times New Roman" pitchFamily="18" charset="0"/>
                <a:cs typeface="Times New Roman" pitchFamily="18" charset="0"/>
              </a:rPr>
              <a:t>を</a:t>
            </a:r>
            <a:r>
              <a:rPr lang="en-US" altLang="ja-JP" dirty="0">
                <a:latin typeface="Times New Roman" pitchFamily="18" charset="0"/>
                <a:cs typeface="Times New Roman" pitchFamily="18" charset="0"/>
              </a:rPr>
              <a:t>n</a:t>
            </a:r>
            <a:r>
              <a:rPr lang="ja-JP" altLang="en-US" dirty="0">
                <a:latin typeface="Times New Roman" pitchFamily="18" charset="0"/>
                <a:cs typeface="Times New Roman" pitchFamily="18" charset="0"/>
              </a:rPr>
              <a:t>回掛け合わせる操作を「</a:t>
            </a:r>
            <a:r>
              <a:rPr lang="en-US" altLang="ja-JP" i="1" dirty="0">
                <a:latin typeface="Times New Roman" pitchFamily="18" charset="0"/>
                <a:cs typeface="Times New Roman" pitchFamily="18" charset="0"/>
              </a:rPr>
              <a:t>x</a:t>
            </a:r>
            <a:r>
              <a:rPr lang="ja-JP" altLang="en-US" dirty="0">
                <a:latin typeface="Times New Roman" pitchFamily="18" charset="0"/>
                <a:cs typeface="Times New Roman" pitchFamily="18" charset="0"/>
              </a:rPr>
              <a:t>を</a:t>
            </a:r>
            <a:r>
              <a:rPr lang="en-US" altLang="ja-JP" dirty="0">
                <a:latin typeface="Times New Roman" pitchFamily="18" charset="0"/>
                <a:cs typeface="Times New Roman" pitchFamily="18" charset="0"/>
              </a:rPr>
              <a:t>n</a:t>
            </a:r>
            <a:r>
              <a:rPr lang="ja-JP" altLang="en-US" dirty="0">
                <a:latin typeface="Times New Roman" pitchFamily="18" charset="0"/>
                <a:cs typeface="Times New Roman" pitchFamily="18" charset="0"/>
              </a:rPr>
              <a:t>乗」するという．</a:t>
            </a:r>
            <a:endParaRPr lang="en-US" altLang="ja-JP" dirty="0">
              <a:latin typeface="Times New Roman" pitchFamily="18" charset="0"/>
              <a:cs typeface="Times New Roman" pitchFamily="18" charset="0"/>
            </a:endParaRPr>
          </a:p>
          <a:p>
            <a:pPr marL="0" indent="0">
              <a:buNone/>
            </a:pPr>
            <a:r>
              <a:rPr lang="en-US" altLang="ja-JP" i="1" dirty="0">
                <a:latin typeface="Times New Roman" pitchFamily="18" charset="0"/>
                <a:cs typeface="Times New Roman" pitchFamily="18" charset="0"/>
              </a:rPr>
              <a:t>		x</a:t>
            </a:r>
            <a:r>
              <a:rPr lang="en-US" altLang="ja-JP" baseline="30000" dirty="0">
                <a:latin typeface="Times New Roman" pitchFamily="18" charset="0"/>
                <a:cs typeface="Times New Roman" pitchFamily="18" charset="0"/>
              </a:rPr>
              <a:t>2</a:t>
            </a:r>
            <a:r>
              <a:rPr lang="en-US" altLang="ja-JP" dirty="0">
                <a:latin typeface="Times New Roman" pitchFamily="18" charset="0"/>
                <a:cs typeface="Times New Roman" pitchFamily="18" charset="0"/>
              </a:rPr>
              <a:t>=</a:t>
            </a:r>
            <a:r>
              <a:rPr lang="en-US" altLang="ja-JP" i="1" dirty="0" err="1">
                <a:latin typeface="Times New Roman" pitchFamily="18" charset="0"/>
                <a:cs typeface="Times New Roman" pitchFamily="18" charset="0"/>
              </a:rPr>
              <a:t>x</a:t>
            </a:r>
            <a:r>
              <a:rPr lang="en-US" altLang="ja-JP" dirty="0" err="1">
                <a:latin typeface="Times New Roman" pitchFamily="18" charset="0"/>
                <a:cs typeface="Times New Roman" pitchFamily="18" charset="0"/>
              </a:rPr>
              <a:t>×</a:t>
            </a:r>
            <a:r>
              <a:rPr lang="en-US" altLang="ja-JP" i="1" dirty="0" err="1">
                <a:latin typeface="Times New Roman" pitchFamily="18" charset="0"/>
                <a:cs typeface="Times New Roman" pitchFamily="18" charset="0"/>
              </a:rPr>
              <a:t>x</a:t>
            </a:r>
            <a:endParaRPr kumimoji="1" lang="en-US" altLang="ja-JP" dirty="0">
              <a:latin typeface="Times New Roman" pitchFamily="18" charset="0"/>
              <a:cs typeface="Times New Roman" pitchFamily="18" charset="0"/>
            </a:endParaRPr>
          </a:p>
          <a:p>
            <a:pPr marL="0" indent="0">
              <a:buNone/>
            </a:pPr>
            <a:r>
              <a:rPr lang="en-US" altLang="ja-JP" i="1" dirty="0">
                <a:latin typeface="Times New Roman" pitchFamily="18" charset="0"/>
                <a:cs typeface="Times New Roman" pitchFamily="18" charset="0"/>
              </a:rPr>
              <a:t>		</a:t>
            </a:r>
            <a:r>
              <a:rPr lang="en-US" altLang="ja-JP" i="1" dirty="0" err="1">
                <a:latin typeface="Times New Roman" pitchFamily="18" charset="0"/>
                <a:cs typeface="Times New Roman" pitchFamily="18" charset="0"/>
              </a:rPr>
              <a:t>x</a:t>
            </a:r>
            <a:r>
              <a:rPr lang="en-US" altLang="ja-JP" baseline="30000" dirty="0" err="1">
                <a:latin typeface="Times New Roman" pitchFamily="18" charset="0"/>
                <a:cs typeface="Times New Roman" pitchFamily="18" charset="0"/>
              </a:rPr>
              <a:t>n</a:t>
            </a:r>
            <a:r>
              <a:rPr lang="en-US" altLang="ja-JP" dirty="0">
                <a:latin typeface="Times New Roman" pitchFamily="18" charset="0"/>
                <a:cs typeface="Times New Roman" pitchFamily="18" charset="0"/>
              </a:rPr>
              <a:t>=</a:t>
            </a:r>
            <a:r>
              <a:rPr lang="en-US" altLang="ja-JP" i="1" dirty="0" err="1">
                <a:latin typeface="Times New Roman" pitchFamily="18" charset="0"/>
                <a:cs typeface="Times New Roman" pitchFamily="18" charset="0"/>
              </a:rPr>
              <a:t>x</a:t>
            </a:r>
            <a:r>
              <a:rPr lang="en-US" altLang="ja-JP" dirty="0" err="1">
                <a:latin typeface="Times New Roman" pitchFamily="18" charset="0"/>
                <a:cs typeface="Times New Roman" pitchFamily="18" charset="0"/>
              </a:rPr>
              <a:t>×</a:t>
            </a:r>
            <a:r>
              <a:rPr lang="en-US" altLang="ja-JP" i="1" dirty="0" err="1">
                <a:latin typeface="Times New Roman" pitchFamily="18" charset="0"/>
                <a:cs typeface="Times New Roman" pitchFamily="18" charset="0"/>
              </a:rPr>
              <a:t>x</a:t>
            </a:r>
            <a:r>
              <a:rPr lang="en-US" altLang="ja-JP" dirty="0">
                <a:latin typeface="Times New Roman" pitchFamily="18" charset="0"/>
                <a:cs typeface="Times New Roman" pitchFamily="18" charset="0"/>
              </a:rPr>
              <a:t>×</a:t>
            </a:r>
            <a:r>
              <a:rPr lang="ja-JP" altLang="en-US" dirty="0">
                <a:latin typeface="Times New Roman" pitchFamily="18" charset="0"/>
                <a:cs typeface="Times New Roman" pitchFamily="18" charset="0"/>
              </a:rPr>
              <a:t>・・・</a:t>
            </a:r>
            <a:r>
              <a:rPr lang="en-US" altLang="ja-JP" dirty="0">
                <a:latin typeface="Times New Roman" pitchFamily="18" charset="0"/>
                <a:cs typeface="Times New Roman" pitchFamily="18" charset="0"/>
              </a:rPr>
              <a:t>×</a:t>
            </a:r>
            <a:r>
              <a:rPr lang="en-US" altLang="ja-JP" i="1" dirty="0">
                <a:latin typeface="Times New Roman" pitchFamily="18" charset="0"/>
                <a:cs typeface="Times New Roman" pitchFamily="18" charset="0"/>
              </a:rPr>
              <a:t>x</a:t>
            </a:r>
          </a:p>
          <a:p>
            <a:pPr marL="0" indent="0">
              <a:buNone/>
            </a:pPr>
            <a:r>
              <a:rPr kumimoji="1" lang="en-US" altLang="ja-JP" dirty="0">
                <a:latin typeface="Times New Roman" pitchFamily="18" charset="0"/>
                <a:cs typeface="Times New Roman" pitchFamily="18" charset="0"/>
              </a:rPr>
              <a:t> </a:t>
            </a:r>
          </a:p>
          <a:p>
            <a:endParaRPr lang="en-US" altLang="ja-JP" sz="800" dirty="0">
              <a:latin typeface="Times New Roman" pitchFamily="18" charset="0"/>
              <a:cs typeface="Times New Roman" pitchFamily="18" charset="0"/>
            </a:endParaRPr>
          </a:p>
          <a:p>
            <a:pPr lvl="1"/>
            <a:r>
              <a:rPr lang="en-US" altLang="ja-JP" i="1" dirty="0">
                <a:solidFill>
                  <a:schemeClr val="tx1"/>
                </a:solidFill>
                <a:latin typeface="Times New Roman" pitchFamily="18" charset="0"/>
                <a:cs typeface="Times New Roman" pitchFamily="18" charset="0"/>
              </a:rPr>
              <a:t>x</a:t>
            </a:r>
            <a:r>
              <a:rPr lang="ja-JP" altLang="en-US" dirty="0">
                <a:solidFill>
                  <a:schemeClr val="tx1"/>
                </a:solidFill>
                <a:latin typeface="Times New Roman" pitchFamily="18" charset="0"/>
                <a:cs typeface="Times New Roman" pitchFamily="18" charset="0"/>
              </a:rPr>
              <a:t>を基数，</a:t>
            </a:r>
            <a:r>
              <a:rPr lang="en-US" altLang="ja-JP" dirty="0">
                <a:solidFill>
                  <a:schemeClr val="tx1"/>
                </a:solidFill>
                <a:latin typeface="Times New Roman" pitchFamily="18" charset="0"/>
                <a:cs typeface="Times New Roman" pitchFamily="18" charset="0"/>
              </a:rPr>
              <a:t>n</a:t>
            </a:r>
            <a:r>
              <a:rPr lang="ja-JP" altLang="en-US" dirty="0">
                <a:solidFill>
                  <a:schemeClr val="tx1"/>
                </a:solidFill>
                <a:latin typeface="Times New Roman" pitchFamily="18" charset="0"/>
                <a:cs typeface="Times New Roman" pitchFamily="18" charset="0"/>
              </a:rPr>
              <a:t>を指数，</a:t>
            </a:r>
            <a:r>
              <a:rPr lang="ja-JP" altLang="en-US" dirty="0" err="1">
                <a:solidFill>
                  <a:schemeClr val="tx1"/>
                </a:solidFill>
                <a:latin typeface="Times New Roman" pitchFamily="18" charset="0"/>
                <a:cs typeface="Times New Roman" pitchFamily="18" charset="0"/>
              </a:rPr>
              <a:t>べき</a:t>
            </a:r>
            <a:r>
              <a:rPr lang="ja-JP" altLang="en-US" dirty="0">
                <a:solidFill>
                  <a:schemeClr val="tx1"/>
                </a:solidFill>
                <a:latin typeface="Times New Roman" pitchFamily="18" charset="0"/>
                <a:cs typeface="Times New Roman" pitchFamily="18" charset="0"/>
              </a:rPr>
              <a:t>数などと呼ぶ．</a:t>
            </a:r>
            <a:endParaRPr lang="en-US" altLang="ja-JP" dirty="0">
              <a:solidFill>
                <a:schemeClr val="tx1"/>
              </a:solidFill>
              <a:latin typeface="Times New Roman" pitchFamily="18" charset="0"/>
              <a:cs typeface="Times New Roman" pitchFamily="18" charset="0"/>
            </a:endParaRPr>
          </a:p>
          <a:p>
            <a:pPr lvl="1"/>
            <a:endParaRPr lang="en-US" altLang="ja-JP" sz="800" dirty="0">
              <a:solidFill>
                <a:srgbClr val="FF0000"/>
              </a:solidFill>
              <a:latin typeface="Times New Roman" pitchFamily="18" charset="0"/>
              <a:cs typeface="Times New Roman" pitchFamily="18" charset="0"/>
            </a:endParaRPr>
          </a:p>
          <a:p>
            <a:r>
              <a:rPr lang="ja-JP" altLang="en-US" dirty="0">
                <a:solidFill>
                  <a:srgbClr val="FF0000"/>
                </a:solidFill>
                <a:latin typeface="Times New Roman" pitchFamily="18" charset="0"/>
                <a:cs typeface="Times New Roman" pitchFamily="18" charset="0"/>
              </a:rPr>
              <a:t>変数</a:t>
            </a:r>
            <a:r>
              <a:rPr lang="en-US" altLang="ja-JP" i="1" dirty="0">
                <a:solidFill>
                  <a:srgbClr val="FF0000"/>
                </a:solidFill>
                <a:latin typeface="Times New Roman" pitchFamily="18" charset="0"/>
                <a:cs typeface="Times New Roman" pitchFamily="18" charset="0"/>
              </a:rPr>
              <a:t>x</a:t>
            </a:r>
            <a:r>
              <a:rPr lang="ja-JP" altLang="en-US" dirty="0">
                <a:solidFill>
                  <a:srgbClr val="FF0000"/>
                </a:solidFill>
                <a:latin typeface="Times New Roman" pitchFamily="18" charset="0"/>
                <a:cs typeface="Times New Roman" pitchFamily="18" charset="0"/>
              </a:rPr>
              <a:t>を</a:t>
            </a:r>
            <a:r>
              <a:rPr lang="en-US" altLang="ja-JP" dirty="0">
                <a:solidFill>
                  <a:srgbClr val="FF0000"/>
                </a:solidFill>
                <a:latin typeface="Times New Roman" pitchFamily="18" charset="0"/>
                <a:cs typeface="Times New Roman" pitchFamily="18" charset="0"/>
              </a:rPr>
              <a:t>0</a:t>
            </a:r>
            <a:r>
              <a:rPr lang="ja-JP" altLang="en-US" dirty="0">
                <a:solidFill>
                  <a:srgbClr val="FF0000"/>
                </a:solidFill>
                <a:latin typeface="Times New Roman" pitchFamily="18" charset="0"/>
                <a:cs typeface="Times New Roman" pitchFamily="18" charset="0"/>
              </a:rPr>
              <a:t>乗したものは</a:t>
            </a:r>
            <a:r>
              <a:rPr lang="en-US" altLang="ja-JP" dirty="0">
                <a:solidFill>
                  <a:srgbClr val="FF0000"/>
                </a:solidFill>
                <a:latin typeface="Times New Roman" pitchFamily="18" charset="0"/>
                <a:cs typeface="Times New Roman" pitchFamily="18" charset="0"/>
              </a:rPr>
              <a:t>1</a:t>
            </a:r>
            <a:r>
              <a:rPr lang="ja-JP" altLang="en-US" dirty="0">
                <a:solidFill>
                  <a:srgbClr val="FF0000"/>
                </a:solidFill>
                <a:latin typeface="Times New Roman" pitchFamily="18" charset="0"/>
                <a:cs typeface="Times New Roman" pitchFamily="18" charset="0"/>
              </a:rPr>
              <a:t>とする．</a:t>
            </a:r>
            <a:endParaRPr kumimoji="1" lang="en-US" altLang="ja-JP" dirty="0">
              <a:solidFill>
                <a:srgbClr val="FF0000"/>
              </a:solidFill>
              <a:latin typeface="Times New Roman" pitchFamily="18" charset="0"/>
              <a:cs typeface="Times New Roman" pitchFamily="18" charset="0"/>
            </a:endParaRPr>
          </a:p>
          <a:p>
            <a:pPr marL="0" indent="0">
              <a:buNone/>
            </a:pPr>
            <a:r>
              <a:rPr lang="en-US" altLang="ja-JP" i="1" dirty="0">
                <a:latin typeface="Times New Roman" pitchFamily="18" charset="0"/>
                <a:cs typeface="Times New Roman" pitchFamily="18" charset="0"/>
              </a:rPr>
              <a:t>		x</a:t>
            </a:r>
            <a:r>
              <a:rPr lang="en-US" altLang="ja-JP" baseline="30000" dirty="0">
                <a:latin typeface="Times New Roman" pitchFamily="18" charset="0"/>
                <a:cs typeface="Times New Roman" pitchFamily="18" charset="0"/>
              </a:rPr>
              <a:t>0</a:t>
            </a:r>
            <a:r>
              <a:rPr lang="en-US" altLang="ja-JP" dirty="0">
                <a:latin typeface="Times New Roman" pitchFamily="18" charset="0"/>
                <a:cs typeface="Times New Roman" pitchFamily="18" charset="0"/>
              </a:rPr>
              <a:t>=1</a:t>
            </a:r>
          </a:p>
          <a:p>
            <a:pPr lvl="1"/>
            <a:r>
              <a:rPr kumimoji="1" lang="ja-JP" altLang="en-US" dirty="0">
                <a:solidFill>
                  <a:schemeClr val="tx1"/>
                </a:solidFill>
                <a:latin typeface="Times New Roman" pitchFamily="18" charset="0"/>
                <a:cs typeface="Times New Roman" pitchFamily="18" charset="0"/>
              </a:rPr>
              <a:t>どんな数か分からなくても（変数），</a:t>
            </a:r>
            <a:r>
              <a:rPr kumimoji="1" lang="en-US" altLang="ja-JP" dirty="0">
                <a:solidFill>
                  <a:schemeClr val="tx1"/>
                </a:solidFill>
                <a:latin typeface="Times New Roman" pitchFamily="18" charset="0"/>
                <a:cs typeface="Times New Roman" pitchFamily="18" charset="0"/>
              </a:rPr>
              <a:t>0</a:t>
            </a:r>
            <a:r>
              <a:rPr kumimoji="1" lang="ja-JP" altLang="en-US" dirty="0">
                <a:solidFill>
                  <a:schemeClr val="tx1"/>
                </a:solidFill>
                <a:latin typeface="Times New Roman" pitchFamily="18" charset="0"/>
                <a:cs typeface="Times New Roman" pitchFamily="18" charset="0"/>
              </a:rPr>
              <a:t>乗すると必ず</a:t>
            </a:r>
            <a:r>
              <a:rPr kumimoji="1" lang="en-US" altLang="ja-JP" dirty="0">
                <a:solidFill>
                  <a:schemeClr val="tx1"/>
                </a:solidFill>
                <a:latin typeface="Times New Roman" pitchFamily="18" charset="0"/>
                <a:cs typeface="Times New Roman" pitchFamily="18" charset="0"/>
              </a:rPr>
              <a:t>1</a:t>
            </a:r>
            <a:r>
              <a:rPr lang="ja-JP" altLang="en-US" dirty="0" err="1">
                <a:solidFill>
                  <a:schemeClr val="tx1"/>
                </a:solidFill>
                <a:latin typeface="Times New Roman" pitchFamily="18" charset="0"/>
                <a:cs typeface="Times New Roman" pitchFamily="18" charset="0"/>
              </a:rPr>
              <a:t>．</a:t>
            </a:r>
            <a:endParaRPr lang="en-US" altLang="ja-JP" dirty="0">
              <a:solidFill>
                <a:schemeClr val="tx1"/>
              </a:solidFill>
              <a:latin typeface="Times New Roman" pitchFamily="18" charset="0"/>
              <a:cs typeface="Times New Roman" pitchFamily="18" charset="0"/>
            </a:endParaRPr>
          </a:p>
          <a:p>
            <a:pPr marL="274320" lvl="1" indent="0">
              <a:buNone/>
            </a:pPr>
            <a:r>
              <a:rPr kumimoji="1" lang="ja-JP" altLang="en-US" dirty="0">
                <a:solidFill>
                  <a:schemeClr val="tx1"/>
                </a:solidFill>
                <a:latin typeface="Times New Roman" pitchFamily="18" charset="0"/>
                <a:cs typeface="Times New Roman" pitchFamily="18" charset="0"/>
              </a:rPr>
              <a:t>　 （例）　</a:t>
            </a:r>
            <a:r>
              <a:rPr lang="en-US" altLang="ja-JP" dirty="0">
                <a:solidFill>
                  <a:schemeClr val="tx1"/>
                </a:solidFill>
                <a:latin typeface="Times New Roman" pitchFamily="18" charset="0"/>
                <a:cs typeface="Times New Roman" pitchFamily="18" charset="0"/>
              </a:rPr>
              <a:t>(2×3÷5×7÷9×11÷13×17÷19×23÷29)</a:t>
            </a:r>
            <a:r>
              <a:rPr lang="en-US" altLang="ja-JP" baseline="30000" dirty="0">
                <a:latin typeface="Times New Roman" pitchFamily="18" charset="0"/>
                <a:cs typeface="Times New Roman" pitchFamily="18" charset="0"/>
              </a:rPr>
              <a:t>0</a:t>
            </a:r>
            <a:r>
              <a:rPr lang="en-US" altLang="ja-JP" dirty="0">
                <a:solidFill>
                  <a:schemeClr val="tx1"/>
                </a:solidFill>
                <a:latin typeface="Times New Roman" pitchFamily="18" charset="0"/>
                <a:cs typeface="Times New Roman" pitchFamily="18" charset="0"/>
              </a:rPr>
              <a:t>=1</a:t>
            </a:r>
            <a:endParaRPr kumimoji="1" lang="ja-JP" altLang="en-US" dirty="0">
              <a:solidFill>
                <a:schemeClr val="tx1"/>
              </a:solidFill>
              <a:latin typeface="Times New Roman" pitchFamily="18" charset="0"/>
              <a:cs typeface="Times New Roman" pitchFamily="18" charset="0"/>
            </a:endParaRPr>
          </a:p>
        </p:txBody>
      </p:sp>
      <p:grpSp>
        <p:nvGrpSpPr>
          <p:cNvPr id="9" name="グループ化 8">
            <a:extLst>
              <a:ext uri="{FF2B5EF4-FFF2-40B4-BE49-F238E27FC236}">
                <a16:creationId xmlns:a16="http://schemas.microsoft.com/office/drawing/2014/main" id="{7FAEE560-7E39-4845-AB63-F4A0F88CD9E8}"/>
              </a:ext>
            </a:extLst>
          </p:cNvPr>
          <p:cNvGrpSpPr/>
          <p:nvPr/>
        </p:nvGrpSpPr>
        <p:grpSpPr>
          <a:xfrm>
            <a:off x="2771800" y="2852936"/>
            <a:ext cx="3456384" cy="585356"/>
            <a:chOff x="2771800" y="2852936"/>
            <a:chExt cx="3456384" cy="585356"/>
          </a:xfrm>
        </p:grpSpPr>
        <p:sp>
          <p:nvSpPr>
            <p:cNvPr id="5" name="右中かっこ 4"/>
            <p:cNvSpPr/>
            <p:nvPr/>
          </p:nvSpPr>
          <p:spPr>
            <a:xfrm rot="5400000">
              <a:off x="3635895" y="1988841"/>
              <a:ext cx="288033" cy="201622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p:cNvSpPr txBox="1"/>
            <p:nvPr/>
          </p:nvSpPr>
          <p:spPr>
            <a:xfrm>
              <a:off x="3635896" y="3068960"/>
              <a:ext cx="2592288" cy="369332"/>
            </a:xfrm>
            <a:prstGeom prst="rect">
              <a:avLst/>
            </a:prstGeom>
            <a:noFill/>
          </p:spPr>
          <p:txBody>
            <a:bodyPr wrap="square" rtlCol="0">
              <a:spAutoFit/>
            </a:bodyPr>
            <a:lstStyle/>
            <a:p>
              <a:r>
                <a:rPr lang="en-US" altLang="ja-JP" dirty="0">
                  <a:latin typeface="Times New Roman" pitchFamily="18" charset="0"/>
                  <a:cs typeface="Times New Roman" pitchFamily="18" charset="0"/>
                </a:rPr>
                <a:t>n </a:t>
              </a:r>
              <a:r>
                <a:rPr lang="ja-JP" altLang="en-US" dirty="0">
                  <a:latin typeface="Times New Roman" pitchFamily="18" charset="0"/>
                  <a:cs typeface="Times New Roman" pitchFamily="18" charset="0"/>
                </a:rPr>
                <a:t>回</a:t>
              </a:r>
              <a:endParaRPr kumimoji="1" lang="ja-JP" altLang="en-US" dirty="0">
                <a:latin typeface="Times New Roman" pitchFamily="18" charset="0"/>
                <a:cs typeface="Times New Roman" pitchFamily="18" charset="0"/>
              </a:endParaRPr>
            </a:p>
          </p:txBody>
        </p:sp>
      </p:grpSp>
      <p:sp>
        <p:nvSpPr>
          <p:cNvPr id="7" name="フッター プレースホルダー 6"/>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19</a:t>
            </a:fld>
            <a:endParaRPr kumimoji="1" lang="ja-JP" altLang="en-US"/>
          </a:p>
        </p:txBody>
      </p:sp>
      <p:sp>
        <p:nvSpPr>
          <p:cNvPr id="8" name="日付プレースホルダー 7">
            <a:extLst>
              <a:ext uri="{FF2B5EF4-FFF2-40B4-BE49-F238E27FC236}">
                <a16:creationId xmlns:a16="http://schemas.microsoft.com/office/drawing/2014/main" id="{4D716E2D-E00F-4A96-8FF9-C317B064DC53}"/>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83990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fade">
                                      <p:cBhvr>
                                        <p:cTn id="10" dur="500"/>
                                        <p:tgtEl>
                                          <p:spTgt spid="4">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6" end="6"/>
                                            </p:txEl>
                                          </p:spTgt>
                                        </p:tgtEl>
                                        <p:attrNameLst>
                                          <p:attrName>style.visibility</p:attrName>
                                        </p:attrNameLst>
                                      </p:cBhvr>
                                      <p:to>
                                        <p:strVal val="visible"/>
                                      </p:to>
                                    </p:set>
                                    <p:animEffect transition="in" filter="fade">
                                      <p:cBhvr>
                                        <p:cTn id="18" dur="500"/>
                                        <p:tgtEl>
                                          <p:spTgt spid="4">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animEffect transition="in" filter="fade">
                                      <p:cBhvr>
                                        <p:cTn id="23" dur="500"/>
                                        <p:tgtEl>
                                          <p:spTgt spid="4">
                                            <p:txEl>
                                              <p:pRg st="8" end="8"/>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9" end="9"/>
                                            </p:txEl>
                                          </p:spTgt>
                                        </p:tgtEl>
                                        <p:attrNameLst>
                                          <p:attrName>style.visibility</p:attrName>
                                        </p:attrNameLst>
                                      </p:cBhvr>
                                      <p:to>
                                        <p:strVal val="visible"/>
                                      </p:to>
                                    </p:set>
                                    <p:animEffect transition="in" filter="fade">
                                      <p:cBhvr>
                                        <p:cTn id="26" dur="500"/>
                                        <p:tgtEl>
                                          <p:spTgt spid="4">
                                            <p:txEl>
                                              <p:pRg st="9" end="9"/>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animEffect transition="in" filter="fade">
                                      <p:cBhvr>
                                        <p:cTn id="31" dur="500"/>
                                        <p:tgtEl>
                                          <p:spTgt spid="4">
                                            <p:txEl>
                                              <p:pRg st="10" end="10"/>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4">
                                            <p:txEl>
                                              <p:pRg st="11" end="11"/>
                                            </p:txEl>
                                          </p:spTgt>
                                        </p:tgtEl>
                                        <p:attrNameLst>
                                          <p:attrName>style.visibility</p:attrName>
                                        </p:attrNameLst>
                                      </p:cBhvr>
                                      <p:to>
                                        <p:strVal val="visible"/>
                                      </p:to>
                                    </p:set>
                                    <p:animEffect transition="in" filter="fade">
                                      <p:cBhvr>
                                        <p:cTn id="34" dur="5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bg1"/>
                </a:solidFill>
              </a:rPr>
              <a:t>A.1 </a:t>
            </a:r>
            <a:r>
              <a:rPr lang="ja-JP" altLang="en-US" dirty="0">
                <a:solidFill>
                  <a:schemeClr val="bg1"/>
                </a:solidFill>
              </a:rPr>
              <a:t>数学という言葉</a:t>
            </a:r>
            <a:endParaRPr kumimoji="1" lang="ja-JP" altLang="en-US" dirty="0">
              <a:solidFill>
                <a:schemeClr val="bg1"/>
              </a:solidFill>
            </a:endParaRPr>
          </a:p>
        </p:txBody>
      </p:sp>
      <p:sp>
        <p:nvSpPr>
          <p:cNvPr id="3" name="テキスト プレースホルダー 2"/>
          <p:cNvSpPr>
            <a:spLocks noGrp="1"/>
          </p:cNvSpPr>
          <p:nvPr>
            <p:ph type="body" idx="1"/>
          </p:nvPr>
        </p:nvSpPr>
        <p:spPr/>
        <p:txBody>
          <a:bodyPr/>
          <a:lstStyle/>
          <a:p>
            <a:endParaRPr kumimoji="1" lang="ja-JP" altLang="en-US"/>
          </a:p>
        </p:txBody>
      </p:sp>
      <p:sp>
        <p:nvSpPr>
          <p:cNvPr id="6" name="日付プレースホルダー 5">
            <a:extLst>
              <a:ext uri="{FF2B5EF4-FFF2-40B4-BE49-F238E27FC236}">
                <a16:creationId xmlns:a16="http://schemas.microsoft.com/office/drawing/2014/main" id="{3297C016-E71B-4CDD-8664-6A0C587D3405}"/>
              </a:ext>
            </a:extLst>
          </p:cNvPr>
          <p:cNvSpPr>
            <a:spLocks noGrp="1"/>
          </p:cNvSpPr>
          <p:nvPr>
            <p:ph type="dt" sz="half" idx="10"/>
          </p:nvPr>
        </p:nvSpPr>
        <p:spPr/>
        <p:txBody>
          <a:bodyPr/>
          <a:lstStyle/>
          <a:p>
            <a:r>
              <a:rPr kumimoji="1" lang="en-US" altLang="ja-JP">
                <a:solidFill>
                  <a:schemeClr val="bg2"/>
                </a:solidFill>
              </a:rPr>
              <a:t>ver. 2</a:t>
            </a:r>
            <a:endParaRPr kumimoji="1" lang="ja-JP" altLang="en-US">
              <a:solidFill>
                <a:schemeClr val="bg2"/>
              </a:solidFill>
            </a:endParaRPr>
          </a:p>
        </p:txBody>
      </p:sp>
    </p:spTree>
    <p:extLst>
      <p:ext uri="{BB962C8B-B14F-4D97-AF65-F5344CB8AC3E}">
        <p14:creationId xmlns:p14="http://schemas.microsoft.com/office/powerpoint/2010/main" val="26324413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〇〇〇〇〇〇〇〇●〇</a:t>
            </a:r>
            <a:br>
              <a:rPr lang="ja-JP" altLang="en-US" dirty="0">
                <a:solidFill>
                  <a:srgbClr val="0070C0"/>
                </a:solidFill>
              </a:rPr>
            </a:br>
            <a:r>
              <a:rPr lang="ja-JP" altLang="en-US" dirty="0">
                <a:solidFill>
                  <a:srgbClr val="0070C0"/>
                </a:solidFill>
              </a:rPr>
              <a:t>実数と計算；累乗と添え字</a:t>
            </a:r>
            <a:endParaRPr kumimoji="1" lang="ja-JP" altLang="en-US" dirty="0">
              <a:solidFill>
                <a:srgbClr val="0070C0"/>
              </a:solidFill>
            </a:endParaRP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a:xfrm>
                <a:off x="457200" y="1219200"/>
                <a:ext cx="8229600" cy="5162128"/>
              </a:xfrm>
            </p:spPr>
            <p:txBody>
              <a:bodyPr>
                <a:normAutofit fontScale="92500"/>
              </a:bodyPr>
              <a:lstStyle/>
              <a:p>
                <a:r>
                  <a:rPr lang="ja-JP" altLang="en-US" dirty="0">
                    <a:latin typeface="Times New Roman" panose="02020603050405020304" pitchFamily="18" charset="0"/>
                    <a:cs typeface="Times New Roman" panose="02020603050405020304" pitchFamily="18" charset="0"/>
                  </a:rPr>
                  <a:t>数学を経済学に応用する場合，添え字という表記法を用いる．</a:t>
                </a:r>
                <a:endParaRPr lang="en-US" altLang="ja-JP" dirty="0">
                  <a:latin typeface="Times New Roman" panose="02020603050405020304" pitchFamily="18" charset="0"/>
                  <a:cs typeface="Times New Roman" panose="02020603050405020304" pitchFamily="18" charset="0"/>
                </a:endParaRPr>
              </a:p>
              <a:p>
                <a:endParaRPr lang="en-US" altLang="ja-JP" sz="1100"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例えば，</a:t>
                </a:r>
                <a:r>
                  <a:rPr lang="en-US" altLang="ja-JP" i="1" dirty="0">
                    <a:latin typeface="Times New Roman" panose="02020603050405020304" pitchFamily="18" charset="0"/>
                    <a:cs typeface="Times New Roman" panose="02020603050405020304" pitchFamily="18" charset="0"/>
                  </a:rPr>
                  <a:t>x </a:t>
                </a:r>
                <a:r>
                  <a:rPr lang="ja-JP" altLang="en-US" dirty="0">
                    <a:latin typeface="Times New Roman" panose="02020603050405020304" pitchFamily="18" charset="0"/>
                    <a:cs typeface="Times New Roman" panose="02020603050405020304" pitchFamily="18" charset="0"/>
                  </a:rPr>
                  <a:t>を所得とする．「</a:t>
                </a:r>
                <a:r>
                  <a:rPr lang="en-US" altLang="ja-JP" dirty="0">
                    <a:latin typeface="Times New Roman" panose="02020603050405020304" pitchFamily="18" charset="0"/>
                    <a:cs typeface="Times New Roman" panose="02020603050405020304" pitchFamily="18" charset="0"/>
                  </a:rPr>
                  <a:t>2014 </a:t>
                </a:r>
                <a:r>
                  <a:rPr lang="ja-JP" altLang="en-US" dirty="0">
                    <a:latin typeface="Times New Roman" panose="02020603050405020304" pitchFamily="18" charset="0"/>
                    <a:cs typeface="Times New Roman" panose="02020603050405020304" pitchFamily="18" charset="0"/>
                  </a:rPr>
                  <a:t>年の所得」，「</a:t>
                </a:r>
                <a:r>
                  <a:rPr lang="en-US" altLang="ja-JP" dirty="0">
                    <a:latin typeface="Times New Roman" panose="02020603050405020304" pitchFamily="18" charset="0"/>
                    <a:cs typeface="Times New Roman" panose="02020603050405020304" pitchFamily="18" charset="0"/>
                  </a:rPr>
                  <a:t>2015 </a:t>
                </a:r>
                <a:r>
                  <a:rPr lang="ja-JP" altLang="en-US" dirty="0">
                    <a:latin typeface="Times New Roman" panose="02020603050405020304" pitchFamily="18" charset="0"/>
                    <a:cs typeface="Times New Roman" panose="02020603050405020304" pitchFamily="18" charset="0"/>
                  </a:rPr>
                  <a:t>年の所得」というように複数年の所得を扱う必要がある場合，</a:t>
                </a:r>
                <a:endParaRPr lang="en-US" altLang="ja-JP" dirty="0">
                  <a:latin typeface="Times New Roman" panose="02020603050405020304" pitchFamily="18" charset="0"/>
                  <a:cs typeface="Times New Roman" panose="02020603050405020304" pitchFamily="18" charset="0"/>
                </a:endParaRPr>
              </a:p>
              <a:p>
                <a:pPr marL="274320" lvl="1" indent="0">
                  <a:buNone/>
                </a:pPr>
                <a14:m>
                  <m:oMathPara xmlns:m="http://schemas.openxmlformats.org/officeDocument/2006/math">
                    <m:oMathParaPr>
                      <m:jc m:val="centerGroup"/>
                    </m:oMathParaPr>
                    <m:oMath xmlns:m="http://schemas.openxmlformats.org/officeDocument/2006/math">
                      <m:sSub>
                        <m:sSubPr>
                          <m:ctrlPr>
                            <a:rPr lang="en-US" altLang="ja-JP" sz="2800" i="1" smtClean="0">
                              <a:solidFill>
                                <a:srgbClr val="FF0000"/>
                              </a:solidFill>
                              <a:latin typeface="Cambria Math" panose="02040503050406030204" pitchFamily="18" charset="0"/>
                            </a:rPr>
                          </m:ctrlPr>
                        </m:sSubPr>
                        <m:e>
                          <m:r>
                            <a:rPr lang="en-US" altLang="ja-JP" sz="2800" b="0" i="1" smtClean="0">
                              <a:solidFill>
                                <a:srgbClr val="FF0000"/>
                              </a:solidFill>
                              <a:latin typeface="Cambria Math"/>
                            </a:rPr>
                            <m:t>𝑥</m:t>
                          </m:r>
                        </m:e>
                        <m:sub>
                          <m:r>
                            <a:rPr lang="en-US" altLang="ja-JP" sz="2800" b="0" i="1" smtClean="0">
                              <a:solidFill>
                                <a:srgbClr val="FF0000"/>
                              </a:solidFill>
                              <a:latin typeface="Cambria Math"/>
                            </a:rPr>
                            <m:t>2014</m:t>
                          </m:r>
                        </m:sub>
                      </m:sSub>
                      <m:r>
                        <a:rPr lang="ja-JP" altLang="en-US" sz="2800" b="0" i="1" smtClean="0">
                          <a:solidFill>
                            <a:srgbClr val="FF0000"/>
                          </a:solidFill>
                          <a:latin typeface="Cambria Math"/>
                        </a:rPr>
                        <m:t>，　</m:t>
                      </m:r>
                      <m:sSub>
                        <m:sSubPr>
                          <m:ctrlPr>
                            <a:rPr lang="en-US" altLang="ja-JP" sz="2800" i="1">
                              <a:solidFill>
                                <a:srgbClr val="FF0000"/>
                              </a:solidFill>
                              <a:latin typeface="Cambria Math" panose="02040503050406030204" pitchFamily="18" charset="0"/>
                            </a:rPr>
                          </m:ctrlPr>
                        </m:sSubPr>
                        <m:e>
                          <m:r>
                            <a:rPr lang="en-US" altLang="ja-JP" sz="2800" i="1">
                              <a:solidFill>
                                <a:srgbClr val="FF0000"/>
                              </a:solidFill>
                              <a:latin typeface="Cambria Math"/>
                            </a:rPr>
                            <m:t>𝑥</m:t>
                          </m:r>
                        </m:e>
                        <m:sub>
                          <m:r>
                            <a:rPr lang="en-US" altLang="ja-JP" sz="2800" i="1">
                              <a:solidFill>
                                <a:srgbClr val="FF0000"/>
                              </a:solidFill>
                              <a:latin typeface="Cambria Math"/>
                            </a:rPr>
                            <m:t>201</m:t>
                          </m:r>
                          <m:r>
                            <a:rPr lang="en-US" altLang="ja-JP" sz="2800" b="0" i="1" smtClean="0">
                              <a:solidFill>
                                <a:srgbClr val="FF0000"/>
                              </a:solidFill>
                              <a:latin typeface="Cambria Math"/>
                            </a:rPr>
                            <m:t>5</m:t>
                          </m:r>
                        </m:sub>
                      </m:sSub>
                    </m:oMath>
                  </m:oMathPara>
                </a14:m>
                <a:endParaRPr lang="en-US" altLang="ja-JP" sz="2800" dirty="0">
                  <a:latin typeface="Times New Roman" panose="02020603050405020304" pitchFamily="18" charset="0"/>
                  <a:cs typeface="Times New Roman" panose="02020603050405020304" pitchFamily="18" charset="0"/>
                </a:endParaRPr>
              </a:p>
              <a:p>
                <a:pPr marL="538163" lvl="1" indent="0">
                  <a:buNone/>
                </a:pPr>
                <a:r>
                  <a:rPr lang="ja-JP" altLang="en-US" dirty="0">
                    <a:latin typeface="Times New Roman" panose="02020603050405020304" pitchFamily="18" charset="0"/>
                    <a:cs typeface="Times New Roman" panose="02020603050405020304" pitchFamily="18" charset="0"/>
                  </a:rPr>
                  <a:t>右下に年を添えて，その</a:t>
                </a:r>
                <a:r>
                  <a:rPr lang="en-US" altLang="ja-JP" i="1" dirty="0">
                    <a:latin typeface="Times New Roman" panose="02020603050405020304" pitchFamily="18" charset="0"/>
                    <a:cs typeface="Times New Roman" panose="02020603050405020304" pitchFamily="18" charset="0"/>
                  </a:rPr>
                  <a:t>x </a:t>
                </a:r>
                <a:r>
                  <a:rPr lang="ja-JP" altLang="en-US" dirty="0">
                    <a:latin typeface="Times New Roman" panose="02020603050405020304" pitchFamily="18" charset="0"/>
                    <a:cs typeface="Times New Roman" panose="02020603050405020304" pitchFamily="18" charset="0"/>
                  </a:rPr>
                  <a:t>が</a:t>
                </a:r>
                <a:r>
                  <a:rPr lang="en-US" altLang="ja-JP" dirty="0">
                    <a:latin typeface="Times New Roman" panose="02020603050405020304" pitchFamily="18" charset="0"/>
                    <a:cs typeface="Times New Roman" panose="02020603050405020304" pitchFamily="18" charset="0"/>
                  </a:rPr>
                  <a:t>2014 </a:t>
                </a:r>
                <a:r>
                  <a:rPr lang="ja-JP" altLang="en-US" dirty="0">
                    <a:latin typeface="Times New Roman" panose="02020603050405020304" pitchFamily="18" charset="0"/>
                    <a:cs typeface="Times New Roman" panose="02020603050405020304" pitchFamily="18" charset="0"/>
                  </a:rPr>
                  <a:t>年や</a:t>
                </a:r>
                <a:r>
                  <a:rPr lang="en-US" altLang="ja-JP" dirty="0">
                    <a:latin typeface="Times New Roman" panose="02020603050405020304" pitchFamily="18" charset="0"/>
                    <a:cs typeface="Times New Roman" panose="02020603050405020304" pitchFamily="18" charset="0"/>
                  </a:rPr>
                  <a:t>2015 </a:t>
                </a:r>
                <a:r>
                  <a:rPr lang="ja-JP" altLang="en-US" dirty="0">
                    <a:latin typeface="Times New Roman" panose="02020603050405020304" pitchFamily="18" charset="0"/>
                    <a:cs typeface="Times New Roman" panose="02020603050405020304" pitchFamily="18" charset="0"/>
                  </a:rPr>
                  <a:t>年の所得であることを明示する．右下に添えて表記する方法を</a:t>
                </a:r>
                <a:r>
                  <a:rPr lang="ja-JP" altLang="en-US" b="1" dirty="0">
                    <a:solidFill>
                      <a:srgbClr val="FF0000"/>
                    </a:solidFill>
                    <a:latin typeface="Times New Roman" panose="02020603050405020304" pitchFamily="18" charset="0"/>
                    <a:cs typeface="Times New Roman" panose="02020603050405020304" pitchFamily="18" charset="0"/>
                  </a:rPr>
                  <a:t>下添え字</a:t>
                </a:r>
                <a:r>
                  <a:rPr lang="ja-JP" altLang="en-US" dirty="0">
                    <a:latin typeface="Times New Roman" panose="02020603050405020304" pitchFamily="18" charset="0"/>
                    <a:cs typeface="Times New Roman" panose="02020603050405020304" pitchFamily="18" charset="0"/>
                  </a:rPr>
                  <a:t>という．</a:t>
                </a:r>
                <a:endParaRPr lang="en-US" altLang="ja-JP" dirty="0">
                  <a:latin typeface="Times New Roman" panose="02020603050405020304" pitchFamily="18" charset="0"/>
                  <a:cs typeface="Times New Roman" panose="02020603050405020304" pitchFamily="18" charset="0"/>
                </a:endParaRPr>
              </a:p>
              <a:p>
                <a:pPr marL="538163" lvl="1" indent="0">
                  <a:buNone/>
                </a:pPr>
                <a:endParaRPr lang="ja-JP" altLang="en-US"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一方，</a:t>
                </a:r>
                <a:r>
                  <a:rPr lang="ja-JP" altLang="en-US" b="1" dirty="0">
                    <a:solidFill>
                      <a:srgbClr val="00B050"/>
                    </a:solidFill>
                    <a:latin typeface="Times New Roman" panose="02020603050405020304" pitchFamily="18" charset="0"/>
                    <a:cs typeface="Times New Roman" panose="02020603050405020304" pitchFamily="18" charset="0"/>
                  </a:rPr>
                  <a:t>上添え字</a:t>
                </a:r>
                <a:r>
                  <a:rPr lang="ja-JP" altLang="en-US" dirty="0">
                    <a:latin typeface="Times New Roman" panose="02020603050405020304" pitchFamily="18" charset="0"/>
                    <a:cs typeface="Times New Roman" panose="02020603050405020304" pitchFamily="18" charset="0"/>
                  </a:rPr>
                  <a:t>という表記法もあり，これは</a:t>
                </a:r>
                <a:r>
                  <a:rPr lang="ja-JP" altLang="en-US" dirty="0">
                    <a:solidFill>
                      <a:srgbClr val="00B050"/>
                    </a:solidFill>
                    <a:latin typeface="Times New Roman" panose="02020603050405020304" pitchFamily="18" charset="0"/>
                    <a:cs typeface="Times New Roman" panose="02020603050405020304" pitchFamily="18" charset="0"/>
                  </a:rPr>
                  <a:t>累乗の表記と大変紛らわしいので注意が必要．</a:t>
                </a:r>
                <a:endParaRPr lang="en-US" altLang="ja-JP" dirty="0">
                  <a:solidFill>
                    <a:srgbClr val="00B050"/>
                  </a:solidFill>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例えば，日本（</a:t>
                </a:r>
                <a:r>
                  <a:rPr lang="en-US" altLang="ja-JP" dirty="0">
                    <a:latin typeface="Times New Roman" panose="02020603050405020304" pitchFamily="18" charset="0"/>
                    <a:cs typeface="Times New Roman" panose="02020603050405020304" pitchFamily="18" charset="0"/>
                  </a:rPr>
                  <a:t>Japan</a:t>
                </a:r>
                <a:r>
                  <a:rPr lang="ja-JP" altLang="en-US" dirty="0">
                    <a:latin typeface="Times New Roman" panose="02020603050405020304" pitchFamily="18" charset="0"/>
                    <a:cs typeface="Times New Roman" panose="02020603050405020304" pitchFamily="18" charset="0"/>
                  </a:rPr>
                  <a:t>）の</a:t>
                </a:r>
                <a:r>
                  <a:rPr lang="en-US" altLang="ja-JP" dirty="0">
                    <a:latin typeface="Times New Roman" panose="02020603050405020304" pitchFamily="18" charset="0"/>
                    <a:cs typeface="Times New Roman" panose="02020603050405020304" pitchFamily="18" charset="0"/>
                  </a:rPr>
                  <a:t>GDP </a:t>
                </a:r>
                <a:r>
                  <a:rPr lang="ja-JP" altLang="en-US" dirty="0">
                    <a:latin typeface="Times New Roman" panose="02020603050405020304" pitchFamily="18" charset="0"/>
                    <a:cs typeface="Times New Roman" panose="02020603050405020304" pitchFamily="18" charset="0"/>
                  </a:rPr>
                  <a:t>とアメリカ（</a:t>
                </a:r>
                <a:r>
                  <a:rPr lang="en-US" altLang="ja-JP" dirty="0">
                    <a:latin typeface="Times New Roman" panose="02020603050405020304" pitchFamily="18" charset="0"/>
                    <a:cs typeface="Times New Roman" panose="02020603050405020304" pitchFamily="18" charset="0"/>
                  </a:rPr>
                  <a:t>United States</a:t>
                </a:r>
                <a:r>
                  <a:rPr lang="ja-JP" altLang="en-US" dirty="0">
                    <a:latin typeface="Times New Roman" panose="02020603050405020304" pitchFamily="18" charset="0"/>
                    <a:cs typeface="Times New Roman" panose="02020603050405020304" pitchFamily="18" charset="0"/>
                  </a:rPr>
                  <a:t>）の</a:t>
                </a:r>
                <a:r>
                  <a:rPr lang="en-US" altLang="ja-JP" dirty="0">
                    <a:latin typeface="Times New Roman" panose="02020603050405020304" pitchFamily="18" charset="0"/>
                    <a:cs typeface="Times New Roman" panose="02020603050405020304" pitchFamily="18" charset="0"/>
                  </a:rPr>
                  <a:t>GDP </a:t>
                </a:r>
                <a:r>
                  <a:rPr lang="ja-JP" altLang="en-US" dirty="0">
                    <a:latin typeface="Times New Roman" panose="02020603050405020304" pitchFamily="18" charset="0"/>
                    <a:cs typeface="Times New Roman" panose="02020603050405020304" pitchFamily="18" charset="0"/>
                  </a:rPr>
                  <a:t>を</a:t>
                </a:r>
                <a:r>
                  <a:rPr lang="en-US" altLang="ja-JP" i="1" dirty="0">
                    <a:latin typeface="Times New Roman" panose="02020603050405020304" pitchFamily="18" charset="0"/>
                    <a:cs typeface="Times New Roman" panose="02020603050405020304" pitchFamily="18" charset="0"/>
                  </a:rPr>
                  <a:t>Y</a:t>
                </a:r>
                <a:r>
                  <a:rPr lang="en-US" altLang="ja-JP" dirty="0">
                    <a:latin typeface="Times New Roman" panose="02020603050405020304" pitchFamily="18" charset="0"/>
                    <a:cs typeface="Times New Roman" panose="02020603050405020304" pitchFamily="18" charset="0"/>
                  </a:rPr>
                  <a:t> </a:t>
                </a:r>
                <a:r>
                  <a:rPr lang="ja-JP" altLang="en-US" dirty="0">
                    <a:latin typeface="Times New Roman" panose="02020603050405020304" pitchFamily="18" charset="0"/>
                    <a:cs typeface="Times New Roman" panose="02020603050405020304" pitchFamily="18" charset="0"/>
                  </a:rPr>
                  <a:t>を使ってそれぞれ表記する場合，</a:t>
                </a:r>
                <a:endParaRPr lang="en-US" altLang="ja-JP" dirty="0">
                  <a:latin typeface="Times New Roman" panose="02020603050405020304" pitchFamily="18" charset="0"/>
                  <a:cs typeface="Times New Roman" panose="02020603050405020304" pitchFamily="18" charset="0"/>
                </a:endParaRPr>
              </a:p>
              <a:p>
                <a:pPr marL="274320" lvl="1" indent="0">
                  <a:buNone/>
                </a:pPr>
                <a14:m>
                  <m:oMathPara xmlns:m="http://schemas.openxmlformats.org/officeDocument/2006/math">
                    <m:oMathParaPr>
                      <m:jc m:val="centerGroup"/>
                    </m:oMathParaPr>
                    <m:oMath xmlns:m="http://schemas.openxmlformats.org/officeDocument/2006/math">
                      <m:sSup>
                        <m:sSupPr>
                          <m:ctrlPr>
                            <a:rPr lang="en-US" altLang="ja-JP" sz="2800" i="1" smtClean="0">
                              <a:solidFill>
                                <a:srgbClr val="00B050"/>
                              </a:solidFill>
                              <a:latin typeface="Cambria Math" panose="02040503050406030204" pitchFamily="18" charset="0"/>
                            </a:rPr>
                          </m:ctrlPr>
                        </m:sSupPr>
                        <m:e>
                          <m:r>
                            <a:rPr lang="en-US" altLang="ja-JP" sz="2800" b="0" i="1" smtClean="0">
                              <a:solidFill>
                                <a:srgbClr val="00B050"/>
                              </a:solidFill>
                              <a:latin typeface="Cambria Math"/>
                            </a:rPr>
                            <m:t>𝑌</m:t>
                          </m:r>
                        </m:e>
                        <m:sup>
                          <m:r>
                            <a:rPr lang="en-US" altLang="ja-JP" sz="2800" b="0" i="1" smtClean="0">
                              <a:solidFill>
                                <a:srgbClr val="00B050"/>
                              </a:solidFill>
                              <a:latin typeface="Cambria Math"/>
                            </a:rPr>
                            <m:t>𝐽</m:t>
                          </m:r>
                        </m:sup>
                      </m:sSup>
                      <m:r>
                        <a:rPr lang="ja-JP" altLang="en-US" sz="2800" b="0" i="1" smtClean="0">
                          <a:solidFill>
                            <a:srgbClr val="00B050"/>
                          </a:solidFill>
                          <a:latin typeface="Cambria Math"/>
                        </a:rPr>
                        <m:t>，　</m:t>
                      </m:r>
                      <m:sSup>
                        <m:sSupPr>
                          <m:ctrlPr>
                            <a:rPr lang="en-US" altLang="ja-JP" sz="2800" b="0" i="1" smtClean="0">
                              <a:solidFill>
                                <a:srgbClr val="00B050"/>
                              </a:solidFill>
                              <a:latin typeface="Cambria Math" panose="02040503050406030204" pitchFamily="18" charset="0"/>
                            </a:rPr>
                          </m:ctrlPr>
                        </m:sSupPr>
                        <m:e>
                          <m:r>
                            <a:rPr lang="en-US" altLang="ja-JP" sz="2800" b="0" i="1" smtClean="0">
                              <a:solidFill>
                                <a:srgbClr val="00B050"/>
                              </a:solidFill>
                              <a:latin typeface="Cambria Math"/>
                            </a:rPr>
                            <m:t>𝑌</m:t>
                          </m:r>
                        </m:e>
                        <m:sup>
                          <m:r>
                            <a:rPr lang="en-US" altLang="ja-JP" sz="2800" b="0" i="1" smtClean="0">
                              <a:solidFill>
                                <a:srgbClr val="00B050"/>
                              </a:solidFill>
                              <a:latin typeface="Cambria Math"/>
                            </a:rPr>
                            <m:t>𝑈𝑆</m:t>
                          </m:r>
                        </m:sup>
                      </m:sSup>
                    </m:oMath>
                  </m:oMathPara>
                </a14:m>
                <a:endParaRPr lang="en-US" altLang="ja-JP" sz="2800" dirty="0">
                  <a:solidFill>
                    <a:srgbClr val="00B050"/>
                  </a:solidFill>
                  <a:latin typeface="Times New Roman" panose="02020603050405020304" pitchFamily="18" charset="0"/>
                  <a:cs typeface="Times New Roman" panose="02020603050405020304" pitchFamily="18" charset="0"/>
                </a:endParaRPr>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xfrm>
                <a:off x="457200" y="1219200"/>
                <a:ext cx="8229600" cy="5162128"/>
              </a:xfrm>
              <a:blipFill>
                <a:blip r:embed="rId2"/>
                <a:stretch>
                  <a:fillRect l="-519" t="-1299" r="-2815"/>
                </a:stretch>
              </a:blipFill>
            </p:spPr>
            <p:txBody>
              <a:bodyPr/>
              <a:lstStyle/>
              <a:p>
                <a:r>
                  <a:rPr lang="ja-JP" altLang="en-US">
                    <a:noFill/>
                  </a:rPr>
                  <a:t> </a:t>
                </a:r>
              </a:p>
            </p:txBody>
          </p:sp>
        </mc:Fallback>
      </mc:AlternateContent>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20</a:t>
            </a:fld>
            <a:endParaRPr kumimoji="1" lang="ja-JP" altLang="en-US"/>
          </a:p>
        </p:txBody>
      </p:sp>
      <p:sp>
        <p:nvSpPr>
          <p:cNvPr id="6" name="日付プレースホルダー 5">
            <a:extLst>
              <a:ext uri="{FF2B5EF4-FFF2-40B4-BE49-F238E27FC236}">
                <a16:creationId xmlns:a16="http://schemas.microsoft.com/office/drawing/2014/main" id="{5630F55A-ABA4-42A8-9A36-EC7B5EB918F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4108407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fade">
                                      <p:cBhvr>
                                        <p:cTn id="10" dur="500"/>
                                        <p:tgtEl>
                                          <p:spTgt spid="4">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fade">
                                      <p:cBhvr>
                                        <p:cTn id="15" dur="500"/>
                                        <p:tgtEl>
                                          <p:spTgt spid="4">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6" end="6"/>
                                            </p:txEl>
                                          </p:spTgt>
                                        </p:tgtEl>
                                        <p:attrNameLst>
                                          <p:attrName>style.visibility</p:attrName>
                                        </p:attrNameLst>
                                      </p:cBhvr>
                                      <p:to>
                                        <p:strVal val="visible"/>
                                      </p:to>
                                    </p:set>
                                    <p:animEffect transition="in" filter="fade">
                                      <p:cBhvr>
                                        <p:cTn id="20" dur="500"/>
                                        <p:tgtEl>
                                          <p:spTgt spid="4">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animEffect transition="in" filter="fade">
                                      <p:cBhvr>
                                        <p:cTn id="25" dur="500"/>
                                        <p:tgtEl>
                                          <p:spTgt spid="4">
                                            <p:txEl>
                                              <p:pRg st="7" end="7"/>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
                                            <p:txEl>
                                              <p:pRg st="8" end="8"/>
                                            </p:txEl>
                                          </p:spTgt>
                                        </p:tgtEl>
                                        <p:attrNameLst>
                                          <p:attrName>style.visibility</p:attrName>
                                        </p:attrNameLst>
                                      </p:cBhvr>
                                      <p:to>
                                        <p:strVal val="visible"/>
                                      </p:to>
                                    </p:set>
                                    <p:animEffect transition="in" filter="fade">
                                      <p:cBhvr>
                                        <p:cTn id="28"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〇〇〇〇〇〇〇〇〇●</a:t>
            </a:r>
            <a:br>
              <a:rPr lang="ja-JP" altLang="en-US" dirty="0">
                <a:solidFill>
                  <a:srgbClr val="0070C0"/>
                </a:solidFill>
              </a:rPr>
            </a:br>
            <a:r>
              <a:rPr lang="ja-JP" altLang="en-US" dirty="0">
                <a:solidFill>
                  <a:srgbClr val="0070C0"/>
                </a:solidFill>
              </a:rPr>
              <a:t>実数と計算；平方根</a:t>
            </a:r>
            <a:endParaRPr kumimoji="1" lang="ja-JP" altLang="en-US" dirty="0">
              <a:solidFill>
                <a:srgbClr val="0070C0"/>
              </a:solidFill>
            </a:endParaRP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normAutofit/>
              </a:bodyPr>
              <a:lstStyle/>
              <a:p>
                <a:pPr algn="just"/>
                <a:r>
                  <a:rPr lang="ja-JP" altLang="en-US" dirty="0">
                    <a:latin typeface="Times New Roman" pitchFamily="18" charset="0"/>
                    <a:cs typeface="Times New Roman" pitchFamily="18" charset="0"/>
                  </a:rPr>
                  <a:t>「</a:t>
                </a:r>
                <a:r>
                  <a:rPr lang="en-US" altLang="ja-JP" i="1" dirty="0">
                    <a:latin typeface="Times New Roman" pitchFamily="18" charset="0"/>
                    <a:cs typeface="Times New Roman" pitchFamily="18" charset="0"/>
                  </a:rPr>
                  <a:t>x</a:t>
                </a:r>
                <a:r>
                  <a:rPr lang="ja-JP" altLang="en-US" dirty="0">
                    <a:latin typeface="Times New Roman" pitchFamily="18" charset="0"/>
                    <a:cs typeface="Times New Roman" pitchFamily="18" charset="0"/>
                  </a:rPr>
                  <a:t>を</a:t>
                </a:r>
                <a:r>
                  <a:rPr lang="en-US" altLang="ja-JP" dirty="0">
                    <a:latin typeface="Times New Roman" pitchFamily="18" charset="0"/>
                    <a:cs typeface="Times New Roman" pitchFamily="18" charset="0"/>
                  </a:rPr>
                  <a:t>2</a:t>
                </a:r>
                <a:r>
                  <a:rPr lang="ja-JP" altLang="en-US" dirty="0">
                    <a:latin typeface="Times New Roman" pitchFamily="18" charset="0"/>
                    <a:cs typeface="Times New Roman" pitchFamily="18" charset="0"/>
                  </a:rPr>
                  <a:t>乗する」とは逆に，</a:t>
                </a:r>
                <a:r>
                  <a:rPr lang="en-US" altLang="ja-JP" dirty="0">
                    <a:latin typeface="Times New Roman" pitchFamily="18" charset="0"/>
                    <a:cs typeface="Times New Roman" pitchFamily="18" charset="0"/>
                  </a:rPr>
                  <a:t>2</a:t>
                </a:r>
                <a:r>
                  <a:rPr lang="ja-JP" altLang="en-US" dirty="0">
                    <a:latin typeface="Times New Roman" pitchFamily="18" charset="0"/>
                    <a:cs typeface="Times New Roman" pitchFamily="18" charset="0"/>
                  </a:rPr>
                  <a:t>乗して</a:t>
                </a:r>
                <a:r>
                  <a:rPr lang="en-US" altLang="ja-JP" i="1" dirty="0">
                    <a:latin typeface="Times New Roman" pitchFamily="18" charset="0"/>
                    <a:cs typeface="Times New Roman" pitchFamily="18" charset="0"/>
                  </a:rPr>
                  <a:t>x</a:t>
                </a:r>
                <a:r>
                  <a:rPr lang="ja-JP" altLang="en-US" dirty="0">
                    <a:latin typeface="Times New Roman" pitchFamily="18" charset="0"/>
                    <a:cs typeface="Times New Roman" pitchFamily="18" charset="0"/>
                  </a:rPr>
                  <a:t>になる数を</a:t>
                </a:r>
                <a:r>
                  <a:rPr lang="en-US" altLang="ja-JP" i="1" dirty="0">
                    <a:latin typeface="Times New Roman" pitchFamily="18" charset="0"/>
                    <a:cs typeface="Times New Roman" pitchFamily="18" charset="0"/>
                  </a:rPr>
                  <a:t>x</a:t>
                </a:r>
                <a:r>
                  <a:rPr lang="ja-JP" altLang="en-US" dirty="0">
                    <a:latin typeface="Times New Roman" pitchFamily="18" charset="0"/>
                    <a:cs typeface="Times New Roman" pitchFamily="18" charset="0"/>
                  </a:rPr>
                  <a:t>の</a:t>
                </a:r>
                <a:r>
                  <a:rPr lang="ja-JP" altLang="en-US" dirty="0">
                    <a:solidFill>
                      <a:srgbClr val="FF0000"/>
                    </a:solidFill>
                    <a:latin typeface="Times New Roman" pitchFamily="18" charset="0"/>
                    <a:cs typeface="Times New Roman" pitchFamily="18" charset="0"/>
                  </a:rPr>
                  <a:t>「平方根」</a:t>
                </a:r>
                <a:r>
                  <a:rPr lang="ja-JP" altLang="en-US" dirty="0">
                    <a:latin typeface="Times New Roman" pitchFamily="18" charset="0"/>
                    <a:cs typeface="Times New Roman" pitchFamily="18" charset="0"/>
                  </a:rPr>
                  <a:t>という．</a:t>
                </a:r>
                <a:endParaRPr lang="en-US" altLang="ja-JP" dirty="0">
                  <a:latin typeface="Times New Roman" pitchFamily="18" charset="0"/>
                  <a:cs typeface="Times New Roman" pitchFamily="18" charset="0"/>
                </a:endParaRPr>
              </a:p>
              <a:p>
                <a:pPr lvl="1" algn="just"/>
                <a:r>
                  <a:rPr lang="en-US" altLang="ja-JP" dirty="0">
                    <a:latin typeface="Times New Roman" pitchFamily="18" charset="0"/>
                    <a:cs typeface="Times New Roman" pitchFamily="18" charset="0"/>
                  </a:rPr>
                  <a:t>2</a:t>
                </a:r>
                <a:r>
                  <a:rPr lang="ja-JP" altLang="en-US" dirty="0">
                    <a:latin typeface="Times New Roman" pitchFamily="18" charset="0"/>
                    <a:cs typeface="Times New Roman" pitchFamily="18" charset="0"/>
                  </a:rPr>
                  <a:t>乗して</a:t>
                </a:r>
                <a:r>
                  <a:rPr lang="en-US" altLang="ja-JP" dirty="0">
                    <a:latin typeface="Times New Roman" pitchFamily="18" charset="0"/>
                    <a:cs typeface="Times New Roman" pitchFamily="18" charset="0"/>
                  </a:rPr>
                  <a:t>4</a:t>
                </a:r>
                <a:r>
                  <a:rPr lang="ja-JP" altLang="en-US" dirty="0">
                    <a:latin typeface="Times New Roman" pitchFamily="18" charset="0"/>
                    <a:cs typeface="Times New Roman" pitchFamily="18" charset="0"/>
                  </a:rPr>
                  <a:t>になる数は</a:t>
                </a:r>
                <a:r>
                  <a:rPr lang="en-US" altLang="ja-JP" dirty="0">
                    <a:latin typeface="Times New Roman" pitchFamily="18" charset="0"/>
                    <a:cs typeface="Times New Roman" pitchFamily="18" charset="0"/>
                  </a:rPr>
                  <a:t>2</a:t>
                </a:r>
                <a:r>
                  <a:rPr lang="ja-JP" altLang="en-US" dirty="0">
                    <a:latin typeface="Times New Roman" pitchFamily="18" charset="0"/>
                    <a:cs typeface="Times New Roman" pitchFamily="18" charset="0"/>
                  </a:rPr>
                  <a:t>と－</a:t>
                </a:r>
                <a:r>
                  <a:rPr lang="en-US" altLang="ja-JP" dirty="0">
                    <a:latin typeface="Times New Roman" pitchFamily="18" charset="0"/>
                    <a:cs typeface="Times New Roman" pitchFamily="18" charset="0"/>
                  </a:rPr>
                  <a:t>2</a:t>
                </a:r>
                <a:r>
                  <a:rPr lang="ja-JP" altLang="en-US" dirty="0" err="1">
                    <a:latin typeface="Times New Roman" pitchFamily="18" charset="0"/>
                    <a:cs typeface="Times New Roman" pitchFamily="18" charset="0"/>
                  </a:rPr>
                  <a:t>．</a:t>
                </a:r>
                <a:r>
                  <a:rPr lang="en-US" altLang="ja-JP" dirty="0">
                    <a:latin typeface="Times New Roman" pitchFamily="18" charset="0"/>
                    <a:cs typeface="Times New Roman" pitchFamily="18" charset="0"/>
                  </a:rPr>
                  <a:t>4</a:t>
                </a:r>
                <a:r>
                  <a:rPr lang="ja-JP" altLang="en-US" dirty="0">
                    <a:latin typeface="Times New Roman" pitchFamily="18" charset="0"/>
                    <a:cs typeface="Times New Roman" pitchFamily="18" charset="0"/>
                  </a:rPr>
                  <a:t>の平方根は</a:t>
                </a:r>
                <a:r>
                  <a:rPr lang="en-US" altLang="ja-JP" dirty="0">
                    <a:latin typeface="Times New Roman" pitchFamily="18" charset="0"/>
                    <a:cs typeface="Times New Roman" pitchFamily="18" charset="0"/>
                  </a:rPr>
                  <a:t>±2</a:t>
                </a:r>
                <a:r>
                  <a:rPr lang="ja-JP" altLang="en-US" dirty="0" err="1">
                    <a:latin typeface="Times New Roman" pitchFamily="18" charset="0"/>
                    <a:cs typeface="Times New Roman" pitchFamily="18" charset="0"/>
                  </a:rPr>
                  <a:t>．</a:t>
                </a:r>
                <a:endParaRPr lang="en-US" altLang="ja-JP" dirty="0">
                  <a:latin typeface="Times New Roman" pitchFamily="18" charset="0"/>
                  <a:cs typeface="Times New Roman" pitchFamily="18" charset="0"/>
                </a:endParaRPr>
              </a:p>
              <a:p>
                <a:pPr lvl="1" algn="just"/>
                <a:r>
                  <a:rPr kumimoji="1" lang="en-US" altLang="ja-JP" dirty="0">
                    <a:latin typeface="Times New Roman" pitchFamily="18" charset="0"/>
                    <a:cs typeface="Times New Roman" pitchFamily="18" charset="0"/>
                  </a:rPr>
                  <a:t>2</a:t>
                </a:r>
                <a:r>
                  <a:rPr kumimoji="1" lang="ja-JP" altLang="en-US" dirty="0">
                    <a:latin typeface="Times New Roman" pitchFamily="18" charset="0"/>
                    <a:cs typeface="Times New Roman" pitchFamily="18" charset="0"/>
                  </a:rPr>
                  <a:t>乗して</a:t>
                </a:r>
                <a:r>
                  <a:rPr kumimoji="1" lang="en-US" altLang="ja-JP" dirty="0">
                    <a:latin typeface="Times New Roman" pitchFamily="18" charset="0"/>
                    <a:cs typeface="Times New Roman" pitchFamily="18" charset="0"/>
                  </a:rPr>
                  <a:t>9</a:t>
                </a:r>
                <a:r>
                  <a:rPr kumimoji="1" lang="ja-JP" altLang="en-US" dirty="0">
                    <a:latin typeface="Times New Roman" pitchFamily="18" charset="0"/>
                    <a:cs typeface="Times New Roman" pitchFamily="18" charset="0"/>
                  </a:rPr>
                  <a:t>になる数は</a:t>
                </a:r>
                <a:r>
                  <a:rPr kumimoji="1" lang="en-US" altLang="ja-JP" dirty="0">
                    <a:latin typeface="Times New Roman" pitchFamily="18" charset="0"/>
                    <a:cs typeface="Times New Roman" pitchFamily="18" charset="0"/>
                  </a:rPr>
                  <a:t>3</a:t>
                </a:r>
                <a:r>
                  <a:rPr kumimoji="1" lang="ja-JP" altLang="en-US" dirty="0">
                    <a:latin typeface="Times New Roman" pitchFamily="18" charset="0"/>
                    <a:cs typeface="Times New Roman" pitchFamily="18" charset="0"/>
                  </a:rPr>
                  <a:t>と－</a:t>
                </a:r>
                <a:r>
                  <a:rPr kumimoji="1" lang="en-US" altLang="ja-JP" dirty="0">
                    <a:latin typeface="Times New Roman" pitchFamily="18" charset="0"/>
                    <a:cs typeface="Times New Roman" pitchFamily="18" charset="0"/>
                  </a:rPr>
                  <a:t>3</a:t>
                </a:r>
                <a:r>
                  <a:rPr lang="ja-JP" altLang="en-US" dirty="0" err="1">
                    <a:latin typeface="Times New Roman" pitchFamily="18" charset="0"/>
                    <a:cs typeface="Times New Roman" pitchFamily="18" charset="0"/>
                  </a:rPr>
                  <a:t>．</a:t>
                </a:r>
                <a:r>
                  <a:rPr lang="en-US" altLang="ja-JP" dirty="0">
                    <a:latin typeface="Times New Roman" pitchFamily="18" charset="0"/>
                    <a:cs typeface="Times New Roman" pitchFamily="18" charset="0"/>
                  </a:rPr>
                  <a:t>9</a:t>
                </a:r>
                <a:r>
                  <a:rPr lang="ja-JP" altLang="en-US" dirty="0">
                    <a:latin typeface="Times New Roman" pitchFamily="18" charset="0"/>
                    <a:cs typeface="Times New Roman" pitchFamily="18" charset="0"/>
                  </a:rPr>
                  <a:t>の平方根は</a:t>
                </a:r>
                <a:r>
                  <a:rPr lang="en-US" altLang="ja-JP" dirty="0">
                    <a:latin typeface="Times New Roman" pitchFamily="18" charset="0"/>
                    <a:cs typeface="Times New Roman" pitchFamily="18" charset="0"/>
                  </a:rPr>
                  <a:t>±3</a:t>
                </a:r>
                <a:r>
                  <a:rPr lang="ja-JP" altLang="en-US" dirty="0" err="1">
                    <a:latin typeface="Times New Roman" pitchFamily="18" charset="0"/>
                    <a:cs typeface="Times New Roman" pitchFamily="18" charset="0"/>
                  </a:rPr>
                  <a:t>．</a:t>
                </a:r>
                <a:endParaRPr lang="en-US" altLang="ja-JP" dirty="0">
                  <a:latin typeface="Times New Roman" pitchFamily="18" charset="0"/>
                  <a:cs typeface="Times New Roman" pitchFamily="18" charset="0"/>
                </a:endParaRPr>
              </a:p>
              <a:p>
                <a:pPr lvl="1" algn="just"/>
                <a:endParaRPr kumimoji="1" lang="en-US" altLang="ja-JP" sz="800" dirty="0">
                  <a:latin typeface="Times New Roman" pitchFamily="18" charset="0"/>
                  <a:cs typeface="Times New Roman" pitchFamily="18" charset="0"/>
                </a:endParaRPr>
              </a:p>
              <a:p>
                <a:pPr algn="just"/>
                <a:r>
                  <a:rPr lang="en-US" altLang="ja-JP" dirty="0">
                    <a:latin typeface="Times New Roman" pitchFamily="18" charset="0"/>
                    <a:cs typeface="Times New Roman" pitchFamily="18" charset="0"/>
                  </a:rPr>
                  <a:t>2</a:t>
                </a:r>
                <a:r>
                  <a:rPr lang="ja-JP" altLang="en-US" dirty="0">
                    <a:latin typeface="Times New Roman" pitchFamily="18" charset="0"/>
                    <a:cs typeface="Times New Roman" pitchFamily="18" charset="0"/>
                  </a:rPr>
                  <a:t>乗して</a:t>
                </a:r>
                <a:r>
                  <a:rPr lang="en-US" altLang="ja-JP" dirty="0">
                    <a:latin typeface="Times New Roman" pitchFamily="18" charset="0"/>
                    <a:cs typeface="Times New Roman" pitchFamily="18" charset="0"/>
                  </a:rPr>
                  <a:t>2</a:t>
                </a:r>
                <a:r>
                  <a:rPr lang="ja-JP" altLang="en-US" dirty="0">
                    <a:latin typeface="Times New Roman" pitchFamily="18" charset="0"/>
                    <a:cs typeface="Times New Roman" pitchFamily="18" charset="0"/>
                  </a:rPr>
                  <a:t>になる数（</a:t>
                </a:r>
                <a:r>
                  <a:rPr lang="en-US" altLang="ja-JP" dirty="0">
                    <a:latin typeface="Times New Roman" pitchFamily="18" charset="0"/>
                    <a:cs typeface="Times New Roman" pitchFamily="18" charset="0"/>
                  </a:rPr>
                  <a:t>1.41421…</a:t>
                </a:r>
                <a:r>
                  <a:rPr lang="ja-JP" altLang="en-US" dirty="0">
                    <a:latin typeface="Times New Roman" pitchFamily="18" charset="0"/>
                    <a:cs typeface="Times New Roman" pitchFamily="18" charset="0"/>
                  </a:rPr>
                  <a:t>）や</a:t>
                </a:r>
                <a:r>
                  <a:rPr lang="en-US" altLang="ja-JP" dirty="0">
                    <a:latin typeface="Times New Roman" pitchFamily="18" charset="0"/>
                    <a:cs typeface="Times New Roman" pitchFamily="18" charset="0"/>
                  </a:rPr>
                  <a:t>3</a:t>
                </a:r>
                <a:r>
                  <a:rPr lang="ja-JP" altLang="en-US" dirty="0">
                    <a:latin typeface="Times New Roman" pitchFamily="18" charset="0"/>
                    <a:cs typeface="Times New Roman" pitchFamily="18" charset="0"/>
                  </a:rPr>
                  <a:t>になる数</a:t>
                </a:r>
                <a:r>
                  <a:rPr lang="en-US" altLang="ja-JP" dirty="0">
                    <a:latin typeface="Times New Roman" pitchFamily="18" charset="0"/>
                    <a:cs typeface="Times New Roman" pitchFamily="18" charset="0"/>
                  </a:rPr>
                  <a:t>(1.73205…)</a:t>
                </a:r>
                <a:r>
                  <a:rPr lang="ja-JP" altLang="en-US" dirty="0">
                    <a:latin typeface="Times New Roman" pitchFamily="18" charset="0"/>
                    <a:cs typeface="Times New Roman" pitchFamily="18" charset="0"/>
                  </a:rPr>
                  <a:t>は小数点以下が無限に続く（無理数）．</a:t>
                </a:r>
                <a:endParaRPr lang="en-US" altLang="ja-JP" dirty="0">
                  <a:latin typeface="Times New Roman" pitchFamily="18" charset="0"/>
                  <a:cs typeface="Times New Roman" pitchFamily="18" charset="0"/>
                </a:endParaRPr>
              </a:p>
              <a:p>
                <a:pPr lvl="1" algn="just"/>
                <a:r>
                  <a:rPr lang="ja-JP" altLang="en-US" dirty="0">
                    <a:latin typeface="Times New Roman" pitchFamily="18" charset="0"/>
                    <a:cs typeface="Times New Roman" pitchFamily="18" charset="0"/>
                  </a:rPr>
                  <a:t>一般に「変数</a:t>
                </a:r>
                <a:r>
                  <a:rPr lang="en-US" altLang="ja-JP" i="1" dirty="0">
                    <a:latin typeface="Times New Roman" pitchFamily="18" charset="0"/>
                    <a:cs typeface="Times New Roman" pitchFamily="18" charset="0"/>
                  </a:rPr>
                  <a:t>x</a:t>
                </a:r>
                <a:r>
                  <a:rPr lang="ja-JP" altLang="en-US" dirty="0">
                    <a:latin typeface="Times New Roman" pitchFamily="18" charset="0"/>
                    <a:cs typeface="Times New Roman" pitchFamily="18" charset="0"/>
                  </a:rPr>
                  <a:t>の平方根は</a:t>
                </a:r>
                <a14:m>
                  <m:oMath xmlns:m="http://schemas.openxmlformats.org/officeDocument/2006/math">
                    <m:rad>
                      <m:radPr>
                        <m:degHide m:val="on"/>
                        <m:ctrlPr>
                          <a:rPr lang="ja-JP" altLang="en-US" i="1" smtClean="0">
                            <a:latin typeface="Cambria Math" panose="02040503050406030204" pitchFamily="18" charset="0"/>
                            <a:cs typeface="Times New Roman" pitchFamily="18" charset="0"/>
                          </a:rPr>
                        </m:ctrlPr>
                      </m:radPr>
                      <m:deg/>
                      <m:e>
                        <m:r>
                          <a:rPr lang="en-US" altLang="ja-JP" b="0" i="1" smtClean="0">
                            <a:latin typeface="Cambria Math" panose="02040503050406030204" pitchFamily="18" charset="0"/>
                            <a:cs typeface="Times New Roman" pitchFamily="18" charset="0"/>
                          </a:rPr>
                          <m:t>𝑥</m:t>
                        </m:r>
                      </m:e>
                    </m:rad>
                  </m:oMath>
                </a14:m>
                <a:r>
                  <a:rPr lang="ja-JP" altLang="en-US" dirty="0">
                    <a:latin typeface="Times New Roman" pitchFamily="18" charset="0"/>
                    <a:cs typeface="Times New Roman" pitchFamily="18" charset="0"/>
                  </a:rPr>
                  <a:t>」．すなわち</a:t>
                </a:r>
                <a14:m>
                  <m:oMath xmlns:m="http://schemas.openxmlformats.org/officeDocument/2006/math">
                    <m:sSup>
                      <m:sSupPr>
                        <m:ctrlPr>
                          <a:rPr lang="en-US" altLang="ja-JP" i="1" smtClean="0">
                            <a:latin typeface="Cambria Math" panose="02040503050406030204" pitchFamily="18" charset="0"/>
                            <a:cs typeface="Times New Roman" pitchFamily="18" charset="0"/>
                          </a:rPr>
                        </m:ctrlPr>
                      </m:sSupPr>
                      <m:e>
                        <m:d>
                          <m:dPr>
                            <m:ctrlPr>
                              <a:rPr lang="en-US" altLang="ja-JP" i="1" smtClean="0">
                                <a:latin typeface="Cambria Math" panose="02040503050406030204" pitchFamily="18" charset="0"/>
                                <a:cs typeface="Times New Roman" pitchFamily="18" charset="0"/>
                              </a:rPr>
                            </m:ctrlPr>
                          </m:dPr>
                          <m:e>
                            <m:rad>
                              <m:radPr>
                                <m:degHide m:val="on"/>
                                <m:ctrlPr>
                                  <a:rPr lang="en-US" altLang="ja-JP" i="1" smtClean="0">
                                    <a:latin typeface="Cambria Math" panose="02040503050406030204" pitchFamily="18" charset="0"/>
                                    <a:cs typeface="Times New Roman" pitchFamily="18" charset="0"/>
                                  </a:rPr>
                                </m:ctrlPr>
                              </m:radPr>
                              <m:deg/>
                              <m:e>
                                <m:r>
                                  <a:rPr lang="en-US" altLang="ja-JP" b="0" i="1" smtClean="0">
                                    <a:latin typeface="Cambria Math" panose="02040503050406030204" pitchFamily="18" charset="0"/>
                                    <a:cs typeface="Times New Roman" pitchFamily="18" charset="0"/>
                                  </a:rPr>
                                  <m:t>𝑥</m:t>
                                </m:r>
                              </m:e>
                            </m:rad>
                          </m:e>
                        </m:d>
                      </m:e>
                      <m:sup>
                        <m:r>
                          <a:rPr lang="en-US" altLang="ja-JP" b="0" i="1" smtClean="0">
                            <a:latin typeface="Cambria Math" panose="02040503050406030204" pitchFamily="18" charset="0"/>
                            <a:cs typeface="Times New Roman" pitchFamily="18" charset="0"/>
                          </a:rPr>
                          <m:t>2</m:t>
                        </m:r>
                      </m:sup>
                    </m:sSup>
                    <m:r>
                      <a:rPr lang="en-US" altLang="ja-JP" b="0" i="1" smtClean="0">
                        <a:latin typeface="Cambria Math" panose="02040503050406030204" pitchFamily="18" charset="0"/>
                        <a:cs typeface="Times New Roman" pitchFamily="18" charset="0"/>
                      </a:rPr>
                      <m:t>=</m:t>
                    </m:r>
                    <m:r>
                      <a:rPr lang="en-US" altLang="ja-JP" b="0" i="1" smtClean="0">
                        <a:latin typeface="Cambria Math" panose="02040503050406030204" pitchFamily="18" charset="0"/>
                        <a:cs typeface="Times New Roman" pitchFamily="18" charset="0"/>
                      </a:rPr>
                      <m:t>𝑥</m:t>
                    </m:r>
                  </m:oMath>
                </a14:m>
                <a:endParaRPr lang="en-US" altLang="ja-JP" dirty="0">
                  <a:latin typeface="Times New Roman" pitchFamily="18" charset="0"/>
                  <a:cs typeface="Times New Roman" pitchFamily="18" charset="0"/>
                </a:endParaRPr>
              </a:p>
              <a:p>
                <a:pPr algn="just"/>
                <a:endParaRPr lang="en-US" altLang="ja-JP" sz="800" dirty="0">
                  <a:latin typeface="Times New Roman" pitchFamily="18" charset="0"/>
                  <a:cs typeface="Times New Roman" pitchFamily="18" charset="0"/>
                </a:endParaRPr>
              </a:p>
              <a:p>
                <a:pPr algn="just"/>
                <a:r>
                  <a:rPr lang="ja-JP" altLang="en-US" dirty="0">
                    <a:latin typeface="Times New Roman" pitchFamily="18" charset="0"/>
                    <a:cs typeface="Times New Roman" pitchFamily="18" charset="0"/>
                  </a:rPr>
                  <a:t>マイナスの値の平方根は実数ではない．</a:t>
                </a:r>
                <a:endParaRPr lang="en-US" altLang="ja-JP" dirty="0">
                  <a:latin typeface="Times New Roman" pitchFamily="18" charset="0"/>
                  <a:cs typeface="Times New Roman" pitchFamily="18" charset="0"/>
                </a:endParaRPr>
              </a:p>
              <a:p>
                <a:pPr lvl="1" algn="just"/>
                <a14:m>
                  <m:oMath xmlns:m="http://schemas.openxmlformats.org/officeDocument/2006/math">
                    <m:rad>
                      <m:radPr>
                        <m:degHide m:val="on"/>
                        <m:ctrlPr>
                          <a:rPr lang="ja-JP" altLang="en-US" i="1">
                            <a:latin typeface="Cambria Math" panose="02040503050406030204" pitchFamily="18" charset="0"/>
                            <a:cs typeface="Times New Roman" pitchFamily="18" charset="0"/>
                          </a:rPr>
                        </m:ctrlPr>
                      </m:radPr>
                      <m:deg/>
                      <m:e>
                        <m:r>
                          <a:rPr lang="en-US" altLang="ja-JP" b="0" i="1" smtClean="0">
                            <a:latin typeface="Cambria Math" panose="02040503050406030204" pitchFamily="18" charset="0"/>
                            <a:cs typeface="Times New Roman" pitchFamily="18" charset="0"/>
                          </a:rPr>
                          <m:t>−</m:t>
                        </m:r>
                        <m:r>
                          <a:rPr lang="en-US" altLang="ja-JP" i="1">
                            <a:latin typeface="Cambria Math" panose="02040503050406030204" pitchFamily="18" charset="0"/>
                            <a:cs typeface="Times New Roman" pitchFamily="18" charset="0"/>
                          </a:rPr>
                          <m:t>𝑥</m:t>
                        </m:r>
                      </m:e>
                    </m:rad>
                  </m:oMath>
                </a14:m>
                <a:r>
                  <a:rPr lang="ja-JP" altLang="en-US" dirty="0">
                    <a:latin typeface="Times New Roman" pitchFamily="18" charset="0"/>
                    <a:cs typeface="Times New Roman" pitchFamily="18" charset="0"/>
                  </a:rPr>
                  <a:t>であるような数を「複素数」という．経済学ではさほど使わないので気にしなくてよい．</a:t>
                </a:r>
                <a:endParaRPr lang="en-US" altLang="ja-JP" dirty="0">
                  <a:latin typeface="Times New Roman" pitchFamily="18" charset="0"/>
                  <a:cs typeface="Times New Roman" pitchFamily="18" charset="0"/>
                </a:endParaRPr>
              </a:p>
              <a:p>
                <a:endParaRPr kumimoji="1" lang="ja-JP" altLang="en-US" dirty="0">
                  <a:latin typeface="Times New Roman" pitchFamily="18" charset="0"/>
                  <a:cs typeface="Times New Roman" pitchFamily="18" charset="0"/>
                </a:endParaRPr>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a:blip r:embed="rId2"/>
                <a:stretch>
                  <a:fillRect l="-667" t="-1358" r="-1333"/>
                </a:stretch>
              </a:blipFill>
            </p:spPr>
            <p:txBody>
              <a:bodyPr/>
              <a:lstStyle/>
              <a:p>
                <a:r>
                  <a:rPr lang="ja-JP" altLang="en-US">
                    <a:noFill/>
                  </a:rPr>
                  <a:t> </a:t>
                </a:r>
              </a:p>
            </p:txBody>
          </p:sp>
        </mc:Fallback>
      </mc:AlternateContent>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21</a:t>
            </a:fld>
            <a:endParaRPr kumimoji="1" lang="ja-JP" altLang="en-US"/>
          </a:p>
        </p:txBody>
      </p:sp>
      <p:sp>
        <p:nvSpPr>
          <p:cNvPr id="9" name="日付プレースホルダー 8">
            <a:extLst>
              <a:ext uri="{FF2B5EF4-FFF2-40B4-BE49-F238E27FC236}">
                <a16:creationId xmlns:a16="http://schemas.microsoft.com/office/drawing/2014/main" id="{FBEEBA0C-FE75-40D1-B998-2E3B6014B562}"/>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510174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animEffect transition="in" filter="fade">
                                      <p:cBhvr>
                                        <p:cTn id="27" dur="500"/>
                                        <p:tgtEl>
                                          <p:spTgt spid="4">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
                                            <p:txEl>
                                              <p:pRg st="8" end="8"/>
                                            </p:txEl>
                                          </p:spTgt>
                                        </p:tgtEl>
                                        <p:attrNameLst>
                                          <p:attrName>style.visibility</p:attrName>
                                        </p:attrNameLst>
                                      </p:cBhvr>
                                      <p:to>
                                        <p:strVal val="visible"/>
                                      </p:to>
                                    </p:set>
                                    <p:animEffect transition="in" filter="fade">
                                      <p:cBhvr>
                                        <p:cTn id="30"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bg1"/>
                </a:solidFill>
              </a:rPr>
              <a:t>A.3 </a:t>
            </a:r>
            <a:r>
              <a:rPr lang="ja-JP" altLang="en-US" dirty="0">
                <a:solidFill>
                  <a:schemeClr val="bg1"/>
                </a:solidFill>
              </a:rPr>
              <a:t>式の基本ルール</a:t>
            </a:r>
            <a:endParaRPr kumimoji="1" lang="ja-JP" altLang="en-US" dirty="0">
              <a:solidFill>
                <a:schemeClr val="bg1"/>
              </a:solidFill>
            </a:endParaRPr>
          </a:p>
        </p:txBody>
      </p:sp>
      <p:sp>
        <p:nvSpPr>
          <p:cNvPr id="3" name="テキスト プレースホルダー 2"/>
          <p:cNvSpPr>
            <a:spLocks noGrp="1"/>
          </p:cNvSpPr>
          <p:nvPr>
            <p:ph type="body" idx="1"/>
          </p:nvPr>
        </p:nvSpPr>
        <p:spPr/>
        <p:txBody>
          <a:bodyPr/>
          <a:lstStyle/>
          <a:p>
            <a:endParaRPr kumimoji="1" lang="ja-JP" altLang="en-US"/>
          </a:p>
        </p:txBody>
      </p:sp>
      <p:sp>
        <p:nvSpPr>
          <p:cNvPr id="6" name="日付プレースホルダー 5">
            <a:extLst>
              <a:ext uri="{FF2B5EF4-FFF2-40B4-BE49-F238E27FC236}">
                <a16:creationId xmlns:a16="http://schemas.microsoft.com/office/drawing/2014/main" id="{8500B9C5-A053-42A7-973F-844DF0ED7945}"/>
              </a:ext>
            </a:extLst>
          </p:cNvPr>
          <p:cNvSpPr>
            <a:spLocks noGrp="1"/>
          </p:cNvSpPr>
          <p:nvPr>
            <p:ph type="dt" sz="half" idx="10"/>
          </p:nvPr>
        </p:nvSpPr>
        <p:spPr/>
        <p:txBody>
          <a:bodyPr/>
          <a:lstStyle/>
          <a:p>
            <a:r>
              <a:rPr kumimoji="1" lang="en-US" altLang="ja-JP">
                <a:solidFill>
                  <a:schemeClr val="bg2"/>
                </a:solidFill>
              </a:rPr>
              <a:t>ver. 2</a:t>
            </a:r>
            <a:endParaRPr kumimoji="1" lang="ja-JP" altLang="en-US">
              <a:solidFill>
                <a:schemeClr val="bg2"/>
              </a:solidFill>
            </a:endParaRPr>
          </a:p>
        </p:txBody>
      </p:sp>
    </p:spTree>
    <p:extLst>
      <p:ext uri="{BB962C8B-B14F-4D97-AF65-F5344CB8AC3E}">
        <p14:creationId xmlns:p14="http://schemas.microsoft.com/office/powerpoint/2010/main" val="36092504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lang="ja-JP" altLang="en-US" dirty="0">
                <a:solidFill>
                  <a:srgbClr val="0070C0"/>
                </a:solidFill>
              </a:rPr>
              <a:t>●</a:t>
            </a:r>
            <a:br>
              <a:rPr lang="en-US" altLang="ja-JP" dirty="0">
                <a:solidFill>
                  <a:srgbClr val="0070C0"/>
                </a:solidFill>
              </a:rPr>
            </a:br>
            <a:r>
              <a:rPr lang="ja-JP" altLang="en-US" dirty="0">
                <a:solidFill>
                  <a:srgbClr val="0070C0"/>
                </a:solidFill>
              </a:rPr>
              <a:t>加減</a:t>
            </a:r>
            <a:r>
              <a:rPr kumimoji="1" lang="ja-JP" altLang="en-US" dirty="0">
                <a:solidFill>
                  <a:srgbClr val="0070C0"/>
                </a:solidFill>
              </a:rPr>
              <a:t>乗除（＋－</a:t>
            </a:r>
            <a:r>
              <a:rPr kumimoji="1" lang="en-US" altLang="ja-JP" dirty="0">
                <a:solidFill>
                  <a:srgbClr val="0070C0"/>
                </a:solidFill>
              </a:rPr>
              <a:t>×÷</a:t>
            </a:r>
            <a:r>
              <a:rPr kumimoji="1" lang="ja-JP" altLang="en-US" dirty="0">
                <a:solidFill>
                  <a:srgbClr val="0070C0"/>
                </a:solidFill>
              </a:rPr>
              <a:t>）</a:t>
            </a:r>
          </a:p>
        </p:txBody>
      </p:sp>
      <p:sp>
        <p:nvSpPr>
          <p:cNvPr id="2" name="コンテンツ プレースホルダー 1"/>
          <p:cNvSpPr>
            <a:spLocks noGrp="1"/>
          </p:cNvSpPr>
          <p:nvPr>
            <p:ph sz="quarter" idx="1"/>
          </p:nvPr>
        </p:nvSpPr>
        <p:spPr>
          <a:xfrm>
            <a:off x="457200" y="1219200"/>
            <a:ext cx="8435280" cy="4937760"/>
          </a:xfrm>
        </p:spPr>
        <p:txBody>
          <a:bodyPr>
            <a:normAutofit lnSpcReduction="10000"/>
          </a:bodyPr>
          <a:lstStyle/>
          <a:p>
            <a:r>
              <a:rPr lang="ja-JP" altLang="en-US" dirty="0">
                <a:latin typeface="Times New Roman" panose="02020603050405020304" pitchFamily="18" charset="0"/>
                <a:cs typeface="Times New Roman" panose="02020603050405020304" pitchFamily="18" charset="0"/>
              </a:rPr>
              <a:t>実数上の変数 </a:t>
            </a:r>
            <a:r>
              <a:rPr lang="en-US" altLang="ja-JP" i="1" dirty="0">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a:t>
            </a:r>
            <a:r>
              <a:rPr lang="ja-JP" altLang="en-US" dirty="0">
                <a:latin typeface="Times New Roman" panose="02020603050405020304" pitchFamily="18" charset="0"/>
                <a:cs typeface="Times New Roman" panose="02020603050405020304" pitchFamily="18" charset="0"/>
              </a:rPr>
              <a:t> </a:t>
            </a:r>
            <a:r>
              <a:rPr lang="en-US" altLang="ja-JP" i="1" dirty="0">
                <a:latin typeface="Times New Roman" panose="02020603050405020304" pitchFamily="18" charset="0"/>
                <a:cs typeface="Times New Roman" panose="02020603050405020304" pitchFamily="18" charset="0"/>
              </a:rPr>
              <a:t>a </a:t>
            </a:r>
            <a:r>
              <a:rPr lang="ja-JP" altLang="en-US" dirty="0">
                <a:latin typeface="Times New Roman" panose="02020603050405020304" pitchFamily="18" charset="0"/>
                <a:cs typeface="Times New Roman" panose="02020603050405020304" pitchFamily="18" charset="0"/>
              </a:rPr>
              <a:t>を考える．ただし，</a:t>
            </a:r>
            <a:r>
              <a:rPr lang="en-US" altLang="ja-JP" i="1" dirty="0">
                <a:latin typeface="Times New Roman" panose="02020603050405020304" pitchFamily="18" charset="0"/>
                <a:cs typeface="Times New Roman" panose="02020603050405020304" pitchFamily="18" charset="0"/>
              </a:rPr>
              <a:t>a</a:t>
            </a:r>
            <a:r>
              <a:rPr lang="ja-JP" altLang="en-US" dirty="0">
                <a:latin typeface="Times New Roman" panose="02020603050405020304" pitchFamily="18" charset="0"/>
                <a:cs typeface="Times New Roman" panose="02020603050405020304" pitchFamily="18" charset="0"/>
              </a:rPr>
              <a:t>は正とする．</a:t>
            </a:r>
            <a:endParaRPr lang="en-US" altLang="ja-JP" dirty="0">
              <a:latin typeface="Times New Roman" panose="02020603050405020304" pitchFamily="18" charset="0"/>
              <a:cs typeface="Times New Roman" panose="02020603050405020304" pitchFamily="18" charset="0"/>
            </a:endParaRPr>
          </a:p>
          <a:p>
            <a:endParaRPr lang="en-US" altLang="ja-JP" dirty="0">
              <a:latin typeface="Times New Roman" panose="02020603050405020304" pitchFamily="18" charset="0"/>
              <a:cs typeface="Times New Roman" panose="02020603050405020304" pitchFamily="18" charset="0"/>
            </a:endParaRPr>
          </a:p>
          <a:p>
            <a:pPr lvl="1"/>
            <a:r>
              <a:rPr lang="ja-JP" altLang="en-US" dirty="0">
                <a:solidFill>
                  <a:schemeClr val="tx1"/>
                </a:solidFill>
                <a:latin typeface="Times New Roman" panose="02020603050405020304" pitchFamily="18" charset="0"/>
                <a:cs typeface="Times New Roman" panose="02020603050405020304" pitchFamily="18" charset="0"/>
              </a:rPr>
              <a:t>加法（足し算）</a:t>
            </a:r>
            <a:endParaRPr lang="en-US" altLang="ja-JP" dirty="0">
              <a:solidFill>
                <a:schemeClr val="tx1"/>
              </a:solidFill>
              <a:latin typeface="Times New Roman" panose="02020603050405020304" pitchFamily="18" charset="0"/>
              <a:cs typeface="Times New Roman" panose="02020603050405020304" pitchFamily="18" charset="0"/>
            </a:endParaRPr>
          </a:p>
          <a:p>
            <a:pPr lvl="2"/>
            <a:r>
              <a:rPr lang="ja-JP" altLang="en-US" dirty="0">
                <a:solidFill>
                  <a:schemeClr val="tx1"/>
                </a:solidFill>
                <a:latin typeface="Times New Roman" panose="02020603050405020304" pitchFamily="18" charset="0"/>
                <a:cs typeface="Times New Roman" panose="02020603050405020304" pitchFamily="18" charset="0"/>
              </a:rPr>
              <a:t> </a:t>
            </a:r>
            <a:r>
              <a:rPr lang="en-US" altLang="ja-JP" i="1" dirty="0" err="1">
                <a:solidFill>
                  <a:schemeClr val="tx1"/>
                </a:solidFill>
                <a:latin typeface="Times New Roman" panose="02020603050405020304" pitchFamily="18" charset="0"/>
                <a:cs typeface="Times New Roman" panose="02020603050405020304" pitchFamily="18" charset="0"/>
              </a:rPr>
              <a:t>x+a</a:t>
            </a:r>
            <a:r>
              <a:rPr lang="en-US" altLang="ja-JP" dirty="0">
                <a:solidFill>
                  <a:schemeClr val="tx1"/>
                </a:solidFill>
                <a:latin typeface="Times New Roman" panose="02020603050405020304" pitchFamily="18" charset="0"/>
                <a:cs typeface="Times New Roman" panose="02020603050405020304" pitchFamily="18" charset="0"/>
              </a:rPr>
              <a:t> </a:t>
            </a:r>
            <a:r>
              <a:rPr lang="ja-JP" altLang="en-US" dirty="0">
                <a:solidFill>
                  <a:schemeClr val="tx1"/>
                </a:solidFill>
                <a:latin typeface="Times New Roman" panose="02020603050405020304" pitchFamily="18" charset="0"/>
                <a:cs typeface="Times New Roman" panose="02020603050405020304" pitchFamily="18" charset="0"/>
              </a:rPr>
              <a:t>とは，</a:t>
            </a:r>
            <a:r>
              <a:rPr lang="ja-JP" altLang="en-US" dirty="0">
                <a:solidFill>
                  <a:srgbClr val="0070C0"/>
                </a:solidFill>
                <a:latin typeface="Times New Roman" panose="02020603050405020304" pitchFamily="18" charset="0"/>
                <a:cs typeface="Times New Roman" panose="02020603050405020304" pitchFamily="18" charset="0"/>
              </a:rPr>
              <a:t>実数上の点</a:t>
            </a:r>
            <a:r>
              <a:rPr lang="en-US" altLang="ja-JP" i="1" dirty="0">
                <a:solidFill>
                  <a:srgbClr val="0070C0"/>
                </a:solidFill>
                <a:latin typeface="Times New Roman" panose="02020603050405020304" pitchFamily="18" charset="0"/>
                <a:cs typeface="Times New Roman" panose="02020603050405020304" pitchFamily="18" charset="0"/>
              </a:rPr>
              <a:t>x</a:t>
            </a:r>
            <a:r>
              <a:rPr lang="ja-JP" altLang="en-US" dirty="0">
                <a:solidFill>
                  <a:srgbClr val="0070C0"/>
                </a:solidFill>
                <a:latin typeface="Times New Roman" panose="02020603050405020304" pitchFamily="18" charset="0"/>
                <a:cs typeface="Times New Roman" panose="02020603050405020304" pitchFamily="18" charset="0"/>
              </a:rPr>
              <a:t>から</a:t>
            </a:r>
            <a:r>
              <a:rPr lang="ja-JP" altLang="en-US" dirty="0">
                <a:solidFill>
                  <a:srgbClr val="FF0000"/>
                </a:solidFill>
                <a:latin typeface="Times New Roman" panose="02020603050405020304" pitchFamily="18" charset="0"/>
                <a:cs typeface="Times New Roman" panose="02020603050405020304" pitchFamily="18" charset="0"/>
              </a:rPr>
              <a:t>右側に</a:t>
            </a:r>
            <a:r>
              <a:rPr lang="en-US" altLang="ja-JP" i="1" dirty="0">
                <a:solidFill>
                  <a:srgbClr val="0070C0"/>
                </a:solidFill>
                <a:latin typeface="Times New Roman" panose="02020603050405020304" pitchFamily="18" charset="0"/>
                <a:cs typeface="Times New Roman" panose="02020603050405020304" pitchFamily="18" charset="0"/>
              </a:rPr>
              <a:t>a</a:t>
            </a:r>
            <a:r>
              <a:rPr lang="ja-JP" altLang="en-US" dirty="0" err="1">
                <a:solidFill>
                  <a:srgbClr val="0070C0"/>
                </a:solidFill>
                <a:latin typeface="Times New Roman" panose="02020603050405020304" pitchFamily="18" charset="0"/>
                <a:cs typeface="Times New Roman" panose="02020603050405020304" pitchFamily="18" charset="0"/>
              </a:rPr>
              <a:t>だけ</a:t>
            </a:r>
            <a:r>
              <a:rPr lang="ja-JP" altLang="en-US" dirty="0">
                <a:solidFill>
                  <a:srgbClr val="0070C0"/>
                </a:solidFill>
                <a:latin typeface="Times New Roman" panose="02020603050405020304" pitchFamily="18" charset="0"/>
                <a:cs typeface="Times New Roman" panose="02020603050405020304" pitchFamily="18" charset="0"/>
              </a:rPr>
              <a:t>移動</a:t>
            </a:r>
            <a:r>
              <a:rPr lang="ja-JP" altLang="en-US" dirty="0">
                <a:solidFill>
                  <a:schemeClr val="tx1"/>
                </a:solidFill>
                <a:latin typeface="Times New Roman" panose="02020603050405020304" pitchFamily="18" charset="0"/>
                <a:cs typeface="Times New Roman" panose="02020603050405020304" pitchFamily="18" charset="0"/>
              </a:rPr>
              <a:t>させる操作．</a:t>
            </a:r>
            <a:endParaRPr lang="en-US" altLang="ja-JP" dirty="0">
              <a:solidFill>
                <a:schemeClr val="tx1"/>
              </a:solidFill>
              <a:latin typeface="Times New Roman" panose="02020603050405020304" pitchFamily="18" charset="0"/>
              <a:cs typeface="Times New Roman" panose="02020603050405020304" pitchFamily="18" charset="0"/>
            </a:endParaRPr>
          </a:p>
          <a:p>
            <a:pPr lvl="1"/>
            <a:r>
              <a:rPr lang="ja-JP" altLang="en-US" dirty="0">
                <a:solidFill>
                  <a:schemeClr val="tx1"/>
                </a:solidFill>
                <a:latin typeface="Times New Roman" panose="02020603050405020304" pitchFamily="18" charset="0"/>
                <a:cs typeface="Times New Roman" panose="02020603050405020304" pitchFamily="18" charset="0"/>
              </a:rPr>
              <a:t>減法（引き算）</a:t>
            </a:r>
            <a:endParaRPr lang="en-US" altLang="ja-JP" dirty="0">
              <a:solidFill>
                <a:schemeClr val="tx1"/>
              </a:solidFill>
              <a:latin typeface="Times New Roman" panose="02020603050405020304" pitchFamily="18" charset="0"/>
              <a:cs typeface="Times New Roman" panose="02020603050405020304" pitchFamily="18" charset="0"/>
            </a:endParaRPr>
          </a:p>
          <a:p>
            <a:pPr lvl="2"/>
            <a:r>
              <a:rPr lang="en-US" altLang="ja-JP" i="1" dirty="0">
                <a:solidFill>
                  <a:schemeClr val="tx1"/>
                </a:solidFill>
                <a:latin typeface="Times New Roman" panose="02020603050405020304" pitchFamily="18" charset="0"/>
                <a:cs typeface="Times New Roman" panose="02020603050405020304" pitchFamily="18" charset="0"/>
              </a:rPr>
              <a:t> x</a:t>
            </a:r>
            <a:r>
              <a:rPr lang="ja-JP" altLang="en-US" i="1" dirty="0">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a</a:t>
            </a:r>
            <a:r>
              <a:rPr lang="en-US" altLang="ja-JP" dirty="0">
                <a:solidFill>
                  <a:schemeClr val="tx1"/>
                </a:solidFill>
                <a:latin typeface="Times New Roman" panose="02020603050405020304" pitchFamily="18" charset="0"/>
                <a:cs typeface="Times New Roman" panose="02020603050405020304" pitchFamily="18" charset="0"/>
              </a:rPr>
              <a:t> </a:t>
            </a:r>
            <a:r>
              <a:rPr lang="ja-JP" altLang="en-US" dirty="0">
                <a:solidFill>
                  <a:schemeClr val="tx1"/>
                </a:solidFill>
                <a:latin typeface="Times New Roman" panose="02020603050405020304" pitchFamily="18" charset="0"/>
                <a:cs typeface="Times New Roman" panose="02020603050405020304" pitchFamily="18" charset="0"/>
              </a:rPr>
              <a:t>とは，</a:t>
            </a:r>
            <a:r>
              <a:rPr lang="ja-JP" altLang="en-US" dirty="0">
                <a:solidFill>
                  <a:srgbClr val="0070C0"/>
                </a:solidFill>
                <a:latin typeface="Times New Roman" panose="02020603050405020304" pitchFamily="18" charset="0"/>
                <a:cs typeface="Times New Roman" panose="02020603050405020304" pitchFamily="18" charset="0"/>
              </a:rPr>
              <a:t>実数上の点</a:t>
            </a:r>
            <a:r>
              <a:rPr lang="en-US" altLang="ja-JP" i="1" dirty="0">
                <a:solidFill>
                  <a:srgbClr val="0070C0"/>
                </a:solidFill>
                <a:latin typeface="Times New Roman" panose="02020603050405020304" pitchFamily="18" charset="0"/>
                <a:cs typeface="Times New Roman" panose="02020603050405020304" pitchFamily="18" charset="0"/>
              </a:rPr>
              <a:t>x</a:t>
            </a:r>
            <a:r>
              <a:rPr lang="ja-JP" altLang="en-US" dirty="0">
                <a:solidFill>
                  <a:srgbClr val="0070C0"/>
                </a:solidFill>
                <a:latin typeface="Times New Roman" panose="02020603050405020304" pitchFamily="18" charset="0"/>
                <a:cs typeface="Times New Roman" panose="02020603050405020304" pitchFamily="18" charset="0"/>
              </a:rPr>
              <a:t>から</a:t>
            </a:r>
            <a:r>
              <a:rPr lang="ja-JP" altLang="en-US" dirty="0">
                <a:solidFill>
                  <a:srgbClr val="FF0000"/>
                </a:solidFill>
                <a:latin typeface="Times New Roman" panose="02020603050405020304" pitchFamily="18" charset="0"/>
                <a:cs typeface="Times New Roman" panose="02020603050405020304" pitchFamily="18" charset="0"/>
              </a:rPr>
              <a:t>左側に</a:t>
            </a:r>
            <a:r>
              <a:rPr lang="en-US" altLang="ja-JP" i="1" dirty="0">
                <a:solidFill>
                  <a:srgbClr val="0070C0"/>
                </a:solidFill>
                <a:latin typeface="Times New Roman" panose="02020603050405020304" pitchFamily="18" charset="0"/>
                <a:cs typeface="Times New Roman" panose="02020603050405020304" pitchFamily="18" charset="0"/>
              </a:rPr>
              <a:t>a</a:t>
            </a:r>
            <a:r>
              <a:rPr lang="ja-JP" altLang="en-US" dirty="0" err="1">
                <a:solidFill>
                  <a:srgbClr val="0070C0"/>
                </a:solidFill>
                <a:latin typeface="Times New Roman" panose="02020603050405020304" pitchFamily="18" charset="0"/>
                <a:cs typeface="Times New Roman" panose="02020603050405020304" pitchFamily="18" charset="0"/>
              </a:rPr>
              <a:t>だけ</a:t>
            </a:r>
            <a:r>
              <a:rPr lang="ja-JP" altLang="en-US" dirty="0">
                <a:solidFill>
                  <a:srgbClr val="0070C0"/>
                </a:solidFill>
                <a:latin typeface="Times New Roman" panose="02020603050405020304" pitchFamily="18" charset="0"/>
                <a:cs typeface="Times New Roman" panose="02020603050405020304" pitchFamily="18" charset="0"/>
              </a:rPr>
              <a:t>移動</a:t>
            </a:r>
            <a:r>
              <a:rPr lang="ja-JP" altLang="en-US" dirty="0">
                <a:solidFill>
                  <a:schemeClr val="tx1"/>
                </a:solidFill>
                <a:latin typeface="Times New Roman" panose="02020603050405020304" pitchFamily="18" charset="0"/>
                <a:cs typeface="Times New Roman" panose="02020603050405020304" pitchFamily="18" charset="0"/>
              </a:rPr>
              <a:t>させる操作．</a:t>
            </a:r>
            <a:endParaRPr lang="en-US" altLang="ja-JP" dirty="0">
              <a:solidFill>
                <a:schemeClr val="tx1"/>
              </a:solidFill>
              <a:latin typeface="Times New Roman" panose="02020603050405020304" pitchFamily="18" charset="0"/>
              <a:cs typeface="Times New Roman" panose="02020603050405020304" pitchFamily="18" charset="0"/>
            </a:endParaRPr>
          </a:p>
          <a:p>
            <a:pPr lvl="1"/>
            <a:endParaRPr lang="en-US" altLang="ja-JP" sz="800" dirty="0">
              <a:solidFill>
                <a:schemeClr val="tx1"/>
              </a:solidFill>
              <a:latin typeface="Times New Roman" panose="02020603050405020304" pitchFamily="18" charset="0"/>
              <a:cs typeface="Times New Roman" panose="02020603050405020304" pitchFamily="18" charset="0"/>
            </a:endParaRPr>
          </a:p>
          <a:p>
            <a:pPr lvl="1"/>
            <a:r>
              <a:rPr lang="ja-JP" altLang="en-US" dirty="0">
                <a:solidFill>
                  <a:schemeClr val="tx1"/>
                </a:solidFill>
                <a:latin typeface="Times New Roman" panose="02020603050405020304" pitchFamily="18" charset="0"/>
                <a:cs typeface="Times New Roman" panose="02020603050405020304" pitchFamily="18" charset="0"/>
              </a:rPr>
              <a:t>乗法（掛け算）</a:t>
            </a:r>
            <a:endParaRPr lang="en-US" altLang="ja-JP" dirty="0">
              <a:solidFill>
                <a:schemeClr val="tx1"/>
              </a:solidFill>
              <a:latin typeface="Times New Roman" panose="02020603050405020304" pitchFamily="18" charset="0"/>
              <a:cs typeface="Times New Roman" panose="02020603050405020304" pitchFamily="18" charset="0"/>
            </a:endParaRPr>
          </a:p>
          <a:p>
            <a:pPr lvl="2"/>
            <a:r>
              <a:rPr lang="en-US" altLang="ja-JP" i="1" dirty="0" err="1">
                <a:solidFill>
                  <a:schemeClr val="tx1"/>
                </a:solidFill>
                <a:latin typeface="Times New Roman" panose="02020603050405020304" pitchFamily="18" charset="0"/>
                <a:cs typeface="Times New Roman" panose="02020603050405020304" pitchFamily="18" charset="0"/>
              </a:rPr>
              <a:t>a</a:t>
            </a:r>
            <a:r>
              <a:rPr lang="en-US" altLang="ja-JP" dirty="0" err="1">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x</a:t>
            </a:r>
            <a:r>
              <a:rPr lang="en-US" altLang="ja-JP" i="1" dirty="0">
                <a:solidFill>
                  <a:schemeClr val="tx1"/>
                </a:solidFill>
                <a:latin typeface="Times New Roman" panose="02020603050405020304" pitchFamily="18" charset="0"/>
                <a:cs typeface="Times New Roman" panose="02020603050405020304" pitchFamily="18" charset="0"/>
              </a:rPr>
              <a:t> </a:t>
            </a:r>
            <a:r>
              <a:rPr lang="ja-JP" altLang="en-US" dirty="0">
                <a:solidFill>
                  <a:schemeClr val="tx1"/>
                </a:solidFill>
                <a:latin typeface="Times New Roman" panose="02020603050405020304" pitchFamily="18" charset="0"/>
                <a:cs typeface="Times New Roman" panose="02020603050405020304" pitchFamily="18" charset="0"/>
              </a:rPr>
              <a:t>とは，</a:t>
            </a:r>
            <a:r>
              <a:rPr lang="en-US" altLang="ja-JP" i="1" dirty="0">
                <a:solidFill>
                  <a:srgbClr val="0070C0"/>
                </a:solidFill>
                <a:latin typeface="Times New Roman" panose="02020603050405020304" pitchFamily="18" charset="0"/>
                <a:cs typeface="Times New Roman" panose="02020603050405020304" pitchFamily="18" charset="0"/>
              </a:rPr>
              <a:t>x</a:t>
            </a:r>
            <a:r>
              <a:rPr lang="ja-JP" altLang="en-US" dirty="0">
                <a:solidFill>
                  <a:srgbClr val="0070C0"/>
                </a:solidFill>
                <a:latin typeface="Times New Roman" panose="02020603050405020304" pitchFamily="18" charset="0"/>
                <a:cs typeface="Times New Roman" panose="02020603050405020304" pitchFamily="18" charset="0"/>
              </a:rPr>
              <a:t>と</a:t>
            </a:r>
            <a:r>
              <a:rPr lang="ja-JP" altLang="en-US" dirty="0">
                <a:solidFill>
                  <a:srgbClr val="FF0000"/>
                </a:solidFill>
                <a:latin typeface="Times New Roman" panose="02020603050405020304" pitchFamily="18" charset="0"/>
                <a:cs typeface="Times New Roman" panose="02020603050405020304" pitchFamily="18" charset="0"/>
              </a:rPr>
              <a:t>同じ方向に</a:t>
            </a:r>
            <a:r>
              <a:rPr lang="en-US" altLang="ja-JP" dirty="0">
                <a:solidFill>
                  <a:srgbClr val="0070C0"/>
                </a:solidFill>
                <a:latin typeface="Times New Roman" panose="02020603050405020304" pitchFamily="18" charset="0"/>
                <a:cs typeface="Times New Roman" panose="02020603050405020304" pitchFamily="18" charset="0"/>
              </a:rPr>
              <a:t>0</a:t>
            </a:r>
            <a:r>
              <a:rPr lang="ja-JP" altLang="en-US" dirty="0">
                <a:solidFill>
                  <a:srgbClr val="0070C0"/>
                </a:solidFill>
                <a:latin typeface="Times New Roman" panose="02020603050405020304" pitchFamily="18" charset="0"/>
                <a:cs typeface="Times New Roman" panose="02020603050405020304" pitchFamily="18" charset="0"/>
              </a:rPr>
              <a:t>（原点から）</a:t>
            </a:r>
            <a:r>
              <a:rPr lang="en-US" altLang="ja-JP" i="1" dirty="0">
                <a:solidFill>
                  <a:srgbClr val="0070C0"/>
                </a:solidFill>
                <a:latin typeface="Times New Roman" panose="02020603050405020304" pitchFamily="18" charset="0"/>
                <a:cs typeface="Times New Roman" panose="02020603050405020304" pitchFamily="18" charset="0"/>
              </a:rPr>
              <a:t>x</a:t>
            </a:r>
            <a:r>
              <a:rPr lang="ja-JP" altLang="en-US" dirty="0">
                <a:solidFill>
                  <a:srgbClr val="0070C0"/>
                </a:solidFill>
                <a:latin typeface="Times New Roman" panose="02020603050405020304" pitchFamily="18" charset="0"/>
                <a:cs typeface="Times New Roman" panose="02020603050405020304" pitchFamily="18" charset="0"/>
              </a:rPr>
              <a:t>を</a:t>
            </a:r>
            <a:r>
              <a:rPr lang="en-US" altLang="ja-JP" i="1" dirty="0">
                <a:solidFill>
                  <a:srgbClr val="0070C0"/>
                </a:solidFill>
                <a:latin typeface="Times New Roman" panose="02020603050405020304" pitchFamily="18" charset="0"/>
                <a:cs typeface="Times New Roman" panose="02020603050405020304" pitchFamily="18" charset="0"/>
              </a:rPr>
              <a:t>a</a:t>
            </a:r>
            <a:r>
              <a:rPr lang="ja-JP" altLang="en-US" dirty="0">
                <a:solidFill>
                  <a:srgbClr val="0070C0"/>
                </a:solidFill>
                <a:latin typeface="Times New Roman" panose="02020603050405020304" pitchFamily="18" charset="0"/>
                <a:cs typeface="Times New Roman" panose="02020603050405020304" pitchFamily="18" charset="0"/>
              </a:rPr>
              <a:t>個分並べる</a:t>
            </a:r>
            <a:r>
              <a:rPr lang="ja-JP" altLang="en-US" dirty="0">
                <a:solidFill>
                  <a:schemeClr val="tx1"/>
                </a:solidFill>
                <a:latin typeface="Times New Roman" panose="02020603050405020304" pitchFamily="18" charset="0"/>
                <a:cs typeface="Times New Roman" panose="02020603050405020304" pitchFamily="18" charset="0"/>
              </a:rPr>
              <a:t>操作．</a:t>
            </a:r>
            <a:endParaRPr lang="en-US" altLang="ja-JP" dirty="0">
              <a:solidFill>
                <a:schemeClr val="tx1"/>
              </a:solidFill>
              <a:latin typeface="Times New Roman" panose="02020603050405020304" pitchFamily="18" charset="0"/>
              <a:cs typeface="Times New Roman" panose="02020603050405020304" pitchFamily="18" charset="0"/>
            </a:endParaRPr>
          </a:p>
          <a:p>
            <a:pPr lvl="1"/>
            <a:r>
              <a:rPr lang="ja-JP" altLang="en-US" dirty="0">
                <a:solidFill>
                  <a:schemeClr val="tx1"/>
                </a:solidFill>
                <a:latin typeface="Times New Roman" panose="02020603050405020304" pitchFamily="18" charset="0"/>
                <a:cs typeface="Times New Roman" panose="02020603050405020304" pitchFamily="18" charset="0"/>
              </a:rPr>
              <a:t>乗法（掛け算）</a:t>
            </a:r>
            <a:endParaRPr lang="en-US" altLang="ja-JP" dirty="0">
              <a:solidFill>
                <a:schemeClr val="tx1"/>
              </a:solidFill>
              <a:latin typeface="Times New Roman" panose="02020603050405020304" pitchFamily="18" charset="0"/>
              <a:cs typeface="Times New Roman" panose="02020603050405020304" pitchFamily="18" charset="0"/>
            </a:endParaRPr>
          </a:p>
          <a:p>
            <a:pPr lvl="2"/>
            <a:r>
              <a:rPr lang="ja-JP" altLang="en-US" dirty="0">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a</a:t>
            </a:r>
            <a:r>
              <a:rPr lang="en-US" altLang="ja-JP" dirty="0" err="1">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x</a:t>
            </a:r>
            <a:r>
              <a:rPr lang="en-US" altLang="ja-JP" i="1" dirty="0">
                <a:solidFill>
                  <a:schemeClr val="tx1"/>
                </a:solidFill>
                <a:latin typeface="Times New Roman" panose="02020603050405020304" pitchFamily="18" charset="0"/>
                <a:cs typeface="Times New Roman" panose="02020603050405020304" pitchFamily="18" charset="0"/>
              </a:rPr>
              <a:t> </a:t>
            </a:r>
            <a:r>
              <a:rPr lang="ja-JP" altLang="en-US" dirty="0">
                <a:solidFill>
                  <a:schemeClr val="tx1"/>
                </a:solidFill>
                <a:latin typeface="Times New Roman" panose="02020603050405020304" pitchFamily="18" charset="0"/>
                <a:cs typeface="Times New Roman" panose="02020603050405020304" pitchFamily="18" charset="0"/>
              </a:rPr>
              <a:t>とは，</a:t>
            </a:r>
            <a:r>
              <a:rPr lang="en-US" altLang="ja-JP" i="1" dirty="0">
                <a:solidFill>
                  <a:srgbClr val="0070C0"/>
                </a:solidFill>
                <a:latin typeface="Times New Roman" panose="02020603050405020304" pitchFamily="18" charset="0"/>
                <a:cs typeface="Times New Roman" panose="02020603050405020304" pitchFamily="18" charset="0"/>
              </a:rPr>
              <a:t>x</a:t>
            </a:r>
            <a:r>
              <a:rPr lang="ja-JP" altLang="en-US" dirty="0">
                <a:solidFill>
                  <a:srgbClr val="0070C0"/>
                </a:solidFill>
                <a:latin typeface="Times New Roman" panose="02020603050405020304" pitchFamily="18" charset="0"/>
                <a:cs typeface="Times New Roman" panose="02020603050405020304" pitchFamily="18" charset="0"/>
              </a:rPr>
              <a:t>を</a:t>
            </a:r>
            <a:r>
              <a:rPr lang="ja-JP" altLang="en-US" dirty="0">
                <a:solidFill>
                  <a:srgbClr val="FF0000"/>
                </a:solidFill>
                <a:latin typeface="Times New Roman" panose="02020603050405020304" pitchFamily="18" charset="0"/>
                <a:cs typeface="Times New Roman" panose="02020603050405020304" pitchFamily="18" charset="0"/>
              </a:rPr>
              <a:t>逆方向にして</a:t>
            </a:r>
            <a:r>
              <a:rPr lang="en-US" altLang="ja-JP" dirty="0">
                <a:solidFill>
                  <a:srgbClr val="0070C0"/>
                </a:solidFill>
                <a:latin typeface="Times New Roman" panose="02020603050405020304" pitchFamily="18" charset="0"/>
                <a:cs typeface="Times New Roman" panose="02020603050405020304" pitchFamily="18" charset="0"/>
              </a:rPr>
              <a:t>0</a:t>
            </a:r>
            <a:r>
              <a:rPr lang="ja-JP" altLang="en-US" dirty="0">
                <a:solidFill>
                  <a:srgbClr val="0070C0"/>
                </a:solidFill>
                <a:latin typeface="Times New Roman" panose="02020603050405020304" pitchFamily="18" charset="0"/>
                <a:cs typeface="Times New Roman" panose="02020603050405020304" pitchFamily="18" charset="0"/>
              </a:rPr>
              <a:t>（原点から） </a:t>
            </a:r>
            <a:r>
              <a:rPr lang="en-US" altLang="ja-JP" i="1" dirty="0">
                <a:solidFill>
                  <a:srgbClr val="0070C0"/>
                </a:solidFill>
                <a:latin typeface="Times New Roman" panose="02020603050405020304" pitchFamily="18" charset="0"/>
                <a:cs typeface="Times New Roman" panose="02020603050405020304" pitchFamily="18" charset="0"/>
              </a:rPr>
              <a:t>x</a:t>
            </a:r>
            <a:r>
              <a:rPr lang="ja-JP" altLang="en-US" dirty="0">
                <a:solidFill>
                  <a:srgbClr val="0070C0"/>
                </a:solidFill>
                <a:latin typeface="Times New Roman" panose="02020603050405020304" pitchFamily="18" charset="0"/>
                <a:cs typeface="Times New Roman" panose="02020603050405020304" pitchFamily="18" charset="0"/>
              </a:rPr>
              <a:t>を</a:t>
            </a:r>
            <a:r>
              <a:rPr lang="en-US" altLang="ja-JP" i="1" dirty="0">
                <a:solidFill>
                  <a:srgbClr val="0070C0"/>
                </a:solidFill>
                <a:latin typeface="Times New Roman" panose="02020603050405020304" pitchFamily="18" charset="0"/>
                <a:cs typeface="Times New Roman" panose="02020603050405020304" pitchFamily="18" charset="0"/>
              </a:rPr>
              <a:t>a</a:t>
            </a:r>
            <a:r>
              <a:rPr lang="ja-JP" altLang="en-US" dirty="0">
                <a:solidFill>
                  <a:srgbClr val="0070C0"/>
                </a:solidFill>
                <a:latin typeface="Times New Roman" panose="02020603050405020304" pitchFamily="18" charset="0"/>
                <a:cs typeface="Times New Roman" panose="02020603050405020304" pitchFamily="18" charset="0"/>
              </a:rPr>
              <a:t>個分並べる</a:t>
            </a:r>
            <a:r>
              <a:rPr lang="ja-JP" altLang="en-US" dirty="0">
                <a:solidFill>
                  <a:schemeClr val="tx1"/>
                </a:solidFill>
                <a:latin typeface="Times New Roman" panose="02020603050405020304" pitchFamily="18" charset="0"/>
                <a:cs typeface="Times New Roman" panose="02020603050405020304" pitchFamily="18" charset="0"/>
              </a:rPr>
              <a:t>操作．</a:t>
            </a:r>
            <a:endParaRPr lang="en-US" altLang="ja-JP" dirty="0">
              <a:solidFill>
                <a:schemeClr val="tx1"/>
              </a:solidFill>
              <a:latin typeface="Times New Roman" panose="02020603050405020304" pitchFamily="18" charset="0"/>
              <a:cs typeface="Times New Roman" panose="02020603050405020304" pitchFamily="18" charset="0"/>
            </a:endParaRPr>
          </a:p>
          <a:p>
            <a:pPr lvl="1"/>
            <a:endParaRPr lang="en-US" altLang="ja-JP" sz="800" dirty="0">
              <a:solidFill>
                <a:schemeClr val="tx1"/>
              </a:solidFill>
              <a:latin typeface="Times New Roman" panose="02020603050405020304" pitchFamily="18" charset="0"/>
              <a:cs typeface="Times New Roman" panose="02020603050405020304" pitchFamily="18" charset="0"/>
            </a:endParaRPr>
          </a:p>
          <a:p>
            <a:pPr lvl="1"/>
            <a:r>
              <a:rPr lang="ja-JP" altLang="en-US" dirty="0">
                <a:solidFill>
                  <a:schemeClr val="tx1"/>
                </a:solidFill>
                <a:latin typeface="Times New Roman" panose="02020603050405020304" pitchFamily="18" charset="0"/>
                <a:cs typeface="Times New Roman" panose="02020603050405020304" pitchFamily="18" charset="0"/>
              </a:rPr>
              <a:t>除法（割り算）</a:t>
            </a:r>
            <a:endParaRPr lang="en-US" altLang="ja-JP" dirty="0">
              <a:solidFill>
                <a:schemeClr val="tx1"/>
              </a:solidFill>
              <a:latin typeface="Times New Roman" panose="02020603050405020304" pitchFamily="18" charset="0"/>
              <a:cs typeface="Times New Roman" panose="02020603050405020304" pitchFamily="18" charset="0"/>
            </a:endParaRPr>
          </a:p>
          <a:p>
            <a:pPr lvl="2"/>
            <a:r>
              <a:rPr lang="en-US" altLang="ja-JP" i="1" dirty="0" err="1">
                <a:solidFill>
                  <a:schemeClr val="tx1"/>
                </a:solidFill>
                <a:latin typeface="Times New Roman" panose="02020603050405020304" pitchFamily="18" charset="0"/>
                <a:cs typeface="Times New Roman" panose="02020603050405020304" pitchFamily="18" charset="0"/>
              </a:rPr>
              <a:t>a</a:t>
            </a:r>
            <a:r>
              <a:rPr lang="en-US" altLang="ja-JP" dirty="0" err="1">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x</a:t>
            </a:r>
            <a:r>
              <a:rPr lang="ja-JP" altLang="en-US" dirty="0">
                <a:solidFill>
                  <a:schemeClr val="tx1"/>
                </a:solidFill>
                <a:latin typeface="Times New Roman" panose="02020603050405020304" pitchFamily="18" charset="0"/>
                <a:cs typeface="Times New Roman" panose="02020603050405020304" pitchFamily="18" charset="0"/>
              </a:rPr>
              <a:t>とは</a:t>
            </a:r>
            <a:r>
              <a:rPr lang="ja-JP" altLang="en-US" dirty="0">
                <a:latin typeface="Times New Roman" panose="02020603050405020304" pitchFamily="18" charset="0"/>
                <a:cs typeface="Times New Roman" panose="02020603050405020304" pitchFamily="18" charset="0"/>
              </a:rPr>
              <a:t>，</a:t>
            </a:r>
            <a:r>
              <a:rPr lang="en-US" altLang="ja-JP" i="1" dirty="0">
                <a:solidFill>
                  <a:srgbClr val="0070C0"/>
                </a:solidFill>
                <a:latin typeface="Times New Roman" panose="02020603050405020304" pitchFamily="18" charset="0"/>
                <a:cs typeface="Times New Roman" panose="02020603050405020304" pitchFamily="18" charset="0"/>
              </a:rPr>
              <a:t>x</a:t>
            </a:r>
            <a:r>
              <a:rPr lang="ja-JP" altLang="en-US" dirty="0">
                <a:solidFill>
                  <a:srgbClr val="0070C0"/>
                </a:solidFill>
                <a:latin typeface="Times New Roman" panose="02020603050405020304" pitchFamily="18" charset="0"/>
                <a:cs typeface="Times New Roman" panose="02020603050405020304" pitchFamily="18" charset="0"/>
              </a:rPr>
              <a:t>の長さを</a:t>
            </a:r>
            <a:r>
              <a:rPr lang="en-US" altLang="ja-JP" i="1" dirty="0">
                <a:solidFill>
                  <a:srgbClr val="FF0000"/>
                </a:solidFill>
                <a:latin typeface="Times New Roman" panose="02020603050405020304" pitchFamily="18" charset="0"/>
                <a:cs typeface="Times New Roman" panose="02020603050405020304" pitchFamily="18" charset="0"/>
              </a:rPr>
              <a:t>a</a:t>
            </a:r>
            <a:r>
              <a:rPr lang="ja-JP" altLang="en-US" dirty="0">
                <a:solidFill>
                  <a:srgbClr val="FF0000"/>
                </a:solidFill>
                <a:latin typeface="Times New Roman" panose="02020603050405020304" pitchFamily="18" charset="0"/>
                <a:cs typeface="Times New Roman" panose="02020603050405020304" pitchFamily="18" charset="0"/>
              </a:rPr>
              <a:t>等分に分割</a:t>
            </a:r>
            <a:r>
              <a:rPr lang="ja-JP" altLang="en-US" dirty="0">
                <a:solidFill>
                  <a:srgbClr val="0070C0"/>
                </a:solidFill>
                <a:latin typeface="Times New Roman" panose="02020603050405020304" pitchFamily="18" charset="0"/>
                <a:cs typeface="Times New Roman" panose="02020603050405020304" pitchFamily="18" charset="0"/>
              </a:rPr>
              <a:t>したものの</a:t>
            </a:r>
            <a:r>
              <a:rPr lang="en-US" altLang="ja-JP" dirty="0">
                <a:solidFill>
                  <a:srgbClr val="0070C0"/>
                </a:solidFill>
                <a:latin typeface="Times New Roman" panose="02020603050405020304" pitchFamily="18" charset="0"/>
                <a:cs typeface="Times New Roman" panose="02020603050405020304" pitchFamily="18" charset="0"/>
              </a:rPr>
              <a:t>1</a:t>
            </a:r>
            <a:r>
              <a:rPr lang="ja-JP" altLang="en-US" dirty="0">
                <a:solidFill>
                  <a:srgbClr val="0070C0"/>
                </a:solidFill>
                <a:latin typeface="Times New Roman" panose="02020603050405020304" pitchFamily="18" charset="0"/>
                <a:cs typeface="Times New Roman" panose="02020603050405020304" pitchFamily="18" charset="0"/>
              </a:rPr>
              <a:t>片の長さ</a:t>
            </a:r>
            <a:r>
              <a:rPr lang="ja-JP" altLang="en-US" dirty="0">
                <a:solidFill>
                  <a:schemeClr val="tx1"/>
                </a:solidFill>
                <a:latin typeface="Times New Roman" panose="02020603050405020304" pitchFamily="18" charset="0"/>
                <a:cs typeface="Times New Roman" panose="02020603050405020304" pitchFamily="18" charset="0"/>
              </a:rPr>
              <a:t>を意味</a:t>
            </a:r>
            <a:r>
              <a:rPr lang="ja-JP" altLang="en-US" dirty="0">
                <a:latin typeface="Times New Roman" panose="02020603050405020304" pitchFamily="18" charset="0"/>
                <a:cs typeface="Times New Roman" panose="02020603050405020304" pitchFamily="18" charset="0"/>
              </a:rPr>
              <a:t>する</a:t>
            </a:r>
            <a:r>
              <a:rPr lang="ja-JP" altLang="en-US" dirty="0">
                <a:solidFill>
                  <a:schemeClr val="tx1"/>
                </a:solidFill>
                <a:latin typeface="Times New Roman" panose="02020603050405020304" pitchFamily="18" charset="0"/>
                <a:cs typeface="Times New Roman" panose="02020603050405020304" pitchFamily="18" charset="0"/>
              </a:rPr>
              <a:t>．</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4" name="スライド番号プレースホルダー 3"/>
          <p:cNvSpPr>
            <a:spLocks noGrp="1"/>
          </p:cNvSpPr>
          <p:nvPr>
            <p:ph type="sldNum" sz="quarter" idx="12"/>
          </p:nvPr>
        </p:nvSpPr>
        <p:spPr/>
        <p:txBody>
          <a:bodyPr/>
          <a:lstStyle/>
          <a:p>
            <a:fld id="{6BAC34B2-ACAB-4D20-A3D4-E7FC5F03345E}" type="slidenum">
              <a:rPr kumimoji="1" lang="ja-JP" altLang="en-US" smtClean="0"/>
              <a:t>23</a:t>
            </a:fld>
            <a:endParaRPr kumimoji="1" lang="ja-JP" altLang="en-US"/>
          </a:p>
        </p:txBody>
      </p:sp>
      <p:sp>
        <p:nvSpPr>
          <p:cNvPr id="6" name="日付プレースホルダー 5">
            <a:extLst>
              <a:ext uri="{FF2B5EF4-FFF2-40B4-BE49-F238E27FC236}">
                <a16:creationId xmlns:a16="http://schemas.microsoft.com/office/drawing/2014/main" id="{CF2278DA-1D1B-4F6D-902B-2901090F817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102305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3" end="3"/>
                                            </p:txEl>
                                          </p:spTgt>
                                        </p:tgtEl>
                                        <p:attrNameLst>
                                          <p:attrName>style.visibility</p:attrName>
                                        </p:attrNameLst>
                                      </p:cBhvr>
                                      <p:to>
                                        <p:strVal val="visible"/>
                                      </p:to>
                                    </p:set>
                                    <p:animEffect transition="in" filter="fade">
                                      <p:cBhvr>
                                        <p:cTn id="10" dur="500"/>
                                        <p:tgtEl>
                                          <p:spTgt spid="2">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fade">
                                      <p:cBhvr>
                                        <p:cTn id="15" dur="500"/>
                                        <p:tgtEl>
                                          <p:spTgt spid="2">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5" end="5"/>
                                            </p:txEl>
                                          </p:spTgt>
                                        </p:tgtEl>
                                        <p:attrNameLst>
                                          <p:attrName>style.visibility</p:attrName>
                                        </p:attrNameLst>
                                      </p:cBhvr>
                                      <p:to>
                                        <p:strVal val="visible"/>
                                      </p:to>
                                    </p:set>
                                    <p:animEffect transition="in" filter="fade">
                                      <p:cBhvr>
                                        <p:cTn id="18" dur="500"/>
                                        <p:tgtEl>
                                          <p:spTgt spid="2">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animEffect transition="in" filter="fade">
                                      <p:cBhvr>
                                        <p:cTn id="23" dur="500"/>
                                        <p:tgtEl>
                                          <p:spTgt spid="2">
                                            <p:txEl>
                                              <p:pRg st="7" end="7"/>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
                                            <p:txEl>
                                              <p:pRg st="8" end="8"/>
                                            </p:txEl>
                                          </p:spTgt>
                                        </p:tgtEl>
                                        <p:attrNameLst>
                                          <p:attrName>style.visibility</p:attrName>
                                        </p:attrNameLst>
                                      </p:cBhvr>
                                      <p:to>
                                        <p:strVal val="visible"/>
                                      </p:to>
                                    </p:set>
                                    <p:animEffect transition="in" filter="fade">
                                      <p:cBhvr>
                                        <p:cTn id="26" dur="500"/>
                                        <p:tgtEl>
                                          <p:spTgt spid="2">
                                            <p:txEl>
                                              <p:pRg st="8" end="8"/>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Effect transition="in" filter="fade">
                                      <p:cBhvr>
                                        <p:cTn id="31" dur="500"/>
                                        <p:tgtEl>
                                          <p:spTgt spid="2">
                                            <p:txEl>
                                              <p:pRg st="9" end="9"/>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2">
                                            <p:txEl>
                                              <p:pRg st="10" end="10"/>
                                            </p:txEl>
                                          </p:spTgt>
                                        </p:tgtEl>
                                        <p:attrNameLst>
                                          <p:attrName>style.visibility</p:attrName>
                                        </p:attrNameLst>
                                      </p:cBhvr>
                                      <p:to>
                                        <p:strVal val="visible"/>
                                      </p:to>
                                    </p:set>
                                    <p:animEffect transition="in" filter="fade">
                                      <p:cBhvr>
                                        <p:cTn id="34" dur="500"/>
                                        <p:tgtEl>
                                          <p:spTgt spid="2">
                                            <p:txEl>
                                              <p:pRg st="10" end="1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
                                            <p:txEl>
                                              <p:pRg st="12" end="12"/>
                                            </p:txEl>
                                          </p:spTgt>
                                        </p:tgtEl>
                                        <p:attrNameLst>
                                          <p:attrName>style.visibility</p:attrName>
                                        </p:attrNameLst>
                                      </p:cBhvr>
                                      <p:to>
                                        <p:strVal val="visible"/>
                                      </p:to>
                                    </p:set>
                                    <p:animEffect transition="in" filter="fade">
                                      <p:cBhvr>
                                        <p:cTn id="39" dur="500"/>
                                        <p:tgtEl>
                                          <p:spTgt spid="2">
                                            <p:txEl>
                                              <p:pRg st="12" end="12"/>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2">
                                            <p:txEl>
                                              <p:pRg st="13" end="13"/>
                                            </p:txEl>
                                          </p:spTgt>
                                        </p:tgtEl>
                                        <p:attrNameLst>
                                          <p:attrName>style.visibility</p:attrName>
                                        </p:attrNameLst>
                                      </p:cBhvr>
                                      <p:to>
                                        <p:strVal val="visible"/>
                                      </p:to>
                                    </p:set>
                                    <p:animEffect transition="in" filter="fade">
                                      <p:cBhvr>
                                        <p:cTn id="42"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a:t>
            </a:r>
            <a:br>
              <a:rPr lang="ja-JP" altLang="en-US" dirty="0">
                <a:solidFill>
                  <a:srgbClr val="0070C0"/>
                </a:solidFill>
              </a:rPr>
            </a:br>
            <a:r>
              <a:rPr lang="ja-JP" altLang="en-US" dirty="0">
                <a:solidFill>
                  <a:srgbClr val="0070C0"/>
                </a:solidFill>
              </a:rPr>
              <a:t>計算の優先順位</a:t>
            </a:r>
            <a:endParaRPr kumimoji="1" lang="ja-JP" altLang="en-US" dirty="0">
              <a:solidFill>
                <a:srgbClr val="0070C0"/>
              </a:solidFill>
            </a:endParaRP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lstStyle/>
              <a:p>
                <a:r>
                  <a:rPr lang="ja-JP" altLang="en-US" dirty="0">
                    <a:latin typeface="Times New Roman" panose="02020603050405020304" pitchFamily="18" charset="0"/>
                    <a:cs typeface="Times New Roman" panose="02020603050405020304" pitchFamily="18" charset="0"/>
                  </a:rPr>
                  <a:t>主な計算記号は以下のものがある．</a:t>
                </a:r>
                <a:endParaRPr lang="en-US" altLang="ja-JP" dirty="0">
                  <a:latin typeface="Times New Roman" panose="02020603050405020304" pitchFamily="18" charset="0"/>
                  <a:cs typeface="Times New Roman" panose="02020603050405020304" pitchFamily="18" charset="0"/>
                </a:endParaRPr>
              </a:p>
              <a:p>
                <a:endParaRPr lang="en-US" altLang="ja-JP" sz="1000"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加減乗除（＋－</a:t>
                </a:r>
                <a:r>
                  <a:rPr lang="en-US" altLang="ja-JP" dirty="0">
                    <a:latin typeface="Times New Roman" panose="02020603050405020304" pitchFamily="18" charset="0"/>
                    <a:cs typeface="Times New Roman" panose="02020603050405020304" pitchFamily="18" charset="0"/>
                  </a:rPr>
                  <a:t>×÷</a:t>
                </a:r>
                <a:r>
                  <a:rPr lang="ja-JP" altLang="en-US" dirty="0">
                    <a:latin typeface="Times New Roman" panose="02020603050405020304" pitchFamily="18" charset="0"/>
                    <a:cs typeface="Times New Roman" panose="02020603050405020304" pitchFamily="18" charset="0"/>
                  </a:rPr>
                  <a:t>）</a:t>
                </a:r>
                <a:endParaRPr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累乗（</a:t>
                </a:r>
                <a:r>
                  <a:rPr lang="en-US" altLang="ja-JP" i="1" dirty="0">
                    <a:latin typeface="Times New Roman" panose="02020603050405020304" pitchFamily="18" charset="0"/>
                    <a:cs typeface="Times New Roman" panose="02020603050405020304" pitchFamily="18" charset="0"/>
                  </a:rPr>
                  <a:t>x</a:t>
                </a:r>
                <a:r>
                  <a:rPr lang="en-US" altLang="ja-JP" baseline="30000" dirty="0">
                    <a:latin typeface="Times New Roman" panose="02020603050405020304" pitchFamily="18" charset="0"/>
                    <a:cs typeface="Times New Roman" panose="02020603050405020304" pitchFamily="18" charset="0"/>
                  </a:rPr>
                  <a:t>n</a:t>
                </a:r>
                <a:r>
                  <a:rPr lang="ja-JP" altLang="en-US" dirty="0">
                    <a:latin typeface="Times New Roman" panose="02020603050405020304" pitchFamily="18" charset="0"/>
                    <a:cs typeface="Times New Roman" panose="02020603050405020304" pitchFamily="18" charset="0"/>
                  </a:rPr>
                  <a:t>）．ルート記号（</a:t>
                </a:r>
                <a14:m>
                  <m:oMath xmlns:m="http://schemas.openxmlformats.org/officeDocument/2006/math">
                    <m:rad>
                      <m:radPr>
                        <m:degHide m:val="on"/>
                        <m:ctrlPr>
                          <a:rPr lang="ja-JP" altLang="en-US" sz="1200" i="1" smtClean="0">
                            <a:latin typeface="Cambria Math" panose="02040503050406030204" pitchFamily="18" charset="0"/>
                            <a:cs typeface="Times New Roman" panose="02020603050405020304" pitchFamily="18" charset="0"/>
                          </a:rPr>
                        </m:ctrlPr>
                      </m:radPr>
                      <m:deg/>
                      <m:e>
                        <m:r>
                          <a:rPr lang="ja-JP" altLang="en-US" sz="1200" b="0" i="1" smtClean="0">
                            <a:latin typeface="Cambria Math"/>
                            <a:cs typeface="Times New Roman" panose="02020603050405020304" pitchFamily="18" charset="0"/>
                          </a:rPr>
                          <m:t>　</m:t>
                        </m:r>
                      </m:e>
                    </m:rad>
                  </m:oMath>
                </a14:m>
                <a:r>
                  <a:rPr lang="ja-JP" altLang="en-US" dirty="0">
                    <a:latin typeface="Times New Roman" panose="02020603050405020304" pitchFamily="18" charset="0"/>
                    <a:cs typeface="Times New Roman" panose="02020603050405020304" pitchFamily="18" charset="0"/>
                  </a:rPr>
                  <a:t>）は「累乗」の一種．</a:t>
                </a:r>
                <a:endParaRPr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カッコ </a:t>
                </a:r>
                <a:r>
                  <a:rPr lang="en-US" altLang="ja-JP" sz="2800" dirty="0">
                    <a:solidFill>
                      <a:srgbClr val="FF0000"/>
                    </a:solidFill>
                    <a:latin typeface="Times New Roman" panose="02020603050405020304" pitchFamily="18" charset="0"/>
                    <a:cs typeface="Times New Roman" panose="02020603050405020304" pitchFamily="18" charset="0"/>
                  </a:rPr>
                  <a:t>[</a:t>
                </a:r>
                <a:r>
                  <a:rPr lang="en-US" altLang="ja-JP" dirty="0">
                    <a:solidFill>
                      <a:srgbClr val="FF0000"/>
                    </a:solidFill>
                    <a:latin typeface="Times New Roman" panose="02020603050405020304" pitchFamily="18" charset="0"/>
                    <a:cs typeface="Times New Roman" panose="02020603050405020304" pitchFamily="18" charset="0"/>
                  </a:rPr>
                  <a:t> </a:t>
                </a:r>
                <a:r>
                  <a:rPr lang="en-US" altLang="ja-JP" sz="2400" dirty="0">
                    <a:solidFill>
                      <a:srgbClr val="FF0000"/>
                    </a:solidFill>
                    <a:latin typeface="Times New Roman" panose="02020603050405020304" pitchFamily="18" charset="0"/>
                    <a:cs typeface="Times New Roman" panose="02020603050405020304" pitchFamily="18" charset="0"/>
                  </a:rPr>
                  <a:t>{</a:t>
                </a:r>
                <a:r>
                  <a:rPr lang="en-US" altLang="ja-JP" dirty="0">
                    <a:solidFill>
                      <a:srgbClr val="FF0000"/>
                    </a:solidFill>
                    <a:latin typeface="Times New Roman" panose="02020603050405020304" pitchFamily="18" charset="0"/>
                    <a:cs typeface="Times New Roman" panose="02020603050405020304" pitchFamily="18" charset="0"/>
                  </a:rPr>
                  <a:t> ( ) </a:t>
                </a:r>
                <a:r>
                  <a:rPr lang="en-US" altLang="ja-JP" sz="2400" dirty="0">
                    <a:solidFill>
                      <a:srgbClr val="FF0000"/>
                    </a:solidFill>
                    <a:latin typeface="Times New Roman" panose="02020603050405020304" pitchFamily="18" charset="0"/>
                    <a:cs typeface="Times New Roman" panose="02020603050405020304" pitchFamily="18" charset="0"/>
                  </a:rPr>
                  <a:t>}</a:t>
                </a:r>
                <a:r>
                  <a:rPr lang="en-US" altLang="ja-JP" dirty="0">
                    <a:solidFill>
                      <a:srgbClr val="FF0000"/>
                    </a:solidFill>
                    <a:latin typeface="Times New Roman" panose="02020603050405020304" pitchFamily="18" charset="0"/>
                    <a:cs typeface="Times New Roman" panose="02020603050405020304" pitchFamily="18" charset="0"/>
                  </a:rPr>
                  <a:t> </a:t>
                </a:r>
                <a:r>
                  <a:rPr lang="en-US" altLang="ja-JP" sz="2800" dirty="0">
                    <a:solidFill>
                      <a:srgbClr val="FF0000"/>
                    </a:solidFill>
                    <a:latin typeface="Times New Roman" panose="02020603050405020304" pitchFamily="18" charset="0"/>
                    <a:cs typeface="Times New Roman" panose="02020603050405020304" pitchFamily="18" charset="0"/>
                  </a:rPr>
                  <a:t>]</a:t>
                </a:r>
                <a:r>
                  <a:rPr lang="ja-JP" altLang="en-US" sz="2800" dirty="0" err="1">
                    <a:latin typeface="Times New Roman" panose="02020603050405020304" pitchFamily="18" charset="0"/>
                    <a:cs typeface="Times New Roman" panose="02020603050405020304" pitchFamily="18" charset="0"/>
                  </a:rPr>
                  <a:t>，</a:t>
                </a:r>
                <a:r>
                  <a:rPr lang="en-US" altLang="ja-JP" sz="2800" dirty="0">
                    <a:latin typeface="Times New Roman" panose="02020603050405020304" pitchFamily="18" charset="0"/>
                    <a:cs typeface="Times New Roman" panose="02020603050405020304" pitchFamily="18" charset="0"/>
                  </a:rPr>
                  <a:t>[</a:t>
                </a:r>
                <a:r>
                  <a:rPr lang="ja-JP" altLang="en-US" sz="2800" dirty="0">
                    <a:latin typeface="Times New Roman" panose="02020603050405020304" pitchFamily="18" charset="0"/>
                    <a:cs typeface="Times New Roman" panose="02020603050405020304" pitchFamily="18" charset="0"/>
                  </a:rPr>
                  <a:t> </a:t>
                </a:r>
                <a:r>
                  <a:rPr lang="en-US" altLang="ja-JP" sz="2800" dirty="0">
                    <a:latin typeface="Times New Roman" panose="02020603050405020304" pitchFamily="18" charset="0"/>
                    <a:cs typeface="Times New Roman" panose="02020603050405020304" pitchFamily="18" charset="0"/>
                  </a:rPr>
                  <a:t>]</a:t>
                </a:r>
                <a:r>
                  <a:rPr lang="ja-JP" altLang="en-US" sz="2400" dirty="0">
                    <a:latin typeface="Times New Roman" panose="02020603050405020304" pitchFamily="18" charset="0"/>
                    <a:cs typeface="Times New Roman" panose="02020603050405020304" pitchFamily="18" charset="0"/>
                  </a:rPr>
                  <a:t>；大カッコ，</a:t>
                </a:r>
                <a:r>
                  <a:rPr lang="en-US" altLang="ja-JP" sz="2400" dirty="0">
                    <a:latin typeface="Times New Roman" panose="02020603050405020304" pitchFamily="18" charset="0"/>
                    <a:cs typeface="Times New Roman" panose="02020603050405020304" pitchFamily="18" charset="0"/>
                  </a:rPr>
                  <a:t>{}</a:t>
                </a:r>
                <a:r>
                  <a:rPr lang="ja-JP" altLang="en-US" sz="2400" dirty="0">
                    <a:latin typeface="Times New Roman" panose="02020603050405020304" pitchFamily="18" charset="0"/>
                    <a:cs typeface="Times New Roman" panose="02020603050405020304" pitchFamily="18" charset="0"/>
                  </a:rPr>
                  <a:t>；中カッコ，</a:t>
                </a:r>
                <a:r>
                  <a:rPr lang="en-US" altLang="ja-JP" sz="2400" dirty="0">
                    <a:latin typeface="Times New Roman" panose="02020603050405020304" pitchFamily="18" charset="0"/>
                    <a:cs typeface="Times New Roman" panose="02020603050405020304" pitchFamily="18" charset="0"/>
                  </a:rPr>
                  <a:t>( )</a:t>
                </a:r>
                <a:r>
                  <a:rPr lang="ja-JP" altLang="en-US" sz="2400" dirty="0">
                    <a:latin typeface="Times New Roman" panose="02020603050405020304" pitchFamily="18" charset="0"/>
                    <a:cs typeface="Times New Roman" panose="02020603050405020304" pitchFamily="18" charset="0"/>
                  </a:rPr>
                  <a:t>；小カッコ．</a:t>
                </a:r>
                <a:r>
                  <a:rPr lang="en-US" altLang="ja-JP" sz="2000" dirty="0">
                    <a:latin typeface="Times New Roman" panose="02020603050405020304" pitchFamily="18" charset="0"/>
                    <a:cs typeface="Times New Roman" panose="02020603050405020304" pitchFamily="18" charset="0"/>
                  </a:rPr>
                  <a:t> </a:t>
                </a:r>
                <a:endParaRPr lang="en-US" altLang="ja-JP" sz="2400" dirty="0">
                  <a:latin typeface="Times New Roman" panose="02020603050405020304" pitchFamily="18" charset="0"/>
                  <a:cs typeface="Times New Roman" panose="02020603050405020304" pitchFamily="18" charset="0"/>
                </a:endParaRPr>
              </a:p>
              <a:p>
                <a:endParaRPr lang="en-US" altLang="ja-JP" sz="800"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計算記号の優先順位</a:t>
                </a:r>
                <a:endParaRPr lang="en-US" altLang="ja-JP" dirty="0">
                  <a:latin typeface="Times New Roman" panose="02020603050405020304" pitchFamily="18" charset="0"/>
                  <a:cs typeface="Times New Roman" panose="02020603050405020304" pitchFamily="18" charset="0"/>
                </a:endParaRPr>
              </a:p>
              <a:p>
                <a:endParaRPr lang="en-US" altLang="ja-JP" sz="1000" dirty="0">
                  <a:latin typeface="Times New Roman" panose="02020603050405020304" pitchFamily="18" charset="0"/>
                  <a:cs typeface="Times New Roman" panose="02020603050405020304" pitchFamily="18" charset="0"/>
                </a:endParaRPr>
              </a:p>
              <a:p>
                <a:pPr marL="731520" lvl="1" indent="-457200">
                  <a:buFont typeface="+mj-lt"/>
                  <a:buAutoNum type="arabicPeriod"/>
                </a:pPr>
                <a:r>
                  <a:rPr lang="ja-JP" altLang="en-US" dirty="0">
                    <a:latin typeface="Times New Roman" panose="02020603050405020304" pitchFamily="18" charset="0"/>
                    <a:cs typeface="Times New Roman" panose="02020603050405020304" pitchFamily="18" charset="0"/>
                  </a:rPr>
                  <a:t>カッコ内の計算</a:t>
                </a:r>
                <a:endParaRPr lang="en-US" altLang="ja-JP" dirty="0">
                  <a:latin typeface="Times New Roman" panose="02020603050405020304" pitchFamily="18" charset="0"/>
                  <a:cs typeface="Times New Roman" panose="02020603050405020304" pitchFamily="18" charset="0"/>
                </a:endParaRPr>
              </a:p>
              <a:p>
                <a:pPr marL="731520" lvl="1" indent="-457200">
                  <a:buFont typeface="+mj-lt"/>
                  <a:buAutoNum type="arabicPeriod"/>
                </a:pPr>
                <a:r>
                  <a:rPr lang="ja-JP" altLang="en-US" dirty="0">
                    <a:latin typeface="Times New Roman" panose="02020603050405020304" pitchFamily="18" charset="0"/>
                    <a:cs typeface="Times New Roman" panose="02020603050405020304" pitchFamily="18" charset="0"/>
                  </a:rPr>
                  <a:t>累乗記号の計算</a:t>
                </a:r>
                <a:endParaRPr lang="en-US" altLang="ja-JP" dirty="0">
                  <a:latin typeface="Times New Roman" panose="02020603050405020304" pitchFamily="18" charset="0"/>
                  <a:cs typeface="Times New Roman" panose="02020603050405020304" pitchFamily="18" charset="0"/>
                </a:endParaRPr>
              </a:p>
              <a:p>
                <a:pPr marL="731520" lvl="1" indent="-457200">
                  <a:buFont typeface="+mj-lt"/>
                  <a:buAutoNum type="arabicPeriod"/>
                </a:pPr>
                <a:r>
                  <a:rPr lang="ja-JP" altLang="en-US" dirty="0">
                    <a:latin typeface="Times New Roman" panose="02020603050405020304" pitchFamily="18" charset="0"/>
                    <a:cs typeface="Times New Roman" panose="02020603050405020304" pitchFamily="18" charset="0"/>
                  </a:rPr>
                  <a:t>乗法（</a:t>
                </a:r>
                <a:r>
                  <a:rPr lang="en-US" altLang="ja-JP" dirty="0">
                    <a:latin typeface="Times New Roman" panose="02020603050405020304" pitchFamily="18" charset="0"/>
                    <a:cs typeface="Times New Roman" panose="02020603050405020304" pitchFamily="18" charset="0"/>
                  </a:rPr>
                  <a:t>×</a:t>
                </a:r>
                <a:r>
                  <a:rPr lang="ja-JP" altLang="en-US" dirty="0">
                    <a:latin typeface="Times New Roman" panose="02020603050405020304" pitchFamily="18" charset="0"/>
                    <a:cs typeface="Times New Roman" panose="02020603050405020304" pitchFamily="18" charset="0"/>
                  </a:rPr>
                  <a:t>）記号と除法（</a:t>
                </a:r>
                <a:r>
                  <a:rPr lang="en-US" altLang="ja-JP" dirty="0">
                    <a:latin typeface="Times New Roman" panose="02020603050405020304" pitchFamily="18" charset="0"/>
                    <a:cs typeface="Times New Roman" panose="02020603050405020304" pitchFamily="18" charset="0"/>
                  </a:rPr>
                  <a:t>÷</a:t>
                </a:r>
                <a:r>
                  <a:rPr lang="ja-JP" altLang="en-US" dirty="0">
                    <a:latin typeface="Times New Roman" panose="02020603050405020304" pitchFamily="18" charset="0"/>
                    <a:cs typeface="Times New Roman" panose="02020603050405020304" pitchFamily="18" charset="0"/>
                  </a:rPr>
                  <a:t>）記号の計算</a:t>
                </a:r>
                <a:endParaRPr lang="en-US" altLang="ja-JP" dirty="0">
                  <a:latin typeface="Times New Roman" panose="02020603050405020304" pitchFamily="18" charset="0"/>
                  <a:cs typeface="Times New Roman" panose="02020603050405020304" pitchFamily="18" charset="0"/>
                </a:endParaRPr>
              </a:p>
              <a:p>
                <a:pPr marL="731520" lvl="1" indent="-457200">
                  <a:buFont typeface="+mj-lt"/>
                  <a:buAutoNum type="arabicPeriod"/>
                </a:pPr>
                <a:r>
                  <a:rPr lang="ja-JP" altLang="en-US" dirty="0">
                    <a:latin typeface="Times New Roman" panose="02020603050405020304" pitchFamily="18" charset="0"/>
                    <a:cs typeface="Times New Roman" panose="02020603050405020304" pitchFamily="18" charset="0"/>
                  </a:rPr>
                  <a:t>加法（＋）記号と減法（－）記号の計算</a:t>
                </a:r>
                <a:endParaRPr lang="en-US" altLang="ja-JP" dirty="0">
                  <a:latin typeface="Times New Roman" panose="02020603050405020304" pitchFamily="18" charset="0"/>
                  <a:cs typeface="Times New Roman" panose="02020603050405020304" pitchFamily="18" charset="0"/>
                </a:endParaRPr>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rotWithShape="1">
                <a:blip r:embed="rId2"/>
                <a:stretch>
                  <a:fillRect l="-593" t="-1358"/>
                </a:stretch>
              </a:blipFill>
            </p:spPr>
            <p:txBody>
              <a:bodyPr/>
              <a:lstStyle/>
              <a:p>
                <a:r>
                  <a:rPr lang="ja-JP" altLang="en-US">
                    <a:noFill/>
                  </a:rPr>
                  <a:t> </a:t>
                </a:r>
              </a:p>
            </p:txBody>
          </p:sp>
        </mc:Fallback>
      </mc:AlternateContent>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24</a:t>
            </a:fld>
            <a:endParaRPr kumimoji="1" lang="ja-JP" altLang="en-US"/>
          </a:p>
        </p:txBody>
      </p:sp>
      <p:sp>
        <p:nvSpPr>
          <p:cNvPr id="6" name="日付プレースホルダー 5">
            <a:extLst>
              <a:ext uri="{FF2B5EF4-FFF2-40B4-BE49-F238E27FC236}">
                <a16:creationId xmlns:a16="http://schemas.microsoft.com/office/drawing/2014/main" id="{B8EC4889-70F5-4558-AD81-C1088A031758}"/>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198204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fade">
                                      <p:cBhvr>
                                        <p:cTn id="10" dur="500"/>
                                        <p:tgtEl>
                                          <p:spTgt spid="4">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Effect transition="in" filter="fade">
                                      <p:cBhvr>
                                        <p:cTn id="13" dur="500"/>
                                        <p:tgtEl>
                                          <p:spTgt spid="4">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6" end="6"/>
                                            </p:txEl>
                                          </p:spTgt>
                                        </p:tgtEl>
                                        <p:attrNameLst>
                                          <p:attrName>style.visibility</p:attrName>
                                        </p:attrNameLst>
                                      </p:cBhvr>
                                      <p:to>
                                        <p:strVal val="visible"/>
                                      </p:to>
                                    </p:set>
                                    <p:animEffect transition="in" filter="fade">
                                      <p:cBhvr>
                                        <p:cTn id="18" dur="500"/>
                                        <p:tgtEl>
                                          <p:spTgt spid="4">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animEffect transition="in" filter="fade">
                                      <p:cBhvr>
                                        <p:cTn id="23" dur="500"/>
                                        <p:tgtEl>
                                          <p:spTgt spid="4">
                                            <p:txEl>
                                              <p:pRg st="8" end="8"/>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9" end="9"/>
                                            </p:txEl>
                                          </p:spTgt>
                                        </p:tgtEl>
                                        <p:attrNameLst>
                                          <p:attrName>style.visibility</p:attrName>
                                        </p:attrNameLst>
                                      </p:cBhvr>
                                      <p:to>
                                        <p:strVal val="visible"/>
                                      </p:to>
                                    </p:set>
                                    <p:animEffect transition="in" filter="fade">
                                      <p:cBhvr>
                                        <p:cTn id="28" dur="500"/>
                                        <p:tgtEl>
                                          <p:spTgt spid="4">
                                            <p:txEl>
                                              <p:pRg st="9" end="9"/>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
                                            <p:txEl>
                                              <p:pRg st="10" end="10"/>
                                            </p:txEl>
                                          </p:spTgt>
                                        </p:tgtEl>
                                        <p:attrNameLst>
                                          <p:attrName>style.visibility</p:attrName>
                                        </p:attrNameLst>
                                      </p:cBhvr>
                                      <p:to>
                                        <p:strVal val="visible"/>
                                      </p:to>
                                    </p:set>
                                    <p:animEffect transition="in" filter="fade">
                                      <p:cBhvr>
                                        <p:cTn id="33" dur="500"/>
                                        <p:tgtEl>
                                          <p:spTgt spid="4">
                                            <p:txEl>
                                              <p:pRg st="10" end="1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
                                            <p:txEl>
                                              <p:pRg st="11" end="11"/>
                                            </p:txEl>
                                          </p:spTgt>
                                        </p:tgtEl>
                                        <p:attrNameLst>
                                          <p:attrName>style.visibility</p:attrName>
                                        </p:attrNameLst>
                                      </p:cBhvr>
                                      <p:to>
                                        <p:strVal val="visible"/>
                                      </p:to>
                                    </p:set>
                                    <p:animEffect transition="in" filter="fade">
                                      <p:cBhvr>
                                        <p:cTn id="38" dur="5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計算の優先順位</a:t>
            </a:r>
            <a:endParaRPr kumimoji="1" lang="ja-JP" altLang="en-US" dirty="0">
              <a:solidFill>
                <a:srgbClr val="0070C0"/>
              </a:solidFill>
            </a:endParaRPr>
          </a:p>
        </p:txBody>
      </p:sp>
      <p:sp>
        <p:nvSpPr>
          <p:cNvPr id="4" name="コンテンツ プレースホルダー 3"/>
          <p:cNvSpPr>
            <a:spLocks noGrp="1"/>
          </p:cNvSpPr>
          <p:nvPr>
            <p:ph sz="quarter" idx="1"/>
          </p:nvPr>
        </p:nvSpPr>
        <p:spPr>
          <a:xfrm>
            <a:off x="457200" y="1219200"/>
            <a:ext cx="8507288" cy="4937760"/>
          </a:xfrm>
        </p:spPr>
        <p:txBody>
          <a:bodyPr/>
          <a:lstStyle/>
          <a:p>
            <a:r>
              <a:rPr kumimoji="1" lang="ja-JP" altLang="en-US" dirty="0">
                <a:latin typeface="Times New Roman" panose="02020603050405020304" pitchFamily="18" charset="0"/>
                <a:cs typeface="Times New Roman" panose="02020603050405020304" pitchFamily="18" charset="0"/>
              </a:rPr>
              <a:t>例：　</a:t>
            </a:r>
            <a:r>
              <a:rPr kumimoji="1" lang="en-US" altLang="ja-JP" dirty="0">
                <a:latin typeface="Times New Roman" panose="02020603050405020304" pitchFamily="18" charset="0"/>
                <a:cs typeface="Times New Roman" panose="02020603050405020304" pitchFamily="18" charset="0"/>
              </a:rPr>
              <a:t>3 + (4</a:t>
            </a:r>
            <a:r>
              <a:rPr kumimoji="1" lang="ja-JP" altLang="en-US" dirty="0">
                <a:latin typeface="Times New Roman" panose="02020603050405020304" pitchFamily="18" charset="0"/>
                <a:cs typeface="Times New Roman" panose="02020603050405020304" pitchFamily="18" charset="0"/>
              </a:rPr>
              <a:t>－</a:t>
            </a:r>
            <a:r>
              <a:rPr kumimoji="1" lang="en-US" altLang="ja-JP" dirty="0">
                <a:latin typeface="Times New Roman" panose="02020603050405020304" pitchFamily="18" charset="0"/>
                <a:cs typeface="Times New Roman" panose="02020603050405020304" pitchFamily="18" charset="0"/>
              </a:rPr>
              <a:t>5)×4÷2</a:t>
            </a:r>
            <a:r>
              <a:rPr kumimoji="1" lang="en-US" altLang="ja-JP" baseline="30000" dirty="0">
                <a:latin typeface="Times New Roman" panose="02020603050405020304" pitchFamily="18" charset="0"/>
                <a:cs typeface="Times New Roman" panose="02020603050405020304" pitchFamily="18" charset="0"/>
              </a:rPr>
              <a:t>2</a:t>
            </a:r>
            <a:r>
              <a:rPr kumimoji="1" lang="en-US" altLang="ja-JP" dirty="0">
                <a:latin typeface="Times New Roman" panose="02020603050405020304" pitchFamily="18" charset="0"/>
                <a:cs typeface="Times New Roman" panose="02020603050405020304" pitchFamily="18" charset="0"/>
              </a:rPr>
              <a:t>+10</a:t>
            </a:r>
          </a:p>
          <a:p>
            <a:endParaRPr kumimoji="1" lang="en-US" altLang="ja-JP" sz="1000" dirty="0">
              <a:latin typeface="Times New Roman" panose="02020603050405020304" pitchFamily="18" charset="0"/>
              <a:cs typeface="Times New Roman" panose="02020603050405020304" pitchFamily="18" charset="0"/>
            </a:endParaRPr>
          </a:p>
          <a:p>
            <a:pPr marL="731520" lvl="1" indent="-457200">
              <a:buFont typeface="+mj-lt"/>
              <a:buAutoNum type="arabicPeriod"/>
            </a:pPr>
            <a:r>
              <a:rPr lang="ja-JP" altLang="en-US" dirty="0">
                <a:solidFill>
                  <a:schemeClr val="tx1"/>
                </a:solidFill>
                <a:latin typeface="Times New Roman" panose="02020603050405020304" pitchFamily="18" charset="0"/>
                <a:cs typeface="Times New Roman" panose="02020603050405020304" pitchFamily="18" charset="0"/>
              </a:rPr>
              <a:t>カッコ内を計算する　</a:t>
            </a:r>
            <a:r>
              <a:rPr lang="en-US" altLang="ja-JP" dirty="0">
                <a:solidFill>
                  <a:schemeClr val="tx1"/>
                </a:solidFill>
                <a:latin typeface="Times New Roman" panose="02020603050405020304" pitchFamily="18" charset="0"/>
                <a:cs typeface="Times New Roman" panose="02020603050405020304" pitchFamily="18" charset="0"/>
              </a:rPr>
              <a:t>		   3 + </a:t>
            </a:r>
            <a:r>
              <a:rPr lang="en-US" altLang="ja-JP" dirty="0">
                <a:solidFill>
                  <a:srgbClr val="FF0000"/>
                </a:solidFill>
                <a:latin typeface="Times New Roman" panose="02020603050405020304" pitchFamily="18" charset="0"/>
                <a:cs typeface="Times New Roman" panose="02020603050405020304" pitchFamily="18" charset="0"/>
              </a:rPr>
              <a:t>(4</a:t>
            </a:r>
            <a:r>
              <a:rPr lang="ja-JP" altLang="en-US" dirty="0">
                <a:solidFill>
                  <a:srgbClr val="FF0000"/>
                </a:solidFill>
                <a:latin typeface="Times New Roman" panose="02020603050405020304" pitchFamily="18" charset="0"/>
                <a:cs typeface="Times New Roman" panose="02020603050405020304" pitchFamily="18" charset="0"/>
              </a:rPr>
              <a:t>－</a:t>
            </a:r>
            <a:r>
              <a:rPr lang="en-US" altLang="ja-JP" dirty="0">
                <a:solidFill>
                  <a:srgbClr val="FF0000"/>
                </a:solidFill>
                <a:latin typeface="Times New Roman" panose="02020603050405020304" pitchFamily="18" charset="0"/>
                <a:cs typeface="Times New Roman" panose="02020603050405020304" pitchFamily="18" charset="0"/>
              </a:rPr>
              <a:t>5)</a:t>
            </a:r>
            <a:r>
              <a:rPr lang="en-US" altLang="ja-JP" dirty="0">
                <a:solidFill>
                  <a:schemeClr val="tx1"/>
                </a:solidFill>
                <a:latin typeface="Times New Roman" panose="02020603050405020304" pitchFamily="18" charset="0"/>
                <a:cs typeface="Times New Roman" panose="02020603050405020304" pitchFamily="18" charset="0"/>
              </a:rPr>
              <a:t>×4÷2</a:t>
            </a:r>
            <a:r>
              <a:rPr lang="en-US" altLang="ja-JP" baseline="30000" dirty="0">
                <a:solidFill>
                  <a:schemeClr val="tx1"/>
                </a:solidFill>
                <a:latin typeface="Times New Roman" panose="02020603050405020304" pitchFamily="18" charset="0"/>
                <a:cs typeface="Times New Roman" panose="02020603050405020304" pitchFamily="18" charset="0"/>
              </a:rPr>
              <a:t>2</a:t>
            </a:r>
            <a:r>
              <a:rPr lang="en-US" altLang="ja-JP" dirty="0">
                <a:solidFill>
                  <a:schemeClr val="tx1"/>
                </a:solidFill>
                <a:latin typeface="Times New Roman" panose="02020603050405020304" pitchFamily="18" charset="0"/>
                <a:cs typeface="Times New Roman" panose="02020603050405020304" pitchFamily="18" charset="0"/>
              </a:rPr>
              <a:t>+10 </a:t>
            </a:r>
          </a:p>
          <a:p>
            <a:pPr marL="274320" lvl="1" indent="0">
              <a:buNone/>
            </a:pPr>
            <a:r>
              <a:rPr lang="ja-JP" altLang="en-US" dirty="0">
                <a:solidFill>
                  <a:schemeClr val="tx1"/>
                </a:solidFill>
                <a:latin typeface="Times New Roman" panose="02020603050405020304" pitchFamily="18" charset="0"/>
                <a:cs typeface="Times New Roman" panose="02020603050405020304" pitchFamily="18" charset="0"/>
              </a:rPr>
              <a:t>　</a:t>
            </a:r>
            <a:r>
              <a:rPr lang="en-US" altLang="ja-JP" dirty="0">
                <a:solidFill>
                  <a:schemeClr val="tx1"/>
                </a:solidFill>
                <a:latin typeface="Times New Roman" panose="02020603050405020304" pitchFamily="18" charset="0"/>
                <a:cs typeface="Times New Roman" panose="02020603050405020304" pitchFamily="18" charset="0"/>
              </a:rPr>
              <a:t>						= 3 </a:t>
            </a:r>
            <a:r>
              <a:rPr lang="ja-JP" altLang="en-US" dirty="0">
                <a:solidFill>
                  <a:srgbClr val="FF0000"/>
                </a:solidFill>
                <a:latin typeface="Times New Roman" panose="02020603050405020304" pitchFamily="18" charset="0"/>
                <a:cs typeface="Times New Roman" panose="02020603050405020304" pitchFamily="18" charset="0"/>
              </a:rPr>
              <a:t>－</a:t>
            </a:r>
            <a:r>
              <a:rPr lang="en-US" altLang="ja-JP" dirty="0">
                <a:solidFill>
                  <a:srgbClr val="FF0000"/>
                </a:solidFill>
                <a:latin typeface="Times New Roman" panose="02020603050405020304" pitchFamily="18" charset="0"/>
                <a:cs typeface="Times New Roman" panose="02020603050405020304" pitchFamily="18" charset="0"/>
              </a:rPr>
              <a:t>1</a:t>
            </a:r>
            <a:r>
              <a:rPr lang="en-US" altLang="ja-JP" dirty="0">
                <a:solidFill>
                  <a:schemeClr val="tx1"/>
                </a:solidFill>
                <a:latin typeface="Times New Roman" panose="02020603050405020304" pitchFamily="18" charset="0"/>
                <a:cs typeface="Times New Roman" panose="02020603050405020304" pitchFamily="18" charset="0"/>
              </a:rPr>
              <a:t>×4÷2</a:t>
            </a:r>
            <a:r>
              <a:rPr lang="en-US" altLang="ja-JP" baseline="30000" dirty="0">
                <a:solidFill>
                  <a:schemeClr val="tx1"/>
                </a:solidFill>
                <a:latin typeface="Times New Roman" panose="02020603050405020304" pitchFamily="18" charset="0"/>
                <a:cs typeface="Times New Roman" panose="02020603050405020304" pitchFamily="18" charset="0"/>
              </a:rPr>
              <a:t>2</a:t>
            </a:r>
            <a:r>
              <a:rPr lang="en-US" altLang="ja-JP" dirty="0">
                <a:solidFill>
                  <a:schemeClr val="tx1"/>
                </a:solidFill>
                <a:latin typeface="Times New Roman" panose="02020603050405020304" pitchFamily="18" charset="0"/>
                <a:cs typeface="Times New Roman" panose="02020603050405020304" pitchFamily="18" charset="0"/>
              </a:rPr>
              <a:t>+10</a:t>
            </a:r>
          </a:p>
          <a:p>
            <a:pPr marL="731520" lvl="1" indent="-457200">
              <a:buFont typeface="+mj-lt"/>
              <a:buAutoNum type="arabicPeriod" startAt="2"/>
            </a:pPr>
            <a:r>
              <a:rPr kumimoji="1" lang="ja-JP" altLang="en-US" dirty="0">
                <a:solidFill>
                  <a:schemeClr val="tx1"/>
                </a:solidFill>
                <a:latin typeface="Times New Roman" panose="02020603050405020304" pitchFamily="18" charset="0"/>
                <a:cs typeface="Times New Roman" panose="02020603050405020304" pitchFamily="18" charset="0"/>
              </a:rPr>
              <a:t>累乗（</a:t>
            </a:r>
            <a:r>
              <a:rPr kumimoji="1" lang="en-US" altLang="ja-JP" dirty="0">
                <a:solidFill>
                  <a:schemeClr val="tx1"/>
                </a:solidFill>
                <a:latin typeface="Times New Roman" panose="02020603050405020304" pitchFamily="18" charset="0"/>
                <a:cs typeface="Times New Roman" panose="02020603050405020304" pitchFamily="18" charset="0"/>
              </a:rPr>
              <a:t>2</a:t>
            </a:r>
            <a:r>
              <a:rPr lang="ja-JP" altLang="en-US" dirty="0">
                <a:solidFill>
                  <a:schemeClr val="tx1"/>
                </a:solidFill>
                <a:latin typeface="Times New Roman" panose="02020603050405020304" pitchFamily="18" charset="0"/>
                <a:cs typeface="Times New Roman" panose="02020603050405020304" pitchFamily="18" charset="0"/>
              </a:rPr>
              <a:t>乗）の部分を計算する． 　</a:t>
            </a:r>
            <a:r>
              <a:rPr lang="en-US" altLang="ja-JP" dirty="0">
                <a:solidFill>
                  <a:schemeClr val="tx1"/>
                </a:solidFill>
                <a:latin typeface="Times New Roman" panose="02020603050405020304" pitchFamily="18" charset="0"/>
                <a:cs typeface="Times New Roman" panose="02020603050405020304" pitchFamily="18" charset="0"/>
              </a:rPr>
              <a:t>3 </a:t>
            </a:r>
            <a:r>
              <a:rPr lang="ja-JP" altLang="en-US" dirty="0">
                <a:solidFill>
                  <a:schemeClr val="tx1"/>
                </a:solidFill>
                <a:latin typeface="Times New Roman" panose="02020603050405020304" pitchFamily="18" charset="0"/>
                <a:cs typeface="Times New Roman" panose="02020603050405020304" pitchFamily="18" charset="0"/>
              </a:rPr>
              <a:t>－</a:t>
            </a:r>
            <a:r>
              <a:rPr lang="en-US" altLang="ja-JP" dirty="0">
                <a:solidFill>
                  <a:schemeClr val="tx1"/>
                </a:solidFill>
                <a:latin typeface="Times New Roman" panose="02020603050405020304" pitchFamily="18" charset="0"/>
                <a:cs typeface="Times New Roman" panose="02020603050405020304" pitchFamily="18" charset="0"/>
              </a:rPr>
              <a:t>1×4÷</a:t>
            </a:r>
            <a:r>
              <a:rPr lang="en-US" altLang="ja-JP" dirty="0">
                <a:solidFill>
                  <a:srgbClr val="FF0000"/>
                </a:solidFill>
                <a:latin typeface="Times New Roman" panose="02020603050405020304" pitchFamily="18" charset="0"/>
                <a:cs typeface="Times New Roman" panose="02020603050405020304" pitchFamily="18" charset="0"/>
              </a:rPr>
              <a:t>2</a:t>
            </a:r>
            <a:r>
              <a:rPr lang="en-US" altLang="ja-JP" baseline="30000" dirty="0">
                <a:solidFill>
                  <a:srgbClr val="FF0000"/>
                </a:solidFill>
                <a:latin typeface="Times New Roman" panose="02020603050405020304" pitchFamily="18" charset="0"/>
                <a:cs typeface="Times New Roman" panose="02020603050405020304" pitchFamily="18" charset="0"/>
              </a:rPr>
              <a:t>2</a:t>
            </a:r>
            <a:r>
              <a:rPr lang="en-US" altLang="ja-JP" dirty="0">
                <a:solidFill>
                  <a:schemeClr val="tx1"/>
                </a:solidFill>
                <a:latin typeface="Times New Roman" panose="02020603050405020304" pitchFamily="18" charset="0"/>
                <a:cs typeface="Times New Roman" panose="02020603050405020304" pitchFamily="18" charset="0"/>
              </a:rPr>
              <a:t>+10 </a:t>
            </a:r>
          </a:p>
          <a:p>
            <a:pPr marL="274320" lvl="1" indent="0">
              <a:buNone/>
            </a:pPr>
            <a:r>
              <a:rPr lang="en-US" altLang="ja-JP" dirty="0">
                <a:solidFill>
                  <a:schemeClr val="tx1"/>
                </a:solidFill>
                <a:latin typeface="Times New Roman" panose="02020603050405020304" pitchFamily="18" charset="0"/>
                <a:cs typeface="Times New Roman" panose="02020603050405020304" pitchFamily="18" charset="0"/>
              </a:rPr>
              <a:t>						= 3 </a:t>
            </a:r>
            <a:r>
              <a:rPr lang="ja-JP" altLang="en-US" dirty="0">
                <a:solidFill>
                  <a:schemeClr val="tx1"/>
                </a:solidFill>
                <a:latin typeface="Times New Roman" panose="02020603050405020304" pitchFamily="18" charset="0"/>
                <a:cs typeface="Times New Roman" panose="02020603050405020304" pitchFamily="18" charset="0"/>
              </a:rPr>
              <a:t>－</a:t>
            </a:r>
            <a:r>
              <a:rPr lang="en-US" altLang="ja-JP" dirty="0">
                <a:solidFill>
                  <a:schemeClr val="tx1"/>
                </a:solidFill>
                <a:latin typeface="Times New Roman" panose="02020603050405020304" pitchFamily="18" charset="0"/>
                <a:cs typeface="Times New Roman" panose="02020603050405020304" pitchFamily="18" charset="0"/>
              </a:rPr>
              <a:t>1×4÷</a:t>
            </a:r>
            <a:r>
              <a:rPr lang="en-US" altLang="ja-JP" dirty="0">
                <a:solidFill>
                  <a:srgbClr val="FF0000"/>
                </a:solidFill>
                <a:latin typeface="Times New Roman" panose="02020603050405020304" pitchFamily="18" charset="0"/>
                <a:cs typeface="Times New Roman" panose="02020603050405020304" pitchFamily="18" charset="0"/>
              </a:rPr>
              <a:t>4</a:t>
            </a:r>
            <a:r>
              <a:rPr lang="en-US" altLang="ja-JP" dirty="0">
                <a:solidFill>
                  <a:schemeClr val="tx1"/>
                </a:solidFill>
                <a:latin typeface="Times New Roman" panose="02020603050405020304" pitchFamily="18" charset="0"/>
                <a:cs typeface="Times New Roman" panose="02020603050405020304" pitchFamily="18" charset="0"/>
              </a:rPr>
              <a:t>+10 </a:t>
            </a:r>
          </a:p>
          <a:p>
            <a:pPr marL="731520" lvl="1" indent="-457200">
              <a:buFont typeface="+mj-lt"/>
              <a:buAutoNum type="arabicPeriod" startAt="3"/>
            </a:pPr>
            <a:r>
              <a:rPr kumimoji="1" lang="ja-JP" altLang="en-US" dirty="0">
                <a:solidFill>
                  <a:schemeClr val="tx1"/>
                </a:solidFill>
                <a:latin typeface="Times New Roman" panose="02020603050405020304" pitchFamily="18" charset="0"/>
                <a:cs typeface="Times New Roman" panose="02020603050405020304" pitchFamily="18" charset="0"/>
              </a:rPr>
              <a:t>掛け算，割り算を計算する．</a:t>
            </a:r>
            <a:r>
              <a:rPr kumimoji="1" lang="en-US" altLang="ja-JP" dirty="0">
                <a:solidFill>
                  <a:schemeClr val="tx1"/>
                </a:solidFill>
                <a:latin typeface="Times New Roman" panose="02020603050405020304" pitchFamily="18" charset="0"/>
                <a:cs typeface="Times New Roman" panose="02020603050405020304" pitchFamily="18" charset="0"/>
              </a:rPr>
              <a:t>	   </a:t>
            </a:r>
            <a:r>
              <a:rPr lang="en-US" altLang="ja-JP" dirty="0">
                <a:solidFill>
                  <a:schemeClr val="tx1"/>
                </a:solidFill>
                <a:latin typeface="Times New Roman" panose="02020603050405020304" pitchFamily="18" charset="0"/>
                <a:cs typeface="Times New Roman" panose="02020603050405020304" pitchFamily="18" charset="0"/>
              </a:rPr>
              <a:t>3 </a:t>
            </a:r>
            <a:r>
              <a:rPr lang="ja-JP" altLang="en-US" dirty="0">
                <a:solidFill>
                  <a:schemeClr val="tx1"/>
                </a:solidFill>
                <a:latin typeface="Times New Roman" panose="02020603050405020304" pitchFamily="18" charset="0"/>
                <a:cs typeface="Times New Roman" panose="02020603050405020304" pitchFamily="18" charset="0"/>
              </a:rPr>
              <a:t>－</a:t>
            </a:r>
            <a:r>
              <a:rPr lang="en-US" altLang="ja-JP" dirty="0">
                <a:solidFill>
                  <a:srgbClr val="FF0000"/>
                </a:solidFill>
                <a:latin typeface="Times New Roman" panose="02020603050405020304" pitchFamily="18" charset="0"/>
                <a:cs typeface="Times New Roman" panose="02020603050405020304" pitchFamily="18" charset="0"/>
              </a:rPr>
              <a:t>1×4÷4</a:t>
            </a:r>
            <a:r>
              <a:rPr lang="en-US" altLang="ja-JP" dirty="0">
                <a:solidFill>
                  <a:schemeClr val="tx1"/>
                </a:solidFill>
                <a:latin typeface="Times New Roman" panose="02020603050405020304" pitchFamily="18" charset="0"/>
                <a:cs typeface="Times New Roman" panose="02020603050405020304" pitchFamily="18" charset="0"/>
              </a:rPr>
              <a:t>+10 </a:t>
            </a:r>
            <a:endParaRPr kumimoji="1" lang="en-US" altLang="ja-JP" dirty="0">
              <a:solidFill>
                <a:schemeClr val="tx1"/>
              </a:solidFill>
              <a:latin typeface="Times New Roman" panose="02020603050405020304" pitchFamily="18" charset="0"/>
              <a:cs typeface="Times New Roman" panose="02020603050405020304" pitchFamily="18" charset="0"/>
            </a:endParaRPr>
          </a:p>
          <a:p>
            <a:pPr marL="274320" lvl="1" indent="0">
              <a:buNone/>
            </a:pPr>
            <a:r>
              <a:rPr lang="en-US" altLang="ja-JP" dirty="0">
                <a:latin typeface="Times New Roman" panose="02020603050405020304" pitchFamily="18" charset="0"/>
                <a:cs typeface="Times New Roman" panose="02020603050405020304" pitchFamily="18" charset="0"/>
              </a:rPr>
              <a:t>	</a:t>
            </a:r>
            <a:r>
              <a:rPr lang="en-US" altLang="ja-JP" dirty="0">
                <a:solidFill>
                  <a:schemeClr val="tx1"/>
                </a:solidFill>
                <a:latin typeface="Times New Roman" panose="02020603050405020304" pitchFamily="18" charset="0"/>
                <a:cs typeface="Times New Roman" panose="02020603050405020304" pitchFamily="18" charset="0"/>
              </a:rPr>
              <a:t> 					= 3 </a:t>
            </a:r>
            <a:r>
              <a:rPr lang="ja-JP" altLang="en-US" dirty="0">
                <a:solidFill>
                  <a:schemeClr val="tx1"/>
                </a:solidFill>
                <a:latin typeface="Times New Roman" panose="02020603050405020304" pitchFamily="18" charset="0"/>
                <a:cs typeface="Times New Roman" panose="02020603050405020304" pitchFamily="18" charset="0"/>
              </a:rPr>
              <a:t>－</a:t>
            </a:r>
            <a:r>
              <a:rPr lang="en-US" altLang="ja-JP" dirty="0">
                <a:solidFill>
                  <a:srgbClr val="FF0000"/>
                </a:solidFill>
                <a:latin typeface="Times New Roman" panose="02020603050405020304" pitchFamily="18" charset="0"/>
                <a:cs typeface="Times New Roman" panose="02020603050405020304" pitchFamily="18" charset="0"/>
              </a:rPr>
              <a:t>1</a:t>
            </a:r>
            <a:r>
              <a:rPr lang="en-US" altLang="ja-JP" dirty="0">
                <a:solidFill>
                  <a:schemeClr val="tx1"/>
                </a:solidFill>
                <a:latin typeface="Times New Roman" panose="02020603050405020304" pitchFamily="18" charset="0"/>
                <a:cs typeface="Times New Roman" panose="02020603050405020304" pitchFamily="18" charset="0"/>
              </a:rPr>
              <a:t>+10  </a:t>
            </a:r>
            <a:endParaRPr kumimoji="1" lang="en-US" altLang="ja-JP" dirty="0">
              <a:latin typeface="Times New Roman" panose="02020603050405020304" pitchFamily="18" charset="0"/>
              <a:cs typeface="Times New Roman" panose="02020603050405020304" pitchFamily="18" charset="0"/>
            </a:endParaRPr>
          </a:p>
          <a:p>
            <a:pPr marL="731520" lvl="1" indent="-457200">
              <a:buFont typeface="+mj-lt"/>
              <a:buAutoNum type="arabicPeriod" startAt="4"/>
            </a:pPr>
            <a:r>
              <a:rPr lang="ja-JP" altLang="en-US" dirty="0">
                <a:solidFill>
                  <a:schemeClr val="tx1"/>
                </a:solidFill>
                <a:latin typeface="Times New Roman" panose="02020603050405020304" pitchFamily="18" charset="0"/>
                <a:cs typeface="Times New Roman" panose="02020603050405020304" pitchFamily="18" charset="0"/>
              </a:rPr>
              <a:t>足し算，引き算を計算する．</a:t>
            </a:r>
            <a:r>
              <a:rPr lang="en-US" altLang="ja-JP" dirty="0">
                <a:solidFill>
                  <a:schemeClr val="tx1"/>
                </a:solidFill>
                <a:latin typeface="Times New Roman" panose="02020603050405020304" pitchFamily="18" charset="0"/>
                <a:cs typeface="Times New Roman" panose="02020603050405020304" pitchFamily="18" charset="0"/>
              </a:rPr>
              <a:t>	   3 </a:t>
            </a:r>
            <a:r>
              <a:rPr lang="ja-JP" altLang="en-US" dirty="0">
                <a:solidFill>
                  <a:schemeClr val="tx1"/>
                </a:solidFill>
                <a:latin typeface="Times New Roman" panose="02020603050405020304" pitchFamily="18" charset="0"/>
                <a:cs typeface="Times New Roman" panose="02020603050405020304" pitchFamily="18" charset="0"/>
              </a:rPr>
              <a:t>－</a:t>
            </a:r>
            <a:r>
              <a:rPr lang="en-US" altLang="ja-JP" dirty="0">
                <a:solidFill>
                  <a:schemeClr val="tx1"/>
                </a:solidFill>
                <a:latin typeface="Times New Roman" panose="02020603050405020304" pitchFamily="18" charset="0"/>
                <a:cs typeface="Times New Roman" panose="02020603050405020304" pitchFamily="18" charset="0"/>
              </a:rPr>
              <a:t>1+10 = 12</a:t>
            </a:r>
            <a:endParaRPr lang="ja-JP" altLang="en-US" dirty="0">
              <a:latin typeface="Times New Roman" panose="02020603050405020304" pitchFamily="18" charset="0"/>
              <a:cs typeface="Times New Roman" panose="02020603050405020304" pitchFamily="18" charset="0"/>
            </a:endParaRPr>
          </a:p>
          <a:p>
            <a:pPr marL="0" lvl="1" indent="0">
              <a:buNone/>
            </a:pPr>
            <a:r>
              <a:rPr kumimoji="1" lang="en-US" altLang="ja-JP" dirty="0">
                <a:latin typeface="Times New Roman" panose="02020603050405020304" pitchFamily="18" charset="0"/>
                <a:cs typeface="Times New Roman" panose="02020603050405020304" pitchFamily="18" charset="0"/>
              </a:rPr>
              <a:t>	</a:t>
            </a:r>
            <a:endParaRPr kumimoji="1" lang="ja-JP" altLang="en-US" dirty="0">
              <a:latin typeface="Times New Roman" panose="02020603050405020304" pitchFamily="18" charset="0"/>
              <a:cs typeface="Times New Roman" panose="02020603050405020304" pitchFamily="18" charset="0"/>
            </a:endParaRPr>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25</a:t>
            </a:fld>
            <a:endParaRPr kumimoji="1" lang="ja-JP" altLang="en-US"/>
          </a:p>
        </p:txBody>
      </p:sp>
      <p:sp>
        <p:nvSpPr>
          <p:cNvPr id="6" name="日付プレースホルダー 5">
            <a:extLst>
              <a:ext uri="{FF2B5EF4-FFF2-40B4-BE49-F238E27FC236}">
                <a16:creationId xmlns:a16="http://schemas.microsoft.com/office/drawing/2014/main" id="{947C9407-CED4-4922-9058-ED6EE91A1E50}"/>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422465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500"/>
                                        <p:tgtEl>
                                          <p:spTgt spid="4">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7" end="7"/>
                                            </p:txEl>
                                          </p:spTgt>
                                        </p:tgtEl>
                                        <p:attrNameLst>
                                          <p:attrName>style.visibility</p:attrName>
                                        </p:attrNameLst>
                                      </p:cBhvr>
                                      <p:to>
                                        <p:strVal val="visible"/>
                                      </p:to>
                                    </p:set>
                                    <p:animEffect transition="in" filter="fade">
                                      <p:cBhvr>
                                        <p:cTn id="32" dur="500"/>
                                        <p:tgtEl>
                                          <p:spTgt spid="4">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Effect transition="in" filter="fade">
                                      <p:cBhvr>
                                        <p:cTn id="37" dur="500"/>
                                        <p:tgtEl>
                                          <p:spTgt spid="4">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計算の優先順位</a:t>
            </a:r>
            <a:endParaRPr kumimoji="1" lang="ja-JP" altLang="en-US" dirty="0">
              <a:solidFill>
                <a:srgbClr val="0070C0"/>
              </a:solidFill>
            </a:endParaRPr>
          </a:p>
        </p:txBody>
      </p:sp>
      <p:sp>
        <p:nvSpPr>
          <p:cNvPr id="4" name="コンテンツ プレースホルダー 3"/>
          <p:cNvSpPr>
            <a:spLocks noGrp="1"/>
          </p:cNvSpPr>
          <p:nvPr>
            <p:ph sz="quarter" idx="1"/>
          </p:nvPr>
        </p:nvSpPr>
        <p:spPr/>
        <p:txBody>
          <a:bodyPr/>
          <a:lstStyle/>
          <a:p>
            <a:r>
              <a:rPr lang="ja-JP" altLang="en-US" dirty="0">
                <a:latin typeface="Times New Roman" panose="02020603050405020304" pitchFamily="18" charset="0"/>
                <a:cs typeface="Times New Roman" panose="02020603050405020304" pitchFamily="18" charset="0"/>
              </a:rPr>
              <a:t>割り算の計算には若干の注意が必要．</a:t>
            </a:r>
            <a:endParaRPr lang="en-US" altLang="ja-JP" dirty="0">
              <a:latin typeface="Times New Roman" panose="02020603050405020304" pitchFamily="18" charset="0"/>
              <a:cs typeface="Times New Roman" panose="02020603050405020304" pitchFamily="18" charset="0"/>
            </a:endParaRPr>
          </a:p>
          <a:p>
            <a:pPr lvl="1"/>
            <a:r>
              <a:rPr kumimoji="1" lang="ja-JP" altLang="en-US" dirty="0">
                <a:solidFill>
                  <a:schemeClr val="tx1"/>
                </a:solidFill>
                <a:latin typeface="Times New Roman" panose="02020603050405020304" pitchFamily="18" charset="0"/>
                <a:cs typeface="Times New Roman" panose="02020603050405020304" pitchFamily="18" charset="0"/>
              </a:rPr>
              <a:t>割り算は，</a:t>
            </a:r>
            <a:r>
              <a:rPr kumimoji="1" lang="ja-JP" altLang="en-US" dirty="0">
                <a:solidFill>
                  <a:srgbClr val="0070C0"/>
                </a:solidFill>
                <a:latin typeface="Times New Roman" panose="02020603050405020304" pitchFamily="18" charset="0"/>
                <a:cs typeface="Times New Roman" panose="02020603050405020304" pitchFamily="18" charset="0"/>
              </a:rPr>
              <a:t>割り算記号（</a:t>
            </a:r>
            <a:r>
              <a:rPr kumimoji="1" lang="en-US" altLang="ja-JP" dirty="0">
                <a:solidFill>
                  <a:srgbClr val="0070C0"/>
                </a:solidFill>
                <a:latin typeface="Times New Roman" panose="02020603050405020304" pitchFamily="18" charset="0"/>
                <a:cs typeface="Times New Roman" panose="02020603050405020304" pitchFamily="18" charset="0"/>
              </a:rPr>
              <a:t>÷</a:t>
            </a:r>
            <a:r>
              <a:rPr kumimoji="1" lang="ja-JP" altLang="en-US" dirty="0">
                <a:solidFill>
                  <a:srgbClr val="0070C0"/>
                </a:solidFill>
                <a:latin typeface="Times New Roman" panose="02020603050405020304" pitchFamily="18" charset="0"/>
                <a:cs typeface="Times New Roman" panose="02020603050405020304" pitchFamily="18" charset="0"/>
              </a:rPr>
              <a:t>）の直後の数を分母，</a:t>
            </a:r>
            <a:r>
              <a:rPr kumimoji="1" lang="en-US" altLang="ja-JP" dirty="0">
                <a:solidFill>
                  <a:srgbClr val="0070C0"/>
                </a:solidFill>
                <a:latin typeface="Times New Roman" panose="02020603050405020304" pitchFamily="18" charset="0"/>
                <a:cs typeface="Times New Roman" panose="02020603050405020304" pitchFamily="18" charset="0"/>
              </a:rPr>
              <a:t>1</a:t>
            </a:r>
            <a:r>
              <a:rPr kumimoji="1" lang="ja-JP" altLang="en-US" dirty="0">
                <a:solidFill>
                  <a:srgbClr val="0070C0"/>
                </a:solidFill>
                <a:latin typeface="Times New Roman" panose="02020603050405020304" pitchFamily="18" charset="0"/>
                <a:cs typeface="Times New Roman" panose="02020603050405020304" pitchFamily="18" charset="0"/>
              </a:rPr>
              <a:t>を分子</a:t>
            </a:r>
            <a:r>
              <a:rPr kumimoji="1" lang="ja-JP" altLang="en-US" dirty="0">
                <a:solidFill>
                  <a:schemeClr val="tx1"/>
                </a:solidFill>
                <a:latin typeface="Times New Roman" panose="02020603050405020304" pitchFamily="18" charset="0"/>
                <a:cs typeface="Times New Roman" panose="02020603050405020304" pitchFamily="18" charset="0"/>
              </a:rPr>
              <a:t>とする</a:t>
            </a:r>
            <a:r>
              <a:rPr kumimoji="1" lang="ja-JP" altLang="en-US" dirty="0">
                <a:solidFill>
                  <a:srgbClr val="FF0000"/>
                </a:solidFill>
                <a:latin typeface="Times New Roman" panose="02020603050405020304" pitchFamily="18" charset="0"/>
                <a:cs typeface="Times New Roman" panose="02020603050405020304" pitchFamily="18" charset="0"/>
              </a:rPr>
              <a:t>分数に変換し掛け算として扱う．</a:t>
            </a:r>
            <a:endParaRPr kumimoji="1" lang="en-US" altLang="ja-JP" dirty="0">
              <a:solidFill>
                <a:srgbClr val="FF0000"/>
              </a:solidFill>
              <a:latin typeface="Times New Roman" panose="02020603050405020304" pitchFamily="18" charset="0"/>
              <a:cs typeface="Times New Roman" panose="02020603050405020304" pitchFamily="18" charset="0"/>
            </a:endParaRPr>
          </a:p>
          <a:p>
            <a:pPr lvl="1"/>
            <a:endParaRPr lang="en-US" altLang="ja-JP" sz="800" dirty="0">
              <a:solidFill>
                <a:schemeClr val="tx1"/>
              </a:solidFill>
              <a:latin typeface="Times New Roman" panose="02020603050405020304" pitchFamily="18" charset="0"/>
              <a:cs typeface="Times New Roman" panose="02020603050405020304" pitchFamily="18" charset="0"/>
            </a:endParaRPr>
          </a:p>
          <a:p>
            <a:pPr marL="274320" lvl="1" indent="0">
              <a:buNone/>
            </a:pPr>
            <a:r>
              <a:rPr kumimoji="1" lang="ja-JP" altLang="en-US" dirty="0">
                <a:solidFill>
                  <a:schemeClr val="tx1"/>
                </a:solidFill>
                <a:latin typeface="Times New Roman" panose="02020603050405020304" pitchFamily="18" charset="0"/>
                <a:cs typeface="Times New Roman" panose="02020603050405020304" pitchFamily="18" charset="0"/>
              </a:rPr>
              <a:t>例）</a:t>
            </a:r>
            <a:endParaRPr lang="en-US" altLang="ja-JP" dirty="0">
              <a:solidFill>
                <a:schemeClr val="tx1"/>
              </a:solidFill>
              <a:latin typeface="Times New Roman" panose="02020603050405020304" pitchFamily="18" charset="0"/>
              <a:cs typeface="Times New Roman" panose="02020603050405020304" pitchFamily="18" charset="0"/>
            </a:endParaRPr>
          </a:p>
          <a:p>
            <a:pPr lvl="1"/>
            <a:endParaRPr lang="en-US" altLang="ja-JP" sz="800" dirty="0">
              <a:solidFill>
                <a:schemeClr val="tx1"/>
              </a:solidFill>
              <a:latin typeface="Times New Roman" panose="02020603050405020304" pitchFamily="18" charset="0"/>
              <a:cs typeface="Times New Roman" panose="02020603050405020304" pitchFamily="18" charset="0"/>
            </a:endParaRPr>
          </a:p>
          <a:p>
            <a:pPr lvl="1"/>
            <a:r>
              <a:rPr lang="ja-JP" altLang="en-US" dirty="0">
                <a:solidFill>
                  <a:schemeClr val="tx1"/>
                </a:solidFill>
                <a:latin typeface="Times New Roman" panose="02020603050405020304" pitchFamily="18" charset="0"/>
                <a:cs typeface="Times New Roman" panose="02020603050405020304" pitchFamily="18" charset="0"/>
              </a:rPr>
              <a:t>この規則を覚えれば分数の足し算についてのよくある間違いもなくなる．</a:t>
            </a:r>
            <a:endParaRPr lang="en-US" altLang="ja-JP" dirty="0">
              <a:solidFill>
                <a:schemeClr val="tx1"/>
              </a:solidFill>
              <a:latin typeface="Times New Roman" panose="02020603050405020304" pitchFamily="18" charset="0"/>
              <a:cs typeface="Times New Roman" panose="02020603050405020304" pitchFamily="18" charset="0"/>
            </a:endParaRPr>
          </a:p>
          <a:p>
            <a:pPr marL="274320" lvl="1" indent="0">
              <a:buNone/>
            </a:pPr>
            <a:r>
              <a:rPr kumimoji="1" lang="ja-JP" altLang="en-US" dirty="0">
                <a:solidFill>
                  <a:schemeClr val="tx1"/>
                </a:solidFill>
                <a:latin typeface="Times New Roman" panose="02020603050405020304" pitchFamily="18" charset="0"/>
                <a:cs typeface="Times New Roman" panose="02020603050405020304" pitchFamily="18" charset="0"/>
              </a:rPr>
              <a:t>（よくある間違い）</a:t>
            </a:r>
            <a:endParaRPr kumimoji="1" lang="en-US" altLang="ja-JP" dirty="0">
              <a:solidFill>
                <a:schemeClr val="tx1"/>
              </a:solidFill>
              <a:latin typeface="Times New Roman" panose="02020603050405020304" pitchFamily="18" charset="0"/>
              <a:cs typeface="Times New Roman" panose="02020603050405020304" pitchFamily="18" charset="0"/>
            </a:endParaRPr>
          </a:p>
          <a:p>
            <a:pPr marL="274320" lvl="1" indent="0">
              <a:buNone/>
            </a:pPr>
            <a:endParaRPr lang="en-US" altLang="ja-JP" dirty="0">
              <a:solidFill>
                <a:schemeClr val="tx1"/>
              </a:solidFill>
              <a:latin typeface="Times New Roman" panose="02020603050405020304" pitchFamily="18" charset="0"/>
              <a:cs typeface="Times New Roman" panose="02020603050405020304" pitchFamily="18" charset="0"/>
            </a:endParaRPr>
          </a:p>
          <a:p>
            <a:pPr marL="274320" lvl="1" indent="0">
              <a:buNone/>
            </a:pPr>
            <a:r>
              <a:rPr kumimoji="1" lang="en-US" altLang="ja-JP" dirty="0">
                <a:solidFill>
                  <a:schemeClr val="tx1"/>
                </a:solidFill>
                <a:latin typeface="Times New Roman" panose="02020603050405020304" pitchFamily="18" charset="0"/>
                <a:cs typeface="Times New Roman" panose="02020603050405020304" pitchFamily="18" charset="0"/>
              </a:rPr>
              <a:t>	</a:t>
            </a:r>
            <a:r>
              <a:rPr kumimoji="1" lang="ja-JP" altLang="en-US" dirty="0">
                <a:solidFill>
                  <a:schemeClr val="tx1"/>
                </a:solidFill>
                <a:latin typeface="Times New Roman" panose="02020603050405020304" pitchFamily="18" charset="0"/>
                <a:cs typeface="Times New Roman" panose="02020603050405020304" pitchFamily="18" charset="0"/>
              </a:rPr>
              <a:t>⇒</a:t>
            </a:r>
            <a:r>
              <a:rPr kumimoji="1" lang="en-US" altLang="ja-JP" dirty="0">
                <a:solidFill>
                  <a:schemeClr val="tx1"/>
                </a:solidFill>
                <a:latin typeface="Times New Roman" panose="02020603050405020304" pitchFamily="18" charset="0"/>
                <a:cs typeface="Times New Roman" panose="02020603050405020304" pitchFamily="18" charset="0"/>
              </a:rPr>
              <a:t>			</a:t>
            </a:r>
            <a:r>
              <a:rPr kumimoji="1" lang="ja-JP" altLang="en-US" dirty="0">
                <a:solidFill>
                  <a:schemeClr val="tx1"/>
                </a:solidFill>
                <a:latin typeface="Times New Roman" panose="02020603050405020304" pitchFamily="18" charset="0"/>
                <a:cs typeface="Times New Roman" panose="02020603050405020304" pitchFamily="18" charset="0"/>
              </a:rPr>
              <a:t>分数は割り算なので，足し算よりも</a:t>
            </a:r>
            <a:r>
              <a:rPr kumimoji="1" lang="en-US" altLang="ja-JP" dirty="0">
                <a:solidFill>
                  <a:schemeClr val="tx1"/>
                </a:solidFill>
                <a:latin typeface="Times New Roman" panose="02020603050405020304" pitchFamily="18" charset="0"/>
                <a:cs typeface="Times New Roman" panose="02020603050405020304" pitchFamily="18" charset="0"/>
              </a:rPr>
              <a:t>				</a:t>
            </a:r>
            <a:r>
              <a:rPr kumimoji="1" lang="ja-JP" altLang="en-US" dirty="0">
                <a:solidFill>
                  <a:schemeClr val="tx1"/>
                </a:solidFill>
                <a:latin typeface="Times New Roman" panose="02020603050405020304" pitchFamily="18" charset="0"/>
                <a:cs typeface="Times New Roman" panose="02020603050405020304" pitchFamily="18" charset="0"/>
              </a:rPr>
              <a:t>優先．通分の操作が必要．</a:t>
            </a:r>
            <a:endParaRPr kumimoji="1" lang="en-US" altLang="ja-JP" dirty="0">
              <a:solidFill>
                <a:schemeClr val="tx1"/>
              </a:solidFill>
              <a:latin typeface="Times New Roman" panose="02020603050405020304" pitchFamily="18" charset="0"/>
              <a:cs typeface="Times New Roman" panose="02020603050405020304" pitchFamily="18" charset="0"/>
            </a:endParaRPr>
          </a:p>
          <a:p>
            <a:pPr lvl="1"/>
            <a:r>
              <a:rPr kumimoji="1" lang="ja-JP" altLang="en-US" dirty="0">
                <a:solidFill>
                  <a:srgbClr val="0070C0"/>
                </a:solidFill>
                <a:latin typeface="Times New Roman" panose="02020603050405020304" pitchFamily="18" charset="0"/>
                <a:cs typeface="Times New Roman" panose="02020603050405020304" pitchFamily="18" charset="0"/>
              </a:rPr>
              <a:t>割り算と分数の関係は，実は結構難解なので別途説明します．</a:t>
            </a:r>
            <a:endParaRPr kumimoji="1" lang="en-US" altLang="ja-JP" dirty="0">
              <a:solidFill>
                <a:srgbClr val="0070C0"/>
              </a:solidFill>
              <a:latin typeface="Times New Roman" panose="02020603050405020304" pitchFamily="18" charset="0"/>
              <a:cs typeface="Times New Roman" panose="02020603050405020304" pitchFamily="18" charset="0"/>
            </a:endParaRPr>
          </a:p>
          <a:p>
            <a:endParaRPr lang="en-US" altLang="ja-JP" dirty="0">
              <a:latin typeface="Times New Roman" panose="02020603050405020304" pitchFamily="18" charset="0"/>
              <a:cs typeface="Times New Roman" panose="02020603050405020304" pitchFamily="18" charset="0"/>
            </a:endParaRPr>
          </a:p>
          <a:p>
            <a:endParaRPr kumimoji="1" lang="ja-JP" altLang="en-US" dirty="0">
              <a:latin typeface="Times New Roman" panose="02020603050405020304" pitchFamily="18" charset="0"/>
              <a:cs typeface="Times New Roman" panose="02020603050405020304" pitchFamily="18" charset="0"/>
            </a:endParaRPr>
          </a:p>
        </p:txBody>
      </p:sp>
      <p:graphicFrame>
        <p:nvGraphicFramePr>
          <p:cNvPr id="5" name="オブジェクト 4"/>
          <p:cNvGraphicFramePr>
            <a:graphicFrameLocks noChangeAspect="1"/>
          </p:cNvGraphicFramePr>
          <p:nvPr>
            <p:extLst>
              <p:ext uri="{D42A27DB-BD31-4B8C-83A1-F6EECF244321}">
                <p14:modId xmlns:p14="http://schemas.microsoft.com/office/powerpoint/2010/main" val="3104099652"/>
              </p:ext>
            </p:extLst>
          </p:nvPr>
        </p:nvGraphicFramePr>
        <p:xfrm>
          <a:off x="2554801" y="2512070"/>
          <a:ext cx="1153103" cy="700906"/>
        </p:xfrm>
        <a:graphic>
          <a:graphicData uri="http://schemas.openxmlformats.org/presentationml/2006/ole">
            <mc:AlternateContent xmlns:mc="http://schemas.openxmlformats.org/markup-compatibility/2006">
              <mc:Choice xmlns:v="urn:schemas-microsoft-com:vml" Requires="v">
                <p:oleObj spid="_x0000_s9344" name="数式" r:id="rId3" imgW="647640" imgH="393480" progId="Equation.3">
                  <p:embed/>
                </p:oleObj>
              </mc:Choice>
              <mc:Fallback>
                <p:oleObj name="数式" r:id="rId3" imgW="647640" imgH="393480" progId="Equation.3">
                  <p:embed/>
                  <p:pic>
                    <p:nvPicPr>
                      <p:cNvPr id="0" name=""/>
                      <p:cNvPicPr/>
                      <p:nvPr/>
                    </p:nvPicPr>
                    <p:blipFill>
                      <a:blip r:embed="rId4"/>
                      <a:stretch>
                        <a:fillRect/>
                      </a:stretch>
                    </p:blipFill>
                    <p:spPr>
                      <a:xfrm>
                        <a:off x="2554801" y="2512070"/>
                        <a:ext cx="1153103" cy="700906"/>
                      </a:xfrm>
                      <a:prstGeom prst="rect">
                        <a:avLst/>
                      </a:prstGeom>
                    </p:spPr>
                  </p:pic>
                </p:oleObj>
              </mc:Fallback>
            </mc:AlternateContent>
          </a:graphicData>
        </a:graphic>
      </p:graphicFrame>
      <p:graphicFrame>
        <p:nvGraphicFramePr>
          <p:cNvPr id="6" name="オブジェクト 5"/>
          <p:cNvGraphicFramePr>
            <a:graphicFrameLocks noChangeAspect="1"/>
          </p:cNvGraphicFramePr>
          <p:nvPr>
            <p:extLst>
              <p:ext uri="{D42A27DB-BD31-4B8C-83A1-F6EECF244321}">
                <p14:modId xmlns:p14="http://schemas.microsoft.com/office/powerpoint/2010/main" val="1598267174"/>
              </p:ext>
            </p:extLst>
          </p:nvPr>
        </p:nvGraphicFramePr>
        <p:xfrm>
          <a:off x="1353468" y="2681040"/>
          <a:ext cx="1130300" cy="315912"/>
        </p:xfrm>
        <a:graphic>
          <a:graphicData uri="http://schemas.openxmlformats.org/presentationml/2006/ole">
            <mc:AlternateContent xmlns:mc="http://schemas.openxmlformats.org/markup-compatibility/2006">
              <mc:Choice xmlns:v="urn:schemas-microsoft-com:vml" Requires="v">
                <p:oleObj spid="_x0000_s9345" name="数式" r:id="rId5" imgW="634680" imgH="177480" progId="Equation.3">
                  <p:embed/>
                </p:oleObj>
              </mc:Choice>
              <mc:Fallback>
                <p:oleObj name="数式" r:id="rId5" imgW="634680" imgH="177480" progId="Equation.3">
                  <p:embed/>
                  <p:pic>
                    <p:nvPicPr>
                      <p:cNvPr id="0" name=""/>
                      <p:cNvPicPr>
                        <a:picLocks noChangeAspect="1" noChangeArrowheads="1"/>
                      </p:cNvPicPr>
                      <p:nvPr/>
                    </p:nvPicPr>
                    <p:blipFill>
                      <a:blip r:embed="rId6"/>
                      <a:srcRect/>
                      <a:stretch>
                        <a:fillRect/>
                      </a:stretch>
                    </p:blipFill>
                    <p:spPr bwMode="auto">
                      <a:xfrm>
                        <a:off x="1353468" y="2681040"/>
                        <a:ext cx="1130300" cy="31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オブジェクト 6"/>
          <p:cNvGraphicFramePr>
            <a:graphicFrameLocks noChangeAspect="1"/>
          </p:cNvGraphicFramePr>
          <p:nvPr>
            <p:extLst>
              <p:ext uri="{D42A27DB-BD31-4B8C-83A1-F6EECF244321}">
                <p14:modId xmlns:p14="http://schemas.microsoft.com/office/powerpoint/2010/main" val="2294746220"/>
              </p:ext>
            </p:extLst>
          </p:nvPr>
        </p:nvGraphicFramePr>
        <p:xfrm>
          <a:off x="3775075" y="2511301"/>
          <a:ext cx="1017588" cy="701675"/>
        </p:xfrm>
        <a:graphic>
          <a:graphicData uri="http://schemas.openxmlformats.org/presentationml/2006/ole">
            <mc:AlternateContent xmlns:mc="http://schemas.openxmlformats.org/markup-compatibility/2006">
              <mc:Choice xmlns:v="urn:schemas-microsoft-com:vml" Requires="v">
                <p:oleObj spid="_x0000_s9346" name="数式" r:id="rId7" imgW="571320" imgH="393480" progId="Equation.3">
                  <p:embed/>
                </p:oleObj>
              </mc:Choice>
              <mc:Fallback>
                <p:oleObj name="数式" r:id="rId7" imgW="571320" imgH="393480" progId="Equation.3">
                  <p:embed/>
                  <p:pic>
                    <p:nvPicPr>
                      <p:cNvPr id="0" name=""/>
                      <p:cNvPicPr>
                        <a:picLocks noChangeAspect="1" noChangeArrowheads="1"/>
                      </p:cNvPicPr>
                      <p:nvPr/>
                    </p:nvPicPr>
                    <p:blipFill>
                      <a:blip r:embed="rId8"/>
                      <a:srcRect/>
                      <a:stretch>
                        <a:fillRect/>
                      </a:stretch>
                    </p:blipFill>
                    <p:spPr bwMode="auto">
                      <a:xfrm>
                        <a:off x="3775075" y="2511301"/>
                        <a:ext cx="10175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オブジェクト 7"/>
          <p:cNvGraphicFramePr>
            <a:graphicFrameLocks noChangeAspect="1"/>
          </p:cNvGraphicFramePr>
          <p:nvPr>
            <p:extLst>
              <p:ext uri="{D42A27DB-BD31-4B8C-83A1-F6EECF244321}">
                <p14:modId xmlns:p14="http://schemas.microsoft.com/office/powerpoint/2010/main" val="4171093814"/>
              </p:ext>
            </p:extLst>
          </p:nvPr>
        </p:nvGraphicFramePr>
        <p:xfrm>
          <a:off x="3779912" y="3933056"/>
          <a:ext cx="1789112" cy="719138"/>
        </p:xfrm>
        <a:graphic>
          <a:graphicData uri="http://schemas.openxmlformats.org/presentationml/2006/ole">
            <mc:AlternateContent xmlns:mc="http://schemas.openxmlformats.org/markup-compatibility/2006">
              <mc:Choice xmlns:v="urn:schemas-microsoft-com:vml" Requires="v">
                <p:oleObj spid="_x0000_s9347" name="数式" r:id="rId9" imgW="977760" imgH="393480" progId="Equation.3">
                  <p:embed/>
                </p:oleObj>
              </mc:Choice>
              <mc:Fallback>
                <p:oleObj name="数式" r:id="rId9" imgW="977760" imgH="393480" progId="Equation.3">
                  <p:embed/>
                  <p:pic>
                    <p:nvPicPr>
                      <p:cNvPr id="0" name=""/>
                      <p:cNvPicPr/>
                      <p:nvPr/>
                    </p:nvPicPr>
                    <p:blipFill>
                      <a:blip r:embed="rId10"/>
                      <a:stretch>
                        <a:fillRect/>
                      </a:stretch>
                    </p:blipFill>
                    <p:spPr>
                      <a:xfrm>
                        <a:off x="3779912" y="3933056"/>
                        <a:ext cx="1789112" cy="719138"/>
                      </a:xfrm>
                      <a:prstGeom prst="rect">
                        <a:avLst/>
                      </a:prstGeom>
                    </p:spPr>
                  </p:pic>
                </p:oleObj>
              </mc:Fallback>
            </mc:AlternateContent>
          </a:graphicData>
        </a:graphic>
      </p:graphicFrame>
      <p:graphicFrame>
        <p:nvGraphicFramePr>
          <p:cNvPr id="9" name="オブジェクト 8"/>
          <p:cNvGraphicFramePr>
            <a:graphicFrameLocks noChangeAspect="1"/>
          </p:cNvGraphicFramePr>
          <p:nvPr>
            <p:extLst>
              <p:ext uri="{D42A27DB-BD31-4B8C-83A1-F6EECF244321}">
                <p14:modId xmlns:p14="http://schemas.microsoft.com/office/powerpoint/2010/main" val="3489324457"/>
              </p:ext>
            </p:extLst>
          </p:nvPr>
        </p:nvGraphicFramePr>
        <p:xfrm>
          <a:off x="3096292" y="3933056"/>
          <a:ext cx="696912" cy="719138"/>
        </p:xfrm>
        <a:graphic>
          <a:graphicData uri="http://schemas.openxmlformats.org/presentationml/2006/ole">
            <mc:AlternateContent xmlns:mc="http://schemas.openxmlformats.org/markup-compatibility/2006">
              <mc:Choice xmlns:v="urn:schemas-microsoft-com:vml" Requires="v">
                <p:oleObj spid="_x0000_s9348" name="数式" r:id="rId11" imgW="380880" imgH="393480" progId="Equation.3">
                  <p:embed/>
                </p:oleObj>
              </mc:Choice>
              <mc:Fallback>
                <p:oleObj name="数式" r:id="rId11" imgW="380880" imgH="393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96292" y="3933056"/>
                        <a:ext cx="69691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乗算記号 9"/>
          <p:cNvSpPr/>
          <p:nvPr/>
        </p:nvSpPr>
        <p:spPr>
          <a:xfrm>
            <a:off x="3779912" y="3789040"/>
            <a:ext cx="1944216" cy="1080120"/>
          </a:xfrm>
          <a:prstGeom prst="mathMultiply">
            <a:avLst>
              <a:gd name="adj1" fmla="val 1091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1" name="オブジェクト 10"/>
          <p:cNvGraphicFramePr>
            <a:graphicFrameLocks noChangeAspect="1"/>
          </p:cNvGraphicFramePr>
          <p:nvPr>
            <p:extLst>
              <p:ext uri="{D42A27DB-BD31-4B8C-83A1-F6EECF244321}">
                <p14:modId xmlns:p14="http://schemas.microsoft.com/office/powerpoint/2010/main" val="3506396120"/>
              </p:ext>
            </p:extLst>
          </p:nvPr>
        </p:nvGraphicFramePr>
        <p:xfrm>
          <a:off x="1907704" y="4725144"/>
          <a:ext cx="696912" cy="719138"/>
        </p:xfrm>
        <a:graphic>
          <a:graphicData uri="http://schemas.openxmlformats.org/presentationml/2006/ole">
            <mc:AlternateContent xmlns:mc="http://schemas.openxmlformats.org/markup-compatibility/2006">
              <mc:Choice xmlns:v="urn:schemas-microsoft-com:vml" Requires="v">
                <p:oleObj spid="_x0000_s9349" name="数式" r:id="rId13" imgW="380835" imgH="393529" progId="Equation.3">
                  <p:embed/>
                </p:oleObj>
              </mc:Choice>
              <mc:Fallback>
                <p:oleObj name="数式" r:id="rId13" imgW="380835" imgH="393529"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07704" y="4725144"/>
                        <a:ext cx="696912"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オブジェクト 11"/>
          <p:cNvGraphicFramePr>
            <a:graphicFrameLocks noChangeAspect="1"/>
          </p:cNvGraphicFramePr>
          <p:nvPr>
            <p:extLst>
              <p:ext uri="{D42A27DB-BD31-4B8C-83A1-F6EECF244321}">
                <p14:modId xmlns:p14="http://schemas.microsoft.com/office/powerpoint/2010/main" val="2992317036"/>
              </p:ext>
            </p:extLst>
          </p:nvPr>
        </p:nvGraphicFramePr>
        <p:xfrm>
          <a:off x="2581275" y="4953000"/>
          <a:ext cx="1557338" cy="301625"/>
        </p:xfrm>
        <a:graphic>
          <a:graphicData uri="http://schemas.openxmlformats.org/presentationml/2006/ole">
            <mc:AlternateContent xmlns:mc="http://schemas.openxmlformats.org/markup-compatibility/2006">
              <mc:Choice xmlns:v="urn:schemas-microsoft-com:vml" Requires="v">
                <p:oleObj spid="_x0000_s9350" name="数式" r:id="rId14" imgW="850680" imgH="164880" progId="Equation.3">
                  <p:embed/>
                </p:oleObj>
              </mc:Choice>
              <mc:Fallback>
                <p:oleObj name="数式" r:id="rId14" imgW="850680" imgH="164880" progId="Equation.3">
                  <p:embed/>
                  <p:pic>
                    <p:nvPicPr>
                      <p:cNvPr id="0" name=""/>
                      <p:cNvPicPr>
                        <a:picLocks noChangeAspect="1" noChangeArrowheads="1"/>
                      </p:cNvPicPr>
                      <p:nvPr/>
                    </p:nvPicPr>
                    <p:blipFill>
                      <a:blip r:embed="rId15"/>
                      <a:srcRect/>
                      <a:stretch>
                        <a:fillRect/>
                      </a:stretch>
                    </p:blipFill>
                    <p:spPr bwMode="auto">
                      <a:xfrm>
                        <a:off x="2581275" y="4953000"/>
                        <a:ext cx="155733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フッター プレースホルダー 1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26</a:t>
            </a:fld>
            <a:endParaRPr kumimoji="1" lang="ja-JP" altLang="en-US"/>
          </a:p>
        </p:txBody>
      </p:sp>
      <p:sp>
        <p:nvSpPr>
          <p:cNvPr id="14" name="日付プレースホルダー 13">
            <a:extLst>
              <a:ext uri="{FF2B5EF4-FFF2-40B4-BE49-F238E27FC236}">
                <a16:creationId xmlns:a16="http://schemas.microsoft.com/office/drawing/2014/main" id="{D3F1A6A5-51C5-4DB0-BA1B-BF85FE1F1EF9}"/>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327771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Effect transition="in" filter="fade">
                                      <p:cBhvr>
                                        <p:cTn id="17" dur="500"/>
                                        <p:tgtEl>
                                          <p:spTgt spid="4">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fade">
                                      <p:cBhvr>
                                        <p:cTn id="39" dur="500"/>
                                        <p:tgtEl>
                                          <p:spTgt spid="4">
                                            <p:txEl>
                                              <p:pRg st="8" end="8"/>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4">
                                            <p:txEl>
                                              <p:pRg st="9" end="9"/>
                                            </p:txEl>
                                          </p:spTgt>
                                        </p:tgtEl>
                                        <p:attrNameLst>
                                          <p:attrName>style.visibility</p:attrName>
                                        </p:attrNameLst>
                                      </p:cBhvr>
                                      <p:to>
                                        <p:strVal val="visible"/>
                                      </p:to>
                                    </p:set>
                                    <p:animEffect transition="in" filter="fade">
                                      <p:cBhvr>
                                        <p:cTn id="50"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ja-JP" altLang="en-US" dirty="0">
                <a:solidFill>
                  <a:srgbClr val="0070C0"/>
                </a:solidFill>
              </a:rPr>
              <a:t>記号</a:t>
            </a:r>
            <a:r>
              <a:rPr kumimoji="1" lang="ja-JP" altLang="en-US" dirty="0">
                <a:solidFill>
                  <a:srgbClr val="0070C0"/>
                </a:solidFill>
              </a:rPr>
              <a:t>の計算</a:t>
            </a:r>
          </a:p>
        </p:txBody>
      </p:sp>
      <p:sp>
        <p:nvSpPr>
          <p:cNvPr id="4" name="コンテンツ プレースホルダー 3"/>
          <p:cNvSpPr>
            <a:spLocks noGrp="1"/>
          </p:cNvSpPr>
          <p:nvPr>
            <p:ph sz="quarter" idx="1"/>
          </p:nvPr>
        </p:nvSpPr>
        <p:spPr/>
        <p:txBody>
          <a:bodyPr/>
          <a:lstStyle/>
          <a:p>
            <a:r>
              <a:rPr lang="ja-JP" altLang="en-US" dirty="0">
                <a:latin typeface="Times New Roman" panose="02020603050405020304" pitchFamily="18" charset="0"/>
                <a:cs typeface="Times New Roman" panose="02020603050405020304" pitchFamily="18" charset="0"/>
              </a:rPr>
              <a:t>記号の入った式（文字式）では</a:t>
            </a:r>
            <a:r>
              <a:rPr lang="en-US" altLang="ja-JP" dirty="0">
                <a:latin typeface="Times New Roman" panose="02020603050405020304" pitchFamily="18" charset="0"/>
                <a:cs typeface="Times New Roman" panose="02020603050405020304" pitchFamily="18" charset="0"/>
              </a:rPr>
              <a:t>×</a:t>
            </a:r>
            <a:r>
              <a:rPr lang="ja-JP" altLang="en-US" dirty="0">
                <a:latin typeface="Times New Roman" panose="02020603050405020304" pitchFamily="18" charset="0"/>
                <a:cs typeface="Times New Roman" panose="02020603050405020304" pitchFamily="18" charset="0"/>
              </a:rPr>
              <a:t>記号を省略する．</a:t>
            </a:r>
            <a:endParaRPr lang="en-US" altLang="ja-JP" dirty="0">
              <a:latin typeface="Times New Roman" panose="02020603050405020304" pitchFamily="18" charset="0"/>
              <a:cs typeface="Times New Roman" panose="02020603050405020304" pitchFamily="18" charset="0"/>
            </a:endParaRPr>
          </a:p>
          <a:p>
            <a:pPr lvl="1"/>
            <a:r>
              <a:rPr lang="en-US" altLang="ja-JP" dirty="0">
                <a:solidFill>
                  <a:schemeClr val="tx1"/>
                </a:solidFill>
                <a:latin typeface="Times New Roman" panose="02020603050405020304" pitchFamily="18" charset="0"/>
                <a:cs typeface="Times New Roman" panose="02020603050405020304" pitchFamily="18" charset="0"/>
              </a:rPr>
              <a:t>×</a:t>
            </a:r>
            <a:r>
              <a:rPr lang="ja-JP" altLang="en-US" dirty="0">
                <a:solidFill>
                  <a:schemeClr val="tx1"/>
                </a:solidFill>
                <a:latin typeface="Times New Roman" panose="02020603050405020304" pitchFamily="18" charset="0"/>
                <a:cs typeface="Times New Roman" panose="02020603050405020304" pitchFamily="18" charset="0"/>
              </a:rPr>
              <a:t>記号の省略</a:t>
            </a:r>
            <a:r>
              <a:rPr lang="en-US" altLang="ja-JP" dirty="0">
                <a:solidFill>
                  <a:schemeClr val="tx1"/>
                </a:solidFill>
                <a:latin typeface="Times New Roman" panose="02020603050405020304" pitchFamily="18" charset="0"/>
                <a:cs typeface="Times New Roman" panose="02020603050405020304" pitchFamily="18" charset="0"/>
              </a:rPr>
              <a:t>	</a:t>
            </a:r>
            <a:r>
              <a:rPr lang="en-US" altLang="ja-JP" i="1" dirty="0" err="1">
                <a:solidFill>
                  <a:schemeClr val="tx1"/>
                </a:solidFill>
                <a:latin typeface="Times New Roman" panose="02020603050405020304" pitchFamily="18" charset="0"/>
                <a:cs typeface="Times New Roman" panose="02020603050405020304" pitchFamily="18" charset="0"/>
              </a:rPr>
              <a:t>a</a:t>
            </a:r>
            <a:r>
              <a:rPr lang="en-US" altLang="ja-JP" dirty="0" err="1">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b</a:t>
            </a:r>
            <a:r>
              <a:rPr lang="ja-JP" altLang="en-US" dirty="0">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ab</a:t>
            </a:r>
            <a:endParaRPr lang="en-US" altLang="ja-JP" i="1" dirty="0">
              <a:solidFill>
                <a:schemeClr val="tx1"/>
              </a:solidFill>
              <a:latin typeface="Times New Roman" panose="02020603050405020304" pitchFamily="18" charset="0"/>
              <a:cs typeface="Times New Roman" panose="02020603050405020304" pitchFamily="18" charset="0"/>
            </a:endParaRPr>
          </a:p>
          <a:p>
            <a:pPr lvl="1"/>
            <a:endParaRPr lang="en-US" altLang="ja-JP" sz="800" i="1" dirty="0">
              <a:solidFill>
                <a:schemeClr val="tx1"/>
              </a:solidFill>
              <a:latin typeface="Times New Roman" panose="02020603050405020304" pitchFamily="18" charset="0"/>
              <a:cs typeface="Times New Roman" panose="02020603050405020304" pitchFamily="18" charset="0"/>
            </a:endParaRPr>
          </a:p>
          <a:p>
            <a:pPr lvl="1"/>
            <a:r>
              <a:rPr lang="ja-JP" altLang="en-US" dirty="0">
                <a:solidFill>
                  <a:srgbClr val="FF0000"/>
                </a:solidFill>
                <a:latin typeface="Times New Roman" panose="02020603050405020304" pitchFamily="18" charset="0"/>
                <a:cs typeface="Times New Roman" panose="02020603050405020304" pitchFamily="18" charset="0"/>
              </a:rPr>
              <a:t>重要！＋は絶対に省略してはいけない！！</a:t>
            </a:r>
          </a:p>
          <a:p>
            <a:pPr marL="274320" lvl="1" indent="0">
              <a:buNone/>
            </a:pPr>
            <a:r>
              <a:rPr lang="ja-JP" altLang="en-US" dirty="0">
                <a:latin typeface="Times New Roman" panose="02020603050405020304" pitchFamily="18" charset="0"/>
                <a:cs typeface="Times New Roman" panose="02020603050405020304" pitchFamily="18" charset="0"/>
              </a:rPr>
              <a:t>　（よくある間違い） </a:t>
            </a:r>
            <a:endParaRPr lang="en-US" altLang="ja-JP" dirty="0">
              <a:latin typeface="Times New Roman" panose="02020603050405020304" pitchFamily="18" charset="0"/>
              <a:cs typeface="Times New Roman" panose="02020603050405020304" pitchFamily="18" charset="0"/>
            </a:endParaRPr>
          </a:p>
          <a:p>
            <a:pPr marL="274320" lvl="1" indent="0">
              <a:buNone/>
            </a:pPr>
            <a:r>
              <a:rPr lang="en-US" altLang="ja-JP" i="1" dirty="0">
                <a:latin typeface="Times New Roman" panose="02020603050405020304" pitchFamily="18" charset="0"/>
                <a:cs typeface="Times New Roman" panose="02020603050405020304" pitchFamily="18" charset="0"/>
              </a:rPr>
              <a:t>   a</a:t>
            </a:r>
            <a:r>
              <a:rPr lang="en-US" altLang="ja-JP" dirty="0">
                <a:latin typeface="Times New Roman" panose="02020603050405020304" pitchFamily="18" charset="0"/>
                <a:cs typeface="Times New Roman" panose="02020603050405020304" pitchFamily="18" charset="0"/>
              </a:rPr>
              <a:t>(</a:t>
            </a:r>
            <a:r>
              <a:rPr lang="en-US" altLang="ja-JP" i="1" dirty="0">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+1)=</a:t>
            </a:r>
            <a:r>
              <a:rPr lang="en-US" altLang="ja-JP" i="1" dirty="0">
                <a:latin typeface="Times New Roman" panose="02020603050405020304" pitchFamily="18" charset="0"/>
                <a:cs typeface="Times New Roman" panose="02020603050405020304" pitchFamily="18" charset="0"/>
              </a:rPr>
              <a:t>a</a:t>
            </a:r>
            <a:r>
              <a:rPr lang="en-US" altLang="ja-JP" dirty="0">
                <a:latin typeface="Times New Roman" panose="02020603050405020304" pitchFamily="18" charset="0"/>
                <a:cs typeface="Times New Roman" panose="02020603050405020304" pitchFamily="18" charset="0"/>
              </a:rPr>
              <a:t>+</a:t>
            </a:r>
            <a:r>
              <a:rPr lang="en-US" altLang="ja-JP" i="1" dirty="0">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+1 </a:t>
            </a:r>
            <a:r>
              <a:rPr lang="ja-JP" altLang="en-US" dirty="0">
                <a:latin typeface="Times New Roman" panose="02020603050405020304" pitchFamily="18" charset="0"/>
                <a:cs typeface="Times New Roman" panose="02020603050405020304" pitchFamily="18" charset="0"/>
              </a:rPr>
              <a:t>のように，計算記号が省略されている部分を</a:t>
            </a:r>
            <a:endParaRPr lang="en-US" altLang="ja-JP" dirty="0">
              <a:latin typeface="Times New Roman" panose="02020603050405020304" pitchFamily="18" charset="0"/>
              <a:cs typeface="Times New Roman" panose="02020603050405020304" pitchFamily="18" charset="0"/>
            </a:endParaRPr>
          </a:p>
          <a:p>
            <a:pPr marL="274320" lvl="1" indent="0">
              <a:buNone/>
            </a:pPr>
            <a:r>
              <a:rPr lang="en-US" altLang="ja-JP" dirty="0">
                <a:latin typeface="Times New Roman" panose="02020603050405020304" pitchFamily="18" charset="0"/>
                <a:cs typeface="Times New Roman" panose="02020603050405020304" pitchFamily="18" charset="0"/>
              </a:rPr>
              <a:t>   </a:t>
            </a:r>
            <a:r>
              <a:rPr lang="ja-JP" altLang="en-US" dirty="0">
                <a:solidFill>
                  <a:srgbClr val="00B0F0"/>
                </a:solidFill>
                <a:latin typeface="Times New Roman" panose="02020603050405020304" pitchFamily="18" charset="0"/>
                <a:cs typeface="Times New Roman" panose="02020603050405020304" pitchFamily="18" charset="0"/>
              </a:rPr>
              <a:t>足し算だと勘違い</a:t>
            </a:r>
            <a:r>
              <a:rPr lang="ja-JP" altLang="en-US" dirty="0">
                <a:latin typeface="Times New Roman" panose="02020603050405020304" pitchFamily="18" charset="0"/>
                <a:cs typeface="Times New Roman" panose="02020603050405020304" pitchFamily="18" charset="0"/>
              </a:rPr>
              <a:t>している学生が多いがこれは誤り．</a:t>
            </a:r>
            <a:r>
              <a:rPr lang="en-US" altLang="ja-JP" i="1" dirty="0">
                <a:latin typeface="Times New Roman" panose="02020603050405020304" pitchFamily="18" charset="0"/>
                <a:cs typeface="Times New Roman" panose="02020603050405020304" pitchFamily="18" charset="0"/>
              </a:rPr>
              <a:t>  </a:t>
            </a:r>
          </a:p>
          <a:p>
            <a:pPr marL="274320" lvl="1" indent="0">
              <a:buNone/>
            </a:pPr>
            <a:r>
              <a:rPr lang="en-US" altLang="ja-JP" i="1" dirty="0">
                <a:latin typeface="Times New Roman" panose="02020603050405020304" pitchFamily="18" charset="0"/>
                <a:cs typeface="Times New Roman" panose="02020603050405020304" pitchFamily="18" charset="0"/>
              </a:rPr>
              <a:t>   a</a:t>
            </a:r>
            <a:r>
              <a:rPr lang="en-US" altLang="ja-JP" dirty="0">
                <a:latin typeface="Times New Roman" panose="02020603050405020304" pitchFamily="18" charset="0"/>
                <a:cs typeface="Times New Roman" panose="02020603050405020304" pitchFamily="18" charset="0"/>
              </a:rPr>
              <a:t>(</a:t>
            </a:r>
            <a:r>
              <a:rPr lang="en-US" altLang="ja-JP" i="1" dirty="0">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+1)=</a:t>
            </a:r>
            <a:r>
              <a:rPr lang="en-US" altLang="ja-JP" i="1" dirty="0">
                <a:latin typeface="Times New Roman" panose="02020603050405020304" pitchFamily="18" charset="0"/>
                <a:cs typeface="Times New Roman" panose="02020603050405020304" pitchFamily="18" charset="0"/>
              </a:rPr>
              <a:t>a</a:t>
            </a:r>
            <a:r>
              <a:rPr lang="en-US" altLang="ja-JP" dirty="0">
                <a:latin typeface="Times New Roman" panose="02020603050405020304" pitchFamily="18" charset="0"/>
                <a:cs typeface="Times New Roman" panose="02020603050405020304" pitchFamily="18" charset="0"/>
              </a:rPr>
              <a:t>×(</a:t>
            </a:r>
            <a:r>
              <a:rPr lang="en-US" altLang="ja-JP" i="1" dirty="0">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+1) </a:t>
            </a:r>
            <a:r>
              <a:rPr lang="ja-JP" altLang="en-US" dirty="0">
                <a:latin typeface="Times New Roman" panose="02020603050405020304" pitchFamily="18" charset="0"/>
                <a:cs typeface="Times New Roman" panose="02020603050405020304" pitchFamily="18" charset="0"/>
              </a:rPr>
              <a:t>である．</a:t>
            </a:r>
            <a:r>
              <a:rPr lang="en-US" altLang="ja-JP" dirty="0">
                <a:latin typeface="Times New Roman" panose="02020603050405020304" pitchFamily="18" charset="0"/>
                <a:cs typeface="Times New Roman" panose="02020603050405020304" pitchFamily="18" charset="0"/>
              </a:rPr>
              <a:t> </a:t>
            </a:r>
          </a:p>
          <a:p>
            <a:endParaRPr lang="en-US" altLang="ja-JP" sz="800"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例： 　</a:t>
            </a:r>
            <a:endParaRPr lang="en-US" altLang="ja-JP" dirty="0">
              <a:latin typeface="Times New Roman" panose="02020603050405020304" pitchFamily="18" charset="0"/>
              <a:cs typeface="Times New Roman" panose="02020603050405020304" pitchFamily="18" charset="0"/>
            </a:endParaRPr>
          </a:p>
          <a:p>
            <a:pPr marL="0" indent="0">
              <a:buNone/>
            </a:pPr>
            <a:endParaRPr lang="en-US" altLang="ja-JP" dirty="0">
              <a:latin typeface="Times New Roman" panose="02020603050405020304" pitchFamily="18" charset="0"/>
              <a:cs typeface="Times New Roman" panose="02020603050405020304" pitchFamily="18" charset="0"/>
            </a:endParaRPr>
          </a:p>
        </p:txBody>
      </p:sp>
      <p:graphicFrame>
        <p:nvGraphicFramePr>
          <p:cNvPr id="6" name="オブジェクト 5"/>
          <p:cNvGraphicFramePr>
            <a:graphicFrameLocks noChangeAspect="1"/>
          </p:cNvGraphicFramePr>
          <p:nvPr>
            <p:extLst>
              <p:ext uri="{D42A27DB-BD31-4B8C-83A1-F6EECF244321}">
                <p14:modId xmlns:p14="http://schemas.microsoft.com/office/powerpoint/2010/main" val="3187902185"/>
              </p:ext>
            </p:extLst>
          </p:nvPr>
        </p:nvGraphicFramePr>
        <p:xfrm>
          <a:off x="1403648" y="4653136"/>
          <a:ext cx="1440160" cy="360040"/>
        </p:xfrm>
        <a:graphic>
          <a:graphicData uri="http://schemas.openxmlformats.org/presentationml/2006/ole">
            <mc:AlternateContent xmlns:mc="http://schemas.openxmlformats.org/markup-compatibility/2006">
              <mc:Choice xmlns:v="urn:schemas-microsoft-com:vml" Requires="v">
                <p:oleObj spid="_x0000_s10293" name="数式" r:id="rId3" imgW="711000" imgH="177480" progId="Equation.3">
                  <p:embed/>
                </p:oleObj>
              </mc:Choice>
              <mc:Fallback>
                <p:oleObj name="数式" r:id="rId3" imgW="711000" imgH="177480" progId="Equation.3">
                  <p:embed/>
                  <p:pic>
                    <p:nvPicPr>
                      <p:cNvPr id="0" name=""/>
                      <p:cNvPicPr/>
                      <p:nvPr/>
                    </p:nvPicPr>
                    <p:blipFill>
                      <a:blip r:embed="rId4"/>
                      <a:stretch>
                        <a:fillRect/>
                      </a:stretch>
                    </p:blipFill>
                    <p:spPr>
                      <a:xfrm>
                        <a:off x="1403648" y="4653136"/>
                        <a:ext cx="1440160" cy="360040"/>
                      </a:xfrm>
                      <a:prstGeom prst="rect">
                        <a:avLst/>
                      </a:prstGeom>
                    </p:spPr>
                  </p:pic>
                </p:oleObj>
              </mc:Fallback>
            </mc:AlternateContent>
          </a:graphicData>
        </a:graphic>
      </p:graphicFrame>
      <p:graphicFrame>
        <p:nvGraphicFramePr>
          <p:cNvPr id="7" name="オブジェクト 6"/>
          <p:cNvGraphicFramePr>
            <a:graphicFrameLocks noChangeAspect="1"/>
          </p:cNvGraphicFramePr>
          <p:nvPr>
            <p:extLst>
              <p:ext uri="{D42A27DB-BD31-4B8C-83A1-F6EECF244321}">
                <p14:modId xmlns:p14="http://schemas.microsoft.com/office/powerpoint/2010/main" val="1742653985"/>
              </p:ext>
            </p:extLst>
          </p:nvPr>
        </p:nvGraphicFramePr>
        <p:xfrm>
          <a:off x="2915816" y="4437112"/>
          <a:ext cx="3035300" cy="793750"/>
        </p:xfrm>
        <a:graphic>
          <a:graphicData uri="http://schemas.openxmlformats.org/presentationml/2006/ole">
            <mc:AlternateContent xmlns:mc="http://schemas.openxmlformats.org/markup-compatibility/2006">
              <mc:Choice xmlns:v="urn:schemas-microsoft-com:vml" Requires="v">
                <p:oleObj spid="_x0000_s10294" name="数式" r:id="rId5" imgW="1498320" imgH="393480" progId="Equation.3">
                  <p:embed/>
                </p:oleObj>
              </mc:Choice>
              <mc:Fallback>
                <p:oleObj name="数式" r:id="rId5" imgW="1498320" imgH="393480" progId="Equation.3">
                  <p:embed/>
                  <p:pic>
                    <p:nvPicPr>
                      <p:cNvPr id="0" name=""/>
                      <p:cNvPicPr>
                        <a:picLocks noChangeAspect="1" noChangeArrowheads="1"/>
                      </p:cNvPicPr>
                      <p:nvPr/>
                    </p:nvPicPr>
                    <p:blipFill>
                      <a:blip r:embed="rId6"/>
                      <a:srcRect/>
                      <a:stretch>
                        <a:fillRect/>
                      </a:stretch>
                    </p:blipFill>
                    <p:spPr bwMode="auto">
                      <a:xfrm>
                        <a:off x="2915816" y="4437112"/>
                        <a:ext cx="303530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オブジェクト 7"/>
          <p:cNvGraphicFramePr>
            <a:graphicFrameLocks noChangeAspect="1"/>
          </p:cNvGraphicFramePr>
          <p:nvPr>
            <p:extLst>
              <p:ext uri="{D42A27DB-BD31-4B8C-83A1-F6EECF244321}">
                <p14:modId xmlns:p14="http://schemas.microsoft.com/office/powerpoint/2010/main" val="2936636183"/>
              </p:ext>
            </p:extLst>
          </p:nvPr>
        </p:nvGraphicFramePr>
        <p:xfrm>
          <a:off x="6012160" y="4437112"/>
          <a:ext cx="849312" cy="793750"/>
        </p:xfrm>
        <a:graphic>
          <a:graphicData uri="http://schemas.openxmlformats.org/presentationml/2006/ole">
            <mc:AlternateContent xmlns:mc="http://schemas.openxmlformats.org/markup-compatibility/2006">
              <mc:Choice xmlns:v="urn:schemas-microsoft-com:vml" Requires="v">
                <p:oleObj spid="_x0000_s10295" name="数式" r:id="rId7" imgW="419040" imgH="393480" progId="Equation.3">
                  <p:embed/>
                </p:oleObj>
              </mc:Choice>
              <mc:Fallback>
                <p:oleObj name="数式" r:id="rId7" imgW="419040" imgH="393480" progId="Equation.3">
                  <p:embed/>
                  <p:pic>
                    <p:nvPicPr>
                      <p:cNvPr id="0" name=""/>
                      <p:cNvPicPr>
                        <a:picLocks noChangeAspect="1" noChangeArrowheads="1"/>
                      </p:cNvPicPr>
                      <p:nvPr/>
                    </p:nvPicPr>
                    <p:blipFill>
                      <a:blip r:embed="rId8"/>
                      <a:srcRect/>
                      <a:stretch>
                        <a:fillRect/>
                      </a:stretch>
                    </p:blipFill>
                    <p:spPr bwMode="auto">
                      <a:xfrm>
                        <a:off x="6012160" y="4437112"/>
                        <a:ext cx="849312"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27</a:t>
            </a:fld>
            <a:endParaRPr kumimoji="1" lang="ja-JP" altLang="en-US"/>
          </a:p>
        </p:txBody>
      </p:sp>
      <p:sp>
        <p:nvSpPr>
          <p:cNvPr id="9" name="日付プレースホルダー 8">
            <a:extLst>
              <a:ext uri="{FF2B5EF4-FFF2-40B4-BE49-F238E27FC236}">
                <a16:creationId xmlns:a16="http://schemas.microsoft.com/office/drawing/2014/main" id="{56DAF175-E19D-45F6-9C81-074D9E97129B}"/>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37275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500"/>
                                        <p:tgtEl>
                                          <p:spTgt spid="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fade">
                                      <p:cBhvr>
                                        <p:cTn id="12" dur="500"/>
                                        <p:tgtEl>
                                          <p:spTgt spid="4">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Effect transition="in" filter="fade">
                                      <p:cBhvr>
                                        <p:cTn id="17" dur="500"/>
                                        <p:tgtEl>
                                          <p:spTgt spid="4">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animEffect transition="in" filter="fade">
                                      <p:cBhvr>
                                        <p:cTn id="27" dur="500"/>
                                        <p:tgtEl>
                                          <p:spTgt spid="4">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9" end="9"/>
                                            </p:txEl>
                                          </p:spTgt>
                                        </p:tgtEl>
                                        <p:attrNameLst>
                                          <p:attrName>style.visibility</p:attrName>
                                        </p:attrNameLst>
                                      </p:cBhvr>
                                      <p:to>
                                        <p:strVal val="visible"/>
                                      </p:to>
                                    </p:set>
                                    <p:animEffect transition="in" filter="fade">
                                      <p:cBhvr>
                                        <p:cTn id="32" dur="500"/>
                                        <p:tgtEl>
                                          <p:spTgt spid="4">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ja-JP" altLang="en-US" dirty="0">
                <a:solidFill>
                  <a:srgbClr val="0070C0"/>
                </a:solidFill>
              </a:rPr>
              <a:t>記号の計算</a:t>
            </a:r>
            <a:endParaRPr kumimoji="1" lang="ja-JP" altLang="en-US" dirty="0">
              <a:solidFill>
                <a:srgbClr val="0070C0"/>
              </a:solidFill>
            </a:endParaRPr>
          </a:p>
        </p:txBody>
      </p:sp>
      <p:sp>
        <p:nvSpPr>
          <p:cNvPr id="4" name="コンテンツ プレースホルダー 3"/>
          <p:cNvSpPr>
            <a:spLocks noGrp="1"/>
          </p:cNvSpPr>
          <p:nvPr>
            <p:ph sz="quarter" idx="1"/>
          </p:nvPr>
        </p:nvSpPr>
        <p:spPr/>
        <p:txBody>
          <a:bodyPr>
            <a:normAutofit lnSpcReduction="10000"/>
          </a:bodyPr>
          <a:lstStyle/>
          <a:p>
            <a:r>
              <a:rPr kumimoji="1" lang="ja-JP" altLang="en-US" dirty="0">
                <a:latin typeface="Times New Roman" panose="02020603050405020304" pitchFamily="18" charset="0"/>
                <a:cs typeface="Times New Roman" panose="02020603050405020304" pitchFamily="18" charset="0"/>
              </a:rPr>
              <a:t>計算順序の入れ替えに関するルール</a:t>
            </a:r>
            <a:endParaRPr kumimoji="1" lang="en-US" altLang="ja-JP" dirty="0">
              <a:latin typeface="Times New Roman" panose="02020603050405020304" pitchFamily="18" charset="0"/>
              <a:cs typeface="Times New Roman" panose="02020603050405020304" pitchFamily="18" charset="0"/>
            </a:endParaRPr>
          </a:p>
          <a:p>
            <a:endParaRPr kumimoji="1" lang="en-US" altLang="ja-JP" sz="1000"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交換法則</a:t>
            </a:r>
            <a:r>
              <a:rPr lang="en-US" altLang="ja-JP" dirty="0">
                <a:latin typeface="Times New Roman" panose="02020603050405020304" pitchFamily="18" charset="0"/>
                <a:cs typeface="Times New Roman" panose="02020603050405020304" pitchFamily="18" charset="0"/>
              </a:rPr>
              <a:t>	</a:t>
            </a:r>
            <a:r>
              <a:rPr lang="ja-JP" altLang="en-US" dirty="0">
                <a:latin typeface="Times New Roman" panose="02020603050405020304" pitchFamily="18" charset="0"/>
                <a:cs typeface="Times New Roman" panose="02020603050405020304" pitchFamily="18" charset="0"/>
              </a:rPr>
              <a:t>（足し算と掛け算は順番を入れ替えられる）</a:t>
            </a:r>
            <a:endParaRPr lang="en-US" altLang="ja-JP" i="1" dirty="0">
              <a:latin typeface="Times New Roman" panose="02020603050405020304" pitchFamily="18" charset="0"/>
              <a:cs typeface="Times New Roman" panose="02020603050405020304" pitchFamily="18" charset="0"/>
            </a:endParaRPr>
          </a:p>
          <a:p>
            <a:pPr lvl="1"/>
            <a:r>
              <a:rPr lang="en-US" altLang="ja-JP" i="1" dirty="0" err="1">
                <a:solidFill>
                  <a:schemeClr val="tx1"/>
                </a:solidFill>
                <a:latin typeface="Times New Roman" panose="02020603050405020304" pitchFamily="18" charset="0"/>
                <a:cs typeface="Times New Roman" panose="02020603050405020304" pitchFamily="18" charset="0"/>
              </a:rPr>
              <a:t>a</a:t>
            </a:r>
            <a:r>
              <a:rPr lang="en-US" altLang="ja-JP" dirty="0" err="1">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b</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b</a:t>
            </a:r>
            <a:r>
              <a:rPr lang="en-US" altLang="ja-JP" dirty="0" err="1">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a</a:t>
            </a:r>
            <a:r>
              <a:rPr lang="ja-JP" altLang="en-US" i="1" dirty="0" err="1">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			</a:t>
            </a:r>
            <a:r>
              <a:rPr lang="en-US" altLang="ja-JP" i="1" dirty="0" err="1">
                <a:solidFill>
                  <a:schemeClr val="tx1"/>
                </a:solidFill>
                <a:latin typeface="Times New Roman" panose="02020603050405020304" pitchFamily="18" charset="0"/>
                <a:cs typeface="Times New Roman" panose="02020603050405020304" pitchFamily="18" charset="0"/>
              </a:rPr>
              <a:t>ab</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ba</a:t>
            </a:r>
            <a:r>
              <a:rPr lang="en-US" altLang="ja-JP" dirty="0">
                <a:solidFill>
                  <a:schemeClr val="tx1"/>
                </a:solidFill>
                <a:latin typeface="Times New Roman" panose="02020603050405020304" pitchFamily="18" charset="0"/>
                <a:cs typeface="Times New Roman" panose="02020603050405020304" pitchFamily="18" charset="0"/>
              </a:rPr>
              <a:t>		</a:t>
            </a:r>
          </a:p>
          <a:p>
            <a:pPr lvl="1"/>
            <a:endParaRPr kumimoji="1" lang="en-US" altLang="ja-JP" sz="800" dirty="0">
              <a:solidFill>
                <a:schemeClr val="tx1"/>
              </a:solidFill>
              <a:latin typeface="Times New Roman" panose="02020603050405020304" pitchFamily="18" charset="0"/>
              <a:cs typeface="Times New Roman" panose="02020603050405020304" pitchFamily="18" charset="0"/>
            </a:endParaRPr>
          </a:p>
          <a:p>
            <a:pPr lvl="1"/>
            <a:r>
              <a:rPr kumimoji="1" lang="ja-JP" altLang="en-US" dirty="0">
                <a:solidFill>
                  <a:srgbClr val="FF0000"/>
                </a:solidFill>
                <a:latin typeface="Times New Roman" panose="02020603050405020304" pitchFamily="18" charset="0"/>
                <a:cs typeface="Times New Roman" panose="02020603050405020304" pitchFamily="18" charset="0"/>
              </a:rPr>
              <a:t>引き算と割り算は入れ替え不可能</a:t>
            </a:r>
            <a:endParaRPr kumimoji="1" lang="en-US" altLang="ja-JP" dirty="0">
              <a:solidFill>
                <a:srgbClr val="FF0000"/>
              </a:solidFill>
              <a:latin typeface="Times New Roman" panose="02020603050405020304" pitchFamily="18" charset="0"/>
              <a:cs typeface="Times New Roman" panose="02020603050405020304" pitchFamily="18" charset="0"/>
            </a:endParaRPr>
          </a:p>
          <a:p>
            <a:pPr marL="274320" lvl="1" indent="0">
              <a:buNone/>
            </a:pPr>
            <a:r>
              <a:rPr lang="ja-JP" altLang="en-US" i="1" dirty="0">
                <a:solidFill>
                  <a:schemeClr val="tx1"/>
                </a:solidFill>
                <a:latin typeface="Times New Roman" panose="02020603050405020304" pitchFamily="18" charset="0"/>
                <a:cs typeface="Times New Roman" panose="02020603050405020304" pitchFamily="18" charset="0"/>
              </a:rPr>
              <a:t>　　</a:t>
            </a:r>
            <a:r>
              <a:rPr kumimoji="1" lang="en-US" altLang="ja-JP" i="1" dirty="0">
                <a:solidFill>
                  <a:schemeClr val="tx1"/>
                </a:solidFill>
                <a:latin typeface="Times New Roman" panose="02020603050405020304" pitchFamily="18" charset="0"/>
                <a:cs typeface="Times New Roman" panose="02020603050405020304" pitchFamily="18" charset="0"/>
              </a:rPr>
              <a:t>a</a:t>
            </a:r>
            <a:r>
              <a:rPr kumimoji="1" lang="ja-JP" altLang="en-US" dirty="0">
                <a:solidFill>
                  <a:schemeClr val="tx1"/>
                </a:solidFill>
                <a:latin typeface="Times New Roman" panose="02020603050405020304" pitchFamily="18" charset="0"/>
                <a:cs typeface="Times New Roman" panose="02020603050405020304" pitchFamily="18" charset="0"/>
              </a:rPr>
              <a:t>－</a:t>
            </a:r>
            <a:r>
              <a:rPr kumimoji="1" lang="en-US" altLang="ja-JP" i="1" dirty="0">
                <a:solidFill>
                  <a:schemeClr val="tx1"/>
                </a:solidFill>
                <a:latin typeface="Times New Roman" panose="02020603050405020304" pitchFamily="18" charset="0"/>
                <a:cs typeface="Times New Roman" panose="02020603050405020304" pitchFamily="18" charset="0"/>
              </a:rPr>
              <a:t>b</a:t>
            </a:r>
            <a:r>
              <a:rPr kumimoji="1" lang="ja-JP" altLang="en-US" dirty="0">
                <a:solidFill>
                  <a:schemeClr val="tx1"/>
                </a:solidFill>
                <a:latin typeface="Times New Roman" panose="02020603050405020304" pitchFamily="18" charset="0"/>
                <a:cs typeface="Times New Roman" panose="02020603050405020304" pitchFamily="18" charset="0"/>
              </a:rPr>
              <a:t>≠</a:t>
            </a:r>
            <a:r>
              <a:rPr kumimoji="1" lang="en-US" altLang="ja-JP" i="1" dirty="0">
                <a:solidFill>
                  <a:schemeClr val="tx1"/>
                </a:solidFill>
                <a:latin typeface="Times New Roman" panose="02020603050405020304" pitchFamily="18" charset="0"/>
                <a:cs typeface="Times New Roman" panose="02020603050405020304" pitchFamily="18" charset="0"/>
              </a:rPr>
              <a:t>b</a:t>
            </a:r>
            <a:r>
              <a:rPr kumimoji="1" lang="ja-JP" altLang="en-US" dirty="0">
                <a:solidFill>
                  <a:schemeClr val="tx1"/>
                </a:solidFill>
                <a:latin typeface="Times New Roman" panose="02020603050405020304" pitchFamily="18" charset="0"/>
                <a:cs typeface="Times New Roman" panose="02020603050405020304" pitchFamily="18" charset="0"/>
              </a:rPr>
              <a:t>－</a:t>
            </a:r>
            <a:r>
              <a:rPr kumimoji="1" lang="en-US" altLang="ja-JP" i="1" dirty="0">
                <a:solidFill>
                  <a:schemeClr val="tx1"/>
                </a:solidFill>
                <a:latin typeface="Times New Roman" panose="02020603050405020304" pitchFamily="18" charset="0"/>
                <a:cs typeface="Times New Roman" panose="02020603050405020304" pitchFamily="18" charset="0"/>
              </a:rPr>
              <a:t>a</a:t>
            </a:r>
            <a:r>
              <a:rPr kumimoji="1" lang="ja-JP" altLang="en-US" dirty="0" err="1">
                <a:solidFill>
                  <a:schemeClr val="tx1"/>
                </a:solidFill>
                <a:latin typeface="Times New Roman" panose="02020603050405020304" pitchFamily="18" charset="0"/>
                <a:cs typeface="Times New Roman" panose="02020603050405020304" pitchFamily="18" charset="0"/>
              </a:rPr>
              <a:t>，</a:t>
            </a:r>
            <a:r>
              <a:rPr kumimoji="1" lang="ja-JP" altLang="en-US" dirty="0">
                <a:solidFill>
                  <a:schemeClr val="tx1"/>
                </a:solidFill>
                <a:latin typeface="Times New Roman" panose="02020603050405020304" pitchFamily="18" charset="0"/>
                <a:cs typeface="Times New Roman" panose="02020603050405020304" pitchFamily="18" charset="0"/>
              </a:rPr>
              <a:t>　　　　　　　　</a:t>
            </a:r>
            <a:r>
              <a:rPr kumimoji="1" lang="en-US" altLang="ja-JP" i="1" dirty="0" err="1">
                <a:solidFill>
                  <a:schemeClr val="tx1"/>
                </a:solidFill>
                <a:latin typeface="Times New Roman" panose="02020603050405020304" pitchFamily="18" charset="0"/>
                <a:cs typeface="Times New Roman" panose="02020603050405020304" pitchFamily="18" charset="0"/>
              </a:rPr>
              <a:t>a</a:t>
            </a:r>
            <a:r>
              <a:rPr kumimoji="1" lang="en-US" altLang="ja-JP" dirty="0" err="1">
                <a:solidFill>
                  <a:schemeClr val="tx1"/>
                </a:solidFill>
                <a:latin typeface="Times New Roman" panose="02020603050405020304" pitchFamily="18" charset="0"/>
                <a:cs typeface="Times New Roman" panose="02020603050405020304" pitchFamily="18" charset="0"/>
              </a:rPr>
              <a:t>÷</a:t>
            </a:r>
            <a:r>
              <a:rPr kumimoji="1" lang="en-US" altLang="ja-JP" i="1" dirty="0" err="1">
                <a:solidFill>
                  <a:schemeClr val="tx1"/>
                </a:solidFill>
                <a:latin typeface="Times New Roman" panose="02020603050405020304" pitchFamily="18" charset="0"/>
                <a:cs typeface="Times New Roman" panose="02020603050405020304" pitchFamily="18" charset="0"/>
              </a:rPr>
              <a:t>b</a:t>
            </a:r>
            <a:r>
              <a:rPr kumimoji="1" lang="ja-JP" altLang="en-US" dirty="0">
                <a:solidFill>
                  <a:schemeClr val="tx1"/>
                </a:solidFill>
                <a:latin typeface="Times New Roman" panose="02020603050405020304" pitchFamily="18" charset="0"/>
                <a:cs typeface="Times New Roman" panose="02020603050405020304" pitchFamily="18" charset="0"/>
              </a:rPr>
              <a:t>≠</a:t>
            </a:r>
            <a:r>
              <a:rPr kumimoji="1" lang="en-US" altLang="ja-JP" i="1" dirty="0" err="1">
                <a:solidFill>
                  <a:schemeClr val="tx1"/>
                </a:solidFill>
                <a:latin typeface="Times New Roman" panose="02020603050405020304" pitchFamily="18" charset="0"/>
                <a:cs typeface="Times New Roman" panose="02020603050405020304" pitchFamily="18" charset="0"/>
              </a:rPr>
              <a:t>b</a:t>
            </a:r>
            <a:r>
              <a:rPr kumimoji="1" lang="en-US" altLang="ja-JP" dirty="0" err="1">
                <a:solidFill>
                  <a:schemeClr val="tx1"/>
                </a:solidFill>
                <a:latin typeface="Times New Roman" panose="02020603050405020304" pitchFamily="18" charset="0"/>
                <a:cs typeface="Times New Roman" panose="02020603050405020304" pitchFamily="18" charset="0"/>
              </a:rPr>
              <a:t>÷</a:t>
            </a:r>
            <a:r>
              <a:rPr kumimoji="1" lang="en-US" altLang="ja-JP" i="1" dirty="0" err="1">
                <a:solidFill>
                  <a:schemeClr val="tx1"/>
                </a:solidFill>
                <a:latin typeface="Times New Roman" panose="02020603050405020304" pitchFamily="18" charset="0"/>
                <a:cs typeface="Times New Roman" panose="02020603050405020304" pitchFamily="18" charset="0"/>
              </a:rPr>
              <a:t>a</a:t>
            </a:r>
            <a:endParaRPr kumimoji="1" lang="en-US" altLang="ja-JP" i="1" dirty="0">
              <a:solidFill>
                <a:schemeClr val="tx1"/>
              </a:solidFill>
              <a:latin typeface="Times New Roman" panose="02020603050405020304" pitchFamily="18" charset="0"/>
              <a:cs typeface="Times New Roman" panose="02020603050405020304" pitchFamily="18" charset="0"/>
            </a:endParaRPr>
          </a:p>
          <a:p>
            <a:pPr lvl="1"/>
            <a:endParaRPr kumimoji="1" lang="en-US" altLang="ja-JP" i="1"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結合法則（足し算と掛け算はどの順番で行ってもよい）</a:t>
            </a:r>
            <a:endParaRPr lang="en-US" altLang="ja-JP" dirty="0">
              <a:latin typeface="Times New Roman" panose="02020603050405020304" pitchFamily="18" charset="0"/>
              <a:cs typeface="Times New Roman" panose="02020603050405020304" pitchFamily="18" charset="0"/>
            </a:endParaRPr>
          </a:p>
          <a:p>
            <a:pPr lvl="1"/>
            <a:r>
              <a:rPr lang="en-US" altLang="ja-JP" i="1" dirty="0">
                <a:solidFill>
                  <a:schemeClr val="tx1"/>
                </a:solidFill>
                <a:latin typeface="Times New Roman" panose="02020603050405020304" pitchFamily="18" charset="0"/>
                <a:cs typeface="Times New Roman" panose="02020603050405020304" pitchFamily="18" charset="0"/>
              </a:rPr>
              <a:t>a</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b</a:t>
            </a:r>
            <a:r>
              <a:rPr lang="en-US" altLang="ja-JP" dirty="0" err="1">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c</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 </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 </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a</a:t>
            </a:r>
            <a:r>
              <a:rPr lang="en-US" altLang="ja-JP" dirty="0" err="1">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b</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c</a:t>
            </a:r>
            <a:r>
              <a:rPr lang="en-US" altLang="ja-JP" dirty="0">
                <a:solidFill>
                  <a:schemeClr val="tx1"/>
                </a:solidFill>
                <a:latin typeface="Times New Roman" panose="02020603050405020304" pitchFamily="18" charset="0"/>
                <a:cs typeface="Times New Roman" panose="02020603050405020304" pitchFamily="18" charset="0"/>
              </a:rPr>
              <a:t>	</a:t>
            </a:r>
            <a:r>
              <a:rPr lang="en-US" altLang="ja-JP" i="1" dirty="0">
                <a:solidFill>
                  <a:schemeClr val="tx1"/>
                </a:solidFill>
                <a:latin typeface="Times New Roman" panose="02020603050405020304" pitchFamily="18" charset="0"/>
                <a:cs typeface="Times New Roman" panose="02020603050405020304" pitchFamily="18" charset="0"/>
              </a:rPr>
              <a:t>a</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bc</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ab</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c</a:t>
            </a:r>
            <a:endParaRPr kumimoji="1" lang="en-US" altLang="ja-JP" i="1" dirty="0">
              <a:latin typeface="Times New Roman" panose="02020603050405020304" pitchFamily="18" charset="0"/>
              <a:cs typeface="Times New Roman" panose="02020603050405020304" pitchFamily="18" charset="0"/>
            </a:endParaRPr>
          </a:p>
          <a:p>
            <a:endParaRPr lang="en-US" altLang="ja-JP" sz="800" dirty="0">
              <a:latin typeface="Times New Roman" panose="02020603050405020304" pitchFamily="18" charset="0"/>
              <a:cs typeface="Times New Roman" panose="02020603050405020304" pitchFamily="18" charset="0"/>
            </a:endParaRPr>
          </a:p>
          <a:p>
            <a:pPr lvl="1"/>
            <a:r>
              <a:rPr lang="ja-JP" altLang="en-US" dirty="0">
                <a:solidFill>
                  <a:srgbClr val="FF0000"/>
                </a:solidFill>
                <a:latin typeface="Times New Roman" panose="02020603050405020304" pitchFamily="18" charset="0"/>
                <a:cs typeface="Times New Roman" panose="02020603050405020304" pitchFamily="18" charset="0"/>
              </a:rPr>
              <a:t>引き算と割り算</a:t>
            </a:r>
            <a:r>
              <a:rPr lang="ja-JP" altLang="en-US" dirty="0">
                <a:latin typeface="Times New Roman" panose="02020603050405020304" pitchFamily="18" charset="0"/>
                <a:cs typeface="Times New Roman" panose="02020603050405020304" pitchFamily="18" charset="0"/>
              </a:rPr>
              <a:t>は順番通りにしなければいけない．</a:t>
            </a:r>
            <a:endParaRPr lang="en-US" altLang="ja-JP" dirty="0">
              <a:latin typeface="Times New Roman" panose="02020603050405020304" pitchFamily="18" charset="0"/>
              <a:cs typeface="Times New Roman" panose="02020603050405020304" pitchFamily="18" charset="0"/>
            </a:endParaRPr>
          </a:p>
          <a:p>
            <a:pPr marL="274320" lvl="1" indent="0">
              <a:buNone/>
            </a:pPr>
            <a:r>
              <a:rPr lang="en-US" altLang="ja-JP" dirty="0">
                <a:latin typeface="Times New Roman" panose="02020603050405020304" pitchFamily="18" charset="0"/>
                <a:cs typeface="Times New Roman" panose="02020603050405020304" pitchFamily="18" charset="0"/>
              </a:rPr>
              <a:t>	</a:t>
            </a:r>
            <a:r>
              <a:rPr lang="en-US" altLang="ja-JP" i="1" dirty="0">
                <a:solidFill>
                  <a:schemeClr val="tx1"/>
                </a:solidFill>
                <a:latin typeface="Times New Roman" panose="02020603050405020304" pitchFamily="18" charset="0"/>
                <a:cs typeface="Times New Roman" panose="02020603050405020304" pitchFamily="18" charset="0"/>
              </a:rPr>
              <a:t> a</a:t>
            </a:r>
            <a:r>
              <a:rPr lang="ja-JP" altLang="en-US" i="1" dirty="0">
                <a:solidFill>
                  <a:schemeClr val="tx1"/>
                </a:solidFill>
                <a:latin typeface="Times New Roman" panose="02020603050405020304" pitchFamily="18" charset="0"/>
                <a:cs typeface="Times New Roman" panose="02020603050405020304" pitchFamily="18" charset="0"/>
              </a:rPr>
              <a:t>－ </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b</a:t>
            </a:r>
            <a:r>
              <a:rPr lang="ja-JP" altLang="en-US" dirty="0">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c</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 </a:t>
            </a:r>
            <a:r>
              <a:rPr lang="ja-JP" altLang="en-US" dirty="0">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 </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a</a:t>
            </a:r>
            <a:r>
              <a:rPr lang="ja-JP" altLang="en-US" i="1" dirty="0">
                <a:solidFill>
                  <a:schemeClr val="tx1"/>
                </a:solidFill>
                <a:latin typeface="Times New Roman" panose="02020603050405020304" pitchFamily="18" charset="0"/>
                <a:cs typeface="Times New Roman" panose="02020603050405020304" pitchFamily="18" charset="0"/>
              </a:rPr>
              <a:t>－ </a:t>
            </a:r>
            <a:r>
              <a:rPr lang="en-US" altLang="ja-JP" i="1" dirty="0">
                <a:solidFill>
                  <a:schemeClr val="tx1"/>
                </a:solidFill>
                <a:latin typeface="Times New Roman" panose="02020603050405020304" pitchFamily="18" charset="0"/>
                <a:cs typeface="Times New Roman" panose="02020603050405020304" pitchFamily="18" charset="0"/>
              </a:rPr>
              <a:t>b</a:t>
            </a:r>
            <a:r>
              <a:rPr lang="en-US" altLang="ja-JP" dirty="0">
                <a:solidFill>
                  <a:schemeClr val="tx1"/>
                </a:solidFill>
                <a:latin typeface="Times New Roman" panose="02020603050405020304" pitchFamily="18" charset="0"/>
                <a:cs typeface="Times New Roman" panose="02020603050405020304" pitchFamily="18" charset="0"/>
              </a:rPr>
              <a:t>)</a:t>
            </a:r>
            <a:r>
              <a:rPr lang="ja-JP" altLang="en-US" i="1" dirty="0">
                <a:solidFill>
                  <a:schemeClr val="tx1"/>
                </a:solidFill>
                <a:latin typeface="Times New Roman" panose="02020603050405020304" pitchFamily="18" charset="0"/>
                <a:cs typeface="Times New Roman" panose="02020603050405020304" pitchFamily="18" charset="0"/>
              </a:rPr>
              <a:t>－ </a:t>
            </a:r>
            <a:r>
              <a:rPr lang="en-US" altLang="ja-JP" i="1" dirty="0">
                <a:solidFill>
                  <a:schemeClr val="tx1"/>
                </a:solidFill>
                <a:latin typeface="Times New Roman" panose="02020603050405020304" pitchFamily="18" charset="0"/>
                <a:cs typeface="Times New Roman" panose="02020603050405020304" pitchFamily="18" charset="0"/>
              </a:rPr>
              <a:t>c</a:t>
            </a:r>
            <a:r>
              <a:rPr lang="ja-JP" altLang="en-US" dirty="0" err="1">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 a</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b</a:t>
            </a:r>
            <a:r>
              <a:rPr lang="en-US" altLang="ja-JP" dirty="0" err="1">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c</a:t>
            </a:r>
            <a:r>
              <a:rPr lang="en-US" altLang="ja-JP" dirty="0">
                <a:solidFill>
                  <a:schemeClr val="tx1"/>
                </a:solidFill>
                <a:latin typeface="Times New Roman" panose="02020603050405020304" pitchFamily="18" charset="0"/>
                <a:cs typeface="Times New Roman" panose="02020603050405020304" pitchFamily="18" charset="0"/>
              </a:rPr>
              <a:t>)</a:t>
            </a:r>
            <a:r>
              <a:rPr lang="ja-JP" altLang="en-US" dirty="0">
                <a:solidFill>
                  <a:schemeClr val="tx1"/>
                </a:solidFill>
                <a:latin typeface="Times New Roman" panose="02020603050405020304" pitchFamily="18" charset="0"/>
                <a:cs typeface="Times New Roman" panose="02020603050405020304" pitchFamily="18" charset="0"/>
              </a:rPr>
              <a:t> ≠</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a</a:t>
            </a:r>
            <a:r>
              <a:rPr lang="en-US" altLang="ja-JP" dirty="0" err="1">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b</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a:solidFill>
                  <a:schemeClr val="tx1"/>
                </a:solidFill>
                <a:latin typeface="Times New Roman" panose="02020603050405020304" pitchFamily="18" charset="0"/>
                <a:cs typeface="Times New Roman" panose="02020603050405020304" pitchFamily="18" charset="0"/>
              </a:rPr>
              <a:t>c</a:t>
            </a:r>
            <a:endParaRPr lang="en-US" altLang="ja-JP" dirty="0">
              <a:latin typeface="Times New Roman" panose="02020603050405020304" pitchFamily="18" charset="0"/>
              <a:cs typeface="Times New Roman" panose="02020603050405020304" pitchFamily="18" charset="0"/>
            </a:endParaRPr>
          </a:p>
          <a:p>
            <a:endParaRPr kumimoji="1" lang="ja-JP" altLang="en-US" dirty="0">
              <a:latin typeface="Times New Roman" panose="02020603050405020304" pitchFamily="18" charset="0"/>
              <a:cs typeface="Times New Roman" panose="02020603050405020304" pitchFamily="18" charset="0"/>
            </a:endParaRPr>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28</a:t>
            </a:fld>
            <a:endParaRPr kumimoji="1" lang="ja-JP" altLang="en-US"/>
          </a:p>
        </p:txBody>
      </p:sp>
      <p:sp>
        <p:nvSpPr>
          <p:cNvPr id="6" name="日付プレースホルダー 5">
            <a:extLst>
              <a:ext uri="{FF2B5EF4-FFF2-40B4-BE49-F238E27FC236}">
                <a16:creationId xmlns:a16="http://schemas.microsoft.com/office/drawing/2014/main" id="{4C28D880-A3EE-48A1-B74A-5D27F6DE2DD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216567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fade">
                                      <p:cBhvr>
                                        <p:cTn id="10" dur="500"/>
                                        <p:tgtEl>
                                          <p:spTgt spid="4">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animEffect transition="in" filter="fade">
                                      <p:cBhvr>
                                        <p:cTn id="15" dur="500"/>
                                        <p:tgtEl>
                                          <p:spTgt spid="4">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6" end="6"/>
                                            </p:txEl>
                                          </p:spTgt>
                                        </p:tgtEl>
                                        <p:attrNameLst>
                                          <p:attrName>style.visibility</p:attrName>
                                        </p:attrNameLst>
                                      </p:cBhvr>
                                      <p:to>
                                        <p:strVal val="visible"/>
                                      </p:to>
                                    </p:set>
                                    <p:animEffect transition="in" filter="fade">
                                      <p:cBhvr>
                                        <p:cTn id="18" dur="500"/>
                                        <p:tgtEl>
                                          <p:spTgt spid="4">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animEffect transition="in" filter="fade">
                                      <p:cBhvr>
                                        <p:cTn id="23" dur="500"/>
                                        <p:tgtEl>
                                          <p:spTgt spid="4">
                                            <p:txEl>
                                              <p:pRg st="8" end="8"/>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9" end="9"/>
                                            </p:txEl>
                                          </p:spTgt>
                                        </p:tgtEl>
                                        <p:attrNameLst>
                                          <p:attrName>style.visibility</p:attrName>
                                        </p:attrNameLst>
                                      </p:cBhvr>
                                      <p:to>
                                        <p:strVal val="visible"/>
                                      </p:to>
                                    </p:set>
                                    <p:animEffect transition="in" filter="fade">
                                      <p:cBhvr>
                                        <p:cTn id="26" dur="500"/>
                                        <p:tgtEl>
                                          <p:spTgt spid="4">
                                            <p:txEl>
                                              <p:pRg st="9" end="9"/>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xEl>
                                              <p:pRg st="11" end="11"/>
                                            </p:txEl>
                                          </p:spTgt>
                                        </p:tgtEl>
                                        <p:attrNameLst>
                                          <p:attrName>style.visibility</p:attrName>
                                        </p:attrNameLst>
                                      </p:cBhvr>
                                      <p:to>
                                        <p:strVal val="visible"/>
                                      </p:to>
                                    </p:set>
                                    <p:animEffect transition="in" filter="fade">
                                      <p:cBhvr>
                                        <p:cTn id="31" dur="500"/>
                                        <p:tgtEl>
                                          <p:spTgt spid="4">
                                            <p:txEl>
                                              <p:pRg st="11" end="11"/>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4">
                                            <p:txEl>
                                              <p:pRg st="12" end="12"/>
                                            </p:txEl>
                                          </p:spTgt>
                                        </p:tgtEl>
                                        <p:attrNameLst>
                                          <p:attrName>style.visibility</p:attrName>
                                        </p:attrNameLst>
                                      </p:cBhvr>
                                      <p:to>
                                        <p:strVal val="visible"/>
                                      </p:to>
                                    </p:set>
                                    <p:animEffect transition="in" filter="fade">
                                      <p:cBhvr>
                                        <p:cTn id="34" dur="500"/>
                                        <p:tgtEl>
                                          <p:spTgt spid="4">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ja-JP" altLang="en-US" dirty="0">
                <a:solidFill>
                  <a:srgbClr val="0070C0"/>
                </a:solidFill>
              </a:rPr>
              <a:t>記号の計算</a:t>
            </a:r>
            <a:endParaRPr kumimoji="1" lang="ja-JP" altLang="en-US" dirty="0">
              <a:solidFill>
                <a:srgbClr val="0070C0"/>
              </a:solidFill>
            </a:endParaRPr>
          </a:p>
        </p:txBody>
      </p:sp>
      <p:sp>
        <p:nvSpPr>
          <p:cNvPr id="4" name="コンテンツ プレースホルダー 3"/>
          <p:cNvSpPr>
            <a:spLocks noGrp="1"/>
          </p:cNvSpPr>
          <p:nvPr>
            <p:ph sz="quarter" idx="1"/>
          </p:nvPr>
        </p:nvSpPr>
        <p:spPr/>
        <p:txBody>
          <a:bodyPr/>
          <a:lstStyle/>
          <a:p>
            <a:r>
              <a:rPr kumimoji="1" lang="ja-JP" altLang="en-US" dirty="0">
                <a:latin typeface="Times New Roman" panose="02020603050405020304" pitchFamily="18" charset="0"/>
                <a:cs typeface="Times New Roman" panose="02020603050405020304" pitchFamily="18" charset="0"/>
              </a:rPr>
              <a:t>分配法則</a:t>
            </a:r>
            <a:r>
              <a:rPr lang="ja-JP" altLang="en-US" dirty="0">
                <a:latin typeface="Times New Roman" panose="02020603050405020304" pitchFamily="18" charset="0"/>
                <a:cs typeface="Times New Roman" panose="02020603050405020304" pitchFamily="18" charset="0"/>
              </a:rPr>
              <a:t>（カッコの外し方に関する規則）</a:t>
            </a:r>
            <a:endParaRPr kumimoji="1" lang="en-US" altLang="ja-JP" dirty="0">
              <a:latin typeface="Times New Roman" panose="02020603050405020304" pitchFamily="18" charset="0"/>
              <a:cs typeface="Times New Roman" panose="02020603050405020304" pitchFamily="18" charset="0"/>
            </a:endParaRPr>
          </a:p>
          <a:p>
            <a:pPr marL="274320" lvl="1" indent="0">
              <a:buNone/>
            </a:pPr>
            <a:endParaRPr lang="en-US" altLang="ja-JP" sz="800" i="1" dirty="0">
              <a:solidFill>
                <a:schemeClr val="tx1"/>
              </a:solidFill>
              <a:latin typeface="Times New Roman" panose="02020603050405020304" pitchFamily="18" charset="0"/>
              <a:cs typeface="Times New Roman" panose="02020603050405020304" pitchFamily="18" charset="0"/>
            </a:endParaRPr>
          </a:p>
          <a:p>
            <a:pPr marL="274320" lvl="1" indent="0">
              <a:buNone/>
            </a:pPr>
            <a:r>
              <a:rPr lang="en-US" altLang="ja-JP" i="1" dirty="0">
                <a:solidFill>
                  <a:schemeClr val="tx1"/>
                </a:solidFill>
                <a:latin typeface="Times New Roman" panose="02020603050405020304" pitchFamily="18" charset="0"/>
                <a:cs typeface="Times New Roman" panose="02020603050405020304" pitchFamily="18" charset="0"/>
              </a:rPr>
              <a:t>		a</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b</a:t>
            </a:r>
            <a:r>
              <a:rPr lang="en-US" altLang="ja-JP" dirty="0" err="1">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c</a:t>
            </a:r>
            <a:r>
              <a:rPr lang="en-US" altLang="ja-JP" dirty="0">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ab</a:t>
            </a:r>
            <a:r>
              <a:rPr lang="en-US" altLang="ja-JP" dirty="0" err="1">
                <a:solidFill>
                  <a:schemeClr val="tx1"/>
                </a:solidFill>
                <a:latin typeface="Times New Roman" panose="02020603050405020304" pitchFamily="18" charset="0"/>
                <a:cs typeface="Times New Roman" panose="02020603050405020304" pitchFamily="18" charset="0"/>
              </a:rPr>
              <a:t>+</a:t>
            </a:r>
            <a:r>
              <a:rPr lang="en-US" altLang="ja-JP" i="1" dirty="0" err="1">
                <a:solidFill>
                  <a:schemeClr val="tx1"/>
                </a:solidFill>
                <a:latin typeface="Times New Roman" panose="02020603050405020304" pitchFamily="18" charset="0"/>
                <a:cs typeface="Times New Roman" panose="02020603050405020304" pitchFamily="18" charset="0"/>
              </a:rPr>
              <a:t>ac</a:t>
            </a:r>
            <a:r>
              <a:rPr lang="en-US" altLang="ja-JP" dirty="0">
                <a:solidFill>
                  <a:schemeClr val="tx1"/>
                </a:solidFill>
                <a:latin typeface="Times New Roman" panose="02020603050405020304" pitchFamily="18" charset="0"/>
                <a:cs typeface="Times New Roman" panose="02020603050405020304" pitchFamily="18" charset="0"/>
              </a:rPr>
              <a:t>,  </a:t>
            </a:r>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i="1" dirty="0" err="1">
                <a:solidFill>
                  <a:schemeClr val="tx1"/>
                </a:solidFill>
                <a:latin typeface="Times New Roman" panose="02020603050405020304" pitchFamily="18" charset="0"/>
                <a:cs typeface="Times New Roman" panose="02020603050405020304" pitchFamily="18" charset="0"/>
              </a:rPr>
              <a:t>a</a:t>
            </a:r>
            <a:r>
              <a:rPr kumimoji="1" lang="en-US" altLang="ja-JP" dirty="0" err="1">
                <a:solidFill>
                  <a:schemeClr val="tx1"/>
                </a:solidFill>
                <a:latin typeface="Times New Roman" panose="02020603050405020304" pitchFamily="18" charset="0"/>
                <a:cs typeface="Times New Roman" panose="02020603050405020304" pitchFamily="18" charset="0"/>
              </a:rPr>
              <a:t>+</a:t>
            </a:r>
            <a:r>
              <a:rPr kumimoji="1" lang="en-US" altLang="ja-JP" i="1" dirty="0" err="1">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i="1" dirty="0">
                <a:solidFill>
                  <a:schemeClr val="tx1"/>
                </a:solidFill>
                <a:latin typeface="Times New Roman" panose="02020603050405020304" pitchFamily="18" charset="0"/>
                <a:cs typeface="Times New Roman" panose="02020603050405020304" pitchFamily="18" charset="0"/>
              </a:rPr>
              <a:t>c</a:t>
            </a:r>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i="1" dirty="0" err="1">
                <a:solidFill>
                  <a:schemeClr val="tx1"/>
                </a:solidFill>
                <a:latin typeface="Times New Roman" panose="02020603050405020304" pitchFamily="18" charset="0"/>
                <a:cs typeface="Times New Roman" panose="02020603050405020304" pitchFamily="18" charset="0"/>
              </a:rPr>
              <a:t>ac</a:t>
            </a:r>
            <a:r>
              <a:rPr kumimoji="1" lang="en-US" altLang="ja-JP" dirty="0" err="1">
                <a:solidFill>
                  <a:schemeClr val="tx1"/>
                </a:solidFill>
                <a:latin typeface="Times New Roman" panose="02020603050405020304" pitchFamily="18" charset="0"/>
                <a:cs typeface="Times New Roman" panose="02020603050405020304" pitchFamily="18" charset="0"/>
              </a:rPr>
              <a:t>+</a:t>
            </a:r>
            <a:r>
              <a:rPr kumimoji="1" lang="en-US" altLang="ja-JP" i="1" dirty="0" err="1">
                <a:solidFill>
                  <a:schemeClr val="tx1"/>
                </a:solidFill>
                <a:latin typeface="Times New Roman" panose="02020603050405020304" pitchFamily="18" charset="0"/>
                <a:cs typeface="Times New Roman" panose="02020603050405020304" pitchFamily="18" charset="0"/>
              </a:rPr>
              <a:t>bc</a:t>
            </a:r>
            <a:endParaRPr kumimoji="1" lang="en-US" altLang="ja-JP" i="1" dirty="0">
              <a:solidFill>
                <a:schemeClr val="tx1"/>
              </a:solidFill>
              <a:latin typeface="Times New Roman" panose="02020603050405020304" pitchFamily="18" charset="0"/>
              <a:cs typeface="Times New Roman" panose="02020603050405020304" pitchFamily="18" charset="0"/>
            </a:endParaRPr>
          </a:p>
          <a:p>
            <a:endParaRPr lang="en-US" altLang="ja-JP" sz="800"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例：</a:t>
            </a:r>
            <a:r>
              <a:rPr lang="en-US" altLang="ja-JP" dirty="0">
                <a:latin typeface="Times New Roman" panose="02020603050405020304" pitchFamily="18" charset="0"/>
                <a:cs typeface="Times New Roman" panose="02020603050405020304" pitchFamily="18" charset="0"/>
              </a:rPr>
              <a:t>	4</a:t>
            </a:r>
            <a:r>
              <a:rPr lang="en-US" altLang="ja-JP" i="1" dirty="0">
                <a:latin typeface="Times New Roman" panose="02020603050405020304" pitchFamily="18" charset="0"/>
                <a:cs typeface="Times New Roman" panose="02020603050405020304" pitchFamily="18" charset="0"/>
              </a:rPr>
              <a:t>x</a:t>
            </a:r>
            <a:r>
              <a:rPr lang="en-US" altLang="ja-JP" baseline="30000" dirty="0">
                <a:latin typeface="Times New Roman" panose="02020603050405020304" pitchFamily="18" charset="0"/>
                <a:cs typeface="Times New Roman" panose="02020603050405020304" pitchFamily="18" charset="0"/>
              </a:rPr>
              <a:t>2</a:t>
            </a:r>
            <a:r>
              <a:rPr lang="en-US" altLang="ja-JP" dirty="0">
                <a:latin typeface="Times New Roman" panose="02020603050405020304" pitchFamily="18" charset="0"/>
                <a:cs typeface="Times New Roman" panose="02020603050405020304" pitchFamily="18" charset="0"/>
              </a:rPr>
              <a:t>+3</a:t>
            </a:r>
            <a:r>
              <a:rPr lang="en-US" altLang="ja-JP" i="1" dirty="0">
                <a:latin typeface="Times New Roman" panose="02020603050405020304" pitchFamily="18" charset="0"/>
                <a:cs typeface="Times New Roman" panose="02020603050405020304" pitchFamily="18" charset="0"/>
              </a:rPr>
              <a:t>x</a:t>
            </a:r>
            <a:r>
              <a:rPr lang="ja-JP" altLang="en-US"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2</a:t>
            </a:r>
            <a:r>
              <a:rPr lang="en-US" altLang="ja-JP" i="1" dirty="0">
                <a:latin typeface="Times New Roman" panose="02020603050405020304" pitchFamily="18" charset="0"/>
                <a:cs typeface="Times New Roman" panose="02020603050405020304" pitchFamily="18" charset="0"/>
              </a:rPr>
              <a:t>x</a:t>
            </a:r>
            <a:r>
              <a:rPr lang="en-US" altLang="ja-JP" baseline="30000" dirty="0">
                <a:latin typeface="Times New Roman" panose="02020603050405020304" pitchFamily="18" charset="0"/>
                <a:cs typeface="Times New Roman" panose="02020603050405020304" pitchFamily="18" charset="0"/>
              </a:rPr>
              <a:t>2</a:t>
            </a:r>
            <a:r>
              <a:rPr lang="en-US" altLang="ja-JP" dirty="0">
                <a:latin typeface="Times New Roman" panose="02020603050405020304" pitchFamily="18" charset="0"/>
                <a:cs typeface="Times New Roman" panose="02020603050405020304" pitchFamily="18" charset="0"/>
              </a:rPr>
              <a:t>+2</a:t>
            </a:r>
            <a:r>
              <a:rPr lang="en-US" altLang="ja-JP" i="1" dirty="0">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+4</a:t>
            </a:r>
          </a:p>
          <a:p>
            <a:pPr marL="0" indent="0">
              <a:buNone/>
            </a:pPr>
            <a:r>
              <a:rPr lang="en-US" altLang="ja-JP" dirty="0">
                <a:latin typeface="Times New Roman" panose="02020603050405020304" pitchFamily="18" charset="0"/>
                <a:cs typeface="Times New Roman" panose="02020603050405020304" pitchFamily="18" charset="0"/>
              </a:rPr>
              <a:t>		= </a:t>
            </a:r>
            <a:r>
              <a:rPr lang="en-US" altLang="ja-JP" dirty="0">
                <a:solidFill>
                  <a:srgbClr val="FF0000"/>
                </a:solidFill>
                <a:latin typeface="Times New Roman" panose="02020603050405020304" pitchFamily="18" charset="0"/>
                <a:cs typeface="Times New Roman" panose="02020603050405020304" pitchFamily="18" charset="0"/>
              </a:rPr>
              <a:t>4</a:t>
            </a:r>
            <a:r>
              <a:rPr lang="en-US" altLang="ja-JP" i="1" dirty="0">
                <a:solidFill>
                  <a:srgbClr val="FF0000"/>
                </a:solidFill>
                <a:latin typeface="Times New Roman" panose="02020603050405020304" pitchFamily="18" charset="0"/>
                <a:cs typeface="Times New Roman" panose="02020603050405020304" pitchFamily="18" charset="0"/>
              </a:rPr>
              <a:t>x</a:t>
            </a:r>
            <a:r>
              <a:rPr lang="en-US" altLang="ja-JP" baseline="30000" dirty="0">
                <a:solidFill>
                  <a:srgbClr val="FF0000"/>
                </a:solidFill>
                <a:latin typeface="Times New Roman" panose="02020603050405020304" pitchFamily="18" charset="0"/>
                <a:cs typeface="Times New Roman" panose="02020603050405020304" pitchFamily="18" charset="0"/>
              </a:rPr>
              <a:t>2</a:t>
            </a:r>
            <a:r>
              <a:rPr lang="en-US" altLang="ja-JP" dirty="0">
                <a:solidFill>
                  <a:srgbClr val="0070C0"/>
                </a:solidFill>
                <a:latin typeface="Times New Roman" panose="02020603050405020304" pitchFamily="18" charset="0"/>
                <a:cs typeface="Times New Roman" panose="02020603050405020304" pitchFamily="18" charset="0"/>
              </a:rPr>
              <a:t>+3</a:t>
            </a:r>
            <a:r>
              <a:rPr lang="en-US" altLang="ja-JP" i="1" dirty="0">
                <a:solidFill>
                  <a:srgbClr val="0070C0"/>
                </a:solidFill>
                <a:latin typeface="Times New Roman" panose="02020603050405020304" pitchFamily="18" charset="0"/>
                <a:cs typeface="Times New Roman" panose="02020603050405020304" pitchFamily="18" charset="0"/>
              </a:rPr>
              <a:t>x</a:t>
            </a:r>
            <a:r>
              <a:rPr lang="ja-JP" altLang="en-US" dirty="0">
                <a:solidFill>
                  <a:srgbClr val="FF0000"/>
                </a:solidFill>
                <a:latin typeface="Times New Roman" panose="02020603050405020304" pitchFamily="18" charset="0"/>
                <a:cs typeface="Times New Roman" panose="02020603050405020304" pitchFamily="18" charset="0"/>
              </a:rPr>
              <a:t>－</a:t>
            </a:r>
            <a:r>
              <a:rPr lang="en-US" altLang="ja-JP" dirty="0">
                <a:solidFill>
                  <a:srgbClr val="FF0000"/>
                </a:solidFill>
                <a:latin typeface="Times New Roman" panose="02020603050405020304" pitchFamily="18" charset="0"/>
                <a:cs typeface="Times New Roman" panose="02020603050405020304" pitchFamily="18" charset="0"/>
              </a:rPr>
              <a:t>2</a:t>
            </a:r>
            <a:r>
              <a:rPr lang="en-US" altLang="ja-JP" i="1" dirty="0">
                <a:solidFill>
                  <a:srgbClr val="FF0000"/>
                </a:solidFill>
                <a:latin typeface="Times New Roman" panose="02020603050405020304" pitchFamily="18" charset="0"/>
                <a:cs typeface="Times New Roman" panose="02020603050405020304" pitchFamily="18" charset="0"/>
              </a:rPr>
              <a:t>x</a:t>
            </a:r>
            <a:r>
              <a:rPr lang="en-US" altLang="ja-JP" baseline="30000" dirty="0">
                <a:solidFill>
                  <a:srgbClr val="FF0000"/>
                </a:solidFill>
                <a:latin typeface="Times New Roman" panose="02020603050405020304" pitchFamily="18" charset="0"/>
                <a:cs typeface="Times New Roman" panose="02020603050405020304" pitchFamily="18" charset="0"/>
              </a:rPr>
              <a:t>2</a:t>
            </a:r>
            <a:r>
              <a:rPr lang="en-US" altLang="ja-JP" dirty="0">
                <a:solidFill>
                  <a:srgbClr val="0070C0"/>
                </a:solidFill>
                <a:latin typeface="Times New Roman" panose="02020603050405020304" pitchFamily="18" charset="0"/>
                <a:cs typeface="Times New Roman" panose="02020603050405020304" pitchFamily="18" charset="0"/>
              </a:rPr>
              <a:t>+2</a:t>
            </a:r>
            <a:r>
              <a:rPr lang="en-US" altLang="ja-JP" i="1" dirty="0">
                <a:solidFill>
                  <a:srgbClr val="0070C0"/>
                </a:solidFill>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+4 </a:t>
            </a:r>
            <a:r>
              <a:rPr kumimoji="1" lang="en-US" altLang="ja-JP" dirty="0">
                <a:latin typeface="Times New Roman" panose="02020603050405020304" pitchFamily="18" charset="0"/>
                <a:cs typeface="Times New Roman" panose="02020603050405020304" pitchFamily="18" charset="0"/>
              </a:rPr>
              <a:t>= </a:t>
            </a:r>
            <a:r>
              <a:rPr lang="en-US" altLang="ja-JP" dirty="0">
                <a:solidFill>
                  <a:srgbClr val="FF0000"/>
                </a:solidFill>
                <a:latin typeface="Times New Roman" panose="02020603050405020304" pitchFamily="18" charset="0"/>
                <a:cs typeface="Times New Roman" panose="02020603050405020304" pitchFamily="18" charset="0"/>
              </a:rPr>
              <a:t>4</a:t>
            </a:r>
            <a:r>
              <a:rPr lang="en-US" altLang="ja-JP" i="1" dirty="0">
                <a:solidFill>
                  <a:srgbClr val="FF0000"/>
                </a:solidFill>
                <a:latin typeface="Times New Roman" panose="02020603050405020304" pitchFamily="18" charset="0"/>
                <a:cs typeface="Times New Roman" panose="02020603050405020304" pitchFamily="18" charset="0"/>
              </a:rPr>
              <a:t>x</a:t>
            </a:r>
            <a:r>
              <a:rPr lang="en-US" altLang="ja-JP" baseline="30000" dirty="0">
                <a:solidFill>
                  <a:srgbClr val="FF0000"/>
                </a:solidFill>
                <a:latin typeface="Times New Roman" panose="02020603050405020304" pitchFamily="18" charset="0"/>
                <a:cs typeface="Times New Roman" panose="02020603050405020304" pitchFamily="18" charset="0"/>
              </a:rPr>
              <a:t>2</a:t>
            </a:r>
            <a:r>
              <a:rPr lang="ja-JP" altLang="en-US" dirty="0">
                <a:solidFill>
                  <a:srgbClr val="FF0000"/>
                </a:solidFill>
                <a:latin typeface="Times New Roman" panose="02020603050405020304" pitchFamily="18" charset="0"/>
                <a:cs typeface="Times New Roman" panose="02020603050405020304" pitchFamily="18" charset="0"/>
              </a:rPr>
              <a:t>－</a:t>
            </a:r>
            <a:r>
              <a:rPr lang="en-US" altLang="ja-JP" dirty="0">
                <a:solidFill>
                  <a:srgbClr val="FF0000"/>
                </a:solidFill>
                <a:latin typeface="Times New Roman" panose="02020603050405020304" pitchFamily="18" charset="0"/>
                <a:cs typeface="Times New Roman" panose="02020603050405020304" pitchFamily="18" charset="0"/>
              </a:rPr>
              <a:t>2</a:t>
            </a:r>
            <a:r>
              <a:rPr lang="en-US" altLang="ja-JP" i="1" dirty="0">
                <a:solidFill>
                  <a:srgbClr val="FF0000"/>
                </a:solidFill>
                <a:latin typeface="Times New Roman" panose="02020603050405020304" pitchFamily="18" charset="0"/>
                <a:cs typeface="Times New Roman" panose="02020603050405020304" pitchFamily="18" charset="0"/>
              </a:rPr>
              <a:t>x</a:t>
            </a:r>
            <a:r>
              <a:rPr lang="en-US" altLang="ja-JP" baseline="30000" dirty="0">
                <a:solidFill>
                  <a:srgbClr val="FF0000"/>
                </a:solidFill>
                <a:latin typeface="Times New Roman" panose="02020603050405020304" pitchFamily="18" charset="0"/>
                <a:cs typeface="Times New Roman" panose="02020603050405020304" pitchFamily="18" charset="0"/>
              </a:rPr>
              <a:t>2</a:t>
            </a:r>
            <a:r>
              <a:rPr lang="en-US" altLang="ja-JP" dirty="0">
                <a:solidFill>
                  <a:srgbClr val="0070C0"/>
                </a:solidFill>
                <a:latin typeface="Times New Roman" panose="02020603050405020304" pitchFamily="18" charset="0"/>
                <a:cs typeface="Times New Roman" panose="02020603050405020304" pitchFamily="18" charset="0"/>
              </a:rPr>
              <a:t>+3</a:t>
            </a:r>
            <a:r>
              <a:rPr lang="en-US" altLang="ja-JP" i="1" dirty="0">
                <a:solidFill>
                  <a:srgbClr val="0070C0"/>
                </a:solidFill>
                <a:latin typeface="Times New Roman" panose="02020603050405020304" pitchFamily="18" charset="0"/>
                <a:cs typeface="Times New Roman" panose="02020603050405020304" pitchFamily="18" charset="0"/>
              </a:rPr>
              <a:t>x</a:t>
            </a:r>
            <a:r>
              <a:rPr lang="en-US" altLang="ja-JP" dirty="0">
                <a:solidFill>
                  <a:srgbClr val="0070C0"/>
                </a:solidFill>
                <a:latin typeface="Times New Roman" panose="02020603050405020304" pitchFamily="18" charset="0"/>
                <a:cs typeface="Times New Roman" panose="02020603050405020304" pitchFamily="18" charset="0"/>
              </a:rPr>
              <a:t>+2</a:t>
            </a:r>
            <a:r>
              <a:rPr lang="en-US" altLang="ja-JP" i="1" dirty="0">
                <a:solidFill>
                  <a:srgbClr val="0070C0"/>
                </a:solidFill>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+4</a:t>
            </a:r>
            <a:endParaRPr kumimoji="1" lang="en-US" altLang="ja-JP" dirty="0">
              <a:latin typeface="Times New Roman" panose="02020603050405020304" pitchFamily="18" charset="0"/>
              <a:cs typeface="Times New Roman" panose="02020603050405020304" pitchFamily="18" charset="0"/>
            </a:endParaRPr>
          </a:p>
          <a:p>
            <a:pPr marL="0" indent="0">
              <a:buNone/>
            </a:pPr>
            <a:r>
              <a:rPr kumimoji="1" lang="en-US" altLang="ja-JP" dirty="0">
                <a:latin typeface="Times New Roman" panose="02020603050405020304" pitchFamily="18" charset="0"/>
                <a:cs typeface="Times New Roman" panose="02020603050405020304" pitchFamily="18" charset="0"/>
              </a:rPr>
              <a:t>		=</a:t>
            </a:r>
            <a:r>
              <a:rPr lang="ja-JP" altLang="en-US" dirty="0">
                <a:latin typeface="Times New Roman" panose="02020603050405020304" pitchFamily="18" charset="0"/>
                <a:cs typeface="Times New Roman" panose="02020603050405020304" pitchFamily="18" charset="0"/>
              </a:rPr>
              <a:t> </a:t>
            </a:r>
            <a:r>
              <a:rPr lang="en-US" altLang="ja-JP" dirty="0">
                <a:solidFill>
                  <a:srgbClr val="FF0000"/>
                </a:solidFill>
                <a:latin typeface="Times New Roman" panose="02020603050405020304" pitchFamily="18" charset="0"/>
                <a:cs typeface="Times New Roman" panose="02020603050405020304" pitchFamily="18" charset="0"/>
              </a:rPr>
              <a:t>(4</a:t>
            </a:r>
            <a:r>
              <a:rPr lang="ja-JP" altLang="en-US" dirty="0">
                <a:solidFill>
                  <a:srgbClr val="FF0000"/>
                </a:solidFill>
                <a:latin typeface="Times New Roman" panose="02020603050405020304" pitchFamily="18" charset="0"/>
                <a:cs typeface="Times New Roman" panose="02020603050405020304" pitchFamily="18" charset="0"/>
              </a:rPr>
              <a:t>－</a:t>
            </a:r>
            <a:r>
              <a:rPr lang="en-US" altLang="ja-JP" dirty="0">
                <a:solidFill>
                  <a:srgbClr val="FF0000"/>
                </a:solidFill>
                <a:latin typeface="Times New Roman" panose="02020603050405020304" pitchFamily="18" charset="0"/>
                <a:cs typeface="Times New Roman" panose="02020603050405020304" pitchFamily="18" charset="0"/>
              </a:rPr>
              <a:t>2)</a:t>
            </a:r>
            <a:r>
              <a:rPr lang="en-US" altLang="ja-JP" i="1" dirty="0">
                <a:solidFill>
                  <a:srgbClr val="FF0000"/>
                </a:solidFill>
                <a:latin typeface="Times New Roman" panose="02020603050405020304" pitchFamily="18" charset="0"/>
                <a:cs typeface="Times New Roman" panose="02020603050405020304" pitchFamily="18" charset="0"/>
              </a:rPr>
              <a:t>x</a:t>
            </a:r>
            <a:r>
              <a:rPr lang="en-US" altLang="ja-JP" baseline="30000" dirty="0">
                <a:solidFill>
                  <a:srgbClr val="FF0000"/>
                </a:solidFill>
                <a:latin typeface="Times New Roman" panose="02020603050405020304" pitchFamily="18" charset="0"/>
                <a:cs typeface="Times New Roman" panose="02020603050405020304" pitchFamily="18" charset="0"/>
              </a:rPr>
              <a:t>2</a:t>
            </a:r>
            <a:r>
              <a:rPr lang="en-US" altLang="ja-JP" dirty="0">
                <a:solidFill>
                  <a:srgbClr val="0070C0"/>
                </a:solidFill>
                <a:latin typeface="Times New Roman" panose="02020603050405020304" pitchFamily="18" charset="0"/>
                <a:cs typeface="Times New Roman" panose="02020603050405020304" pitchFamily="18" charset="0"/>
              </a:rPr>
              <a:t>+(3+2)</a:t>
            </a:r>
            <a:r>
              <a:rPr lang="en-US" altLang="ja-JP" i="1" dirty="0">
                <a:solidFill>
                  <a:srgbClr val="0070C0"/>
                </a:solidFill>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+4 = </a:t>
            </a:r>
            <a:r>
              <a:rPr lang="en-US" altLang="ja-JP" dirty="0">
                <a:solidFill>
                  <a:srgbClr val="FF0000"/>
                </a:solidFill>
                <a:latin typeface="Times New Roman" panose="02020603050405020304" pitchFamily="18" charset="0"/>
                <a:cs typeface="Times New Roman" panose="02020603050405020304" pitchFamily="18" charset="0"/>
              </a:rPr>
              <a:t>2</a:t>
            </a:r>
            <a:r>
              <a:rPr lang="en-US" altLang="ja-JP" i="1" dirty="0">
                <a:solidFill>
                  <a:srgbClr val="FF0000"/>
                </a:solidFill>
                <a:latin typeface="Times New Roman" panose="02020603050405020304" pitchFamily="18" charset="0"/>
                <a:cs typeface="Times New Roman" panose="02020603050405020304" pitchFamily="18" charset="0"/>
              </a:rPr>
              <a:t>x</a:t>
            </a:r>
            <a:r>
              <a:rPr lang="en-US" altLang="ja-JP" baseline="30000" dirty="0">
                <a:solidFill>
                  <a:srgbClr val="FF0000"/>
                </a:solidFill>
                <a:latin typeface="Times New Roman" panose="02020603050405020304" pitchFamily="18" charset="0"/>
                <a:cs typeface="Times New Roman" panose="02020603050405020304" pitchFamily="18" charset="0"/>
              </a:rPr>
              <a:t>2</a:t>
            </a:r>
            <a:r>
              <a:rPr lang="en-US" altLang="ja-JP" dirty="0">
                <a:solidFill>
                  <a:srgbClr val="0070C0"/>
                </a:solidFill>
                <a:latin typeface="Times New Roman" panose="02020603050405020304" pitchFamily="18" charset="0"/>
                <a:cs typeface="Times New Roman" panose="02020603050405020304" pitchFamily="18" charset="0"/>
              </a:rPr>
              <a:t>+5</a:t>
            </a:r>
            <a:r>
              <a:rPr lang="en-US" altLang="ja-JP" i="1" dirty="0">
                <a:solidFill>
                  <a:srgbClr val="0070C0"/>
                </a:solidFill>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+4</a:t>
            </a:r>
            <a:endParaRPr kumimoji="1" lang="en-US" altLang="ja-JP"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例：</a:t>
            </a:r>
            <a:r>
              <a:rPr lang="en-US" altLang="ja-JP" dirty="0">
                <a:latin typeface="Times New Roman" panose="02020603050405020304" pitchFamily="18" charset="0"/>
                <a:cs typeface="Times New Roman" panose="02020603050405020304" pitchFamily="18" charset="0"/>
              </a:rPr>
              <a:t>	(</a:t>
            </a:r>
            <a:r>
              <a:rPr lang="en-US" altLang="ja-JP" i="1" dirty="0" err="1">
                <a:solidFill>
                  <a:srgbClr val="FF0000"/>
                </a:solidFill>
                <a:latin typeface="Times New Roman" panose="02020603050405020304" pitchFamily="18" charset="0"/>
                <a:cs typeface="Times New Roman" panose="02020603050405020304" pitchFamily="18" charset="0"/>
              </a:rPr>
              <a:t>x</a:t>
            </a:r>
            <a:r>
              <a:rPr lang="en-US" altLang="ja-JP" dirty="0" err="1">
                <a:latin typeface="Times New Roman" panose="02020603050405020304" pitchFamily="18" charset="0"/>
                <a:cs typeface="Times New Roman" panose="02020603050405020304" pitchFamily="18" charset="0"/>
              </a:rPr>
              <a:t>+</a:t>
            </a:r>
            <a:r>
              <a:rPr lang="en-US" altLang="ja-JP" i="1" dirty="0" err="1">
                <a:solidFill>
                  <a:srgbClr val="FF0000"/>
                </a:solidFill>
                <a:latin typeface="Times New Roman" panose="02020603050405020304" pitchFamily="18" charset="0"/>
                <a:cs typeface="Times New Roman" panose="02020603050405020304" pitchFamily="18" charset="0"/>
              </a:rPr>
              <a:t>y</a:t>
            </a:r>
            <a:r>
              <a:rPr lang="en-US" altLang="ja-JP" dirty="0">
                <a:latin typeface="Times New Roman" panose="02020603050405020304" pitchFamily="18" charset="0"/>
                <a:cs typeface="Times New Roman" panose="02020603050405020304" pitchFamily="18" charset="0"/>
              </a:rPr>
              <a:t>)(</a:t>
            </a:r>
            <a:r>
              <a:rPr lang="en-US" altLang="ja-JP" i="1" dirty="0" err="1">
                <a:solidFill>
                  <a:srgbClr val="0070C0"/>
                </a:solidFill>
                <a:latin typeface="Times New Roman" panose="02020603050405020304" pitchFamily="18" charset="0"/>
                <a:cs typeface="Times New Roman" panose="02020603050405020304" pitchFamily="18" charset="0"/>
              </a:rPr>
              <a:t>x</a:t>
            </a:r>
            <a:r>
              <a:rPr lang="en-US" altLang="ja-JP" dirty="0" err="1">
                <a:latin typeface="Times New Roman" panose="02020603050405020304" pitchFamily="18" charset="0"/>
                <a:cs typeface="Times New Roman" panose="02020603050405020304" pitchFamily="18" charset="0"/>
              </a:rPr>
              <a:t>+</a:t>
            </a:r>
            <a:r>
              <a:rPr lang="en-US" altLang="ja-JP" i="1" dirty="0" err="1">
                <a:solidFill>
                  <a:srgbClr val="0070C0"/>
                </a:solidFill>
                <a:latin typeface="Times New Roman" panose="02020603050405020304" pitchFamily="18" charset="0"/>
                <a:cs typeface="Times New Roman" panose="02020603050405020304" pitchFamily="18" charset="0"/>
              </a:rPr>
              <a:t>y</a:t>
            </a:r>
            <a:r>
              <a:rPr lang="en-US" altLang="ja-JP" dirty="0">
                <a:latin typeface="Times New Roman" panose="02020603050405020304" pitchFamily="18" charset="0"/>
                <a:cs typeface="Times New Roman" panose="02020603050405020304" pitchFamily="18" charset="0"/>
              </a:rPr>
              <a:t>)</a:t>
            </a:r>
          </a:p>
          <a:p>
            <a:pPr marL="0" indent="0">
              <a:buNone/>
            </a:pPr>
            <a:r>
              <a:rPr lang="en-US" altLang="ja-JP" dirty="0">
                <a:latin typeface="Times New Roman" panose="02020603050405020304" pitchFamily="18" charset="0"/>
                <a:cs typeface="Times New Roman" panose="02020603050405020304" pitchFamily="18" charset="0"/>
              </a:rPr>
              <a:t>		=(</a:t>
            </a:r>
            <a:r>
              <a:rPr lang="en-US" altLang="ja-JP" i="1" dirty="0" err="1">
                <a:solidFill>
                  <a:srgbClr val="FF0000"/>
                </a:solidFill>
                <a:latin typeface="Times New Roman" panose="02020603050405020304" pitchFamily="18" charset="0"/>
                <a:cs typeface="Times New Roman" panose="02020603050405020304" pitchFamily="18" charset="0"/>
              </a:rPr>
              <a:t>x</a:t>
            </a:r>
            <a:r>
              <a:rPr lang="en-US" altLang="ja-JP" dirty="0" err="1">
                <a:latin typeface="Times New Roman" panose="02020603050405020304" pitchFamily="18" charset="0"/>
                <a:cs typeface="Times New Roman" panose="02020603050405020304" pitchFamily="18" charset="0"/>
              </a:rPr>
              <a:t>+</a:t>
            </a:r>
            <a:r>
              <a:rPr lang="en-US" altLang="ja-JP" i="1" dirty="0" err="1">
                <a:solidFill>
                  <a:srgbClr val="FF0000"/>
                </a:solidFill>
                <a:latin typeface="Times New Roman" panose="02020603050405020304" pitchFamily="18" charset="0"/>
                <a:cs typeface="Times New Roman" panose="02020603050405020304" pitchFamily="18" charset="0"/>
              </a:rPr>
              <a:t>y</a:t>
            </a:r>
            <a:r>
              <a:rPr lang="en-US" altLang="ja-JP" dirty="0">
                <a:latin typeface="Times New Roman" panose="02020603050405020304" pitchFamily="18" charset="0"/>
                <a:cs typeface="Times New Roman" panose="02020603050405020304" pitchFamily="18" charset="0"/>
              </a:rPr>
              <a:t>)</a:t>
            </a:r>
            <a:r>
              <a:rPr lang="en-US" altLang="ja-JP" i="1" dirty="0">
                <a:solidFill>
                  <a:srgbClr val="0070C0"/>
                </a:solidFill>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a:t>
            </a:r>
            <a:r>
              <a:rPr lang="en-US" altLang="ja-JP" i="1" dirty="0" err="1">
                <a:solidFill>
                  <a:srgbClr val="FF0000"/>
                </a:solidFill>
                <a:latin typeface="Times New Roman" panose="02020603050405020304" pitchFamily="18" charset="0"/>
                <a:cs typeface="Times New Roman" panose="02020603050405020304" pitchFamily="18" charset="0"/>
              </a:rPr>
              <a:t>x</a:t>
            </a:r>
            <a:r>
              <a:rPr lang="en-US" altLang="ja-JP" dirty="0" err="1">
                <a:latin typeface="Times New Roman" panose="02020603050405020304" pitchFamily="18" charset="0"/>
                <a:cs typeface="Times New Roman" panose="02020603050405020304" pitchFamily="18" charset="0"/>
              </a:rPr>
              <a:t>+</a:t>
            </a:r>
            <a:r>
              <a:rPr lang="en-US" altLang="ja-JP" i="1" dirty="0" err="1">
                <a:solidFill>
                  <a:srgbClr val="FF0000"/>
                </a:solidFill>
                <a:latin typeface="Times New Roman" panose="02020603050405020304" pitchFamily="18" charset="0"/>
                <a:cs typeface="Times New Roman" panose="02020603050405020304" pitchFamily="18" charset="0"/>
              </a:rPr>
              <a:t>y</a:t>
            </a:r>
            <a:r>
              <a:rPr lang="en-US" altLang="ja-JP" dirty="0">
                <a:latin typeface="Times New Roman" panose="02020603050405020304" pitchFamily="18" charset="0"/>
                <a:cs typeface="Times New Roman" panose="02020603050405020304" pitchFamily="18" charset="0"/>
              </a:rPr>
              <a:t>)</a:t>
            </a:r>
            <a:r>
              <a:rPr lang="en-US" altLang="ja-JP" i="1" dirty="0">
                <a:solidFill>
                  <a:srgbClr val="0070C0"/>
                </a:solidFill>
                <a:latin typeface="Times New Roman" panose="02020603050405020304" pitchFamily="18" charset="0"/>
                <a:cs typeface="Times New Roman" panose="02020603050405020304" pitchFamily="18" charset="0"/>
              </a:rPr>
              <a:t>y</a:t>
            </a:r>
            <a:r>
              <a:rPr lang="en-US" altLang="ja-JP" dirty="0">
                <a:solidFill>
                  <a:srgbClr val="0070C0"/>
                </a:solidFill>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a:t>
            </a:r>
            <a:r>
              <a:rPr lang="en-US" altLang="ja-JP" i="1" dirty="0" err="1">
                <a:solidFill>
                  <a:srgbClr val="FF0000"/>
                </a:solidFill>
                <a:latin typeface="Times New Roman" panose="02020603050405020304" pitchFamily="18" charset="0"/>
                <a:cs typeface="Times New Roman" panose="02020603050405020304" pitchFamily="18" charset="0"/>
              </a:rPr>
              <a:t>x</a:t>
            </a:r>
            <a:r>
              <a:rPr lang="en-US" altLang="ja-JP" i="1" dirty="0" err="1">
                <a:solidFill>
                  <a:srgbClr val="0070C0"/>
                </a:solidFill>
                <a:latin typeface="Times New Roman" panose="02020603050405020304" pitchFamily="18" charset="0"/>
                <a:cs typeface="Times New Roman" panose="02020603050405020304" pitchFamily="18" charset="0"/>
              </a:rPr>
              <a:t>x</a:t>
            </a:r>
            <a:r>
              <a:rPr lang="en-US" altLang="ja-JP" dirty="0" err="1">
                <a:latin typeface="Times New Roman" panose="02020603050405020304" pitchFamily="18" charset="0"/>
                <a:cs typeface="Times New Roman" panose="02020603050405020304" pitchFamily="18" charset="0"/>
              </a:rPr>
              <a:t>+</a:t>
            </a:r>
            <a:r>
              <a:rPr lang="en-US" altLang="ja-JP" i="1" dirty="0" err="1">
                <a:solidFill>
                  <a:srgbClr val="FF0000"/>
                </a:solidFill>
                <a:latin typeface="Times New Roman" panose="02020603050405020304" pitchFamily="18" charset="0"/>
                <a:cs typeface="Times New Roman" panose="02020603050405020304" pitchFamily="18" charset="0"/>
              </a:rPr>
              <a:t>y</a:t>
            </a:r>
            <a:r>
              <a:rPr lang="en-US" altLang="ja-JP" i="1" dirty="0" err="1">
                <a:solidFill>
                  <a:srgbClr val="0070C0"/>
                </a:solidFill>
                <a:latin typeface="Times New Roman" panose="02020603050405020304" pitchFamily="18" charset="0"/>
                <a:cs typeface="Times New Roman" panose="02020603050405020304" pitchFamily="18" charset="0"/>
              </a:rPr>
              <a:t>x</a:t>
            </a:r>
            <a:r>
              <a:rPr lang="en-US" altLang="ja-JP" dirty="0" err="1">
                <a:latin typeface="Times New Roman" panose="02020603050405020304" pitchFamily="18" charset="0"/>
                <a:cs typeface="Times New Roman" panose="02020603050405020304" pitchFamily="18" charset="0"/>
              </a:rPr>
              <a:t>+</a:t>
            </a:r>
            <a:r>
              <a:rPr lang="en-US" altLang="ja-JP" i="1" dirty="0" err="1">
                <a:solidFill>
                  <a:srgbClr val="FF0000"/>
                </a:solidFill>
                <a:latin typeface="Times New Roman" panose="02020603050405020304" pitchFamily="18" charset="0"/>
                <a:cs typeface="Times New Roman" panose="02020603050405020304" pitchFamily="18" charset="0"/>
              </a:rPr>
              <a:t>x</a:t>
            </a:r>
            <a:r>
              <a:rPr lang="en-US" altLang="ja-JP" i="1" dirty="0" err="1">
                <a:solidFill>
                  <a:srgbClr val="0070C0"/>
                </a:solidFill>
                <a:latin typeface="Times New Roman" panose="02020603050405020304" pitchFamily="18" charset="0"/>
                <a:cs typeface="Times New Roman" panose="02020603050405020304" pitchFamily="18" charset="0"/>
              </a:rPr>
              <a:t>y</a:t>
            </a:r>
            <a:r>
              <a:rPr lang="en-US" altLang="ja-JP" dirty="0" err="1">
                <a:latin typeface="Times New Roman" panose="02020603050405020304" pitchFamily="18" charset="0"/>
                <a:cs typeface="Times New Roman" panose="02020603050405020304" pitchFamily="18" charset="0"/>
              </a:rPr>
              <a:t>+</a:t>
            </a:r>
            <a:r>
              <a:rPr lang="en-US" altLang="ja-JP" i="1" dirty="0" err="1">
                <a:solidFill>
                  <a:srgbClr val="FF0000"/>
                </a:solidFill>
                <a:latin typeface="Times New Roman" panose="02020603050405020304" pitchFamily="18" charset="0"/>
                <a:cs typeface="Times New Roman" panose="02020603050405020304" pitchFamily="18" charset="0"/>
              </a:rPr>
              <a:t>y</a:t>
            </a:r>
            <a:r>
              <a:rPr lang="en-US" altLang="ja-JP" i="1" dirty="0" err="1">
                <a:solidFill>
                  <a:srgbClr val="0070C0"/>
                </a:solidFill>
                <a:latin typeface="Times New Roman" panose="02020603050405020304" pitchFamily="18" charset="0"/>
                <a:cs typeface="Times New Roman" panose="02020603050405020304" pitchFamily="18" charset="0"/>
              </a:rPr>
              <a:t>y</a:t>
            </a:r>
            <a:endParaRPr lang="en-US" altLang="ja-JP" dirty="0">
              <a:solidFill>
                <a:srgbClr val="0070C0"/>
              </a:solidFill>
              <a:latin typeface="Times New Roman" panose="02020603050405020304" pitchFamily="18" charset="0"/>
              <a:cs typeface="Times New Roman" panose="02020603050405020304" pitchFamily="18" charset="0"/>
            </a:endParaRPr>
          </a:p>
          <a:p>
            <a:pPr marL="0" indent="0">
              <a:buNone/>
            </a:pPr>
            <a:r>
              <a:rPr lang="en-US" altLang="ja-JP" dirty="0">
                <a:latin typeface="Times New Roman" panose="02020603050405020304" pitchFamily="18" charset="0"/>
                <a:cs typeface="Times New Roman" panose="02020603050405020304" pitchFamily="18" charset="0"/>
              </a:rPr>
              <a:t>		=</a:t>
            </a:r>
            <a:r>
              <a:rPr lang="en-US" altLang="ja-JP" i="1" dirty="0">
                <a:latin typeface="Times New Roman" panose="02020603050405020304" pitchFamily="18" charset="0"/>
                <a:cs typeface="Times New Roman" panose="02020603050405020304" pitchFamily="18" charset="0"/>
              </a:rPr>
              <a:t>x</a:t>
            </a:r>
            <a:r>
              <a:rPr lang="en-US" altLang="ja-JP" baseline="30000" dirty="0">
                <a:latin typeface="Times New Roman" panose="02020603050405020304" pitchFamily="18" charset="0"/>
                <a:cs typeface="Times New Roman" panose="02020603050405020304" pitchFamily="18" charset="0"/>
              </a:rPr>
              <a:t>2</a:t>
            </a:r>
            <a:r>
              <a:rPr lang="en-US" altLang="ja-JP" dirty="0">
                <a:latin typeface="Times New Roman" panose="02020603050405020304" pitchFamily="18" charset="0"/>
                <a:cs typeface="Times New Roman" panose="02020603050405020304" pitchFamily="18" charset="0"/>
              </a:rPr>
              <a:t>+2</a:t>
            </a:r>
            <a:r>
              <a:rPr lang="en-US" altLang="ja-JP" i="1" dirty="0">
                <a:latin typeface="Times New Roman" panose="02020603050405020304" pitchFamily="18" charset="0"/>
                <a:cs typeface="Times New Roman" panose="02020603050405020304" pitchFamily="18" charset="0"/>
              </a:rPr>
              <a:t>xy+y</a:t>
            </a:r>
            <a:r>
              <a:rPr lang="en-US" altLang="ja-JP" baseline="30000" dirty="0">
                <a:latin typeface="Times New Roman" panose="02020603050405020304" pitchFamily="18" charset="0"/>
                <a:cs typeface="Times New Roman" panose="02020603050405020304" pitchFamily="18" charset="0"/>
              </a:rPr>
              <a:t>2</a:t>
            </a:r>
            <a:endParaRPr lang="en-US" altLang="ja-JP" dirty="0">
              <a:latin typeface="Times New Roman" panose="02020603050405020304" pitchFamily="18" charset="0"/>
              <a:cs typeface="Times New Roman" panose="02020603050405020304" pitchFamily="18" charset="0"/>
            </a:endParaRPr>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29</a:t>
            </a:fld>
            <a:endParaRPr kumimoji="1" lang="ja-JP" altLang="en-US"/>
          </a:p>
        </p:txBody>
      </p:sp>
      <p:sp>
        <p:nvSpPr>
          <p:cNvPr id="6" name="日付プレースホルダー 5">
            <a:extLst>
              <a:ext uri="{FF2B5EF4-FFF2-40B4-BE49-F238E27FC236}">
                <a16:creationId xmlns:a16="http://schemas.microsoft.com/office/drawing/2014/main" id="{603B618F-2549-418E-8858-F9D886F104B1}"/>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503731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500"/>
                                        <p:tgtEl>
                                          <p:spTgt spid="4">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5" end="5"/>
                                            </p:txEl>
                                          </p:spTgt>
                                        </p:tgtEl>
                                        <p:attrNameLst>
                                          <p:attrName>style.visibility</p:attrName>
                                        </p:attrNameLst>
                                      </p:cBhvr>
                                      <p:to>
                                        <p:strVal val="visible"/>
                                      </p:to>
                                    </p:set>
                                    <p:animEffect transition="in" filter="fade">
                                      <p:cBhvr>
                                        <p:cTn id="12" dur="500"/>
                                        <p:tgtEl>
                                          <p:spTgt spid="4">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animEffect transition="in" filter="fade">
                                      <p:cBhvr>
                                        <p:cTn id="17" dur="500"/>
                                        <p:tgtEl>
                                          <p:spTgt spid="4">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fade">
                                      <p:cBhvr>
                                        <p:cTn id="22" dur="500"/>
                                        <p:tgtEl>
                                          <p:spTgt spid="4">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animEffect transition="in" filter="fade">
                                      <p:cBhvr>
                                        <p:cTn id="31"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kumimoji="1" lang="ja-JP" altLang="en-US" dirty="0">
                <a:solidFill>
                  <a:srgbClr val="0070C0"/>
                </a:solidFill>
              </a:rPr>
              <a:t>言葉</a:t>
            </a:r>
            <a:r>
              <a:rPr lang="ja-JP" altLang="en-US" dirty="0">
                <a:solidFill>
                  <a:srgbClr val="0070C0"/>
                </a:solidFill>
              </a:rPr>
              <a:t>と意味</a:t>
            </a:r>
            <a:endParaRPr kumimoji="1" lang="ja-JP" altLang="en-US" dirty="0">
              <a:solidFill>
                <a:srgbClr val="0070C0"/>
              </a:solidFill>
            </a:endParaRPr>
          </a:p>
        </p:txBody>
      </p:sp>
      <p:sp>
        <p:nvSpPr>
          <p:cNvPr id="2" name="コンテンツ プレースホルダー 1"/>
          <p:cNvSpPr>
            <a:spLocks noGrp="1"/>
          </p:cNvSpPr>
          <p:nvPr>
            <p:ph sz="quarter" idx="1"/>
          </p:nvPr>
        </p:nvSpPr>
        <p:spPr/>
        <p:txBody>
          <a:bodyPr>
            <a:normAutofit lnSpcReduction="10000"/>
          </a:bodyPr>
          <a:lstStyle/>
          <a:p>
            <a:r>
              <a:rPr lang="ja-JP" altLang="en-US" dirty="0">
                <a:latin typeface="Times New Roman" panose="02020603050405020304" pitchFamily="18" charset="0"/>
                <a:cs typeface="Times New Roman" panose="02020603050405020304" pitchFamily="18" charset="0"/>
              </a:rPr>
              <a:t>言葉は意味を伝達する手段</a:t>
            </a:r>
            <a:endParaRPr lang="en-US" altLang="ja-JP" dirty="0">
              <a:latin typeface="Times New Roman" panose="02020603050405020304" pitchFamily="18" charset="0"/>
              <a:cs typeface="Times New Roman" panose="02020603050405020304" pitchFamily="18" charset="0"/>
            </a:endParaRPr>
          </a:p>
          <a:p>
            <a:pPr lvl="1"/>
            <a:r>
              <a:rPr kumimoji="1" lang="ja-JP" altLang="en-US" dirty="0">
                <a:solidFill>
                  <a:schemeClr val="tx1"/>
                </a:solidFill>
                <a:latin typeface="Times New Roman" panose="02020603050405020304" pitchFamily="18" charset="0"/>
                <a:cs typeface="Times New Roman" panose="02020603050405020304" pitchFamily="18" charset="0"/>
              </a:rPr>
              <a:t>日本語など「日常言語」は扱いやすいが曖昧な部分も多い．</a:t>
            </a:r>
            <a:endParaRPr kumimoji="1" lang="en-US" altLang="ja-JP" dirty="0">
              <a:solidFill>
                <a:schemeClr val="tx1"/>
              </a:solidFill>
              <a:latin typeface="Times New Roman" panose="02020603050405020304" pitchFamily="18" charset="0"/>
              <a:cs typeface="Times New Roman" panose="02020603050405020304" pitchFamily="18" charset="0"/>
            </a:endParaRPr>
          </a:p>
          <a:p>
            <a:pPr lvl="1"/>
            <a:endParaRPr kumimoji="1" lang="en-US" altLang="ja-JP" sz="800" dirty="0">
              <a:solidFill>
                <a:schemeClr val="tx1"/>
              </a:solidFill>
              <a:latin typeface="Times New Roman" panose="02020603050405020304" pitchFamily="18" charset="0"/>
              <a:cs typeface="Times New Roman" panose="02020603050405020304" pitchFamily="18" charset="0"/>
            </a:endParaRPr>
          </a:p>
          <a:p>
            <a:pPr marL="274320" lvl="1" indent="0">
              <a:buNone/>
            </a:pPr>
            <a:r>
              <a:rPr kumimoji="1" lang="ja-JP" altLang="en-US" dirty="0">
                <a:solidFill>
                  <a:schemeClr val="tx1"/>
                </a:solidFill>
                <a:latin typeface="Times New Roman" panose="02020603050405020304" pitchFamily="18" charset="0"/>
                <a:cs typeface="Times New Roman" panose="02020603050405020304" pitchFamily="18" charset="0"/>
              </a:rPr>
              <a:t>（例）</a:t>
            </a:r>
            <a:r>
              <a:rPr kumimoji="1" lang="ja-JP" altLang="en-US" dirty="0">
                <a:solidFill>
                  <a:srgbClr val="FF0000"/>
                </a:solidFill>
                <a:latin typeface="Times New Roman" panose="02020603050405020304" pitchFamily="18" charset="0"/>
                <a:cs typeface="Times New Roman" panose="02020603050405020304" pitchFamily="18" charset="0"/>
              </a:rPr>
              <a:t>「鈴木の授業はやばい」</a:t>
            </a:r>
            <a:r>
              <a:rPr kumimoji="1" lang="ja-JP" altLang="en-US" dirty="0">
                <a:solidFill>
                  <a:schemeClr val="tx1"/>
                </a:solidFill>
                <a:latin typeface="Times New Roman" panose="02020603050405020304" pitchFamily="18" charset="0"/>
                <a:cs typeface="Times New Roman" panose="02020603050405020304" pitchFamily="18" charset="0"/>
              </a:rPr>
              <a:t>と誰かが言ったとする．</a:t>
            </a:r>
            <a:endParaRPr kumimoji="1" lang="en-US" altLang="ja-JP" dirty="0">
              <a:solidFill>
                <a:schemeClr val="tx1"/>
              </a:solidFill>
              <a:latin typeface="Times New Roman" panose="02020603050405020304" pitchFamily="18" charset="0"/>
              <a:cs typeface="Times New Roman" panose="02020603050405020304" pitchFamily="18" charset="0"/>
            </a:endParaRPr>
          </a:p>
          <a:p>
            <a:pPr marL="274320" lvl="1" indent="0">
              <a:buNone/>
            </a:pPr>
            <a:r>
              <a:rPr lang="ja-JP" altLang="en-US" dirty="0">
                <a:latin typeface="Times New Roman" panose="02020603050405020304" pitchFamily="18" charset="0"/>
                <a:cs typeface="Times New Roman" panose="02020603050405020304" pitchFamily="18" charset="0"/>
              </a:rPr>
              <a:t>　</a:t>
            </a:r>
            <a:r>
              <a:rPr lang="ja-JP" altLang="en-US" dirty="0">
                <a:solidFill>
                  <a:schemeClr val="tx1"/>
                </a:solidFill>
                <a:latin typeface="Times New Roman" panose="02020603050405020304" pitchFamily="18" charset="0"/>
                <a:cs typeface="Times New Roman" panose="02020603050405020304" pitchFamily="18" charset="0"/>
              </a:rPr>
              <a:t>⇒聞く相手によって受け取る意味が変わり得る．</a:t>
            </a:r>
            <a:endParaRPr lang="en-US" altLang="ja-JP" dirty="0">
              <a:solidFill>
                <a:schemeClr val="tx1"/>
              </a:solidFill>
              <a:latin typeface="Times New Roman" panose="02020603050405020304" pitchFamily="18" charset="0"/>
              <a:cs typeface="Times New Roman" panose="02020603050405020304" pitchFamily="18" charset="0"/>
            </a:endParaRPr>
          </a:p>
          <a:p>
            <a:pPr marL="274320" lvl="1" indent="0">
              <a:buNone/>
            </a:pPr>
            <a:endParaRPr lang="en-US" altLang="ja-JP" sz="800" dirty="0">
              <a:solidFill>
                <a:schemeClr val="tx1"/>
              </a:solidFill>
              <a:latin typeface="Times New Roman" panose="02020603050405020304" pitchFamily="18" charset="0"/>
              <a:cs typeface="Times New Roman" panose="02020603050405020304" pitchFamily="18" charset="0"/>
            </a:endParaRPr>
          </a:p>
          <a:p>
            <a:pPr lvl="2"/>
            <a:r>
              <a:rPr kumimoji="1" lang="ja-JP" altLang="en-US" dirty="0">
                <a:solidFill>
                  <a:srgbClr val="0070C0"/>
                </a:solidFill>
                <a:latin typeface="Times New Roman" panose="02020603050405020304" pitchFamily="18" charset="0"/>
                <a:cs typeface="Times New Roman" panose="02020603050405020304" pitchFamily="18" charset="0"/>
              </a:rPr>
              <a:t>「鈴木」ってどの鈴木？「鈴木の授業」ってどの授業？</a:t>
            </a:r>
            <a:endParaRPr kumimoji="1" lang="en-US" altLang="ja-JP" dirty="0">
              <a:solidFill>
                <a:srgbClr val="0070C0"/>
              </a:solidFill>
              <a:latin typeface="Times New Roman" panose="02020603050405020304" pitchFamily="18" charset="0"/>
              <a:cs typeface="Times New Roman" panose="02020603050405020304" pitchFamily="18" charset="0"/>
            </a:endParaRPr>
          </a:p>
          <a:p>
            <a:pPr lvl="2"/>
            <a:r>
              <a:rPr lang="ja-JP" altLang="en-US" dirty="0">
                <a:solidFill>
                  <a:srgbClr val="0070C0"/>
                </a:solidFill>
                <a:latin typeface="Times New Roman" panose="02020603050405020304" pitchFamily="18" charset="0"/>
                <a:cs typeface="Times New Roman" panose="02020603050405020304" pitchFamily="18" charset="0"/>
              </a:rPr>
              <a:t>「やばい」ってどういう意味？</a:t>
            </a:r>
            <a:r>
              <a:rPr lang="ja-JP" altLang="en-US" dirty="0">
                <a:latin typeface="Times New Roman" panose="02020603050405020304" pitchFamily="18" charset="0"/>
                <a:cs typeface="Times New Roman" panose="02020603050405020304" pitchFamily="18" charset="0"/>
              </a:rPr>
              <a:t>「やばい」は本来不都合な状況を指す．しかし，最近の若者言葉では良い状況を「やばい」と表現することも．</a:t>
            </a:r>
            <a:endParaRPr kumimoji="1" lang="en-US" altLang="ja-JP" dirty="0">
              <a:latin typeface="Times New Roman" panose="02020603050405020304" pitchFamily="18" charset="0"/>
              <a:cs typeface="Times New Roman" panose="02020603050405020304" pitchFamily="18" charset="0"/>
            </a:endParaRPr>
          </a:p>
          <a:p>
            <a:pPr marL="594360" lvl="2" indent="0">
              <a:buNone/>
            </a:pPr>
            <a:r>
              <a:rPr kumimoji="1" lang="ja-JP" altLang="en-US" dirty="0">
                <a:solidFill>
                  <a:schemeClr val="tx1">
                    <a:lumMod val="65000"/>
                    <a:lumOff val="35000"/>
                  </a:schemeClr>
                </a:solidFill>
                <a:latin typeface="Times New Roman" panose="02020603050405020304" pitchFamily="18" charset="0"/>
                <a:cs typeface="Times New Roman" panose="02020603050405020304" pitchFamily="18" charset="0"/>
              </a:rPr>
              <a:t>（ありうる意味）</a:t>
            </a:r>
            <a:endParaRPr kumimoji="1" lang="en-US" altLang="ja-JP" dirty="0">
              <a:solidFill>
                <a:schemeClr val="tx1">
                  <a:lumMod val="65000"/>
                  <a:lumOff val="35000"/>
                </a:schemeClr>
              </a:solidFill>
              <a:latin typeface="Times New Roman" panose="02020603050405020304" pitchFamily="18" charset="0"/>
              <a:cs typeface="Times New Roman" panose="02020603050405020304" pitchFamily="18" charset="0"/>
            </a:endParaRPr>
          </a:p>
          <a:p>
            <a:pPr lvl="2"/>
            <a:r>
              <a:rPr lang="ja-JP" altLang="en-US" dirty="0">
                <a:solidFill>
                  <a:schemeClr val="tx1">
                    <a:lumMod val="65000"/>
                    <a:lumOff val="35000"/>
                  </a:schemeClr>
                </a:solidFill>
                <a:latin typeface="Times New Roman" panose="02020603050405020304" pitchFamily="18" charset="0"/>
                <a:cs typeface="Times New Roman" panose="02020603050405020304" pitchFamily="18" charset="0"/>
              </a:rPr>
              <a:t>「鈴木○○先生の経済学入門は難しすぎる」，</a:t>
            </a:r>
            <a:endParaRPr lang="en-US" altLang="ja-JP" dirty="0">
              <a:solidFill>
                <a:schemeClr val="tx1">
                  <a:lumMod val="65000"/>
                  <a:lumOff val="35000"/>
                </a:schemeClr>
              </a:solidFill>
              <a:latin typeface="Times New Roman" panose="02020603050405020304" pitchFamily="18" charset="0"/>
              <a:cs typeface="Times New Roman" panose="02020603050405020304" pitchFamily="18" charset="0"/>
            </a:endParaRPr>
          </a:p>
          <a:p>
            <a:pPr lvl="2"/>
            <a:r>
              <a:rPr lang="ja-JP" altLang="en-US" dirty="0">
                <a:solidFill>
                  <a:schemeClr val="tx1">
                    <a:lumMod val="65000"/>
                    <a:lumOff val="35000"/>
                  </a:schemeClr>
                </a:solidFill>
                <a:latin typeface="Times New Roman" panose="02020603050405020304" pitchFamily="18" charset="0"/>
                <a:cs typeface="Times New Roman" panose="02020603050405020304" pitchFamily="18" charset="0"/>
              </a:rPr>
              <a:t>「鈴木○○先生の経済学入門は面白すぎる」， </a:t>
            </a:r>
            <a:endParaRPr lang="en-US" altLang="ja-JP" dirty="0">
              <a:solidFill>
                <a:schemeClr val="tx1">
                  <a:lumMod val="65000"/>
                  <a:lumOff val="35000"/>
                </a:schemeClr>
              </a:solidFill>
              <a:latin typeface="Times New Roman" panose="02020603050405020304" pitchFamily="18" charset="0"/>
              <a:cs typeface="Times New Roman" panose="02020603050405020304" pitchFamily="18" charset="0"/>
            </a:endParaRPr>
          </a:p>
          <a:p>
            <a:pPr lvl="2"/>
            <a:r>
              <a:rPr lang="ja-JP" altLang="en-US" dirty="0">
                <a:solidFill>
                  <a:schemeClr val="tx1">
                    <a:lumMod val="65000"/>
                    <a:lumOff val="35000"/>
                  </a:schemeClr>
                </a:solidFill>
                <a:latin typeface="Times New Roman" panose="02020603050405020304" pitchFamily="18" charset="0"/>
                <a:cs typeface="Times New Roman" panose="02020603050405020304" pitchFamily="18" charset="0"/>
              </a:rPr>
              <a:t>「鈴木△△先生のマクロ経済学は難しすぎる」，</a:t>
            </a:r>
            <a:endParaRPr lang="en-US" altLang="ja-JP" dirty="0">
              <a:solidFill>
                <a:schemeClr val="tx1">
                  <a:lumMod val="65000"/>
                  <a:lumOff val="35000"/>
                </a:schemeClr>
              </a:solidFill>
              <a:latin typeface="Times New Roman" panose="02020603050405020304" pitchFamily="18" charset="0"/>
              <a:cs typeface="Times New Roman" panose="02020603050405020304" pitchFamily="18" charset="0"/>
            </a:endParaRPr>
          </a:p>
          <a:p>
            <a:pPr lvl="2"/>
            <a:r>
              <a:rPr lang="ja-JP" altLang="en-US" dirty="0">
                <a:solidFill>
                  <a:schemeClr val="tx1">
                    <a:lumMod val="65000"/>
                    <a:lumOff val="35000"/>
                  </a:schemeClr>
                </a:solidFill>
                <a:latin typeface="Times New Roman" panose="02020603050405020304" pitchFamily="18" charset="0"/>
                <a:cs typeface="Times New Roman" panose="02020603050405020304" pitchFamily="18" charset="0"/>
              </a:rPr>
              <a:t>「鈴木△△先生のマクロ経済学は難しすぎる」，などなど．</a:t>
            </a:r>
          </a:p>
          <a:p>
            <a:pPr lvl="2"/>
            <a:endParaRPr lang="ja-JP" altLang="en-US" dirty="0"/>
          </a:p>
          <a:p>
            <a:pPr lvl="2"/>
            <a:endParaRPr kumimoji="1" lang="ja-JP" altLang="en-US" dirty="0"/>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4" name="スライド番号プレースホルダー 3"/>
          <p:cNvSpPr>
            <a:spLocks noGrp="1"/>
          </p:cNvSpPr>
          <p:nvPr>
            <p:ph type="sldNum" sz="quarter" idx="12"/>
          </p:nvPr>
        </p:nvSpPr>
        <p:spPr/>
        <p:txBody>
          <a:bodyPr/>
          <a:lstStyle/>
          <a:p>
            <a:fld id="{6BAC34B2-ACAB-4D20-A3D4-E7FC5F03345E}" type="slidenum">
              <a:rPr kumimoji="1" lang="ja-JP" altLang="en-US" smtClean="0"/>
              <a:t>3</a:t>
            </a:fld>
            <a:endParaRPr kumimoji="1" lang="ja-JP" altLang="en-US"/>
          </a:p>
        </p:txBody>
      </p:sp>
      <p:sp>
        <p:nvSpPr>
          <p:cNvPr id="6" name="日付プレースホルダー 5">
            <a:extLst>
              <a:ext uri="{FF2B5EF4-FFF2-40B4-BE49-F238E27FC236}">
                <a16:creationId xmlns:a16="http://schemas.microsoft.com/office/drawing/2014/main" id="{FB727CAA-0414-4109-BA65-D050533F3A48}"/>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66121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500"/>
                                        <p:tgtEl>
                                          <p:spTgt spid="2">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6" end="6"/>
                                            </p:txEl>
                                          </p:spTgt>
                                        </p:tgtEl>
                                        <p:attrNameLst>
                                          <p:attrName>style.visibility</p:attrName>
                                        </p:attrNameLst>
                                      </p:cBhvr>
                                      <p:to>
                                        <p:strVal val="visible"/>
                                      </p:to>
                                    </p:set>
                                    <p:animEffect transition="in" filter="fade">
                                      <p:cBhvr>
                                        <p:cTn id="12" dur="500"/>
                                        <p:tgtEl>
                                          <p:spTgt spid="2">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animEffect transition="in" filter="fade">
                                      <p:cBhvr>
                                        <p:cTn id="17" dur="500"/>
                                        <p:tgtEl>
                                          <p:spTgt spid="2">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8" end="8"/>
                                            </p:txEl>
                                          </p:spTgt>
                                        </p:tgtEl>
                                        <p:attrNameLst>
                                          <p:attrName>style.visibility</p:attrName>
                                        </p:attrNameLst>
                                      </p:cBhvr>
                                      <p:to>
                                        <p:strVal val="visible"/>
                                      </p:to>
                                    </p:set>
                                    <p:animEffect transition="in" filter="fade">
                                      <p:cBhvr>
                                        <p:cTn id="22" dur="500"/>
                                        <p:tgtEl>
                                          <p:spTgt spid="2">
                                            <p:txEl>
                                              <p:pRg st="8" end="8"/>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animEffect transition="in" filter="fade">
                                      <p:cBhvr>
                                        <p:cTn id="25" dur="500"/>
                                        <p:tgtEl>
                                          <p:spTgt spid="2">
                                            <p:txEl>
                                              <p:pRg st="9" end="9"/>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2">
                                            <p:txEl>
                                              <p:pRg st="10" end="10"/>
                                            </p:txEl>
                                          </p:spTgt>
                                        </p:tgtEl>
                                        <p:attrNameLst>
                                          <p:attrName>style.visibility</p:attrName>
                                        </p:attrNameLst>
                                      </p:cBhvr>
                                      <p:to>
                                        <p:strVal val="visible"/>
                                      </p:to>
                                    </p:set>
                                    <p:animEffect transition="in" filter="fade">
                                      <p:cBhvr>
                                        <p:cTn id="28" dur="500"/>
                                        <p:tgtEl>
                                          <p:spTgt spid="2">
                                            <p:txEl>
                                              <p:pRg st="10" end="10"/>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2">
                                            <p:txEl>
                                              <p:pRg st="11" end="11"/>
                                            </p:txEl>
                                          </p:spTgt>
                                        </p:tgtEl>
                                        <p:attrNameLst>
                                          <p:attrName>style.visibility</p:attrName>
                                        </p:attrNameLst>
                                      </p:cBhvr>
                                      <p:to>
                                        <p:strVal val="visible"/>
                                      </p:to>
                                    </p:set>
                                    <p:animEffect transition="in" filter="fade">
                                      <p:cBhvr>
                                        <p:cTn id="31" dur="500"/>
                                        <p:tgtEl>
                                          <p:spTgt spid="2">
                                            <p:txEl>
                                              <p:pRg st="11" end="11"/>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2">
                                            <p:txEl>
                                              <p:pRg st="12" end="12"/>
                                            </p:txEl>
                                          </p:spTgt>
                                        </p:tgtEl>
                                        <p:attrNameLst>
                                          <p:attrName>style.visibility</p:attrName>
                                        </p:attrNameLst>
                                      </p:cBhvr>
                                      <p:to>
                                        <p:strVal val="visible"/>
                                      </p:to>
                                    </p:set>
                                    <p:animEffect transition="in" filter="fade">
                                      <p:cBhvr>
                                        <p:cTn id="34"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ja-JP" altLang="en-US" dirty="0">
                <a:solidFill>
                  <a:srgbClr val="0070C0"/>
                </a:solidFill>
              </a:rPr>
              <a:t>記号の計算</a:t>
            </a:r>
            <a:endParaRPr kumimoji="1" lang="ja-JP" altLang="en-US" dirty="0">
              <a:solidFill>
                <a:srgbClr val="0070C0"/>
              </a:solidFill>
            </a:endParaRP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a:xfrm>
                <a:off x="457200" y="1219200"/>
                <a:ext cx="8435280" cy="5306144"/>
              </a:xfrm>
            </p:spPr>
            <p:txBody>
              <a:bodyPr>
                <a:normAutofit/>
              </a:bodyPr>
              <a:lstStyle/>
              <a:p>
                <a14:m>
                  <m:oMath xmlns:m="http://schemas.openxmlformats.org/officeDocument/2006/math">
                    <m:r>
                      <a:rPr kumimoji="1" lang="en-US" altLang="ja-JP" b="0" i="1" smtClean="0">
                        <a:latin typeface="Cambria Math"/>
                        <a:cs typeface="Times New Roman" panose="02020603050405020304" pitchFamily="18" charset="0"/>
                      </a:rPr>
                      <m:t>𝑎</m:t>
                    </m:r>
                    <m:sSup>
                      <m:sSupPr>
                        <m:ctrlPr>
                          <a:rPr kumimoji="1" lang="en-US" altLang="ja-JP" b="0" i="1" smtClean="0">
                            <a:latin typeface="Cambria Math" panose="02040503050406030204" pitchFamily="18" charset="0"/>
                            <a:cs typeface="Times New Roman" panose="02020603050405020304" pitchFamily="18" charset="0"/>
                          </a:rPr>
                        </m:ctrlPr>
                      </m:sSupPr>
                      <m:e>
                        <m:r>
                          <a:rPr kumimoji="1" lang="en-US" altLang="ja-JP" b="0" i="1" smtClean="0">
                            <a:latin typeface="Cambria Math"/>
                            <a:cs typeface="Times New Roman" panose="02020603050405020304" pitchFamily="18" charset="0"/>
                          </a:rPr>
                          <m:t>𝑥</m:t>
                        </m:r>
                      </m:e>
                      <m:sup>
                        <m:r>
                          <a:rPr kumimoji="1" lang="en-US" altLang="ja-JP" b="0" i="1" smtClean="0">
                            <a:latin typeface="Cambria Math"/>
                            <a:cs typeface="Times New Roman" panose="02020603050405020304" pitchFamily="18" charset="0"/>
                          </a:rPr>
                          <m:t>𝑛</m:t>
                        </m:r>
                      </m:sup>
                    </m:sSup>
                  </m:oMath>
                </a14:m>
                <a:r>
                  <a:rPr kumimoji="1" lang="ja-JP" altLang="en-US" dirty="0">
                    <a:latin typeface="Times New Roman" panose="02020603050405020304" pitchFamily="18" charset="0"/>
                    <a:cs typeface="Times New Roman" panose="02020603050405020304" pitchFamily="18" charset="0"/>
                  </a:rPr>
                  <a:t>；</a:t>
                </a:r>
                <a:r>
                  <a:rPr kumimoji="1" lang="en-US" altLang="ja-JP" i="1" dirty="0">
                    <a:latin typeface="Times New Roman" panose="02020603050405020304" pitchFamily="18" charset="0"/>
                    <a:cs typeface="Times New Roman" panose="02020603050405020304" pitchFamily="18" charset="0"/>
                  </a:rPr>
                  <a:t>x</a:t>
                </a:r>
                <a:r>
                  <a:rPr kumimoji="1" lang="ja-JP" altLang="en-US" dirty="0">
                    <a:latin typeface="Times New Roman" panose="02020603050405020304" pitchFamily="18" charset="0"/>
                    <a:cs typeface="Times New Roman" panose="02020603050405020304" pitchFamily="18" charset="0"/>
                  </a:rPr>
                  <a:t>の</a:t>
                </a:r>
                <a:r>
                  <a:rPr lang="ja-JP" altLang="en-US" dirty="0">
                    <a:latin typeface="Times New Roman" panose="02020603050405020304" pitchFamily="18" charset="0"/>
                    <a:cs typeface="Times New Roman" panose="02020603050405020304" pitchFamily="18" charset="0"/>
                  </a:rPr>
                  <a:t>「</a:t>
                </a:r>
                <a:r>
                  <a:rPr kumimoji="1" lang="en-US" altLang="ja-JP" i="1" dirty="0">
                    <a:latin typeface="Times New Roman" panose="02020603050405020304" pitchFamily="18" charset="0"/>
                    <a:cs typeface="Times New Roman" panose="02020603050405020304" pitchFamily="18" charset="0"/>
                  </a:rPr>
                  <a:t>n</a:t>
                </a:r>
                <a:r>
                  <a:rPr kumimoji="1" lang="ja-JP" altLang="en-US" dirty="0">
                    <a:latin typeface="Times New Roman" panose="02020603050405020304" pitchFamily="18" charset="0"/>
                    <a:cs typeface="Times New Roman" panose="02020603050405020304" pitchFamily="18" charset="0"/>
                  </a:rPr>
                  <a:t>次の項」．</a:t>
                </a:r>
                <a:r>
                  <a:rPr kumimoji="1" lang="en-US" altLang="ja-JP" i="1" dirty="0">
                    <a:latin typeface="Times New Roman" panose="02020603050405020304" pitchFamily="18" charset="0"/>
                    <a:cs typeface="Times New Roman" panose="02020603050405020304" pitchFamily="18" charset="0"/>
                  </a:rPr>
                  <a:t>n</a:t>
                </a:r>
                <a:r>
                  <a:rPr kumimoji="1" lang="ja-JP" altLang="en-US" dirty="0">
                    <a:latin typeface="Times New Roman" panose="02020603050405020304" pitchFamily="18" charset="0"/>
                    <a:cs typeface="Times New Roman" panose="02020603050405020304" pitchFamily="18" charset="0"/>
                  </a:rPr>
                  <a:t>を「</a:t>
                </a:r>
                <a:r>
                  <a:rPr kumimoji="1" lang="ja-JP" altLang="en-US" dirty="0">
                    <a:solidFill>
                      <a:srgbClr val="FF0000"/>
                    </a:solidFill>
                    <a:latin typeface="Times New Roman" panose="02020603050405020304" pitchFamily="18" charset="0"/>
                    <a:cs typeface="Times New Roman" panose="02020603050405020304" pitchFamily="18" charset="0"/>
                  </a:rPr>
                  <a:t>次数</a:t>
                </a:r>
                <a:r>
                  <a:rPr kumimoji="1" lang="ja-JP" altLang="en-US" dirty="0">
                    <a:latin typeface="Times New Roman" panose="02020603050405020304" pitchFamily="18" charset="0"/>
                    <a:cs typeface="Times New Roman" panose="02020603050405020304" pitchFamily="18" charset="0"/>
                  </a:rPr>
                  <a:t>」という</a:t>
                </a:r>
                <a:r>
                  <a:rPr lang="ja-JP" altLang="en-US" dirty="0">
                    <a:latin typeface="Times New Roman" panose="02020603050405020304" pitchFamily="18" charset="0"/>
                    <a:cs typeface="Times New Roman" panose="02020603050405020304" pitchFamily="18" charset="0"/>
                  </a:rPr>
                  <a:t>．</a:t>
                </a:r>
                <a:r>
                  <a:rPr lang="en-US" altLang="ja-JP" i="1" dirty="0">
                    <a:latin typeface="Times New Roman" panose="02020603050405020304" pitchFamily="18" charset="0"/>
                    <a:cs typeface="Times New Roman" panose="02020603050405020304" pitchFamily="18" charset="0"/>
                  </a:rPr>
                  <a:t>a</a:t>
                </a:r>
                <a:r>
                  <a:rPr lang="ja-JP" altLang="en-US" dirty="0">
                    <a:latin typeface="Times New Roman" panose="02020603050405020304" pitchFamily="18" charset="0"/>
                    <a:cs typeface="Times New Roman" panose="02020603050405020304" pitchFamily="18" charset="0"/>
                  </a:rPr>
                  <a:t>を</a:t>
                </a:r>
                <a:r>
                  <a:rPr lang="ja-JP" altLang="en-US" dirty="0">
                    <a:solidFill>
                      <a:srgbClr val="FF0000"/>
                    </a:solidFill>
                    <a:latin typeface="Times New Roman" panose="02020603050405020304" pitchFamily="18" charset="0"/>
                    <a:cs typeface="Times New Roman" panose="02020603050405020304" pitchFamily="18" charset="0"/>
                  </a:rPr>
                  <a:t>係数</a:t>
                </a:r>
                <a:r>
                  <a:rPr lang="ja-JP" altLang="en-US" dirty="0">
                    <a:latin typeface="Times New Roman" panose="02020603050405020304" pitchFamily="18" charset="0"/>
                    <a:cs typeface="Times New Roman" panose="02020603050405020304" pitchFamily="18" charset="0"/>
                  </a:rPr>
                  <a:t>という．</a:t>
                </a:r>
                <a:endParaRPr kumimoji="1" lang="en-US" altLang="ja-JP" sz="1000" dirty="0">
                  <a:latin typeface="Times New Roman" panose="02020603050405020304" pitchFamily="18" charset="0"/>
                  <a:cs typeface="Times New Roman" panose="02020603050405020304" pitchFamily="18" charset="0"/>
                </a:endParaRPr>
              </a:p>
              <a:p>
                <a:pPr lvl="1"/>
                <a:r>
                  <a:rPr lang="ja-JP" altLang="en-US" dirty="0">
                    <a:solidFill>
                      <a:schemeClr val="tx1"/>
                    </a:solidFill>
                    <a:latin typeface="Times New Roman" panose="02020603050405020304" pitchFamily="18" charset="0"/>
                    <a:cs typeface="Times New Roman" panose="02020603050405020304" pitchFamily="18" charset="0"/>
                  </a:rPr>
                  <a:t>式の次数の最も高い数を使って「</a:t>
                </a:r>
                <a:r>
                  <a:rPr lang="en-US" altLang="ja-JP" i="1" dirty="0">
                    <a:solidFill>
                      <a:schemeClr val="tx1"/>
                    </a:solidFill>
                    <a:latin typeface="Times New Roman" panose="02020603050405020304" pitchFamily="18" charset="0"/>
                    <a:cs typeface="Times New Roman" panose="02020603050405020304" pitchFamily="18" charset="0"/>
                  </a:rPr>
                  <a:t>n</a:t>
                </a:r>
                <a:r>
                  <a:rPr lang="ja-JP" altLang="en-US" dirty="0">
                    <a:solidFill>
                      <a:schemeClr val="tx1"/>
                    </a:solidFill>
                    <a:latin typeface="Times New Roman" panose="02020603050405020304" pitchFamily="18" charset="0"/>
                    <a:cs typeface="Times New Roman" panose="02020603050405020304" pitchFamily="18" charset="0"/>
                  </a:rPr>
                  <a:t>次式」という．</a:t>
                </a:r>
                <a:endParaRPr lang="en-US" altLang="ja-JP" dirty="0">
                  <a:solidFill>
                    <a:schemeClr val="tx1"/>
                  </a:solidFill>
                  <a:latin typeface="Times New Roman" panose="02020603050405020304" pitchFamily="18" charset="0"/>
                  <a:cs typeface="Times New Roman" panose="02020603050405020304" pitchFamily="18" charset="0"/>
                </a:endParaRPr>
              </a:p>
              <a:p>
                <a:pPr lvl="1"/>
                <a:endParaRPr lang="en-US" altLang="ja-JP" sz="800" dirty="0">
                  <a:solidFill>
                    <a:schemeClr val="tx1"/>
                  </a:solidFill>
                  <a:latin typeface="Times New Roman" panose="02020603050405020304" pitchFamily="18" charset="0"/>
                  <a:cs typeface="Times New Roman" panose="02020603050405020304" pitchFamily="18" charset="0"/>
                </a:endParaRPr>
              </a:p>
              <a:p>
                <a:pPr marL="274320" lvl="1" indent="0">
                  <a:buNone/>
                </a:pPr>
                <a:r>
                  <a:rPr kumimoji="1" lang="ja-JP" altLang="en-US" dirty="0">
                    <a:solidFill>
                      <a:schemeClr val="tx1"/>
                    </a:solidFill>
                    <a:latin typeface="Times New Roman" panose="02020603050405020304" pitchFamily="18" charset="0"/>
                    <a:cs typeface="Times New Roman" panose="02020603050405020304" pitchFamily="18" charset="0"/>
                  </a:rPr>
                  <a:t>例</a:t>
                </a:r>
                <a:r>
                  <a:rPr kumimoji="1" lang="en-US" altLang="ja-JP" dirty="0">
                    <a:solidFill>
                      <a:schemeClr val="tx1"/>
                    </a:solidFill>
                    <a:latin typeface="Times New Roman" panose="02020603050405020304" pitchFamily="18" charset="0"/>
                    <a:cs typeface="Times New Roman" panose="02020603050405020304" pitchFamily="18" charset="0"/>
                  </a:rPr>
                  <a:t>	</a:t>
                </a:r>
                <a:r>
                  <a:rPr kumimoji="1" lang="en-US" altLang="ja-JP" i="1" dirty="0">
                    <a:solidFill>
                      <a:schemeClr val="tx1"/>
                    </a:solidFill>
                    <a:latin typeface="Times New Roman" panose="02020603050405020304" pitchFamily="18" charset="0"/>
                    <a:cs typeface="Times New Roman" panose="02020603050405020304" pitchFamily="18" charset="0"/>
                  </a:rPr>
                  <a:t>x</a:t>
                </a:r>
                <a:r>
                  <a:rPr lang="en-US" altLang="ja-JP" baseline="30000" dirty="0">
                    <a:latin typeface="Times New Roman" panose="02020603050405020304" pitchFamily="18" charset="0"/>
                    <a:cs typeface="Times New Roman" panose="02020603050405020304" pitchFamily="18" charset="0"/>
                  </a:rPr>
                  <a:t>2</a:t>
                </a:r>
                <a:r>
                  <a:rPr kumimoji="1" lang="en-US" altLang="ja-JP" dirty="0">
                    <a:solidFill>
                      <a:schemeClr val="tx1"/>
                    </a:solidFill>
                    <a:latin typeface="Times New Roman" panose="02020603050405020304" pitchFamily="18" charset="0"/>
                    <a:cs typeface="Times New Roman" panose="02020603050405020304" pitchFamily="18" charset="0"/>
                  </a:rPr>
                  <a:t>+2</a:t>
                </a:r>
                <a:r>
                  <a:rPr kumimoji="1" lang="en-US" altLang="ja-JP" i="1" dirty="0">
                    <a:solidFill>
                      <a:schemeClr val="tx1"/>
                    </a:solidFill>
                    <a:latin typeface="Times New Roman" panose="02020603050405020304" pitchFamily="18" charset="0"/>
                    <a:cs typeface="Times New Roman" panose="02020603050405020304" pitchFamily="18" charset="0"/>
                  </a:rPr>
                  <a:t>x</a:t>
                </a:r>
                <a:r>
                  <a:rPr kumimoji="1" lang="en-US" altLang="ja-JP" dirty="0">
                    <a:solidFill>
                      <a:schemeClr val="tx1"/>
                    </a:solidFill>
                    <a:latin typeface="Times New Roman" panose="02020603050405020304" pitchFamily="18" charset="0"/>
                    <a:cs typeface="Times New Roman" panose="02020603050405020304" pitchFamily="18" charset="0"/>
                  </a:rPr>
                  <a:t>+1</a:t>
                </a:r>
                <a:r>
                  <a:rPr kumimoji="1" lang="ja-JP" altLang="en-US" dirty="0">
                    <a:solidFill>
                      <a:schemeClr val="tx1"/>
                    </a:solidFill>
                    <a:latin typeface="Times New Roman" panose="02020603050405020304" pitchFamily="18" charset="0"/>
                    <a:cs typeface="Times New Roman" panose="02020603050405020304" pitchFamily="18" charset="0"/>
                  </a:rPr>
                  <a:t>は「</a:t>
                </a:r>
                <a:r>
                  <a:rPr kumimoji="1" lang="en-US" altLang="ja-JP" i="1" dirty="0">
                    <a:solidFill>
                      <a:schemeClr val="tx1"/>
                    </a:solidFill>
                    <a:latin typeface="Times New Roman" panose="02020603050405020304" pitchFamily="18" charset="0"/>
                    <a:cs typeface="Times New Roman" panose="02020603050405020304" pitchFamily="18" charset="0"/>
                  </a:rPr>
                  <a:t>x</a:t>
                </a:r>
                <a:r>
                  <a:rPr kumimoji="1" lang="ja-JP" altLang="en-US" dirty="0">
                    <a:solidFill>
                      <a:schemeClr val="tx1"/>
                    </a:solidFill>
                    <a:latin typeface="Times New Roman" panose="02020603050405020304" pitchFamily="18" charset="0"/>
                    <a:cs typeface="Times New Roman" panose="02020603050405020304" pitchFamily="18" charset="0"/>
                  </a:rPr>
                  <a:t>の</a:t>
                </a:r>
                <a:r>
                  <a:rPr kumimoji="1" lang="en-US" altLang="ja-JP" dirty="0">
                    <a:solidFill>
                      <a:schemeClr val="tx1"/>
                    </a:solidFill>
                    <a:latin typeface="Times New Roman" panose="02020603050405020304" pitchFamily="18" charset="0"/>
                    <a:cs typeface="Times New Roman" panose="02020603050405020304" pitchFamily="18" charset="0"/>
                  </a:rPr>
                  <a:t>2</a:t>
                </a:r>
                <a:r>
                  <a:rPr kumimoji="1" lang="ja-JP" altLang="en-US" dirty="0">
                    <a:solidFill>
                      <a:schemeClr val="tx1"/>
                    </a:solidFill>
                    <a:latin typeface="Times New Roman" panose="02020603050405020304" pitchFamily="18" charset="0"/>
                    <a:cs typeface="Times New Roman" panose="02020603050405020304" pitchFamily="18" charset="0"/>
                  </a:rPr>
                  <a:t>次式」，</a:t>
                </a:r>
                <a:r>
                  <a:rPr kumimoji="1" lang="en-US" altLang="ja-JP" dirty="0">
                    <a:solidFill>
                      <a:schemeClr val="tx1"/>
                    </a:solidFill>
                    <a:latin typeface="Times New Roman" panose="02020603050405020304" pitchFamily="18" charset="0"/>
                    <a:cs typeface="Times New Roman" panose="02020603050405020304" pitchFamily="18" charset="0"/>
                  </a:rPr>
                  <a:t>4</a:t>
                </a:r>
                <a:r>
                  <a:rPr kumimoji="1" lang="en-US" altLang="ja-JP" i="1" dirty="0">
                    <a:solidFill>
                      <a:schemeClr val="tx1"/>
                    </a:solidFill>
                    <a:latin typeface="Times New Roman" panose="02020603050405020304" pitchFamily="18" charset="0"/>
                    <a:cs typeface="Times New Roman" panose="02020603050405020304" pitchFamily="18" charset="0"/>
                  </a:rPr>
                  <a:t>x</a:t>
                </a:r>
                <a:r>
                  <a:rPr lang="en-US" altLang="ja-JP" baseline="30000" dirty="0">
                    <a:latin typeface="Times New Roman" panose="02020603050405020304" pitchFamily="18" charset="0"/>
                    <a:cs typeface="Times New Roman" panose="02020603050405020304" pitchFamily="18" charset="0"/>
                  </a:rPr>
                  <a:t>5</a:t>
                </a:r>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i="1" dirty="0">
                    <a:solidFill>
                      <a:schemeClr val="tx1"/>
                    </a:solidFill>
                    <a:latin typeface="Times New Roman" panose="02020603050405020304" pitchFamily="18" charset="0"/>
                    <a:cs typeface="Times New Roman" panose="02020603050405020304" pitchFamily="18" charset="0"/>
                  </a:rPr>
                  <a:t>x</a:t>
                </a:r>
                <a:r>
                  <a:rPr lang="en-US" altLang="ja-JP" baseline="30000" dirty="0">
                    <a:latin typeface="Times New Roman" panose="02020603050405020304" pitchFamily="18" charset="0"/>
                    <a:cs typeface="Times New Roman" panose="02020603050405020304" pitchFamily="18" charset="0"/>
                  </a:rPr>
                  <a:t>3</a:t>
                </a:r>
                <a:r>
                  <a:rPr kumimoji="1" lang="en-US" altLang="ja-JP" dirty="0">
                    <a:solidFill>
                      <a:schemeClr val="tx1"/>
                    </a:solidFill>
                    <a:latin typeface="Times New Roman" panose="02020603050405020304" pitchFamily="18" charset="0"/>
                    <a:cs typeface="Times New Roman" panose="02020603050405020304" pitchFamily="18" charset="0"/>
                  </a:rPr>
                  <a:t>+4</a:t>
                </a:r>
                <a:r>
                  <a:rPr kumimoji="1" lang="ja-JP" altLang="en-US" dirty="0">
                    <a:solidFill>
                      <a:schemeClr val="tx1"/>
                    </a:solidFill>
                    <a:latin typeface="Times New Roman" panose="02020603050405020304" pitchFamily="18" charset="0"/>
                    <a:cs typeface="Times New Roman" panose="02020603050405020304" pitchFamily="18" charset="0"/>
                  </a:rPr>
                  <a:t>は「</a:t>
                </a:r>
                <a:r>
                  <a:rPr kumimoji="1" lang="en-US" altLang="ja-JP" i="1" dirty="0">
                    <a:solidFill>
                      <a:schemeClr val="tx1"/>
                    </a:solidFill>
                    <a:latin typeface="Times New Roman" panose="02020603050405020304" pitchFamily="18" charset="0"/>
                    <a:cs typeface="Times New Roman" panose="02020603050405020304" pitchFamily="18" charset="0"/>
                  </a:rPr>
                  <a:t>x</a:t>
                </a:r>
                <a:r>
                  <a:rPr kumimoji="1" lang="ja-JP" altLang="en-US" dirty="0">
                    <a:solidFill>
                      <a:schemeClr val="tx1"/>
                    </a:solidFill>
                    <a:latin typeface="Times New Roman" panose="02020603050405020304" pitchFamily="18" charset="0"/>
                    <a:cs typeface="Times New Roman" panose="02020603050405020304" pitchFamily="18" charset="0"/>
                  </a:rPr>
                  <a:t>の</a:t>
                </a:r>
                <a:r>
                  <a:rPr kumimoji="1" lang="en-US" altLang="ja-JP" dirty="0">
                    <a:solidFill>
                      <a:schemeClr val="tx1"/>
                    </a:solidFill>
                    <a:latin typeface="Times New Roman" panose="02020603050405020304" pitchFamily="18" charset="0"/>
                    <a:cs typeface="Times New Roman" panose="02020603050405020304" pitchFamily="18" charset="0"/>
                  </a:rPr>
                  <a:t>5</a:t>
                </a:r>
                <a:r>
                  <a:rPr kumimoji="1" lang="ja-JP" altLang="en-US" dirty="0">
                    <a:solidFill>
                      <a:schemeClr val="tx1"/>
                    </a:solidFill>
                    <a:latin typeface="Times New Roman" panose="02020603050405020304" pitchFamily="18" charset="0"/>
                    <a:cs typeface="Times New Roman" panose="02020603050405020304" pitchFamily="18" charset="0"/>
                  </a:rPr>
                  <a:t>次式」</a:t>
                </a:r>
                <a:endParaRPr kumimoji="1" lang="en-US" altLang="ja-JP" dirty="0">
                  <a:solidFill>
                    <a:schemeClr val="tx1"/>
                  </a:solidFill>
                  <a:latin typeface="Times New Roman" panose="02020603050405020304" pitchFamily="18" charset="0"/>
                  <a:cs typeface="Times New Roman" panose="02020603050405020304" pitchFamily="18" charset="0"/>
                </a:endParaRPr>
              </a:p>
              <a:p>
                <a:pPr marL="274320" lvl="1" indent="0">
                  <a:buNone/>
                </a:pPr>
                <a:r>
                  <a:rPr kumimoji="1" lang="en-US" altLang="ja-JP" dirty="0">
                    <a:latin typeface="Times New Roman" panose="02020603050405020304" pitchFamily="18" charset="0"/>
                    <a:cs typeface="Times New Roman" panose="02020603050405020304" pitchFamily="18" charset="0"/>
                  </a:rPr>
                  <a:t>	</a:t>
                </a:r>
                <a:r>
                  <a:rPr lang="en-US" altLang="ja-JP" i="1" dirty="0">
                    <a:solidFill>
                      <a:schemeClr val="tx1"/>
                    </a:solidFill>
                    <a:latin typeface="Times New Roman" panose="02020603050405020304" pitchFamily="18" charset="0"/>
                    <a:cs typeface="Times New Roman" panose="02020603050405020304" pitchFamily="18" charset="0"/>
                  </a:rPr>
                  <a:t>x</a:t>
                </a:r>
                <a:r>
                  <a:rPr lang="en-US" altLang="ja-JP" baseline="30000" dirty="0">
                    <a:latin typeface="Times New Roman" panose="02020603050405020304" pitchFamily="18" charset="0"/>
                    <a:cs typeface="Times New Roman" panose="02020603050405020304" pitchFamily="18" charset="0"/>
                  </a:rPr>
                  <a:t>2</a:t>
                </a:r>
                <a:r>
                  <a:rPr lang="en-US" altLang="ja-JP" dirty="0">
                    <a:solidFill>
                      <a:schemeClr val="tx1"/>
                    </a:solidFill>
                    <a:latin typeface="Times New Roman" panose="02020603050405020304" pitchFamily="18" charset="0"/>
                    <a:cs typeface="Times New Roman" panose="02020603050405020304" pitchFamily="18" charset="0"/>
                  </a:rPr>
                  <a:t>+3</a:t>
                </a:r>
                <a:r>
                  <a:rPr lang="en-US" altLang="ja-JP" i="1" dirty="0">
                    <a:solidFill>
                      <a:schemeClr val="tx1"/>
                    </a:solidFill>
                    <a:latin typeface="Times New Roman" panose="02020603050405020304" pitchFamily="18" charset="0"/>
                    <a:cs typeface="Times New Roman" panose="02020603050405020304" pitchFamily="18" charset="0"/>
                  </a:rPr>
                  <a:t>y</a:t>
                </a:r>
                <a:r>
                  <a:rPr lang="en-US" altLang="ja-JP" baseline="30000" dirty="0">
                    <a:latin typeface="Times New Roman" panose="02020603050405020304" pitchFamily="18" charset="0"/>
                    <a:cs typeface="Times New Roman" panose="02020603050405020304" pitchFamily="18" charset="0"/>
                  </a:rPr>
                  <a:t>4</a:t>
                </a:r>
                <a:r>
                  <a:rPr lang="en-US" altLang="ja-JP" dirty="0">
                    <a:solidFill>
                      <a:schemeClr val="tx1"/>
                    </a:solidFill>
                    <a:latin typeface="Times New Roman" panose="02020603050405020304" pitchFamily="18" charset="0"/>
                    <a:cs typeface="Times New Roman" panose="02020603050405020304" pitchFamily="18" charset="0"/>
                  </a:rPr>
                  <a:t>+1</a:t>
                </a:r>
                <a:r>
                  <a:rPr lang="ja-JP" altLang="en-US" dirty="0">
                    <a:solidFill>
                      <a:schemeClr val="tx1"/>
                    </a:solidFill>
                    <a:latin typeface="Times New Roman" panose="02020603050405020304" pitchFamily="18" charset="0"/>
                    <a:cs typeface="Times New Roman" panose="02020603050405020304" pitchFamily="18" charset="0"/>
                  </a:rPr>
                  <a:t>は「</a:t>
                </a:r>
                <a:r>
                  <a:rPr lang="en-US" altLang="ja-JP" i="1" dirty="0">
                    <a:solidFill>
                      <a:schemeClr val="tx1"/>
                    </a:solidFill>
                    <a:latin typeface="Times New Roman" panose="02020603050405020304" pitchFamily="18" charset="0"/>
                    <a:cs typeface="Times New Roman" panose="02020603050405020304" pitchFamily="18" charset="0"/>
                  </a:rPr>
                  <a:t>x</a:t>
                </a:r>
                <a:r>
                  <a:rPr lang="ja-JP" altLang="en-US" dirty="0">
                    <a:solidFill>
                      <a:schemeClr val="tx1"/>
                    </a:solidFill>
                    <a:latin typeface="Times New Roman" panose="02020603050405020304" pitchFamily="18" charset="0"/>
                    <a:cs typeface="Times New Roman" panose="02020603050405020304" pitchFamily="18" charset="0"/>
                  </a:rPr>
                  <a:t>の</a:t>
                </a:r>
                <a:r>
                  <a:rPr lang="en-US" altLang="ja-JP" dirty="0">
                    <a:solidFill>
                      <a:schemeClr val="tx1"/>
                    </a:solidFill>
                    <a:latin typeface="Times New Roman" panose="02020603050405020304" pitchFamily="18" charset="0"/>
                    <a:cs typeface="Times New Roman" panose="02020603050405020304" pitchFamily="18" charset="0"/>
                  </a:rPr>
                  <a:t>2</a:t>
                </a:r>
                <a:r>
                  <a:rPr lang="ja-JP" altLang="en-US" dirty="0">
                    <a:solidFill>
                      <a:schemeClr val="tx1"/>
                    </a:solidFill>
                    <a:latin typeface="Times New Roman" panose="02020603050405020304" pitchFamily="18" charset="0"/>
                    <a:cs typeface="Times New Roman" panose="02020603050405020304" pitchFamily="18" charset="0"/>
                  </a:rPr>
                  <a:t>次式」， 「</a:t>
                </a:r>
                <a:r>
                  <a:rPr lang="en-US" altLang="ja-JP" i="1" dirty="0">
                    <a:solidFill>
                      <a:schemeClr val="tx1"/>
                    </a:solidFill>
                    <a:latin typeface="Times New Roman" panose="02020603050405020304" pitchFamily="18" charset="0"/>
                    <a:cs typeface="Times New Roman" panose="02020603050405020304" pitchFamily="18" charset="0"/>
                  </a:rPr>
                  <a:t>y</a:t>
                </a:r>
                <a:r>
                  <a:rPr lang="ja-JP" altLang="en-US" dirty="0">
                    <a:solidFill>
                      <a:schemeClr val="tx1"/>
                    </a:solidFill>
                    <a:latin typeface="Times New Roman" panose="02020603050405020304" pitchFamily="18" charset="0"/>
                    <a:cs typeface="Times New Roman" panose="02020603050405020304" pitchFamily="18" charset="0"/>
                  </a:rPr>
                  <a:t>の</a:t>
                </a:r>
                <a:r>
                  <a:rPr lang="en-US" altLang="ja-JP" dirty="0">
                    <a:solidFill>
                      <a:schemeClr val="tx1"/>
                    </a:solidFill>
                    <a:latin typeface="Times New Roman" panose="02020603050405020304" pitchFamily="18" charset="0"/>
                    <a:cs typeface="Times New Roman" panose="02020603050405020304" pitchFamily="18" charset="0"/>
                  </a:rPr>
                  <a:t>4</a:t>
                </a:r>
                <a:r>
                  <a:rPr lang="ja-JP" altLang="en-US" dirty="0">
                    <a:solidFill>
                      <a:schemeClr val="tx1"/>
                    </a:solidFill>
                    <a:latin typeface="Times New Roman" panose="02020603050405020304" pitchFamily="18" charset="0"/>
                    <a:cs typeface="Times New Roman" panose="02020603050405020304" pitchFamily="18" charset="0"/>
                  </a:rPr>
                  <a:t>次式」</a:t>
                </a:r>
                <a:endParaRPr kumimoji="1" lang="en-US" altLang="ja-JP" dirty="0">
                  <a:latin typeface="Times New Roman" panose="02020603050405020304" pitchFamily="18" charset="0"/>
                  <a:cs typeface="Times New Roman" panose="02020603050405020304" pitchFamily="18" charset="0"/>
                </a:endParaRPr>
              </a:p>
              <a:p>
                <a:endParaRPr kumimoji="1" lang="en-US" altLang="ja-JP" sz="800"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指数の計算規則</a:t>
                </a:r>
                <a:endParaRPr kumimoji="1" lang="en-US" altLang="ja-JP" dirty="0">
                  <a:latin typeface="Times New Roman" panose="02020603050405020304" pitchFamily="18" charset="0"/>
                  <a:cs typeface="Times New Roman" panose="02020603050405020304" pitchFamily="18" charset="0"/>
                </a:endParaRPr>
              </a:p>
              <a:p>
                <a:pPr lvl="1"/>
                <a:r>
                  <a:rPr kumimoji="1" lang="en-US" altLang="ja-JP" i="1" dirty="0" err="1">
                    <a:latin typeface="Times New Roman" panose="02020603050405020304" pitchFamily="18" charset="0"/>
                    <a:cs typeface="Times New Roman" panose="02020603050405020304" pitchFamily="18" charset="0"/>
                  </a:rPr>
                  <a:t>x</a:t>
                </a:r>
                <a:r>
                  <a:rPr lang="en-US" altLang="ja-JP" baseline="30000" dirty="0" err="1">
                    <a:latin typeface="Times New Roman" panose="02020603050405020304" pitchFamily="18" charset="0"/>
                    <a:cs typeface="Times New Roman" panose="02020603050405020304" pitchFamily="18" charset="0"/>
                  </a:rPr>
                  <a:t>a</a:t>
                </a:r>
                <a:r>
                  <a:rPr kumimoji="1" lang="en-US" altLang="ja-JP" dirty="0" err="1">
                    <a:latin typeface="Times New Roman" panose="02020603050405020304" pitchFamily="18" charset="0"/>
                    <a:cs typeface="Times New Roman" panose="02020603050405020304" pitchFamily="18" charset="0"/>
                  </a:rPr>
                  <a:t>×</a:t>
                </a:r>
                <a:r>
                  <a:rPr kumimoji="1" lang="en-US" altLang="ja-JP" i="1" dirty="0" err="1">
                    <a:latin typeface="Times New Roman" panose="02020603050405020304" pitchFamily="18" charset="0"/>
                    <a:cs typeface="Times New Roman" panose="02020603050405020304" pitchFamily="18" charset="0"/>
                  </a:rPr>
                  <a:t>x</a:t>
                </a:r>
                <a:r>
                  <a:rPr lang="en-US" altLang="ja-JP" baseline="30000" dirty="0" err="1">
                    <a:latin typeface="Times New Roman" panose="02020603050405020304" pitchFamily="18" charset="0"/>
                    <a:cs typeface="Times New Roman" panose="02020603050405020304" pitchFamily="18" charset="0"/>
                  </a:rPr>
                  <a:t>b</a:t>
                </a:r>
                <a:r>
                  <a:rPr lang="en-US" altLang="ja-JP" dirty="0">
                    <a:solidFill>
                      <a:schemeClr val="tx1"/>
                    </a:solidFill>
                    <a:latin typeface="Times New Roman" panose="02020603050405020304" pitchFamily="18" charset="0"/>
                    <a:cs typeface="Times New Roman" panose="02020603050405020304" pitchFamily="18" charset="0"/>
                  </a:rPr>
                  <a:t> = </a:t>
                </a:r>
                <a:r>
                  <a:rPr lang="en-US" altLang="ja-JP" i="1" dirty="0" err="1">
                    <a:latin typeface="Times New Roman" panose="02020603050405020304" pitchFamily="18" charset="0"/>
                    <a:cs typeface="Times New Roman" panose="02020603050405020304" pitchFamily="18" charset="0"/>
                  </a:rPr>
                  <a:t>x</a:t>
                </a:r>
                <a:r>
                  <a:rPr lang="en-US" altLang="ja-JP" baseline="30000" dirty="0" err="1">
                    <a:latin typeface="Times New Roman" panose="02020603050405020304" pitchFamily="18" charset="0"/>
                    <a:cs typeface="Times New Roman" panose="02020603050405020304" pitchFamily="18" charset="0"/>
                  </a:rPr>
                  <a:t>a+b</a:t>
                </a:r>
                <a:r>
                  <a:rPr lang="en-US" altLang="ja-JP" baseline="30000" dirty="0">
                    <a:latin typeface="Times New Roman" panose="02020603050405020304" pitchFamily="18" charset="0"/>
                    <a:cs typeface="Times New Roman" panose="02020603050405020304" pitchFamily="18" charset="0"/>
                  </a:rPr>
                  <a:t>	</a:t>
                </a:r>
                <a:r>
                  <a:rPr lang="ja-JP" altLang="en-US" baseline="30000" dirty="0">
                    <a:latin typeface="Times New Roman" panose="02020603050405020304" pitchFamily="18" charset="0"/>
                    <a:cs typeface="Times New Roman" panose="02020603050405020304" pitchFamily="18" charset="0"/>
                  </a:rPr>
                  <a:t>　　　　　</a:t>
                </a:r>
                <a:r>
                  <a:rPr lang="ja-JP" altLang="en-US" dirty="0">
                    <a:latin typeface="Times New Roman" panose="02020603050405020304" pitchFamily="18" charset="0"/>
                    <a:cs typeface="Times New Roman" panose="02020603050405020304" pitchFamily="18" charset="0"/>
                  </a:rPr>
                  <a:t>例：　</a:t>
                </a:r>
                <a:r>
                  <a:rPr lang="en-US" altLang="ja-JP" dirty="0">
                    <a:latin typeface="Times New Roman" panose="02020603050405020304" pitchFamily="18" charset="0"/>
                    <a:cs typeface="Times New Roman" panose="02020603050405020304" pitchFamily="18" charset="0"/>
                  </a:rPr>
                  <a:t>2</a:t>
                </a:r>
                <a:r>
                  <a:rPr lang="en-US" altLang="ja-JP" baseline="30000" dirty="0">
                    <a:latin typeface="Times New Roman" panose="02020603050405020304" pitchFamily="18" charset="0"/>
                    <a:cs typeface="Times New Roman" panose="02020603050405020304" pitchFamily="18" charset="0"/>
                  </a:rPr>
                  <a:t>2 </a:t>
                </a:r>
                <a:r>
                  <a:rPr lang="en-US" altLang="ja-JP" dirty="0">
                    <a:latin typeface="Times New Roman" panose="02020603050405020304" pitchFamily="18" charset="0"/>
                    <a:cs typeface="Times New Roman" panose="02020603050405020304" pitchFamily="18" charset="0"/>
                  </a:rPr>
                  <a:t>×2</a:t>
                </a:r>
                <a:r>
                  <a:rPr lang="en-US" altLang="ja-JP" baseline="30000" dirty="0">
                    <a:latin typeface="Times New Roman" panose="02020603050405020304" pitchFamily="18" charset="0"/>
                    <a:cs typeface="Times New Roman" panose="02020603050405020304" pitchFamily="18" charset="0"/>
                  </a:rPr>
                  <a:t>3 </a:t>
                </a:r>
                <a:r>
                  <a:rPr lang="en-US" altLang="ja-JP" dirty="0">
                    <a:latin typeface="Times New Roman" panose="02020603050405020304" pitchFamily="18" charset="0"/>
                    <a:cs typeface="Times New Roman" panose="02020603050405020304" pitchFamily="18" charset="0"/>
                  </a:rPr>
                  <a:t>=(2×2)×(2×2×2)=2</a:t>
                </a:r>
                <a:r>
                  <a:rPr lang="en-US" altLang="ja-JP" baseline="30000" dirty="0">
                    <a:latin typeface="Times New Roman" panose="02020603050405020304" pitchFamily="18" charset="0"/>
                    <a:cs typeface="Times New Roman" panose="02020603050405020304" pitchFamily="18" charset="0"/>
                  </a:rPr>
                  <a:t>5</a:t>
                </a:r>
                <a:endParaRPr lang="en-US" altLang="ja-JP" dirty="0">
                  <a:latin typeface="Times New Roman" panose="02020603050405020304" pitchFamily="18" charset="0"/>
                  <a:cs typeface="Times New Roman" panose="02020603050405020304" pitchFamily="18" charset="0"/>
                </a:endParaRPr>
              </a:p>
              <a:p>
                <a:pPr lvl="1"/>
                <a:r>
                  <a:rPr lang="en-US" altLang="ja-JP" dirty="0">
                    <a:latin typeface="Times New Roman" panose="02020603050405020304" pitchFamily="18" charset="0"/>
                    <a:cs typeface="Times New Roman" panose="02020603050405020304" pitchFamily="18" charset="0"/>
                  </a:rPr>
                  <a:t>(</a:t>
                </a:r>
                <a:r>
                  <a:rPr lang="en-US" altLang="ja-JP" i="1" dirty="0" err="1">
                    <a:latin typeface="Times New Roman" panose="02020603050405020304" pitchFamily="18" charset="0"/>
                    <a:cs typeface="Times New Roman" panose="02020603050405020304" pitchFamily="18" charset="0"/>
                  </a:rPr>
                  <a:t>x</a:t>
                </a:r>
                <a:r>
                  <a:rPr lang="en-US" altLang="ja-JP" baseline="30000" dirty="0" err="1">
                    <a:latin typeface="Times New Roman" panose="02020603050405020304" pitchFamily="18" charset="0"/>
                    <a:cs typeface="Times New Roman" panose="02020603050405020304" pitchFamily="18" charset="0"/>
                  </a:rPr>
                  <a:t>a</a:t>
                </a:r>
                <a:r>
                  <a:rPr lang="en-US" altLang="ja-JP" dirty="0">
                    <a:latin typeface="Times New Roman" panose="02020603050405020304" pitchFamily="18" charset="0"/>
                    <a:cs typeface="Times New Roman" panose="02020603050405020304" pitchFamily="18" charset="0"/>
                  </a:rPr>
                  <a:t>)</a:t>
                </a:r>
                <a:r>
                  <a:rPr lang="en-US" altLang="ja-JP" baseline="30000" dirty="0">
                    <a:latin typeface="Times New Roman" panose="02020603050405020304" pitchFamily="18" charset="0"/>
                    <a:cs typeface="Times New Roman" panose="02020603050405020304" pitchFamily="18" charset="0"/>
                  </a:rPr>
                  <a:t>b</a:t>
                </a:r>
                <a:r>
                  <a:rPr lang="en-US" altLang="ja-JP" dirty="0">
                    <a:solidFill>
                      <a:schemeClr val="tx1"/>
                    </a:solidFill>
                    <a:latin typeface="Times New Roman" panose="02020603050405020304" pitchFamily="18" charset="0"/>
                    <a:cs typeface="Times New Roman" panose="02020603050405020304" pitchFamily="18" charset="0"/>
                  </a:rPr>
                  <a:t> = </a:t>
                </a:r>
                <a:r>
                  <a:rPr lang="en-US" altLang="ja-JP" i="1" dirty="0" err="1">
                    <a:latin typeface="Times New Roman" panose="02020603050405020304" pitchFamily="18" charset="0"/>
                    <a:cs typeface="Times New Roman" panose="02020603050405020304" pitchFamily="18" charset="0"/>
                  </a:rPr>
                  <a:t>x</a:t>
                </a:r>
                <a:r>
                  <a:rPr lang="en-US" altLang="ja-JP" baseline="30000" dirty="0" err="1">
                    <a:latin typeface="Times New Roman" panose="02020603050405020304" pitchFamily="18" charset="0"/>
                    <a:cs typeface="Times New Roman" panose="02020603050405020304" pitchFamily="18" charset="0"/>
                  </a:rPr>
                  <a:t>ab</a:t>
                </a:r>
                <a:r>
                  <a:rPr lang="en-US" altLang="ja-JP" baseline="30000" dirty="0">
                    <a:latin typeface="Times New Roman" panose="02020603050405020304" pitchFamily="18" charset="0"/>
                    <a:cs typeface="Times New Roman" panose="02020603050405020304" pitchFamily="18" charset="0"/>
                  </a:rPr>
                  <a:t>		</a:t>
                </a:r>
                <a:r>
                  <a:rPr lang="ja-JP" altLang="en-US" baseline="30000" dirty="0">
                    <a:latin typeface="Times New Roman" panose="02020603050405020304" pitchFamily="18" charset="0"/>
                    <a:cs typeface="Times New Roman" panose="02020603050405020304" pitchFamily="18" charset="0"/>
                  </a:rPr>
                  <a:t>　　　　　</a:t>
                </a:r>
                <a:r>
                  <a:rPr lang="ja-JP" altLang="en-US" dirty="0">
                    <a:latin typeface="Times New Roman" panose="02020603050405020304" pitchFamily="18" charset="0"/>
                    <a:cs typeface="Times New Roman" panose="02020603050405020304" pitchFamily="18" charset="0"/>
                  </a:rPr>
                  <a:t>例： </a:t>
                </a:r>
                <a:r>
                  <a:rPr lang="en-US" altLang="ja-JP" dirty="0">
                    <a:latin typeface="Times New Roman" panose="02020603050405020304" pitchFamily="18" charset="0"/>
                    <a:cs typeface="Times New Roman" panose="02020603050405020304" pitchFamily="18" charset="0"/>
                  </a:rPr>
                  <a:t>(2</a:t>
                </a:r>
                <a:r>
                  <a:rPr lang="en-US" altLang="ja-JP" baseline="30000" dirty="0">
                    <a:latin typeface="Times New Roman" panose="02020603050405020304" pitchFamily="18" charset="0"/>
                    <a:cs typeface="Times New Roman" panose="02020603050405020304" pitchFamily="18" charset="0"/>
                  </a:rPr>
                  <a:t>2 </a:t>
                </a:r>
                <a:r>
                  <a:rPr lang="en-US" altLang="ja-JP" dirty="0">
                    <a:latin typeface="Times New Roman" panose="02020603050405020304" pitchFamily="18" charset="0"/>
                    <a:cs typeface="Times New Roman" panose="02020603050405020304" pitchFamily="18" charset="0"/>
                  </a:rPr>
                  <a:t>)</a:t>
                </a:r>
                <a:r>
                  <a:rPr lang="en-US" altLang="ja-JP" baseline="30000" dirty="0">
                    <a:latin typeface="Times New Roman" panose="02020603050405020304" pitchFamily="18" charset="0"/>
                    <a:cs typeface="Times New Roman" panose="02020603050405020304" pitchFamily="18" charset="0"/>
                  </a:rPr>
                  <a:t>3 </a:t>
                </a:r>
                <a:r>
                  <a:rPr lang="en-US" altLang="ja-JP" dirty="0">
                    <a:latin typeface="Times New Roman" panose="02020603050405020304" pitchFamily="18" charset="0"/>
                    <a:cs typeface="Times New Roman" panose="02020603050405020304" pitchFamily="18" charset="0"/>
                  </a:rPr>
                  <a:t>=</a:t>
                </a:r>
                <a:r>
                  <a:rPr lang="ja-JP" altLang="en-US" dirty="0">
                    <a:latin typeface="Times New Roman" panose="02020603050405020304" pitchFamily="18" charset="0"/>
                    <a:cs typeface="Times New Roman" panose="02020603050405020304" pitchFamily="18" charset="0"/>
                  </a:rPr>
                  <a:t> </a:t>
                </a:r>
                <a:r>
                  <a:rPr lang="en-US" altLang="ja-JP" dirty="0">
                    <a:latin typeface="Times New Roman" panose="02020603050405020304" pitchFamily="18" charset="0"/>
                    <a:cs typeface="Times New Roman" panose="02020603050405020304" pitchFamily="18" charset="0"/>
                  </a:rPr>
                  <a:t>(2×2)×(2×2)×(2×2)=2</a:t>
                </a:r>
                <a:r>
                  <a:rPr lang="en-US" altLang="ja-JP" baseline="30000" dirty="0">
                    <a:latin typeface="Times New Roman" panose="02020603050405020304" pitchFamily="18" charset="0"/>
                    <a:cs typeface="Times New Roman" panose="02020603050405020304" pitchFamily="18" charset="0"/>
                  </a:rPr>
                  <a:t>6</a:t>
                </a:r>
                <a:endParaRPr lang="en-US" altLang="ja-JP" dirty="0">
                  <a:latin typeface="Times New Roman" panose="02020603050405020304" pitchFamily="18" charset="0"/>
                  <a:cs typeface="Times New Roman" panose="02020603050405020304" pitchFamily="18" charset="0"/>
                </a:endParaRPr>
              </a:p>
              <a:p>
                <a:pPr lvl="1"/>
                <a:r>
                  <a:rPr lang="en-US" altLang="ja-JP" dirty="0">
                    <a:latin typeface="Times New Roman" panose="02020603050405020304" pitchFamily="18" charset="0"/>
                    <a:cs typeface="Times New Roman" panose="02020603050405020304" pitchFamily="18" charset="0"/>
                  </a:rPr>
                  <a:t>(</a:t>
                </a:r>
                <a:r>
                  <a:rPr lang="en-US" altLang="ja-JP" i="1" dirty="0" err="1">
                    <a:latin typeface="Times New Roman" panose="02020603050405020304" pitchFamily="18" charset="0"/>
                    <a:cs typeface="Times New Roman" panose="02020603050405020304" pitchFamily="18" charset="0"/>
                  </a:rPr>
                  <a:t>x</a:t>
                </a:r>
                <a:r>
                  <a:rPr lang="en-US" altLang="ja-JP" baseline="30000" dirty="0" err="1">
                    <a:latin typeface="Times New Roman" panose="02020603050405020304" pitchFamily="18" charset="0"/>
                    <a:cs typeface="Times New Roman" panose="02020603050405020304" pitchFamily="18" charset="0"/>
                  </a:rPr>
                  <a:t>a</a:t>
                </a:r>
                <a:r>
                  <a:rPr lang="en-US" altLang="ja-JP" dirty="0" err="1">
                    <a:latin typeface="Times New Roman" panose="02020603050405020304" pitchFamily="18" charset="0"/>
                    <a:cs typeface="Times New Roman" panose="02020603050405020304" pitchFamily="18" charset="0"/>
                  </a:rPr>
                  <a:t>×</a:t>
                </a:r>
                <a:r>
                  <a:rPr lang="en-US" altLang="ja-JP" i="1" dirty="0" err="1">
                    <a:latin typeface="Times New Roman" panose="02020603050405020304" pitchFamily="18" charset="0"/>
                    <a:cs typeface="Times New Roman" panose="02020603050405020304" pitchFamily="18" charset="0"/>
                  </a:rPr>
                  <a:t>y</a:t>
                </a:r>
                <a:r>
                  <a:rPr lang="en-US" altLang="ja-JP" baseline="30000" dirty="0" err="1">
                    <a:latin typeface="Times New Roman" panose="02020603050405020304" pitchFamily="18" charset="0"/>
                    <a:cs typeface="Times New Roman" panose="02020603050405020304" pitchFamily="18" charset="0"/>
                  </a:rPr>
                  <a:t>b</a:t>
                </a:r>
                <a:r>
                  <a:rPr lang="en-US" altLang="ja-JP" dirty="0">
                    <a:latin typeface="Times New Roman" panose="02020603050405020304" pitchFamily="18" charset="0"/>
                    <a:cs typeface="Times New Roman" panose="02020603050405020304" pitchFamily="18" charset="0"/>
                  </a:rPr>
                  <a:t>)</a:t>
                </a:r>
                <a:r>
                  <a:rPr lang="en-US" altLang="ja-JP" baseline="30000" dirty="0">
                    <a:latin typeface="Times New Roman" panose="02020603050405020304" pitchFamily="18" charset="0"/>
                    <a:cs typeface="Times New Roman" panose="02020603050405020304" pitchFamily="18" charset="0"/>
                  </a:rPr>
                  <a:t>c</a:t>
                </a:r>
                <a:r>
                  <a:rPr lang="en-US" altLang="ja-JP" dirty="0">
                    <a:solidFill>
                      <a:schemeClr val="tx1"/>
                    </a:solidFill>
                    <a:latin typeface="Times New Roman" panose="02020603050405020304" pitchFamily="18" charset="0"/>
                    <a:cs typeface="Times New Roman" panose="02020603050405020304" pitchFamily="18" charset="0"/>
                  </a:rPr>
                  <a:t> = </a:t>
                </a:r>
                <a:r>
                  <a:rPr lang="en-US" altLang="ja-JP" i="1" dirty="0" err="1">
                    <a:latin typeface="Times New Roman" panose="02020603050405020304" pitchFamily="18" charset="0"/>
                    <a:cs typeface="Times New Roman" panose="02020603050405020304" pitchFamily="18" charset="0"/>
                  </a:rPr>
                  <a:t>x</a:t>
                </a:r>
                <a:r>
                  <a:rPr lang="en-US" altLang="ja-JP" baseline="30000" dirty="0" err="1">
                    <a:latin typeface="Times New Roman" panose="02020603050405020304" pitchFamily="18" charset="0"/>
                    <a:cs typeface="Times New Roman" panose="02020603050405020304" pitchFamily="18" charset="0"/>
                  </a:rPr>
                  <a:t>ac</a:t>
                </a:r>
                <a:r>
                  <a:rPr lang="en-US" altLang="ja-JP" dirty="0" err="1">
                    <a:latin typeface="Times New Roman" panose="02020603050405020304" pitchFamily="18" charset="0"/>
                    <a:cs typeface="Times New Roman" panose="02020603050405020304" pitchFamily="18" charset="0"/>
                  </a:rPr>
                  <a:t>×</a:t>
                </a:r>
                <a:r>
                  <a:rPr lang="en-US" altLang="ja-JP" i="1" dirty="0" err="1">
                    <a:latin typeface="Times New Roman" panose="02020603050405020304" pitchFamily="18" charset="0"/>
                    <a:cs typeface="Times New Roman" panose="02020603050405020304" pitchFamily="18" charset="0"/>
                  </a:rPr>
                  <a:t>y</a:t>
                </a:r>
                <a:r>
                  <a:rPr lang="en-US" altLang="ja-JP" baseline="30000" dirty="0" err="1">
                    <a:latin typeface="Times New Roman" panose="02020603050405020304" pitchFamily="18" charset="0"/>
                    <a:cs typeface="Times New Roman" panose="02020603050405020304" pitchFamily="18" charset="0"/>
                  </a:rPr>
                  <a:t>bc</a:t>
                </a:r>
                <a:r>
                  <a:rPr lang="ja-JP" altLang="en-US" baseline="30000" dirty="0">
                    <a:latin typeface="Times New Roman" panose="02020603050405020304" pitchFamily="18" charset="0"/>
                    <a:cs typeface="Times New Roman" panose="02020603050405020304" pitchFamily="18" charset="0"/>
                  </a:rPr>
                  <a:t>　　</a:t>
                </a:r>
                <a:r>
                  <a:rPr lang="ja-JP" altLang="en-US" dirty="0">
                    <a:latin typeface="Times New Roman" panose="02020603050405020304" pitchFamily="18" charset="0"/>
                    <a:cs typeface="Times New Roman" panose="02020603050405020304" pitchFamily="18" charset="0"/>
                  </a:rPr>
                  <a:t>例：　</a:t>
                </a:r>
                <a:r>
                  <a:rPr lang="en-US" altLang="ja-JP" dirty="0">
                    <a:latin typeface="Times New Roman" panose="02020603050405020304" pitchFamily="18" charset="0"/>
                    <a:cs typeface="Times New Roman" panose="02020603050405020304" pitchFamily="18" charset="0"/>
                  </a:rPr>
                  <a:t>(2</a:t>
                </a:r>
                <a:r>
                  <a:rPr lang="en-US" altLang="ja-JP" baseline="30000" dirty="0">
                    <a:latin typeface="Times New Roman" panose="02020603050405020304" pitchFamily="18" charset="0"/>
                    <a:cs typeface="Times New Roman" panose="02020603050405020304" pitchFamily="18" charset="0"/>
                  </a:rPr>
                  <a:t>2 </a:t>
                </a:r>
                <a:r>
                  <a:rPr lang="en-US" altLang="ja-JP" dirty="0">
                    <a:latin typeface="Times New Roman" panose="02020603050405020304" pitchFamily="18" charset="0"/>
                    <a:cs typeface="Times New Roman" panose="02020603050405020304" pitchFamily="18" charset="0"/>
                  </a:rPr>
                  <a:t>×3</a:t>
                </a:r>
                <a:r>
                  <a:rPr lang="en-US" altLang="ja-JP" baseline="30000" dirty="0">
                    <a:latin typeface="Times New Roman" panose="02020603050405020304" pitchFamily="18" charset="0"/>
                    <a:cs typeface="Times New Roman" panose="02020603050405020304" pitchFamily="18" charset="0"/>
                  </a:rPr>
                  <a:t>2 </a:t>
                </a:r>
                <a:r>
                  <a:rPr lang="en-US" altLang="ja-JP" dirty="0">
                    <a:latin typeface="Times New Roman" panose="02020603050405020304" pitchFamily="18" charset="0"/>
                    <a:cs typeface="Times New Roman" panose="02020603050405020304" pitchFamily="18" charset="0"/>
                  </a:rPr>
                  <a:t>)</a:t>
                </a:r>
                <a:r>
                  <a:rPr lang="en-US" altLang="ja-JP" baseline="30000" dirty="0">
                    <a:latin typeface="Times New Roman" panose="02020603050405020304" pitchFamily="18" charset="0"/>
                    <a:cs typeface="Times New Roman" panose="02020603050405020304" pitchFamily="18" charset="0"/>
                  </a:rPr>
                  <a:t>2</a:t>
                </a:r>
                <a:r>
                  <a:rPr lang="en-US" altLang="ja-JP" dirty="0">
                    <a:latin typeface="Times New Roman" panose="02020603050405020304" pitchFamily="18" charset="0"/>
                    <a:cs typeface="Times New Roman" panose="02020603050405020304" pitchFamily="18" charset="0"/>
                  </a:rPr>
                  <a:t>= (2×2×3×3)</a:t>
                </a:r>
                <a:r>
                  <a:rPr lang="en-US" altLang="ja-JP" baseline="30000" dirty="0">
                    <a:latin typeface="Times New Roman" panose="02020603050405020304" pitchFamily="18" charset="0"/>
                    <a:cs typeface="Times New Roman" panose="02020603050405020304" pitchFamily="18" charset="0"/>
                  </a:rPr>
                  <a:t>2</a:t>
                </a:r>
                <a:endParaRPr lang="en-US" altLang="ja-JP" dirty="0">
                  <a:latin typeface="Times New Roman" panose="02020603050405020304" pitchFamily="18" charset="0"/>
                  <a:cs typeface="Times New Roman" panose="02020603050405020304" pitchFamily="18" charset="0"/>
                </a:endParaRPr>
              </a:p>
              <a:p>
                <a:pPr marL="274320" lvl="1" indent="0">
                  <a:buNone/>
                </a:pPr>
                <a:r>
                  <a:rPr kumimoji="1" lang="en-US" altLang="ja-JP" dirty="0">
                    <a:latin typeface="Times New Roman" panose="02020603050405020304" pitchFamily="18" charset="0"/>
                    <a:cs typeface="Times New Roman" panose="02020603050405020304" pitchFamily="18" charset="0"/>
                  </a:rPr>
                  <a:t>			</a:t>
                </a:r>
                <a:r>
                  <a:rPr kumimoji="1" lang="ja-JP" altLang="en-US" dirty="0">
                    <a:latin typeface="Times New Roman" panose="02020603050405020304" pitchFamily="18" charset="0"/>
                    <a:cs typeface="Times New Roman" panose="02020603050405020304" pitchFamily="18" charset="0"/>
                  </a:rPr>
                  <a:t>　　　</a:t>
                </a:r>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 (2×2×3×3)×(2×2×3×3)=2</a:t>
                </a:r>
                <a:r>
                  <a:rPr lang="en-US" altLang="ja-JP" baseline="30000" dirty="0">
                    <a:latin typeface="Times New Roman" panose="02020603050405020304" pitchFamily="18" charset="0"/>
                    <a:cs typeface="Times New Roman" panose="02020603050405020304" pitchFamily="18" charset="0"/>
                  </a:rPr>
                  <a:t>4</a:t>
                </a:r>
                <a:r>
                  <a:rPr lang="en-US" altLang="ja-JP" dirty="0">
                    <a:latin typeface="Times New Roman" panose="02020603050405020304" pitchFamily="18" charset="0"/>
                    <a:cs typeface="Times New Roman" panose="02020603050405020304" pitchFamily="18" charset="0"/>
                  </a:rPr>
                  <a:t>×3</a:t>
                </a:r>
                <a:r>
                  <a:rPr lang="en-US" altLang="ja-JP" baseline="30000" dirty="0">
                    <a:latin typeface="Times New Roman" panose="02020603050405020304" pitchFamily="18" charset="0"/>
                    <a:cs typeface="Times New Roman" panose="02020603050405020304" pitchFamily="18" charset="0"/>
                  </a:rPr>
                  <a:t>4</a:t>
                </a:r>
              </a:p>
              <a:p>
                <a:pPr marL="274320" lvl="1" indent="0">
                  <a:buNone/>
                </a:pPr>
                <a:endParaRPr lang="en-US" altLang="ja-JP" baseline="30000" dirty="0">
                  <a:latin typeface="Times New Roman" panose="02020603050405020304" pitchFamily="18" charset="0"/>
                  <a:cs typeface="Times New Roman" panose="02020603050405020304" pitchFamily="18" charset="0"/>
                </a:endParaRPr>
              </a:p>
              <a:p>
                <a:pPr lvl="1"/>
                <a:r>
                  <a:rPr kumimoji="1" lang="en-US" altLang="ja-JP" dirty="0">
                    <a:latin typeface="Times New Roman" panose="02020603050405020304" pitchFamily="18" charset="0"/>
                    <a:cs typeface="Times New Roman" panose="02020603050405020304" pitchFamily="18" charset="0"/>
                  </a:rPr>
                  <a:t>		</a:t>
                </a:r>
                <a:r>
                  <a:rPr kumimoji="1" lang="ja-JP" altLang="en-US" dirty="0">
                    <a:latin typeface="Times New Roman" panose="02020603050405020304" pitchFamily="18" charset="0"/>
                    <a:cs typeface="Times New Roman" panose="02020603050405020304" pitchFamily="18" charset="0"/>
                  </a:rPr>
                  <a:t>理由：　</a:t>
                </a:r>
                <a:r>
                  <a:rPr kumimoji="1" lang="en-US" altLang="ja-JP" i="1" dirty="0">
                    <a:latin typeface="Times New Roman" panose="02020603050405020304" pitchFamily="18" charset="0"/>
                    <a:cs typeface="Times New Roman" panose="02020603050405020304" pitchFamily="18" charset="0"/>
                  </a:rPr>
                  <a:t>x</a:t>
                </a:r>
                <a:r>
                  <a:rPr lang="en-US" altLang="ja-JP" baseline="30000" dirty="0">
                    <a:latin typeface="Times New Roman" panose="02020603050405020304" pitchFamily="18" charset="0"/>
                    <a:cs typeface="Times New Roman" panose="02020603050405020304" pitchFamily="18" charset="0"/>
                  </a:rPr>
                  <a:t>0</a:t>
                </a:r>
                <a:r>
                  <a:rPr kumimoji="1" lang="en-US" altLang="ja-JP" dirty="0">
                    <a:latin typeface="Times New Roman" panose="02020603050405020304" pitchFamily="18" charset="0"/>
                    <a:cs typeface="Times New Roman" panose="02020603050405020304" pitchFamily="18" charset="0"/>
                  </a:rPr>
                  <a:t>=1</a:t>
                </a:r>
                <a:r>
                  <a:rPr kumimoji="1" lang="ja-JP" altLang="en-US" dirty="0">
                    <a:latin typeface="Times New Roman" panose="02020603050405020304" pitchFamily="18" charset="0"/>
                    <a:cs typeface="Times New Roman" panose="02020603050405020304" pitchFamily="18" charset="0"/>
                  </a:rPr>
                  <a:t>なので，</a:t>
                </a:r>
                <a:r>
                  <a:rPr kumimoji="1" lang="en-US" altLang="ja-JP" i="1" dirty="0">
                    <a:latin typeface="Times New Roman" panose="02020603050405020304" pitchFamily="18" charset="0"/>
                    <a:cs typeface="Times New Roman" panose="02020603050405020304" pitchFamily="18" charset="0"/>
                  </a:rPr>
                  <a:t>x</a:t>
                </a:r>
                <a:r>
                  <a:rPr lang="ja-JP" altLang="en-US" baseline="30000" dirty="0">
                    <a:latin typeface="Times New Roman" panose="02020603050405020304" pitchFamily="18" charset="0"/>
                    <a:cs typeface="Times New Roman" panose="02020603050405020304" pitchFamily="18" charset="0"/>
                  </a:rPr>
                  <a:t>－</a:t>
                </a:r>
                <a:r>
                  <a:rPr lang="en-US" altLang="ja-JP" baseline="30000" dirty="0">
                    <a:latin typeface="Times New Roman" panose="02020603050405020304" pitchFamily="18" charset="0"/>
                    <a:cs typeface="Times New Roman" panose="02020603050405020304" pitchFamily="18" charset="0"/>
                  </a:rPr>
                  <a:t>1</a:t>
                </a:r>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=1</a:t>
                </a:r>
                <a:r>
                  <a:rPr kumimoji="1" lang="ja-JP" altLang="en-US" dirty="0">
                    <a:latin typeface="Times New Roman" panose="02020603050405020304" pitchFamily="18" charset="0"/>
                    <a:cs typeface="Times New Roman" panose="02020603050405020304" pitchFamily="18" charset="0"/>
                  </a:rPr>
                  <a:t>より．</a:t>
                </a:r>
                <a:endParaRPr kumimoji="1" lang="en-US" altLang="ja-JP" dirty="0">
                  <a:latin typeface="Times New Roman" panose="02020603050405020304" pitchFamily="18" charset="0"/>
                  <a:cs typeface="Times New Roman" panose="02020603050405020304" pitchFamily="18" charset="0"/>
                </a:endParaRPr>
              </a:p>
              <a:p>
                <a:pPr lvl="1"/>
                <a:endParaRPr kumimoji="1" lang="en-US" altLang="ja-JP" dirty="0">
                  <a:latin typeface="Times New Roman" panose="02020603050405020304" pitchFamily="18" charset="0"/>
                  <a:cs typeface="Times New Roman" panose="02020603050405020304" pitchFamily="18" charset="0"/>
                </a:endParaRPr>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xfrm>
                <a:off x="457200" y="1219200"/>
                <a:ext cx="8435280" cy="5306144"/>
              </a:xfrm>
              <a:blipFill rotWithShape="1">
                <a:blip r:embed="rId3"/>
                <a:stretch>
                  <a:fillRect l="-578" t="-1264"/>
                </a:stretch>
              </a:blipFill>
            </p:spPr>
            <p:txBody>
              <a:bodyPr/>
              <a:lstStyle/>
              <a:p>
                <a:r>
                  <a:rPr lang="ja-JP" altLang="en-US">
                    <a:noFill/>
                  </a:rPr>
                  <a:t> </a:t>
                </a:r>
              </a:p>
            </p:txBody>
          </p:sp>
        </mc:Fallback>
      </mc:AlternateContent>
      <p:graphicFrame>
        <p:nvGraphicFramePr>
          <p:cNvPr id="5" name="オブジェクト 4"/>
          <p:cNvGraphicFramePr>
            <a:graphicFrameLocks noChangeAspect="1"/>
          </p:cNvGraphicFramePr>
          <p:nvPr>
            <p:extLst>
              <p:ext uri="{D42A27DB-BD31-4B8C-83A1-F6EECF244321}">
                <p14:modId xmlns:p14="http://schemas.microsoft.com/office/powerpoint/2010/main" val="1432037780"/>
              </p:ext>
            </p:extLst>
          </p:nvPr>
        </p:nvGraphicFramePr>
        <p:xfrm>
          <a:off x="1115616" y="5589240"/>
          <a:ext cx="864096" cy="704921"/>
        </p:xfrm>
        <a:graphic>
          <a:graphicData uri="http://schemas.openxmlformats.org/presentationml/2006/ole">
            <mc:AlternateContent xmlns:mc="http://schemas.openxmlformats.org/markup-compatibility/2006">
              <mc:Choice xmlns:v="urn:schemas-microsoft-com:vml" Requires="v">
                <p:oleObj spid="_x0000_s11283" name="数式" r:id="rId4" imgW="482400" imgH="393480" progId="Equation.3">
                  <p:embed/>
                </p:oleObj>
              </mc:Choice>
              <mc:Fallback>
                <p:oleObj name="数式" r:id="rId4" imgW="482400" imgH="393480" progId="Equation.3">
                  <p:embed/>
                  <p:pic>
                    <p:nvPicPr>
                      <p:cNvPr id="0" name=""/>
                      <p:cNvPicPr/>
                      <p:nvPr/>
                    </p:nvPicPr>
                    <p:blipFill>
                      <a:blip r:embed="rId5"/>
                      <a:stretch>
                        <a:fillRect/>
                      </a:stretch>
                    </p:blipFill>
                    <p:spPr>
                      <a:xfrm>
                        <a:off x="1115616" y="5589240"/>
                        <a:ext cx="864096" cy="704921"/>
                      </a:xfrm>
                      <a:prstGeom prst="rect">
                        <a:avLst/>
                      </a:prstGeom>
                    </p:spPr>
                  </p:pic>
                </p:oleObj>
              </mc:Fallback>
            </mc:AlternateContent>
          </a:graphicData>
        </a:graphic>
      </p:graphicFrame>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30</a:t>
            </a:fld>
            <a:endParaRPr kumimoji="1" lang="ja-JP" altLang="en-US"/>
          </a:p>
        </p:txBody>
      </p:sp>
      <p:sp>
        <p:nvSpPr>
          <p:cNvPr id="7" name="日付プレースホルダー 6">
            <a:extLst>
              <a:ext uri="{FF2B5EF4-FFF2-40B4-BE49-F238E27FC236}">
                <a16:creationId xmlns:a16="http://schemas.microsoft.com/office/drawing/2014/main" id="{D1F04132-1EBE-4C5F-8662-CBAC05E4D190}"/>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115769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fade">
                                      <p:cBhvr>
                                        <p:cTn id="15" dur="500"/>
                                        <p:tgtEl>
                                          <p:spTgt spid="4">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6" end="6"/>
                                            </p:txEl>
                                          </p:spTgt>
                                        </p:tgtEl>
                                        <p:attrNameLst>
                                          <p:attrName>style.visibility</p:attrName>
                                        </p:attrNameLst>
                                      </p:cBhvr>
                                      <p:to>
                                        <p:strVal val="visible"/>
                                      </p:to>
                                    </p:set>
                                    <p:animEffect transition="in" filter="fade">
                                      <p:cBhvr>
                                        <p:cTn id="20" dur="500"/>
                                        <p:tgtEl>
                                          <p:spTgt spid="4">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animEffect transition="in" filter="fade">
                                      <p:cBhvr>
                                        <p:cTn id="25" dur="500"/>
                                        <p:tgtEl>
                                          <p:spTgt spid="4">
                                            <p:txEl>
                                              <p:pRg st="7" end="7"/>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
                                            <p:txEl>
                                              <p:pRg st="8" end="8"/>
                                            </p:txEl>
                                          </p:spTgt>
                                        </p:tgtEl>
                                        <p:attrNameLst>
                                          <p:attrName>style.visibility</p:attrName>
                                        </p:attrNameLst>
                                      </p:cBhvr>
                                      <p:to>
                                        <p:strVal val="visible"/>
                                      </p:to>
                                    </p:set>
                                    <p:animEffect transition="in" filter="fade">
                                      <p:cBhvr>
                                        <p:cTn id="30" dur="500"/>
                                        <p:tgtEl>
                                          <p:spTgt spid="4">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
                                            <p:txEl>
                                              <p:pRg st="9" end="9"/>
                                            </p:txEl>
                                          </p:spTgt>
                                        </p:tgtEl>
                                        <p:attrNameLst>
                                          <p:attrName>style.visibility</p:attrName>
                                        </p:attrNameLst>
                                      </p:cBhvr>
                                      <p:to>
                                        <p:strVal val="visible"/>
                                      </p:to>
                                    </p:set>
                                    <p:animEffect transition="in" filter="fade">
                                      <p:cBhvr>
                                        <p:cTn id="35" dur="500"/>
                                        <p:tgtEl>
                                          <p:spTgt spid="4">
                                            <p:txEl>
                                              <p:pRg st="9" end="9"/>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4">
                                            <p:txEl>
                                              <p:pRg st="10" end="10"/>
                                            </p:txEl>
                                          </p:spTgt>
                                        </p:tgtEl>
                                        <p:attrNameLst>
                                          <p:attrName>style.visibility</p:attrName>
                                        </p:attrNameLst>
                                      </p:cBhvr>
                                      <p:to>
                                        <p:strVal val="visible"/>
                                      </p:to>
                                    </p:set>
                                    <p:animEffect transition="in" filter="fade">
                                      <p:cBhvr>
                                        <p:cTn id="38" dur="500"/>
                                        <p:tgtEl>
                                          <p:spTgt spid="4">
                                            <p:txEl>
                                              <p:pRg st="10" end="1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4">
                                            <p:txEl>
                                              <p:pRg st="12" end="12"/>
                                            </p:txEl>
                                          </p:spTgt>
                                        </p:tgtEl>
                                        <p:attrNameLst>
                                          <p:attrName>style.visibility</p:attrName>
                                        </p:attrNameLst>
                                      </p:cBhvr>
                                      <p:to>
                                        <p:strVal val="visible"/>
                                      </p:to>
                                    </p:set>
                                    <p:animEffect transition="in" filter="fade">
                                      <p:cBhvr>
                                        <p:cTn id="43" dur="500"/>
                                        <p:tgtEl>
                                          <p:spTgt spid="4">
                                            <p:txEl>
                                              <p:pRg st="12" end="12"/>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ja-JP" altLang="en-US" dirty="0">
                <a:solidFill>
                  <a:srgbClr val="0070C0"/>
                </a:solidFill>
              </a:rPr>
              <a:t>記号の計算</a:t>
            </a:r>
            <a:endParaRPr kumimoji="1" lang="ja-JP" altLang="en-US" dirty="0">
              <a:solidFill>
                <a:srgbClr val="0070C0"/>
              </a:solidFill>
            </a:endParaRP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lstStyle/>
              <a:p>
                <a:r>
                  <a:rPr kumimoji="1" lang="ja-JP" altLang="en-US" dirty="0"/>
                  <a:t>平方根の累乗表記</a:t>
                </a:r>
                <a:endParaRPr kumimoji="1" lang="en-US" altLang="ja-JP" dirty="0"/>
              </a:p>
              <a:p>
                <a:pPr lvl="1"/>
                <a:endParaRPr lang="en-US" altLang="ja-JP" sz="800" dirty="0"/>
              </a:p>
              <a:p>
                <a:pPr lvl="1"/>
                <a14:m>
                  <m:oMath xmlns:m="http://schemas.openxmlformats.org/officeDocument/2006/math">
                    <m:rad>
                      <m:radPr>
                        <m:degHide m:val="on"/>
                        <m:ctrlPr>
                          <a:rPr lang="ja-JP" altLang="en-US" i="1" smtClean="0">
                            <a:latin typeface="Cambria Math" panose="02040503050406030204" pitchFamily="18" charset="0"/>
                          </a:rPr>
                        </m:ctrlPr>
                      </m:radPr>
                      <m:deg/>
                      <m:e>
                        <m:r>
                          <a:rPr lang="en-US" altLang="ja-JP" b="0" i="1" smtClean="0">
                            <a:latin typeface="Cambria Math"/>
                          </a:rPr>
                          <m:t>𝑥</m:t>
                        </m:r>
                      </m:e>
                    </m:rad>
                    <m:r>
                      <a:rPr lang="en-US" altLang="ja-JP" b="0" i="1" smtClean="0">
                        <a:latin typeface="Cambria Math"/>
                      </a:rPr>
                      <m:t>=</m:t>
                    </m:r>
                    <m:sSup>
                      <m:sSupPr>
                        <m:ctrlPr>
                          <a:rPr lang="en-US" altLang="ja-JP" b="0" i="1" smtClean="0">
                            <a:latin typeface="Cambria Math" panose="02040503050406030204" pitchFamily="18" charset="0"/>
                          </a:rPr>
                        </m:ctrlPr>
                      </m:sSupPr>
                      <m:e>
                        <m:r>
                          <a:rPr lang="en-US" altLang="ja-JP" b="0" i="1" smtClean="0">
                            <a:latin typeface="Cambria Math"/>
                          </a:rPr>
                          <m:t>𝑥</m:t>
                        </m:r>
                      </m:e>
                      <m:sup>
                        <m:f>
                          <m:fPr>
                            <m:ctrlPr>
                              <a:rPr lang="en-US" altLang="ja-JP" b="0" i="1" smtClean="0">
                                <a:latin typeface="Cambria Math" panose="02040503050406030204" pitchFamily="18" charset="0"/>
                              </a:rPr>
                            </m:ctrlPr>
                          </m:fPr>
                          <m:num>
                            <m:r>
                              <a:rPr lang="en-US" altLang="ja-JP" b="0" i="1" smtClean="0">
                                <a:latin typeface="Cambria Math"/>
                              </a:rPr>
                              <m:t>1</m:t>
                            </m:r>
                          </m:num>
                          <m:den>
                            <m:r>
                              <a:rPr lang="en-US" altLang="ja-JP" b="0" i="1" smtClean="0">
                                <a:latin typeface="Cambria Math"/>
                              </a:rPr>
                              <m:t>2</m:t>
                            </m:r>
                          </m:den>
                        </m:f>
                      </m:sup>
                    </m:sSup>
                    <m:r>
                      <a:rPr lang="en-US" altLang="ja-JP" b="0" i="1" smtClean="0">
                        <a:latin typeface="Cambria Math"/>
                      </a:rPr>
                      <m:t> </m:t>
                    </m:r>
                  </m:oMath>
                </a14:m>
                <a:r>
                  <a:rPr lang="ja-JP" altLang="en-US" dirty="0"/>
                  <a:t>である．理由：</a:t>
                </a:r>
                <a14:m>
                  <m:oMath xmlns:m="http://schemas.openxmlformats.org/officeDocument/2006/math">
                    <m:sSup>
                      <m:sSupPr>
                        <m:ctrlPr>
                          <a:rPr lang="en-US" altLang="ja-JP" i="1" smtClean="0">
                            <a:latin typeface="Cambria Math" panose="02040503050406030204" pitchFamily="18" charset="0"/>
                          </a:rPr>
                        </m:ctrlPr>
                      </m:sSupPr>
                      <m:e>
                        <m:d>
                          <m:dPr>
                            <m:ctrlPr>
                              <a:rPr lang="en-US" altLang="ja-JP" i="1">
                                <a:latin typeface="Cambria Math" panose="02040503050406030204" pitchFamily="18" charset="0"/>
                              </a:rPr>
                            </m:ctrlPr>
                          </m:dPr>
                          <m:e>
                            <m:rad>
                              <m:radPr>
                                <m:degHide m:val="on"/>
                                <m:ctrlPr>
                                  <a:rPr lang="en-US" altLang="ja-JP" i="1">
                                    <a:latin typeface="Cambria Math" panose="02040503050406030204" pitchFamily="18" charset="0"/>
                                  </a:rPr>
                                </m:ctrlPr>
                              </m:radPr>
                              <m:deg/>
                              <m:e>
                                <m:r>
                                  <a:rPr lang="en-US" altLang="ja-JP" b="0" i="1" smtClean="0">
                                    <a:latin typeface="Cambria Math"/>
                                  </a:rPr>
                                  <m:t>𝑥</m:t>
                                </m:r>
                              </m:e>
                            </m:rad>
                          </m:e>
                        </m:d>
                      </m:e>
                      <m:sup>
                        <m:r>
                          <a:rPr lang="en-US" altLang="ja-JP" b="0" i="1" smtClean="0">
                            <a:latin typeface="Cambria Math"/>
                          </a:rPr>
                          <m:t>2</m:t>
                        </m:r>
                      </m:sup>
                    </m:sSup>
                    <m:r>
                      <a:rPr lang="en-US" altLang="ja-JP" b="0" i="1" smtClean="0">
                        <a:latin typeface="Cambria Math"/>
                      </a:rPr>
                      <m:t>=</m:t>
                    </m:r>
                    <m:r>
                      <a:rPr lang="en-US" altLang="ja-JP" b="0" i="1" smtClean="0">
                        <a:latin typeface="Cambria Math"/>
                      </a:rPr>
                      <m:t>𝑥</m:t>
                    </m:r>
                    <m:r>
                      <a:rPr lang="en-US" altLang="ja-JP" b="0" i="1" smtClean="0">
                        <a:latin typeface="Cambria Math"/>
                      </a:rPr>
                      <m:t> </m:t>
                    </m:r>
                  </m:oMath>
                </a14:m>
                <a:r>
                  <a:rPr lang="ja-JP" altLang="en-US" dirty="0"/>
                  <a:t>で</a:t>
                </a:r>
                <a14:m>
                  <m:oMath xmlns:m="http://schemas.openxmlformats.org/officeDocument/2006/math">
                    <m:sSup>
                      <m:sSupPr>
                        <m:ctrlPr>
                          <a:rPr lang="en-US" altLang="ja-JP" i="1" dirty="0" smtClean="0">
                            <a:latin typeface="Cambria Math" panose="02040503050406030204" pitchFamily="18" charset="0"/>
                          </a:rPr>
                        </m:ctrlPr>
                      </m:sSupPr>
                      <m:e>
                        <m:r>
                          <a:rPr lang="ja-JP" altLang="en-US" b="0" i="1" dirty="0" smtClean="0">
                            <a:latin typeface="Cambria Math"/>
                          </a:rPr>
                          <m:t>　</m:t>
                        </m:r>
                        <m:d>
                          <m:dPr>
                            <m:ctrlPr>
                              <a:rPr lang="en-US" altLang="ja-JP" i="1" dirty="0" smtClean="0">
                                <a:latin typeface="Cambria Math" panose="02040503050406030204" pitchFamily="18" charset="0"/>
                              </a:rPr>
                            </m:ctrlPr>
                          </m:dPr>
                          <m:e>
                            <m:sSup>
                              <m:sSupPr>
                                <m:ctrlPr>
                                  <a:rPr lang="en-US" altLang="ja-JP" i="1" dirty="0" smtClean="0">
                                    <a:latin typeface="Cambria Math" panose="02040503050406030204" pitchFamily="18" charset="0"/>
                                  </a:rPr>
                                </m:ctrlPr>
                              </m:sSupPr>
                              <m:e>
                                <m:r>
                                  <a:rPr lang="en-US" altLang="ja-JP" b="0" i="1" dirty="0" smtClean="0">
                                    <a:latin typeface="Cambria Math"/>
                                  </a:rPr>
                                  <m:t>𝑥</m:t>
                                </m:r>
                              </m:e>
                              <m:sup>
                                <m:f>
                                  <m:fPr>
                                    <m:ctrlPr>
                                      <a:rPr lang="en-US" altLang="ja-JP" i="1" dirty="0" smtClean="0">
                                        <a:latin typeface="Cambria Math" panose="02040503050406030204" pitchFamily="18" charset="0"/>
                                      </a:rPr>
                                    </m:ctrlPr>
                                  </m:fPr>
                                  <m:num>
                                    <m:r>
                                      <a:rPr lang="en-US" altLang="ja-JP" b="0" i="1" dirty="0" smtClean="0">
                                        <a:latin typeface="Cambria Math"/>
                                      </a:rPr>
                                      <m:t>1</m:t>
                                    </m:r>
                                  </m:num>
                                  <m:den>
                                    <m:r>
                                      <a:rPr lang="en-US" altLang="ja-JP" b="0" i="1" dirty="0" smtClean="0">
                                        <a:latin typeface="Cambria Math"/>
                                      </a:rPr>
                                      <m:t>2</m:t>
                                    </m:r>
                                  </m:den>
                                </m:f>
                              </m:sup>
                            </m:sSup>
                          </m:e>
                        </m:d>
                      </m:e>
                      <m:sup>
                        <m:r>
                          <a:rPr lang="en-US" altLang="ja-JP" b="0" i="1" dirty="0" smtClean="0">
                            <a:latin typeface="Cambria Math"/>
                          </a:rPr>
                          <m:t>2</m:t>
                        </m:r>
                      </m:sup>
                    </m:sSup>
                    <m:r>
                      <a:rPr lang="en-US" altLang="ja-JP" b="0" i="1" dirty="0" smtClean="0">
                        <a:latin typeface="Cambria Math"/>
                      </a:rPr>
                      <m:t>=</m:t>
                    </m:r>
                    <m:sSup>
                      <m:sSupPr>
                        <m:ctrlPr>
                          <a:rPr lang="en-US" altLang="ja-JP" b="0" i="1" dirty="0" smtClean="0">
                            <a:latin typeface="Cambria Math" panose="02040503050406030204" pitchFamily="18" charset="0"/>
                          </a:rPr>
                        </m:ctrlPr>
                      </m:sSupPr>
                      <m:e>
                        <m:r>
                          <a:rPr lang="en-US" altLang="ja-JP" b="0" i="1" dirty="0" smtClean="0">
                            <a:latin typeface="Cambria Math"/>
                          </a:rPr>
                          <m:t>𝑥</m:t>
                        </m:r>
                      </m:e>
                      <m:sup>
                        <m:r>
                          <a:rPr lang="en-US" altLang="ja-JP" b="0" i="1" dirty="0" smtClean="0">
                            <a:latin typeface="Cambria Math"/>
                          </a:rPr>
                          <m:t>1</m:t>
                        </m:r>
                      </m:sup>
                    </m:sSup>
                    <m:r>
                      <a:rPr lang="en-US" altLang="ja-JP" b="0" i="1" dirty="0" smtClean="0">
                        <a:latin typeface="Cambria Math"/>
                      </a:rPr>
                      <m:t>=</m:t>
                    </m:r>
                    <m:r>
                      <a:rPr lang="en-US" altLang="ja-JP" b="0" i="1" dirty="0" smtClean="0">
                        <a:latin typeface="Cambria Math"/>
                      </a:rPr>
                      <m:t>𝑥</m:t>
                    </m:r>
                    <m:r>
                      <a:rPr lang="ja-JP" altLang="en-US" b="0" i="1" dirty="0" smtClean="0">
                        <a:latin typeface="Cambria Math"/>
                      </a:rPr>
                      <m:t>　</m:t>
                    </m:r>
                  </m:oMath>
                </a14:m>
                <a:r>
                  <a:rPr lang="ja-JP" altLang="en-US" dirty="0"/>
                  <a:t>より．</a:t>
                </a:r>
                <a:endParaRPr lang="en-US" altLang="ja-JP" dirty="0"/>
              </a:p>
              <a:p>
                <a:pPr lvl="1"/>
                <a:endParaRPr lang="en-US" altLang="ja-JP" dirty="0"/>
              </a:p>
              <a:p>
                <a:pPr lvl="1"/>
                <a14:m>
                  <m:oMath xmlns:m="http://schemas.openxmlformats.org/officeDocument/2006/math">
                    <m:rad>
                      <m:radPr>
                        <m:degHide m:val="on"/>
                        <m:ctrlPr>
                          <a:rPr lang="ja-JP" altLang="en-US" i="1" smtClean="0">
                            <a:latin typeface="Cambria Math" panose="02040503050406030204" pitchFamily="18" charset="0"/>
                          </a:rPr>
                        </m:ctrlPr>
                      </m:radPr>
                      <m:deg/>
                      <m:e>
                        <m:f>
                          <m:fPr>
                            <m:ctrlPr>
                              <a:rPr lang="en-US" altLang="ja-JP" i="1" smtClean="0">
                                <a:latin typeface="Cambria Math" panose="02040503050406030204" pitchFamily="18" charset="0"/>
                              </a:rPr>
                            </m:ctrlPr>
                          </m:fPr>
                          <m:num>
                            <m:r>
                              <a:rPr lang="en-US" altLang="ja-JP" b="0" i="1" smtClean="0">
                                <a:latin typeface="Cambria Math"/>
                              </a:rPr>
                              <m:t>𝑥</m:t>
                            </m:r>
                          </m:num>
                          <m:den>
                            <m:r>
                              <a:rPr lang="en-US" altLang="ja-JP" b="0" i="1" smtClean="0">
                                <a:latin typeface="Cambria Math"/>
                              </a:rPr>
                              <m:t>𝑦</m:t>
                            </m:r>
                          </m:den>
                        </m:f>
                      </m:e>
                    </m:rad>
                    <m:r>
                      <a:rPr lang="en-US" altLang="ja-JP" b="0" i="1" smtClean="0">
                        <a:latin typeface="Cambria Math"/>
                      </a:rPr>
                      <m:t>=</m:t>
                    </m:r>
                    <m:f>
                      <m:fPr>
                        <m:ctrlPr>
                          <a:rPr lang="en-US" altLang="ja-JP" b="0" i="1" smtClean="0">
                            <a:latin typeface="Cambria Math" panose="02040503050406030204" pitchFamily="18" charset="0"/>
                          </a:rPr>
                        </m:ctrlPr>
                      </m:fPr>
                      <m:num>
                        <m:rad>
                          <m:radPr>
                            <m:degHide m:val="on"/>
                            <m:ctrlPr>
                              <a:rPr lang="en-US" altLang="ja-JP" b="0" i="1" smtClean="0">
                                <a:latin typeface="Cambria Math" panose="02040503050406030204" pitchFamily="18" charset="0"/>
                              </a:rPr>
                            </m:ctrlPr>
                          </m:radPr>
                          <m:deg/>
                          <m:e>
                            <m:r>
                              <a:rPr lang="en-US" altLang="ja-JP" b="0" i="1" smtClean="0">
                                <a:latin typeface="Cambria Math"/>
                              </a:rPr>
                              <m:t>𝑥</m:t>
                            </m:r>
                          </m:e>
                        </m:rad>
                      </m:num>
                      <m:den>
                        <m:rad>
                          <m:radPr>
                            <m:degHide m:val="on"/>
                            <m:ctrlPr>
                              <a:rPr lang="en-US" altLang="ja-JP" b="0" i="1" smtClean="0">
                                <a:latin typeface="Cambria Math" panose="02040503050406030204" pitchFamily="18" charset="0"/>
                              </a:rPr>
                            </m:ctrlPr>
                          </m:radPr>
                          <m:deg/>
                          <m:e>
                            <m:r>
                              <a:rPr lang="en-US" altLang="ja-JP" b="0" i="1" smtClean="0">
                                <a:latin typeface="Cambria Math"/>
                              </a:rPr>
                              <m:t>𝑦</m:t>
                            </m:r>
                          </m:e>
                        </m:rad>
                      </m:den>
                    </m:f>
                    <m:r>
                      <a:rPr lang="en-US" altLang="ja-JP" b="0" i="0" smtClean="0">
                        <a:latin typeface="Cambria Math"/>
                      </a:rPr>
                      <m:t>  </m:t>
                    </m:r>
                  </m:oMath>
                </a14:m>
                <a:r>
                  <a:rPr lang="ja-JP" altLang="en-US" dirty="0"/>
                  <a:t>である．</a:t>
                </a:r>
                <a:endParaRPr lang="en-US" altLang="ja-JP" dirty="0"/>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rotWithShape="1">
                <a:blip r:embed="rId2"/>
                <a:stretch>
                  <a:fillRect l="-593" t="-1358"/>
                </a:stretch>
              </a:blipFill>
            </p:spPr>
            <p:txBody>
              <a:bodyPr/>
              <a:lstStyle/>
              <a:p>
                <a:r>
                  <a:rPr lang="ja-JP" altLang="en-US">
                    <a:noFill/>
                  </a:rPr>
                  <a:t> </a:t>
                </a:r>
              </a:p>
            </p:txBody>
          </p:sp>
        </mc:Fallback>
      </mc:AlternateContent>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31</a:t>
            </a:fld>
            <a:endParaRPr kumimoji="1" lang="ja-JP" altLang="en-US"/>
          </a:p>
        </p:txBody>
      </p:sp>
      <p:sp>
        <p:nvSpPr>
          <p:cNvPr id="6" name="日付プレースホルダー 5">
            <a:extLst>
              <a:ext uri="{FF2B5EF4-FFF2-40B4-BE49-F238E27FC236}">
                <a16:creationId xmlns:a16="http://schemas.microsoft.com/office/drawing/2014/main" id="{EA6689A0-D2FF-4B5D-9C9B-F526D0F8F4BF}"/>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53314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fade">
                                      <p:cBhvr>
                                        <p:cTn id="1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bg1"/>
                </a:solidFill>
              </a:rPr>
              <a:t>A.4 </a:t>
            </a:r>
            <a:r>
              <a:rPr lang="ja-JP" altLang="en-US" dirty="0">
                <a:solidFill>
                  <a:schemeClr val="bg1"/>
                </a:solidFill>
              </a:rPr>
              <a:t>方程式の基本ルール</a:t>
            </a:r>
            <a:endParaRPr kumimoji="1" lang="ja-JP" altLang="en-US" dirty="0">
              <a:solidFill>
                <a:schemeClr val="bg1"/>
              </a:solidFill>
            </a:endParaRPr>
          </a:p>
        </p:txBody>
      </p:sp>
      <p:sp>
        <p:nvSpPr>
          <p:cNvPr id="3" name="テキスト プレースホルダー 2"/>
          <p:cNvSpPr>
            <a:spLocks noGrp="1"/>
          </p:cNvSpPr>
          <p:nvPr>
            <p:ph type="body" idx="1"/>
          </p:nvPr>
        </p:nvSpPr>
        <p:spPr/>
        <p:txBody>
          <a:bodyPr/>
          <a:lstStyle/>
          <a:p>
            <a:endParaRPr kumimoji="1" lang="ja-JP" altLang="en-US"/>
          </a:p>
        </p:txBody>
      </p:sp>
      <p:sp>
        <p:nvSpPr>
          <p:cNvPr id="6" name="日付プレースホルダー 5">
            <a:extLst>
              <a:ext uri="{FF2B5EF4-FFF2-40B4-BE49-F238E27FC236}">
                <a16:creationId xmlns:a16="http://schemas.microsoft.com/office/drawing/2014/main" id="{EFE9E3C7-3C85-4E9B-96F9-E494CF1D5087}"/>
              </a:ext>
            </a:extLst>
          </p:cNvPr>
          <p:cNvSpPr>
            <a:spLocks noGrp="1"/>
          </p:cNvSpPr>
          <p:nvPr>
            <p:ph type="dt" sz="half" idx="10"/>
          </p:nvPr>
        </p:nvSpPr>
        <p:spPr/>
        <p:txBody>
          <a:bodyPr/>
          <a:lstStyle/>
          <a:p>
            <a:r>
              <a:rPr kumimoji="1" lang="en-US" altLang="ja-JP">
                <a:solidFill>
                  <a:schemeClr val="bg2"/>
                </a:solidFill>
              </a:rPr>
              <a:t>ver. 2</a:t>
            </a:r>
            <a:endParaRPr kumimoji="1" lang="ja-JP" altLang="en-US">
              <a:solidFill>
                <a:schemeClr val="bg2"/>
              </a:solidFill>
            </a:endParaRPr>
          </a:p>
        </p:txBody>
      </p:sp>
    </p:spTree>
    <p:extLst>
      <p:ext uri="{BB962C8B-B14F-4D97-AF65-F5344CB8AC3E}">
        <p14:creationId xmlns:p14="http://schemas.microsoft.com/office/powerpoint/2010/main" val="32400138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ja-JP" altLang="en-US" dirty="0">
                <a:solidFill>
                  <a:srgbClr val="0070C0"/>
                </a:solidFill>
              </a:rPr>
              <a:t>方程式</a:t>
            </a:r>
            <a:r>
              <a:rPr kumimoji="1" lang="ja-JP" altLang="en-US" dirty="0">
                <a:solidFill>
                  <a:srgbClr val="0070C0"/>
                </a:solidFill>
              </a:rPr>
              <a:t>の意味と計算ルール</a:t>
            </a:r>
          </a:p>
        </p:txBody>
      </p:sp>
      <p:sp>
        <p:nvSpPr>
          <p:cNvPr id="4" name="コンテンツ プレースホルダー 3"/>
          <p:cNvSpPr>
            <a:spLocks noGrp="1"/>
          </p:cNvSpPr>
          <p:nvPr>
            <p:ph sz="quarter" idx="1"/>
          </p:nvPr>
        </p:nvSpPr>
        <p:spPr>
          <a:xfrm>
            <a:off x="457200" y="1219200"/>
            <a:ext cx="8435280" cy="4937760"/>
          </a:xfrm>
        </p:spPr>
        <p:txBody>
          <a:bodyPr>
            <a:normAutofit fontScale="92500" lnSpcReduction="10000"/>
          </a:bodyPr>
          <a:lstStyle/>
          <a:p>
            <a:r>
              <a:rPr kumimoji="1" lang="ja-JP" altLang="en-US" dirty="0">
                <a:latin typeface="Times New Roman" panose="02020603050405020304" pitchFamily="18" charset="0"/>
                <a:cs typeface="Times New Roman" panose="02020603050405020304" pitchFamily="18" charset="0"/>
              </a:rPr>
              <a:t>未知</a:t>
            </a:r>
            <a:r>
              <a:rPr lang="ja-JP" altLang="en-US" dirty="0">
                <a:latin typeface="Times New Roman" panose="02020603050405020304" pitchFamily="18" charset="0"/>
                <a:cs typeface="Times New Roman" panose="02020603050405020304" pitchFamily="18" charset="0"/>
              </a:rPr>
              <a:t>の</a:t>
            </a:r>
            <a:r>
              <a:rPr kumimoji="1" lang="ja-JP" altLang="en-US" dirty="0">
                <a:latin typeface="Times New Roman" panose="02020603050405020304" pitchFamily="18" charset="0"/>
                <a:cs typeface="Times New Roman" panose="02020603050405020304" pitchFamily="18" charset="0"/>
              </a:rPr>
              <a:t>数（記号）の満たすべき式が等式（＝でつながれた式）で表されている時，その式を</a:t>
            </a:r>
            <a:r>
              <a:rPr kumimoji="1" lang="ja-JP" altLang="en-US" dirty="0">
                <a:solidFill>
                  <a:srgbClr val="FF0000"/>
                </a:solidFill>
                <a:latin typeface="Times New Roman" panose="02020603050405020304" pitchFamily="18" charset="0"/>
                <a:cs typeface="Times New Roman" panose="02020603050405020304" pitchFamily="18" charset="0"/>
              </a:rPr>
              <a:t>「方程式」</a:t>
            </a:r>
            <a:r>
              <a:rPr kumimoji="1" lang="ja-JP" altLang="en-US" dirty="0">
                <a:latin typeface="Times New Roman" panose="02020603050405020304" pitchFamily="18" charset="0"/>
                <a:cs typeface="Times New Roman" panose="02020603050405020304" pitchFamily="18" charset="0"/>
              </a:rPr>
              <a:t>という．</a:t>
            </a:r>
            <a:endParaRPr kumimoji="1" lang="en-US" altLang="ja-JP" dirty="0">
              <a:latin typeface="Times New Roman" panose="02020603050405020304" pitchFamily="18" charset="0"/>
              <a:cs typeface="Times New Roman" panose="02020603050405020304" pitchFamily="18" charset="0"/>
            </a:endParaRPr>
          </a:p>
          <a:p>
            <a:endParaRPr kumimoji="1" lang="en-US" altLang="ja-JP" dirty="0">
              <a:latin typeface="Times New Roman" panose="02020603050405020304" pitchFamily="18" charset="0"/>
              <a:cs typeface="Times New Roman" panose="02020603050405020304" pitchFamily="18" charset="0"/>
            </a:endParaRPr>
          </a:p>
          <a:p>
            <a:pPr lvl="1"/>
            <a:r>
              <a:rPr lang="en-US" altLang="ja-JP" dirty="0">
                <a:latin typeface="Times New Roman" panose="02020603050405020304" pitchFamily="18" charset="0"/>
                <a:cs typeface="Times New Roman" panose="02020603050405020304" pitchFamily="18" charset="0"/>
              </a:rPr>
              <a:t>2</a:t>
            </a:r>
            <a:r>
              <a:rPr lang="en-US" altLang="ja-JP" i="1" dirty="0">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+1	</a:t>
            </a:r>
            <a:r>
              <a:rPr lang="ja-JP" altLang="en-US" dirty="0">
                <a:latin typeface="Times New Roman" panose="02020603050405020304" pitchFamily="18" charset="0"/>
                <a:cs typeface="Times New Roman" panose="02020603050405020304" pitchFamily="18" charset="0"/>
              </a:rPr>
              <a:t>は</a:t>
            </a:r>
            <a:r>
              <a:rPr lang="ja-JP" altLang="en-US" dirty="0">
                <a:solidFill>
                  <a:srgbClr val="0070C0"/>
                </a:solidFill>
                <a:latin typeface="Times New Roman" panose="02020603050405020304" pitchFamily="18" charset="0"/>
                <a:cs typeface="Times New Roman" panose="02020603050405020304" pitchFamily="18" charset="0"/>
              </a:rPr>
              <a:t>方程式ではない</a:t>
            </a:r>
            <a:r>
              <a:rPr lang="ja-JP" altLang="en-US" dirty="0">
                <a:latin typeface="Times New Roman" panose="02020603050405020304" pitchFamily="18" charset="0"/>
                <a:cs typeface="Times New Roman" panose="02020603050405020304" pitchFamily="18" charset="0"/>
              </a:rPr>
              <a:t>．→ただの計算手順を表す式．</a:t>
            </a:r>
            <a:endParaRPr lang="en-US" altLang="ja-JP" dirty="0">
              <a:latin typeface="Times New Roman" panose="02020603050405020304" pitchFamily="18" charset="0"/>
              <a:cs typeface="Times New Roman" panose="02020603050405020304" pitchFamily="18" charset="0"/>
            </a:endParaRPr>
          </a:p>
          <a:p>
            <a:pPr lvl="1"/>
            <a:r>
              <a:rPr lang="en-US" altLang="ja-JP" dirty="0">
                <a:latin typeface="Times New Roman" panose="02020603050405020304" pitchFamily="18" charset="0"/>
                <a:cs typeface="Times New Roman" panose="02020603050405020304" pitchFamily="18" charset="0"/>
              </a:rPr>
              <a:t>2</a:t>
            </a:r>
            <a:r>
              <a:rPr lang="en-US" altLang="ja-JP" i="1" dirty="0">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+1=4	</a:t>
            </a:r>
            <a:r>
              <a:rPr lang="ja-JP" altLang="en-US" dirty="0">
                <a:latin typeface="Times New Roman" panose="02020603050405020304" pitchFamily="18" charset="0"/>
                <a:cs typeface="Times New Roman" panose="02020603050405020304" pitchFamily="18" charset="0"/>
              </a:rPr>
              <a:t>は</a:t>
            </a:r>
            <a:r>
              <a:rPr lang="ja-JP" altLang="en-US" dirty="0">
                <a:solidFill>
                  <a:srgbClr val="0070C0"/>
                </a:solidFill>
                <a:latin typeface="Times New Roman" panose="02020603050405020304" pitchFamily="18" charset="0"/>
                <a:cs typeface="Times New Roman" panose="02020603050405020304" pitchFamily="18" charset="0"/>
              </a:rPr>
              <a:t>方程式である</a:t>
            </a:r>
            <a:r>
              <a:rPr lang="ja-JP" altLang="en-US" dirty="0">
                <a:latin typeface="Times New Roman" panose="02020603050405020304" pitchFamily="18" charset="0"/>
                <a:cs typeface="Times New Roman" panose="02020603050405020304" pitchFamily="18" charset="0"/>
              </a:rPr>
              <a:t>．→「未知の数</a:t>
            </a:r>
            <a:r>
              <a:rPr lang="en-US" altLang="ja-JP" i="1" dirty="0">
                <a:latin typeface="Times New Roman" panose="02020603050405020304" pitchFamily="18" charset="0"/>
                <a:cs typeface="Times New Roman" panose="02020603050405020304" pitchFamily="18" charset="0"/>
              </a:rPr>
              <a:t>x</a:t>
            </a:r>
            <a:r>
              <a:rPr lang="ja-JP" altLang="en-US" dirty="0">
                <a:latin typeface="Times New Roman" panose="02020603050405020304" pitchFamily="18" charset="0"/>
                <a:cs typeface="Times New Roman" panose="02020603050405020304" pitchFamily="18" charset="0"/>
              </a:rPr>
              <a:t>を</a:t>
            </a:r>
            <a:r>
              <a:rPr lang="en-US" altLang="ja-JP" dirty="0">
                <a:latin typeface="Times New Roman" panose="02020603050405020304" pitchFamily="18" charset="0"/>
                <a:cs typeface="Times New Roman" panose="02020603050405020304" pitchFamily="18" charset="0"/>
              </a:rPr>
              <a:t>2</a:t>
            </a:r>
            <a:r>
              <a:rPr lang="ja-JP" altLang="en-US" dirty="0">
                <a:latin typeface="Times New Roman" panose="02020603050405020304" pitchFamily="18" charset="0"/>
                <a:cs typeface="Times New Roman" panose="02020603050405020304" pitchFamily="18" charset="0"/>
              </a:rPr>
              <a:t>倍して</a:t>
            </a:r>
            <a:r>
              <a:rPr lang="en-US" altLang="ja-JP" dirty="0">
                <a:latin typeface="Times New Roman" panose="02020603050405020304" pitchFamily="18" charset="0"/>
                <a:cs typeface="Times New Roman" panose="02020603050405020304" pitchFamily="18" charset="0"/>
              </a:rPr>
              <a:t>1</a:t>
            </a:r>
            <a:r>
              <a:rPr lang="ja-JP" altLang="en-US" dirty="0">
                <a:latin typeface="Times New Roman" panose="02020603050405020304" pitchFamily="18" charset="0"/>
                <a:cs typeface="Times New Roman" panose="02020603050405020304" pitchFamily="18" charset="0"/>
              </a:rPr>
              <a:t>を加えたもの</a:t>
            </a:r>
            <a:endParaRPr lang="en-US" altLang="ja-JP" dirty="0">
              <a:latin typeface="Times New Roman" panose="02020603050405020304" pitchFamily="18" charset="0"/>
              <a:cs typeface="Times New Roman" panose="02020603050405020304" pitchFamily="18" charset="0"/>
            </a:endParaRPr>
          </a:p>
          <a:p>
            <a:pPr marL="274320" lvl="1" indent="0">
              <a:buNone/>
            </a:pPr>
            <a:r>
              <a:rPr lang="en-US" altLang="ja-JP" dirty="0">
                <a:latin typeface="Times New Roman" panose="02020603050405020304" pitchFamily="18" charset="0"/>
                <a:cs typeface="Times New Roman" panose="02020603050405020304" pitchFamily="18" charset="0"/>
              </a:rPr>
              <a:t>		</a:t>
            </a:r>
            <a:r>
              <a:rPr lang="ja-JP" altLang="en-US" dirty="0">
                <a:latin typeface="Times New Roman" panose="02020603050405020304" pitchFamily="18" charset="0"/>
                <a:cs typeface="Times New Roman" panose="02020603050405020304" pitchFamily="18" charset="0"/>
              </a:rPr>
              <a:t>は</a:t>
            </a:r>
            <a:r>
              <a:rPr lang="en-US" altLang="ja-JP" dirty="0">
                <a:latin typeface="Times New Roman" panose="02020603050405020304" pitchFamily="18" charset="0"/>
                <a:cs typeface="Times New Roman" panose="02020603050405020304" pitchFamily="18" charset="0"/>
              </a:rPr>
              <a:t>4</a:t>
            </a:r>
            <a:r>
              <a:rPr lang="ja-JP" altLang="en-US" dirty="0">
                <a:latin typeface="Times New Roman" panose="02020603050405020304" pitchFamily="18" charset="0"/>
                <a:cs typeface="Times New Roman" panose="02020603050405020304" pitchFamily="18" charset="0"/>
              </a:rPr>
              <a:t>」という未知の数</a:t>
            </a:r>
            <a:r>
              <a:rPr lang="en-US" altLang="ja-JP" i="1" dirty="0">
                <a:latin typeface="Times New Roman" panose="02020603050405020304" pitchFamily="18" charset="0"/>
                <a:cs typeface="Times New Roman" panose="02020603050405020304" pitchFamily="18" charset="0"/>
              </a:rPr>
              <a:t>x</a:t>
            </a:r>
            <a:r>
              <a:rPr lang="ja-JP" altLang="en-US" dirty="0">
                <a:latin typeface="Times New Roman" panose="02020603050405020304" pitchFamily="18" charset="0"/>
                <a:cs typeface="Times New Roman" panose="02020603050405020304" pitchFamily="18" charset="0"/>
              </a:rPr>
              <a:t>の満たすべき条件を表している．</a:t>
            </a:r>
            <a:endParaRPr lang="en-US" altLang="ja-JP" dirty="0">
              <a:latin typeface="Times New Roman" panose="02020603050405020304" pitchFamily="18" charset="0"/>
              <a:cs typeface="Times New Roman" panose="02020603050405020304" pitchFamily="18" charset="0"/>
            </a:endParaRPr>
          </a:p>
          <a:p>
            <a:pPr marL="274320" lvl="1" indent="0">
              <a:buNone/>
            </a:pPr>
            <a:endParaRPr lang="ja-JP" altLang="en-US" sz="800" dirty="0">
              <a:latin typeface="Times New Roman" panose="02020603050405020304" pitchFamily="18" charset="0"/>
              <a:cs typeface="Times New Roman" panose="02020603050405020304" pitchFamily="18" charset="0"/>
            </a:endParaRPr>
          </a:p>
          <a:p>
            <a:r>
              <a:rPr kumimoji="1" lang="ja-JP" altLang="en-US" dirty="0">
                <a:solidFill>
                  <a:srgbClr val="0070C0"/>
                </a:solidFill>
                <a:latin typeface="Times New Roman" panose="02020603050405020304" pitchFamily="18" charset="0"/>
                <a:cs typeface="Times New Roman" panose="02020603050405020304" pitchFamily="18" charset="0"/>
              </a:rPr>
              <a:t>未知の数</a:t>
            </a:r>
            <a:r>
              <a:rPr kumimoji="1" lang="en-US" altLang="ja-JP" i="1" dirty="0">
                <a:solidFill>
                  <a:srgbClr val="0070C0"/>
                </a:solidFill>
                <a:latin typeface="Times New Roman" panose="02020603050405020304" pitchFamily="18" charset="0"/>
                <a:cs typeface="Times New Roman" panose="02020603050405020304" pitchFamily="18" charset="0"/>
              </a:rPr>
              <a:t>x</a:t>
            </a:r>
            <a:r>
              <a:rPr kumimoji="1" lang="ja-JP" altLang="en-US" dirty="0">
                <a:solidFill>
                  <a:srgbClr val="0070C0"/>
                </a:solidFill>
                <a:latin typeface="Times New Roman" panose="02020603050405020304" pitchFamily="18" charset="0"/>
                <a:cs typeface="Times New Roman" panose="02020603050405020304" pitchFamily="18" charset="0"/>
              </a:rPr>
              <a:t>が満たすべき条件</a:t>
            </a:r>
            <a:r>
              <a:rPr kumimoji="1" lang="ja-JP" altLang="en-US" dirty="0">
                <a:latin typeface="Times New Roman" panose="02020603050405020304" pitchFamily="18" charset="0"/>
                <a:cs typeface="Times New Roman" panose="02020603050405020304" pitchFamily="18" charset="0"/>
              </a:rPr>
              <a:t>が与えられていれば，その条件を満たす</a:t>
            </a:r>
            <a:r>
              <a:rPr kumimoji="1" lang="en-US" altLang="ja-JP" i="1" dirty="0">
                <a:latin typeface="Times New Roman" panose="02020603050405020304" pitchFamily="18" charset="0"/>
                <a:cs typeface="Times New Roman" panose="02020603050405020304" pitchFamily="18" charset="0"/>
              </a:rPr>
              <a:t>x</a:t>
            </a:r>
            <a:r>
              <a:rPr kumimoji="1" lang="ja-JP" altLang="en-US" dirty="0">
                <a:latin typeface="Times New Roman" panose="02020603050405020304" pitchFamily="18" charset="0"/>
                <a:cs typeface="Times New Roman" panose="02020603050405020304" pitchFamily="18" charset="0"/>
              </a:rPr>
              <a:t>を求めることができる．</a:t>
            </a:r>
            <a:endParaRPr kumimoji="1" lang="en-US" altLang="ja-JP" dirty="0">
              <a:latin typeface="Times New Roman" panose="02020603050405020304" pitchFamily="18" charset="0"/>
              <a:cs typeface="Times New Roman" panose="02020603050405020304" pitchFamily="18" charset="0"/>
            </a:endParaRPr>
          </a:p>
          <a:p>
            <a:endParaRPr kumimoji="1" lang="en-US" altLang="ja-JP" dirty="0">
              <a:latin typeface="Times New Roman" panose="02020603050405020304" pitchFamily="18" charset="0"/>
              <a:cs typeface="Times New Roman" panose="02020603050405020304" pitchFamily="18" charset="0"/>
            </a:endParaRPr>
          </a:p>
          <a:p>
            <a:pPr lvl="1"/>
            <a:r>
              <a:rPr kumimoji="1" lang="ja-JP" altLang="en-US" dirty="0">
                <a:latin typeface="Times New Roman" panose="02020603050405020304" pitchFamily="18" charset="0"/>
                <a:cs typeface="Times New Roman" panose="02020603050405020304" pitchFamily="18" charset="0"/>
              </a:rPr>
              <a:t>これを</a:t>
            </a:r>
            <a:r>
              <a:rPr kumimoji="1" lang="ja-JP" altLang="en-US" dirty="0">
                <a:solidFill>
                  <a:srgbClr val="FF0000"/>
                </a:solidFill>
                <a:latin typeface="Times New Roman" panose="02020603050405020304" pitchFamily="18" charset="0"/>
                <a:cs typeface="Times New Roman" panose="02020603050405020304" pitchFamily="18" charset="0"/>
              </a:rPr>
              <a:t>「方程式を解く」</a:t>
            </a:r>
            <a:r>
              <a:rPr kumimoji="1" lang="ja-JP" altLang="en-US" dirty="0">
                <a:latin typeface="Times New Roman" panose="02020603050405020304" pitchFamily="18" charset="0"/>
                <a:cs typeface="Times New Roman" panose="02020603050405020304" pitchFamily="18" charset="0"/>
              </a:rPr>
              <a:t>という</a:t>
            </a:r>
            <a:r>
              <a:rPr lang="ja-JP" altLang="en-US" dirty="0">
                <a:latin typeface="Times New Roman" panose="02020603050405020304" pitchFamily="18" charset="0"/>
                <a:cs typeface="Times New Roman" panose="02020603050405020304" pitchFamily="18" charset="0"/>
              </a:rPr>
              <a:t>．</a:t>
            </a:r>
            <a:endParaRPr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条件を満たす未知の数を</a:t>
            </a:r>
            <a:r>
              <a:rPr lang="ja-JP" altLang="en-US" dirty="0">
                <a:solidFill>
                  <a:srgbClr val="FF0000"/>
                </a:solidFill>
                <a:latin typeface="Times New Roman" panose="02020603050405020304" pitchFamily="18" charset="0"/>
                <a:cs typeface="Times New Roman" panose="02020603050405020304" pitchFamily="18" charset="0"/>
              </a:rPr>
              <a:t>「方程式の解」</a:t>
            </a:r>
            <a:r>
              <a:rPr lang="ja-JP" altLang="en-US" dirty="0">
                <a:latin typeface="Times New Roman" panose="02020603050405020304" pitchFamily="18" charset="0"/>
                <a:cs typeface="Times New Roman" panose="02020603050405020304" pitchFamily="18" charset="0"/>
              </a:rPr>
              <a:t>という．</a:t>
            </a:r>
            <a:endParaRPr lang="en-US" altLang="ja-JP" dirty="0">
              <a:latin typeface="Times New Roman" panose="02020603050405020304" pitchFamily="18" charset="0"/>
              <a:cs typeface="Times New Roman" panose="02020603050405020304" pitchFamily="18" charset="0"/>
            </a:endParaRPr>
          </a:p>
          <a:p>
            <a:pPr marL="274320" lvl="1" indent="0">
              <a:buNone/>
            </a:pPr>
            <a:endParaRPr kumimoji="1" lang="en-US" altLang="ja-JP" dirty="0">
              <a:latin typeface="Times New Roman" panose="02020603050405020304" pitchFamily="18" charset="0"/>
              <a:cs typeface="Times New Roman" panose="02020603050405020304" pitchFamily="18" charset="0"/>
            </a:endParaRPr>
          </a:p>
          <a:p>
            <a:pPr lvl="1"/>
            <a:r>
              <a:rPr lang="en-US" altLang="ja-JP" dirty="0">
                <a:latin typeface="Times New Roman" panose="02020603050405020304" pitchFamily="18" charset="0"/>
                <a:cs typeface="Times New Roman" panose="02020603050405020304" pitchFamily="18" charset="0"/>
              </a:rPr>
              <a:t>2</a:t>
            </a:r>
            <a:r>
              <a:rPr lang="en-US" altLang="ja-JP" i="1" dirty="0">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+1=4</a:t>
            </a:r>
            <a:r>
              <a:rPr lang="ja-JP" altLang="en-US" dirty="0">
                <a:latin typeface="Times New Roman" panose="02020603050405020304" pitchFamily="18" charset="0"/>
                <a:cs typeface="Times New Roman" panose="02020603050405020304" pitchFamily="18" charset="0"/>
              </a:rPr>
              <a:t>　を満たす</a:t>
            </a:r>
            <a:r>
              <a:rPr lang="en-US" altLang="ja-JP" i="1" dirty="0">
                <a:latin typeface="Times New Roman" panose="02020603050405020304" pitchFamily="18" charset="0"/>
                <a:cs typeface="Times New Roman" panose="02020603050405020304" pitchFamily="18" charset="0"/>
              </a:rPr>
              <a:t>x</a:t>
            </a:r>
            <a:r>
              <a:rPr lang="ja-JP" altLang="en-US" dirty="0">
                <a:latin typeface="Times New Roman" panose="02020603050405020304" pitchFamily="18" charset="0"/>
                <a:cs typeface="Times New Roman" panose="02020603050405020304" pitchFamily="18" charset="0"/>
              </a:rPr>
              <a:t>は</a:t>
            </a:r>
            <a:r>
              <a:rPr lang="en-US" altLang="ja-JP" dirty="0">
                <a:latin typeface="Times New Roman" panose="02020603050405020304" pitchFamily="18" charset="0"/>
                <a:cs typeface="Times New Roman" panose="02020603050405020304" pitchFamily="18" charset="0"/>
              </a:rPr>
              <a:t>1.5</a:t>
            </a:r>
            <a:r>
              <a:rPr lang="ja-JP" altLang="en-US" dirty="0" err="1">
                <a:latin typeface="Times New Roman" panose="02020603050405020304" pitchFamily="18" charset="0"/>
                <a:cs typeface="Times New Roman" panose="02020603050405020304" pitchFamily="18" charset="0"/>
              </a:rPr>
              <a:t>．</a:t>
            </a:r>
            <a:r>
              <a:rPr lang="ja-JP" altLang="en-US" dirty="0">
                <a:latin typeface="Times New Roman" panose="02020603050405020304" pitchFamily="18" charset="0"/>
                <a:cs typeface="Times New Roman" panose="02020603050405020304" pitchFamily="18" charset="0"/>
              </a:rPr>
              <a:t>方程式の解は</a:t>
            </a:r>
            <a:r>
              <a:rPr lang="en-US" altLang="ja-JP" i="1" dirty="0">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=1.5</a:t>
            </a:r>
            <a:endParaRPr kumimoji="1" lang="ja-JP" altLang="en-US" dirty="0">
              <a:latin typeface="Times New Roman" panose="02020603050405020304" pitchFamily="18" charset="0"/>
              <a:cs typeface="Times New Roman" panose="02020603050405020304" pitchFamily="18" charset="0"/>
            </a:endParaRPr>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33</a:t>
            </a:fld>
            <a:endParaRPr kumimoji="1" lang="ja-JP" altLang="en-US"/>
          </a:p>
        </p:txBody>
      </p:sp>
      <p:sp>
        <p:nvSpPr>
          <p:cNvPr id="6" name="日付プレースホルダー 5">
            <a:extLst>
              <a:ext uri="{FF2B5EF4-FFF2-40B4-BE49-F238E27FC236}">
                <a16:creationId xmlns:a16="http://schemas.microsoft.com/office/drawing/2014/main" id="{0719AC6E-C770-459C-BB86-C9B666DB135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2965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fade">
                                      <p:cBhvr>
                                        <p:cTn id="15" dur="500"/>
                                        <p:tgtEl>
                                          <p:spTgt spid="4">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6" end="6"/>
                                            </p:txEl>
                                          </p:spTgt>
                                        </p:tgtEl>
                                        <p:attrNameLst>
                                          <p:attrName>style.visibility</p:attrName>
                                        </p:attrNameLst>
                                      </p:cBhvr>
                                      <p:to>
                                        <p:strVal val="visible"/>
                                      </p:to>
                                    </p:set>
                                    <p:animEffect transition="in" filter="fade">
                                      <p:cBhvr>
                                        <p:cTn id="20" dur="500"/>
                                        <p:tgtEl>
                                          <p:spTgt spid="4">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animEffect transition="in" filter="fade">
                                      <p:cBhvr>
                                        <p:cTn id="25" dur="500"/>
                                        <p:tgtEl>
                                          <p:spTgt spid="4">
                                            <p:txEl>
                                              <p:pRg st="8" end="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
                                            <p:txEl>
                                              <p:pRg st="9" end="9"/>
                                            </p:txEl>
                                          </p:spTgt>
                                        </p:tgtEl>
                                        <p:attrNameLst>
                                          <p:attrName>style.visibility</p:attrName>
                                        </p:attrNameLst>
                                      </p:cBhvr>
                                      <p:to>
                                        <p:strVal val="visible"/>
                                      </p:to>
                                    </p:set>
                                    <p:animEffect transition="in" filter="fade">
                                      <p:cBhvr>
                                        <p:cTn id="30" dur="500"/>
                                        <p:tgtEl>
                                          <p:spTgt spid="4">
                                            <p:txEl>
                                              <p:pRg st="9" end="9"/>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
                                            <p:txEl>
                                              <p:pRg st="11" end="11"/>
                                            </p:txEl>
                                          </p:spTgt>
                                        </p:tgtEl>
                                        <p:attrNameLst>
                                          <p:attrName>style.visibility</p:attrName>
                                        </p:attrNameLst>
                                      </p:cBhvr>
                                      <p:to>
                                        <p:strVal val="visible"/>
                                      </p:to>
                                    </p:set>
                                    <p:animEffect transition="in" filter="fade">
                                      <p:cBhvr>
                                        <p:cTn id="35" dur="5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ja-JP" altLang="en-US" dirty="0">
                <a:solidFill>
                  <a:srgbClr val="0070C0"/>
                </a:solidFill>
              </a:rPr>
              <a:t>方程式の意味と計算ルール</a:t>
            </a:r>
            <a:endParaRPr kumimoji="1" lang="ja-JP" altLang="en-US" dirty="0">
              <a:solidFill>
                <a:srgbClr val="0070C0"/>
              </a:solidFill>
            </a:endParaRPr>
          </a:p>
        </p:txBody>
      </p:sp>
      <p:sp>
        <p:nvSpPr>
          <p:cNvPr id="4" name="コンテンツ プレースホルダー 3"/>
          <p:cNvSpPr>
            <a:spLocks noGrp="1"/>
          </p:cNvSpPr>
          <p:nvPr>
            <p:ph sz="quarter" idx="1"/>
          </p:nvPr>
        </p:nvSpPr>
        <p:spPr/>
        <p:txBody>
          <a:bodyPr>
            <a:normAutofit lnSpcReduction="10000"/>
          </a:bodyPr>
          <a:lstStyle/>
          <a:p>
            <a:r>
              <a:rPr kumimoji="1" lang="ja-JP" altLang="en-US" dirty="0">
                <a:latin typeface="Times New Roman" panose="02020603050405020304" pitchFamily="18" charset="0"/>
                <a:cs typeface="Times New Roman" panose="02020603050405020304" pitchFamily="18" charset="0"/>
              </a:rPr>
              <a:t>方程式を解くためのルール</a:t>
            </a:r>
            <a:endParaRPr kumimoji="1" lang="en-US" altLang="ja-JP" dirty="0">
              <a:latin typeface="Times New Roman" panose="02020603050405020304" pitchFamily="18" charset="0"/>
              <a:cs typeface="Times New Roman" panose="02020603050405020304" pitchFamily="18" charset="0"/>
            </a:endParaRPr>
          </a:p>
          <a:p>
            <a:pPr marL="0" indent="0">
              <a:buNone/>
            </a:pPr>
            <a:endParaRPr kumimoji="1" lang="en-US" altLang="ja-JP" dirty="0">
              <a:latin typeface="Times New Roman" panose="02020603050405020304" pitchFamily="18" charset="0"/>
              <a:cs typeface="Times New Roman" panose="02020603050405020304" pitchFamily="18" charset="0"/>
            </a:endParaRPr>
          </a:p>
          <a:p>
            <a:pPr marL="731520" lvl="1" indent="-457200">
              <a:buFont typeface="+mj-lt"/>
              <a:buAutoNum type="arabicPeriod"/>
            </a:pPr>
            <a:r>
              <a:rPr lang="ja-JP" altLang="en-US" dirty="0">
                <a:latin typeface="Times New Roman" panose="02020603050405020304" pitchFamily="18" charset="0"/>
                <a:cs typeface="Times New Roman" panose="02020603050405020304" pitchFamily="18" charset="0"/>
              </a:rPr>
              <a:t>同じものに同じものを足して（引いて）も同じ</a:t>
            </a:r>
            <a:endParaRPr lang="en-US" altLang="ja-JP" dirty="0">
              <a:latin typeface="Times New Roman" panose="02020603050405020304" pitchFamily="18" charset="0"/>
              <a:cs typeface="Times New Roman" panose="02020603050405020304" pitchFamily="18" charset="0"/>
            </a:endParaRPr>
          </a:p>
          <a:p>
            <a:pPr marL="274320" lvl="1" indent="0">
              <a:buNone/>
            </a:pPr>
            <a:r>
              <a:rPr kumimoji="1" lang="en-US" altLang="ja-JP" dirty="0">
                <a:latin typeface="Times New Roman" panose="02020603050405020304" pitchFamily="18" charset="0"/>
                <a:cs typeface="Times New Roman" panose="02020603050405020304" pitchFamily="18" charset="0"/>
              </a:rPr>
              <a:t>	</a:t>
            </a:r>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a:t>
            </a:r>
            <a:r>
              <a:rPr kumimoji="1" lang="en-US" altLang="ja-JP" i="1" dirty="0">
                <a:latin typeface="Times New Roman" panose="02020603050405020304" pitchFamily="18" charset="0"/>
                <a:cs typeface="Times New Roman" panose="02020603050405020304" pitchFamily="18" charset="0"/>
              </a:rPr>
              <a:t>y</a:t>
            </a:r>
            <a:r>
              <a:rPr kumimoji="1" lang="en-US" altLang="ja-JP" dirty="0">
                <a:latin typeface="Times New Roman" panose="02020603050405020304" pitchFamily="18" charset="0"/>
                <a:cs typeface="Times New Roman" panose="02020603050405020304" pitchFamily="18" charset="0"/>
              </a:rPr>
              <a:t>	</a:t>
            </a:r>
            <a:r>
              <a:rPr kumimoji="1" lang="ja-JP" altLang="en-US" dirty="0">
                <a:latin typeface="Times New Roman" panose="02020603050405020304" pitchFamily="18" charset="0"/>
                <a:cs typeface="Times New Roman" panose="02020603050405020304" pitchFamily="18" charset="0"/>
              </a:rPr>
              <a:t>ならば</a:t>
            </a:r>
            <a:r>
              <a:rPr kumimoji="1" lang="en-US" altLang="ja-JP" dirty="0">
                <a:latin typeface="Times New Roman" panose="02020603050405020304" pitchFamily="18" charset="0"/>
                <a:cs typeface="Times New Roman" panose="02020603050405020304" pitchFamily="18" charset="0"/>
              </a:rPr>
              <a:t>	</a:t>
            </a:r>
            <a:r>
              <a:rPr kumimoji="1" lang="en-US" altLang="ja-JP" i="1" dirty="0" err="1">
                <a:latin typeface="Times New Roman" panose="02020603050405020304" pitchFamily="18" charset="0"/>
                <a:cs typeface="Times New Roman" panose="02020603050405020304" pitchFamily="18" charset="0"/>
              </a:rPr>
              <a:t>x</a:t>
            </a:r>
            <a:r>
              <a:rPr kumimoji="1" lang="en-US" altLang="ja-JP" dirty="0" err="1">
                <a:latin typeface="Times New Roman" panose="02020603050405020304" pitchFamily="18" charset="0"/>
                <a:cs typeface="Times New Roman" panose="02020603050405020304" pitchFamily="18" charset="0"/>
              </a:rPr>
              <a:t>+</a:t>
            </a:r>
            <a:r>
              <a:rPr kumimoji="1" lang="en-US" altLang="ja-JP" i="1" dirty="0" err="1">
                <a:latin typeface="Times New Roman" panose="02020603050405020304" pitchFamily="18" charset="0"/>
                <a:cs typeface="Times New Roman" panose="02020603050405020304" pitchFamily="18" charset="0"/>
              </a:rPr>
              <a:t>a</a:t>
            </a:r>
            <a:r>
              <a:rPr kumimoji="1" lang="en-US" altLang="ja-JP" dirty="0">
                <a:latin typeface="Times New Roman" panose="02020603050405020304" pitchFamily="18" charset="0"/>
                <a:cs typeface="Times New Roman" panose="02020603050405020304" pitchFamily="18" charset="0"/>
              </a:rPr>
              <a:t>=</a:t>
            </a:r>
            <a:r>
              <a:rPr kumimoji="1" lang="en-US" altLang="ja-JP" i="1" dirty="0" err="1">
                <a:latin typeface="Times New Roman" panose="02020603050405020304" pitchFamily="18" charset="0"/>
                <a:cs typeface="Times New Roman" panose="02020603050405020304" pitchFamily="18" charset="0"/>
              </a:rPr>
              <a:t>y</a:t>
            </a:r>
            <a:r>
              <a:rPr kumimoji="1" lang="en-US" altLang="ja-JP" dirty="0" err="1">
                <a:latin typeface="Times New Roman" panose="02020603050405020304" pitchFamily="18" charset="0"/>
                <a:cs typeface="Times New Roman" panose="02020603050405020304" pitchFamily="18" charset="0"/>
              </a:rPr>
              <a:t>+</a:t>
            </a:r>
            <a:r>
              <a:rPr kumimoji="1" lang="en-US" altLang="ja-JP" i="1" dirty="0" err="1">
                <a:latin typeface="Times New Roman" panose="02020603050405020304" pitchFamily="18" charset="0"/>
                <a:cs typeface="Times New Roman" panose="02020603050405020304" pitchFamily="18" charset="0"/>
              </a:rPr>
              <a:t>a</a:t>
            </a:r>
            <a:r>
              <a:rPr lang="ja-JP" altLang="en-US" i="1" dirty="0">
                <a:latin typeface="Times New Roman" panose="02020603050405020304" pitchFamily="18" charset="0"/>
                <a:cs typeface="Times New Roman" panose="02020603050405020304" pitchFamily="18" charset="0"/>
              </a:rPr>
              <a:t>　</a:t>
            </a:r>
            <a:r>
              <a:rPr lang="ja-JP" altLang="en-US" dirty="0">
                <a:latin typeface="Times New Roman" panose="02020603050405020304" pitchFamily="18" charset="0"/>
                <a:cs typeface="Times New Roman" panose="02020603050405020304" pitchFamily="18" charset="0"/>
              </a:rPr>
              <a:t>である．</a:t>
            </a:r>
            <a:r>
              <a:rPr kumimoji="1" lang="en-US" altLang="ja-JP" dirty="0">
                <a:latin typeface="Times New Roman" panose="02020603050405020304" pitchFamily="18" charset="0"/>
                <a:cs typeface="Times New Roman" panose="02020603050405020304" pitchFamily="18" charset="0"/>
              </a:rPr>
              <a:t>	</a:t>
            </a:r>
          </a:p>
          <a:p>
            <a:pPr marL="274320" lvl="1" indent="0">
              <a:buNone/>
            </a:pPr>
            <a:endParaRPr kumimoji="1" lang="en-US" altLang="ja-JP" sz="800" i="1" dirty="0">
              <a:latin typeface="Times New Roman" panose="02020603050405020304" pitchFamily="18" charset="0"/>
              <a:cs typeface="Times New Roman" panose="02020603050405020304" pitchFamily="18" charset="0"/>
            </a:endParaRPr>
          </a:p>
          <a:p>
            <a:pPr marL="731520" lvl="1" indent="-457200">
              <a:buFont typeface="+mj-lt"/>
              <a:buAutoNum type="arabicPeriod" startAt="2"/>
            </a:pPr>
            <a:r>
              <a:rPr kumimoji="1" lang="ja-JP" altLang="en-US" dirty="0">
                <a:latin typeface="Times New Roman" panose="02020603050405020304" pitchFamily="18" charset="0"/>
                <a:cs typeface="Times New Roman" panose="02020603050405020304" pitchFamily="18" charset="0"/>
              </a:rPr>
              <a:t>同じものに同じものを掛けても（割っても）同じ．</a:t>
            </a:r>
            <a:endParaRPr kumimoji="1" lang="en-US" altLang="ja-JP" dirty="0">
              <a:latin typeface="Times New Roman" panose="02020603050405020304" pitchFamily="18" charset="0"/>
              <a:cs typeface="Times New Roman" panose="02020603050405020304" pitchFamily="18" charset="0"/>
            </a:endParaRPr>
          </a:p>
          <a:p>
            <a:pPr marL="274320" lvl="1" indent="0">
              <a:buNone/>
            </a:pPr>
            <a:r>
              <a:rPr lang="en-US" altLang="ja-JP" dirty="0">
                <a:latin typeface="Times New Roman" panose="02020603050405020304" pitchFamily="18" charset="0"/>
                <a:cs typeface="Times New Roman" panose="02020603050405020304" pitchFamily="18" charset="0"/>
              </a:rPr>
              <a:t>	</a:t>
            </a:r>
            <a:r>
              <a:rPr lang="en-US" altLang="ja-JP" i="1" dirty="0">
                <a:latin typeface="Times New Roman" panose="02020603050405020304" pitchFamily="18" charset="0"/>
                <a:cs typeface="Times New Roman" panose="02020603050405020304" pitchFamily="18" charset="0"/>
              </a:rPr>
              <a:t>x</a:t>
            </a:r>
            <a:r>
              <a:rPr lang="en-US" altLang="ja-JP" dirty="0">
                <a:latin typeface="Times New Roman" panose="02020603050405020304" pitchFamily="18" charset="0"/>
                <a:cs typeface="Times New Roman" panose="02020603050405020304" pitchFamily="18" charset="0"/>
              </a:rPr>
              <a:t>=</a:t>
            </a:r>
            <a:r>
              <a:rPr lang="en-US" altLang="ja-JP" i="1" dirty="0">
                <a:latin typeface="Times New Roman" panose="02020603050405020304" pitchFamily="18" charset="0"/>
                <a:cs typeface="Times New Roman" panose="02020603050405020304" pitchFamily="18" charset="0"/>
              </a:rPr>
              <a:t>y</a:t>
            </a:r>
            <a:r>
              <a:rPr lang="en-US" altLang="ja-JP" dirty="0">
                <a:latin typeface="Times New Roman" panose="02020603050405020304" pitchFamily="18" charset="0"/>
                <a:cs typeface="Times New Roman" panose="02020603050405020304" pitchFamily="18" charset="0"/>
              </a:rPr>
              <a:t>	</a:t>
            </a:r>
            <a:r>
              <a:rPr lang="ja-JP" altLang="en-US" dirty="0">
                <a:latin typeface="Times New Roman" panose="02020603050405020304" pitchFamily="18" charset="0"/>
                <a:cs typeface="Times New Roman" panose="02020603050405020304" pitchFamily="18" charset="0"/>
              </a:rPr>
              <a:t>ならば</a:t>
            </a:r>
            <a:r>
              <a:rPr lang="en-US" altLang="ja-JP" dirty="0">
                <a:latin typeface="Times New Roman" panose="02020603050405020304" pitchFamily="18" charset="0"/>
                <a:cs typeface="Times New Roman" panose="02020603050405020304" pitchFamily="18" charset="0"/>
              </a:rPr>
              <a:t>	</a:t>
            </a:r>
            <a:r>
              <a:rPr lang="en-US" altLang="ja-JP" i="1" dirty="0">
                <a:latin typeface="Times New Roman" panose="02020603050405020304" pitchFamily="18" charset="0"/>
                <a:cs typeface="Times New Roman" panose="02020603050405020304" pitchFamily="18" charset="0"/>
              </a:rPr>
              <a:t>ax</a:t>
            </a:r>
            <a:r>
              <a:rPr lang="en-US" altLang="ja-JP" dirty="0">
                <a:latin typeface="Times New Roman" panose="02020603050405020304" pitchFamily="18" charset="0"/>
                <a:cs typeface="Times New Roman" panose="02020603050405020304" pitchFamily="18" charset="0"/>
              </a:rPr>
              <a:t>=</a:t>
            </a:r>
            <a:r>
              <a:rPr lang="en-US" altLang="ja-JP" i="1" dirty="0">
                <a:latin typeface="Times New Roman" panose="02020603050405020304" pitchFamily="18" charset="0"/>
                <a:cs typeface="Times New Roman" panose="02020603050405020304" pitchFamily="18" charset="0"/>
              </a:rPr>
              <a:t>ay	</a:t>
            </a:r>
            <a:r>
              <a:rPr lang="ja-JP" altLang="en-US" dirty="0">
                <a:latin typeface="Times New Roman" panose="02020603050405020304" pitchFamily="18" charset="0"/>
                <a:cs typeface="Times New Roman" panose="02020603050405020304" pitchFamily="18" charset="0"/>
              </a:rPr>
              <a:t>である．</a:t>
            </a:r>
            <a:endParaRPr lang="en-US" altLang="ja-JP" dirty="0">
              <a:latin typeface="Times New Roman" panose="02020603050405020304" pitchFamily="18" charset="0"/>
              <a:cs typeface="Times New Roman" panose="02020603050405020304" pitchFamily="18" charset="0"/>
            </a:endParaRPr>
          </a:p>
          <a:p>
            <a:pPr marL="274320" lvl="1" indent="0">
              <a:buNone/>
            </a:pPr>
            <a:endParaRPr lang="en-US" altLang="ja-JP" dirty="0">
              <a:latin typeface="Times New Roman" panose="02020603050405020304" pitchFamily="18" charset="0"/>
              <a:cs typeface="Times New Roman" panose="02020603050405020304" pitchFamily="18" charset="0"/>
            </a:endParaRPr>
          </a:p>
          <a:p>
            <a:pPr marL="274320" lvl="1" indent="0">
              <a:buNone/>
            </a:pPr>
            <a:endParaRPr lang="en-US" altLang="ja-JP" sz="800" i="1" dirty="0">
              <a:latin typeface="Times New Roman" panose="02020603050405020304" pitchFamily="18" charset="0"/>
              <a:cs typeface="Times New Roman" panose="02020603050405020304" pitchFamily="18" charset="0"/>
            </a:endParaRPr>
          </a:p>
          <a:p>
            <a:r>
              <a:rPr kumimoji="1" lang="ja-JP" altLang="en-US" dirty="0">
                <a:latin typeface="Times New Roman" panose="02020603050405020304" pitchFamily="18" charset="0"/>
                <a:cs typeface="Times New Roman" panose="02020603050405020304" pitchFamily="18" charset="0"/>
              </a:rPr>
              <a:t>例</a:t>
            </a:r>
            <a:r>
              <a:rPr kumimoji="1" lang="en-US" altLang="ja-JP" dirty="0">
                <a:latin typeface="Times New Roman" panose="02020603050405020304" pitchFamily="18" charset="0"/>
                <a:cs typeface="Times New Roman" panose="02020603050405020304" pitchFamily="18" charset="0"/>
              </a:rPr>
              <a:t>		</a:t>
            </a:r>
            <a:r>
              <a:rPr kumimoji="1" lang="ja-JP" altLang="en-US" dirty="0">
                <a:latin typeface="Times New Roman" panose="02020603050405020304" pitchFamily="18" charset="0"/>
                <a:cs typeface="Times New Roman" panose="02020603050405020304" pitchFamily="18" charset="0"/>
              </a:rPr>
              <a:t>　　ならば</a:t>
            </a:r>
            <a:r>
              <a:rPr kumimoji="1" lang="en-US" altLang="ja-JP" dirty="0">
                <a:latin typeface="Times New Roman" panose="02020603050405020304" pitchFamily="18" charset="0"/>
                <a:cs typeface="Times New Roman" panose="02020603050405020304" pitchFamily="18" charset="0"/>
              </a:rPr>
              <a:t>			</a:t>
            </a:r>
            <a:r>
              <a:rPr kumimoji="1" lang="ja-JP" altLang="en-US" dirty="0">
                <a:latin typeface="Times New Roman" panose="02020603050405020304" pitchFamily="18" charset="0"/>
                <a:cs typeface="Times New Roman" panose="02020603050405020304" pitchFamily="18" charset="0"/>
              </a:rPr>
              <a:t>より</a:t>
            </a:r>
            <a:endParaRPr kumimoji="1" lang="en-US" altLang="ja-JP" dirty="0">
              <a:latin typeface="Times New Roman" panose="02020603050405020304" pitchFamily="18" charset="0"/>
              <a:cs typeface="Times New Roman" panose="02020603050405020304" pitchFamily="18" charset="0"/>
            </a:endParaRPr>
          </a:p>
          <a:p>
            <a:endParaRPr lang="en-US" altLang="ja-JP" sz="800" dirty="0">
              <a:latin typeface="Times New Roman" panose="02020603050405020304" pitchFamily="18" charset="0"/>
              <a:cs typeface="Times New Roman" panose="02020603050405020304" pitchFamily="18" charset="0"/>
            </a:endParaRPr>
          </a:p>
          <a:p>
            <a:endParaRPr lang="en-US" altLang="ja-JP"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例</a:t>
            </a:r>
            <a:r>
              <a:rPr kumimoji="1" lang="en-US" altLang="ja-JP" dirty="0">
                <a:latin typeface="Times New Roman" panose="02020603050405020304" pitchFamily="18" charset="0"/>
                <a:cs typeface="Times New Roman" panose="02020603050405020304" pitchFamily="18" charset="0"/>
              </a:rPr>
              <a:t>		</a:t>
            </a:r>
            <a:r>
              <a:rPr kumimoji="1" lang="ja-JP" altLang="en-US" dirty="0">
                <a:latin typeface="Times New Roman" panose="02020603050405020304" pitchFamily="18" charset="0"/>
                <a:cs typeface="Times New Roman" panose="02020603050405020304" pitchFamily="18" charset="0"/>
              </a:rPr>
              <a:t>　ならば</a:t>
            </a:r>
            <a:r>
              <a:rPr kumimoji="1" lang="en-US" altLang="ja-JP" dirty="0">
                <a:latin typeface="Times New Roman" panose="02020603050405020304" pitchFamily="18" charset="0"/>
                <a:cs typeface="Times New Roman" panose="02020603050405020304" pitchFamily="18" charset="0"/>
              </a:rPr>
              <a:t>		</a:t>
            </a:r>
            <a:r>
              <a:rPr kumimoji="1" lang="ja-JP" altLang="en-US" dirty="0">
                <a:latin typeface="Times New Roman" panose="02020603050405020304" pitchFamily="18" charset="0"/>
                <a:cs typeface="Times New Roman" panose="02020603050405020304" pitchFamily="18" charset="0"/>
              </a:rPr>
              <a:t>　　より</a:t>
            </a:r>
            <a:endParaRPr kumimoji="1" lang="en-US" altLang="ja-JP" dirty="0">
              <a:latin typeface="Times New Roman" panose="02020603050405020304" pitchFamily="18" charset="0"/>
              <a:cs typeface="Times New Roman" panose="02020603050405020304" pitchFamily="18" charset="0"/>
            </a:endParaRPr>
          </a:p>
          <a:p>
            <a:endParaRPr lang="en-US" altLang="ja-JP" dirty="0">
              <a:latin typeface="Times New Roman" panose="02020603050405020304" pitchFamily="18" charset="0"/>
              <a:cs typeface="Times New Roman" panose="02020603050405020304" pitchFamily="18" charset="0"/>
            </a:endParaRPr>
          </a:p>
          <a:p>
            <a:endParaRPr kumimoji="1" lang="en-US" altLang="ja-JP" dirty="0">
              <a:latin typeface="Times New Roman" panose="02020603050405020304" pitchFamily="18" charset="0"/>
              <a:cs typeface="Times New Roman" panose="02020603050405020304" pitchFamily="18" charset="0"/>
            </a:endParaRPr>
          </a:p>
          <a:p>
            <a:endParaRPr kumimoji="1" lang="ja-JP" altLang="en-US" dirty="0">
              <a:latin typeface="Times New Roman" panose="02020603050405020304" pitchFamily="18" charset="0"/>
              <a:cs typeface="Times New Roman" panose="02020603050405020304" pitchFamily="18" charset="0"/>
            </a:endParaRPr>
          </a:p>
        </p:txBody>
      </p:sp>
      <p:graphicFrame>
        <p:nvGraphicFramePr>
          <p:cNvPr id="5" name="オブジェクト 4"/>
          <p:cNvGraphicFramePr>
            <a:graphicFrameLocks noChangeAspect="1"/>
          </p:cNvGraphicFramePr>
          <p:nvPr>
            <p:extLst>
              <p:ext uri="{D42A27DB-BD31-4B8C-83A1-F6EECF244321}">
                <p14:modId xmlns:p14="http://schemas.microsoft.com/office/powerpoint/2010/main" val="2903591376"/>
              </p:ext>
            </p:extLst>
          </p:nvPr>
        </p:nvGraphicFramePr>
        <p:xfrm>
          <a:off x="1331640" y="4365104"/>
          <a:ext cx="1296144" cy="460851"/>
        </p:xfrm>
        <a:graphic>
          <a:graphicData uri="http://schemas.openxmlformats.org/presentationml/2006/ole">
            <mc:AlternateContent xmlns:mc="http://schemas.openxmlformats.org/markup-compatibility/2006">
              <mc:Choice xmlns:v="urn:schemas-microsoft-com:vml" Requires="v">
                <p:oleObj spid="_x0000_s12392" name="数式" r:id="rId3" imgW="571320" imgH="203040" progId="Equation.3">
                  <p:embed/>
                </p:oleObj>
              </mc:Choice>
              <mc:Fallback>
                <p:oleObj name="数式" r:id="rId3" imgW="571320" imgH="203040" progId="Equation.3">
                  <p:embed/>
                  <p:pic>
                    <p:nvPicPr>
                      <p:cNvPr id="0" name=""/>
                      <p:cNvPicPr/>
                      <p:nvPr/>
                    </p:nvPicPr>
                    <p:blipFill>
                      <a:blip r:embed="rId4"/>
                      <a:stretch>
                        <a:fillRect/>
                      </a:stretch>
                    </p:blipFill>
                    <p:spPr>
                      <a:xfrm>
                        <a:off x="1331640" y="4365104"/>
                        <a:ext cx="1296144" cy="460851"/>
                      </a:xfrm>
                      <a:prstGeom prst="rect">
                        <a:avLst/>
                      </a:prstGeom>
                    </p:spPr>
                  </p:pic>
                </p:oleObj>
              </mc:Fallback>
            </mc:AlternateContent>
          </a:graphicData>
        </a:graphic>
      </p:graphicFrame>
      <p:graphicFrame>
        <p:nvGraphicFramePr>
          <p:cNvPr id="6" name="オブジェクト 5"/>
          <p:cNvGraphicFramePr>
            <a:graphicFrameLocks noChangeAspect="1"/>
          </p:cNvGraphicFramePr>
          <p:nvPr>
            <p:extLst>
              <p:ext uri="{D42A27DB-BD31-4B8C-83A1-F6EECF244321}">
                <p14:modId xmlns:p14="http://schemas.microsoft.com/office/powerpoint/2010/main" val="1217978946"/>
              </p:ext>
            </p:extLst>
          </p:nvPr>
        </p:nvGraphicFramePr>
        <p:xfrm>
          <a:off x="3779912" y="4365104"/>
          <a:ext cx="2219325" cy="461962"/>
        </p:xfrm>
        <a:graphic>
          <a:graphicData uri="http://schemas.openxmlformats.org/presentationml/2006/ole">
            <mc:AlternateContent xmlns:mc="http://schemas.openxmlformats.org/markup-compatibility/2006">
              <mc:Choice xmlns:v="urn:schemas-microsoft-com:vml" Requires="v">
                <p:oleObj spid="_x0000_s12393" name="数式" r:id="rId5" imgW="977760" imgH="203040" progId="Equation.3">
                  <p:embed/>
                </p:oleObj>
              </mc:Choice>
              <mc:Fallback>
                <p:oleObj name="数式" r:id="rId5" imgW="977760" imgH="203040" progId="Equation.3">
                  <p:embed/>
                  <p:pic>
                    <p:nvPicPr>
                      <p:cNvPr id="0" name=""/>
                      <p:cNvPicPr>
                        <a:picLocks noChangeAspect="1" noChangeArrowheads="1"/>
                      </p:cNvPicPr>
                      <p:nvPr/>
                    </p:nvPicPr>
                    <p:blipFill>
                      <a:blip r:embed="rId6"/>
                      <a:srcRect/>
                      <a:stretch>
                        <a:fillRect/>
                      </a:stretch>
                    </p:blipFill>
                    <p:spPr bwMode="auto">
                      <a:xfrm>
                        <a:off x="3779912" y="4365104"/>
                        <a:ext cx="2219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オブジェクト 6"/>
          <p:cNvGraphicFramePr>
            <a:graphicFrameLocks noChangeAspect="1"/>
          </p:cNvGraphicFramePr>
          <p:nvPr>
            <p:extLst>
              <p:ext uri="{D42A27DB-BD31-4B8C-83A1-F6EECF244321}">
                <p14:modId xmlns:p14="http://schemas.microsoft.com/office/powerpoint/2010/main" val="1850966921"/>
              </p:ext>
            </p:extLst>
          </p:nvPr>
        </p:nvGraphicFramePr>
        <p:xfrm>
          <a:off x="6660232" y="4293096"/>
          <a:ext cx="1296988" cy="461962"/>
        </p:xfrm>
        <a:graphic>
          <a:graphicData uri="http://schemas.openxmlformats.org/presentationml/2006/ole">
            <mc:AlternateContent xmlns:mc="http://schemas.openxmlformats.org/markup-compatibility/2006">
              <mc:Choice xmlns:v="urn:schemas-microsoft-com:vml" Requires="v">
                <p:oleObj spid="_x0000_s12394" name="数式" r:id="rId7" imgW="571320" imgH="203040" progId="Equation.3">
                  <p:embed/>
                </p:oleObj>
              </mc:Choice>
              <mc:Fallback>
                <p:oleObj name="数式" r:id="rId7" imgW="571320" imgH="203040" progId="Equation.3">
                  <p:embed/>
                  <p:pic>
                    <p:nvPicPr>
                      <p:cNvPr id="0" name=""/>
                      <p:cNvPicPr>
                        <a:picLocks noChangeAspect="1" noChangeArrowheads="1"/>
                      </p:cNvPicPr>
                      <p:nvPr/>
                    </p:nvPicPr>
                    <p:blipFill>
                      <a:blip r:embed="rId8"/>
                      <a:srcRect/>
                      <a:stretch>
                        <a:fillRect/>
                      </a:stretch>
                    </p:blipFill>
                    <p:spPr bwMode="auto">
                      <a:xfrm>
                        <a:off x="6660232" y="4293096"/>
                        <a:ext cx="12969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オブジェクト 7"/>
          <p:cNvGraphicFramePr>
            <a:graphicFrameLocks noChangeAspect="1"/>
          </p:cNvGraphicFramePr>
          <p:nvPr>
            <p:extLst>
              <p:ext uri="{D42A27DB-BD31-4B8C-83A1-F6EECF244321}">
                <p14:modId xmlns:p14="http://schemas.microsoft.com/office/powerpoint/2010/main" val="1814696987"/>
              </p:ext>
            </p:extLst>
          </p:nvPr>
        </p:nvGraphicFramePr>
        <p:xfrm>
          <a:off x="1403648" y="5373216"/>
          <a:ext cx="979488" cy="461963"/>
        </p:xfrm>
        <a:graphic>
          <a:graphicData uri="http://schemas.openxmlformats.org/presentationml/2006/ole">
            <mc:AlternateContent xmlns:mc="http://schemas.openxmlformats.org/markup-compatibility/2006">
              <mc:Choice xmlns:v="urn:schemas-microsoft-com:vml" Requires="v">
                <p:oleObj spid="_x0000_s12395" name="数式" r:id="rId9" imgW="431640" imgH="203040" progId="Equation.3">
                  <p:embed/>
                </p:oleObj>
              </mc:Choice>
              <mc:Fallback>
                <p:oleObj name="数式" r:id="rId9" imgW="431640" imgH="203040" progId="Equation.3">
                  <p:embed/>
                  <p:pic>
                    <p:nvPicPr>
                      <p:cNvPr id="0" name=""/>
                      <p:cNvPicPr>
                        <a:picLocks noChangeAspect="1" noChangeArrowheads="1"/>
                      </p:cNvPicPr>
                      <p:nvPr/>
                    </p:nvPicPr>
                    <p:blipFill>
                      <a:blip r:embed="rId10"/>
                      <a:srcRect/>
                      <a:stretch>
                        <a:fillRect/>
                      </a:stretch>
                    </p:blipFill>
                    <p:spPr bwMode="auto">
                      <a:xfrm>
                        <a:off x="1403648" y="5373216"/>
                        <a:ext cx="979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オブジェクト 8"/>
          <p:cNvGraphicFramePr>
            <a:graphicFrameLocks noChangeAspect="1"/>
          </p:cNvGraphicFramePr>
          <p:nvPr>
            <p:extLst>
              <p:ext uri="{D42A27DB-BD31-4B8C-83A1-F6EECF244321}">
                <p14:modId xmlns:p14="http://schemas.microsoft.com/office/powerpoint/2010/main" val="3308776838"/>
              </p:ext>
            </p:extLst>
          </p:nvPr>
        </p:nvGraphicFramePr>
        <p:xfrm>
          <a:off x="3635896" y="5157192"/>
          <a:ext cx="1728788" cy="893763"/>
        </p:xfrm>
        <a:graphic>
          <a:graphicData uri="http://schemas.openxmlformats.org/presentationml/2006/ole">
            <mc:AlternateContent xmlns:mc="http://schemas.openxmlformats.org/markup-compatibility/2006">
              <mc:Choice xmlns:v="urn:schemas-microsoft-com:vml" Requires="v">
                <p:oleObj spid="_x0000_s12396" name="数式" r:id="rId11" imgW="761760" imgH="393480" progId="Equation.3">
                  <p:embed/>
                </p:oleObj>
              </mc:Choice>
              <mc:Fallback>
                <p:oleObj name="数式" r:id="rId11" imgW="761760" imgH="393480" progId="Equation.3">
                  <p:embed/>
                  <p:pic>
                    <p:nvPicPr>
                      <p:cNvPr id="0" name=""/>
                      <p:cNvPicPr>
                        <a:picLocks noChangeAspect="1" noChangeArrowheads="1"/>
                      </p:cNvPicPr>
                      <p:nvPr/>
                    </p:nvPicPr>
                    <p:blipFill>
                      <a:blip r:embed="rId12"/>
                      <a:srcRect/>
                      <a:stretch>
                        <a:fillRect/>
                      </a:stretch>
                    </p:blipFill>
                    <p:spPr bwMode="auto">
                      <a:xfrm>
                        <a:off x="3635896" y="5157192"/>
                        <a:ext cx="1728788"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オブジェクト 9"/>
          <p:cNvGraphicFramePr>
            <a:graphicFrameLocks noChangeAspect="1"/>
          </p:cNvGraphicFramePr>
          <p:nvPr>
            <p:extLst>
              <p:ext uri="{D42A27DB-BD31-4B8C-83A1-F6EECF244321}">
                <p14:modId xmlns:p14="http://schemas.microsoft.com/office/powerpoint/2010/main" val="1444799860"/>
              </p:ext>
            </p:extLst>
          </p:nvPr>
        </p:nvGraphicFramePr>
        <p:xfrm>
          <a:off x="6228184" y="5157192"/>
          <a:ext cx="892175" cy="893762"/>
        </p:xfrm>
        <a:graphic>
          <a:graphicData uri="http://schemas.openxmlformats.org/presentationml/2006/ole">
            <mc:AlternateContent xmlns:mc="http://schemas.openxmlformats.org/markup-compatibility/2006">
              <mc:Choice xmlns:v="urn:schemas-microsoft-com:vml" Requires="v">
                <p:oleObj spid="_x0000_s12397" name="数式" r:id="rId13" imgW="393480" imgH="393480" progId="Equation.3">
                  <p:embed/>
                </p:oleObj>
              </mc:Choice>
              <mc:Fallback>
                <p:oleObj name="数式" r:id="rId13" imgW="393480" imgH="393480" progId="Equation.3">
                  <p:embed/>
                  <p:pic>
                    <p:nvPicPr>
                      <p:cNvPr id="0" name=""/>
                      <p:cNvPicPr>
                        <a:picLocks noChangeAspect="1" noChangeArrowheads="1"/>
                      </p:cNvPicPr>
                      <p:nvPr/>
                    </p:nvPicPr>
                    <p:blipFill>
                      <a:blip r:embed="rId14"/>
                      <a:srcRect/>
                      <a:stretch>
                        <a:fillRect/>
                      </a:stretch>
                    </p:blipFill>
                    <p:spPr bwMode="auto">
                      <a:xfrm>
                        <a:off x="6228184" y="5157192"/>
                        <a:ext cx="892175"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フッター プレースホルダー 10"/>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34</a:t>
            </a:fld>
            <a:endParaRPr kumimoji="1" lang="ja-JP" altLang="en-US"/>
          </a:p>
        </p:txBody>
      </p:sp>
      <p:sp>
        <p:nvSpPr>
          <p:cNvPr id="12" name="日付プレースホルダー 11">
            <a:extLst>
              <a:ext uri="{FF2B5EF4-FFF2-40B4-BE49-F238E27FC236}">
                <a16:creationId xmlns:a16="http://schemas.microsoft.com/office/drawing/2014/main" id="{A7956614-8EAD-40EA-A717-4650B17236B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817645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fade">
                                      <p:cBhvr>
                                        <p:cTn id="10" dur="500"/>
                                        <p:tgtEl>
                                          <p:spTgt spid="4">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animEffect transition="in" filter="fade">
                                      <p:cBhvr>
                                        <p:cTn id="15" dur="500"/>
                                        <p:tgtEl>
                                          <p:spTgt spid="4">
                                            <p:txEl>
                                              <p:pRg st="5" end="5"/>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6" end="6"/>
                                            </p:txEl>
                                          </p:spTgt>
                                        </p:tgtEl>
                                        <p:attrNameLst>
                                          <p:attrName>style.visibility</p:attrName>
                                        </p:attrNameLst>
                                      </p:cBhvr>
                                      <p:to>
                                        <p:strVal val="visible"/>
                                      </p:to>
                                    </p:set>
                                    <p:animEffect transition="in" filter="fade">
                                      <p:cBhvr>
                                        <p:cTn id="18" dur="500"/>
                                        <p:tgtEl>
                                          <p:spTgt spid="4">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9" end="9"/>
                                            </p:txEl>
                                          </p:spTgt>
                                        </p:tgtEl>
                                        <p:attrNameLst>
                                          <p:attrName>style.visibility</p:attrName>
                                        </p:attrNameLst>
                                      </p:cBhvr>
                                      <p:to>
                                        <p:strVal val="visible"/>
                                      </p:to>
                                    </p:set>
                                    <p:animEffect transition="in" filter="fade">
                                      <p:cBhvr>
                                        <p:cTn id="23" dur="500"/>
                                        <p:tgtEl>
                                          <p:spTgt spid="4">
                                            <p:txEl>
                                              <p:pRg st="9" end="9"/>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12" end="12"/>
                                            </p:txEl>
                                          </p:spTgt>
                                        </p:tgtEl>
                                        <p:attrNameLst>
                                          <p:attrName>style.visibility</p:attrName>
                                        </p:attrNameLst>
                                      </p:cBhvr>
                                      <p:to>
                                        <p:strVal val="visible"/>
                                      </p:to>
                                    </p:set>
                                    <p:animEffect transition="in" filter="fade">
                                      <p:cBhvr>
                                        <p:cTn id="37" dur="500"/>
                                        <p:tgtEl>
                                          <p:spTgt spid="4">
                                            <p:txEl>
                                              <p:pRg st="12" end="12"/>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par>
                                <p:cTn id="41" presetID="10" presetClass="entr" presetSubtype="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10" presetClass="entr" presetSubtype="0"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solidFill>
                  <a:srgbClr val="0070C0"/>
                </a:solidFill>
              </a:rPr>
              <a:t>● </a:t>
            </a:r>
            <a:br>
              <a:rPr lang="en-US" altLang="ja-JP" dirty="0">
                <a:solidFill>
                  <a:srgbClr val="0070C0"/>
                </a:solidFill>
              </a:rPr>
            </a:br>
            <a:r>
              <a:rPr lang="en-US" altLang="ja-JP" dirty="0">
                <a:solidFill>
                  <a:srgbClr val="0070C0"/>
                </a:solidFill>
              </a:rPr>
              <a:t>1</a:t>
            </a:r>
            <a:r>
              <a:rPr kumimoji="1" lang="ja-JP" altLang="en-US" dirty="0">
                <a:solidFill>
                  <a:srgbClr val="0070C0"/>
                </a:solidFill>
              </a:rPr>
              <a:t>次方程式の解</a:t>
            </a:r>
          </a:p>
        </p:txBody>
      </p:sp>
      <p:sp>
        <p:nvSpPr>
          <p:cNvPr id="4" name="コンテンツ プレースホルダー 3"/>
          <p:cNvSpPr>
            <a:spLocks noGrp="1"/>
          </p:cNvSpPr>
          <p:nvPr>
            <p:ph sz="quarter" idx="1"/>
          </p:nvPr>
        </p:nvSpPr>
        <p:spPr/>
        <p:txBody>
          <a:bodyPr/>
          <a:lstStyle/>
          <a:p>
            <a:r>
              <a:rPr kumimoji="1" lang="en-US" altLang="ja-JP" dirty="0">
                <a:latin typeface="Times New Roman" panose="02020603050405020304" pitchFamily="18" charset="0"/>
                <a:cs typeface="Times New Roman" panose="02020603050405020304" pitchFamily="18" charset="0"/>
              </a:rPr>
              <a:t>1</a:t>
            </a:r>
            <a:r>
              <a:rPr kumimoji="1" lang="ja-JP" altLang="en-US" dirty="0">
                <a:latin typeface="Times New Roman" panose="02020603050405020304" pitchFamily="18" charset="0"/>
                <a:cs typeface="Times New Roman" panose="02020603050405020304" pitchFamily="18" charset="0"/>
              </a:rPr>
              <a:t>次式の方程式を</a:t>
            </a:r>
            <a:r>
              <a:rPr kumimoji="1" lang="ja-JP" altLang="en-US" dirty="0">
                <a:solidFill>
                  <a:srgbClr val="FF0000"/>
                </a:solidFill>
                <a:latin typeface="Times New Roman" panose="02020603050405020304" pitchFamily="18" charset="0"/>
                <a:cs typeface="Times New Roman" panose="02020603050405020304" pitchFamily="18" charset="0"/>
              </a:rPr>
              <a:t>「</a:t>
            </a:r>
            <a:r>
              <a:rPr kumimoji="1" lang="en-US" altLang="ja-JP" dirty="0">
                <a:solidFill>
                  <a:srgbClr val="FF0000"/>
                </a:solidFill>
                <a:latin typeface="Times New Roman" panose="02020603050405020304" pitchFamily="18" charset="0"/>
                <a:cs typeface="Times New Roman" panose="02020603050405020304" pitchFamily="18" charset="0"/>
              </a:rPr>
              <a:t>1</a:t>
            </a:r>
            <a:r>
              <a:rPr lang="ja-JP" altLang="en-US" dirty="0">
                <a:solidFill>
                  <a:srgbClr val="FF0000"/>
                </a:solidFill>
                <a:latin typeface="Times New Roman" panose="02020603050405020304" pitchFamily="18" charset="0"/>
                <a:cs typeface="Times New Roman" panose="02020603050405020304" pitchFamily="18" charset="0"/>
              </a:rPr>
              <a:t>次方程式」</a:t>
            </a:r>
            <a:r>
              <a:rPr lang="ja-JP" altLang="en-US" dirty="0">
                <a:latin typeface="Times New Roman" panose="02020603050405020304" pitchFamily="18" charset="0"/>
                <a:cs typeface="Times New Roman" panose="02020603050405020304" pitchFamily="18" charset="0"/>
              </a:rPr>
              <a:t>という．</a:t>
            </a:r>
            <a:endParaRPr lang="en-US" altLang="ja-JP" dirty="0">
              <a:latin typeface="Times New Roman" panose="02020603050405020304" pitchFamily="18" charset="0"/>
              <a:cs typeface="Times New Roman" panose="02020603050405020304" pitchFamily="18" charset="0"/>
            </a:endParaRPr>
          </a:p>
        </p:txBody>
      </p:sp>
      <p:graphicFrame>
        <p:nvGraphicFramePr>
          <p:cNvPr id="5" name="オブジェクト 4"/>
          <p:cNvGraphicFramePr>
            <a:graphicFrameLocks noChangeAspect="1"/>
          </p:cNvGraphicFramePr>
          <p:nvPr>
            <p:extLst>
              <p:ext uri="{D42A27DB-BD31-4B8C-83A1-F6EECF244321}">
                <p14:modId xmlns:p14="http://schemas.microsoft.com/office/powerpoint/2010/main" val="2894919383"/>
              </p:ext>
            </p:extLst>
          </p:nvPr>
        </p:nvGraphicFramePr>
        <p:xfrm>
          <a:off x="1403648" y="1772816"/>
          <a:ext cx="1571290" cy="448940"/>
        </p:xfrm>
        <a:graphic>
          <a:graphicData uri="http://schemas.openxmlformats.org/presentationml/2006/ole">
            <mc:AlternateContent xmlns:mc="http://schemas.openxmlformats.org/markup-compatibility/2006">
              <mc:Choice xmlns:v="urn:schemas-microsoft-com:vml" Requires="v">
                <p:oleObj spid="_x0000_s13399" name="数式" r:id="rId3" imgW="622080" imgH="177480" progId="Equation.3">
                  <p:embed/>
                </p:oleObj>
              </mc:Choice>
              <mc:Fallback>
                <p:oleObj name="数式" r:id="rId3" imgW="622080" imgH="177480" progId="Equation.3">
                  <p:embed/>
                  <p:pic>
                    <p:nvPicPr>
                      <p:cNvPr id="0" name=""/>
                      <p:cNvPicPr/>
                      <p:nvPr/>
                    </p:nvPicPr>
                    <p:blipFill>
                      <a:blip r:embed="rId4"/>
                      <a:stretch>
                        <a:fillRect/>
                      </a:stretch>
                    </p:blipFill>
                    <p:spPr>
                      <a:xfrm>
                        <a:off x="1403648" y="1772816"/>
                        <a:ext cx="1571290" cy="448940"/>
                      </a:xfrm>
                      <a:prstGeom prst="rect">
                        <a:avLst/>
                      </a:prstGeom>
                    </p:spPr>
                  </p:pic>
                </p:oleObj>
              </mc:Fallback>
            </mc:AlternateContent>
          </a:graphicData>
        </a:graphic>
      </p:graphicFrame>
      <p:graphicFrame>
        <p:nvGraphicFramePr>
          <p:cNvPr id="6" name="オブジェクト 5"/>
          <p:cNvGraphicFramePr>
            <a:graphicFrameLocks noChangeAspect="1"/>
          </p:cNvGraphicFramePr>
          <p:nvPr>
            <p:extLst>
              <p:ext uri="{D42A27DB-BD31-4B8C-83A1-F6EECF244321}">
                <p14:modId xmlns:p14="http://schemas.microsoft.com/office/powerpoint/2010/main" val="1086998074"/>
              </p:ext>
            </p:extLst>
          </p:nvPr>
        </p:nvGraphicFramePr>
        <p:xfrm>
          <a:off x="3059832" y="1772816"/>
          <a:ext cx="2982912" cy="449263"/>
        </p:xfrm>
        <a:graphic>
          <a:graphicData uri="http://schemas.openxmlformats.org/presentationml/2006/ole">
            <mc:AlternateContent xmlns:mc="http://schemas.openxmlformats.org/markup-compatibility/2006">
              <mc:Choice xmlns:v="urn:schemas-microsoft-com:vml" Requires="v">
                <p:oleObj spid="_x0000_s13400" name="数式" r:id="rId5" imgW="1180800" imgH="177480" progId="Equation.3">
                  <p:embed/>
                </p:oleObj>
              </mc:Choice>
              <mc:Fallback>
                <p:oleObj name="数式" r:id="rId5" imgW="1180800" imgH="177480" progId="Equation.3">
                  <p:embed/>
                  <p:pic>
                    <p:nvPicPr>
                      <p:cNvPr id="0" name=""/>
                      <p:cNvPicPr>
                        <a:picLocks noChangeAspect="1" noChangeArrowheads="1"/>
                      </p:cNvPicPr>
                      <p:nvPr/>
                    </p:nvPicPr>
                    <p:blipFill>
                      <a:blip r:embed="rId6"/>
                      <a:srcRect/>
                      <a:stretch>
                        <a:fillRect/>
                      </a:stretch>
                    </p:blipFill>
                    <p:spPr bwMode="auto">
                      <a:xfrm>
                        <a:off x="3059832" y="1772816"/>
                        <a:ext cx="2982912"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オブジェクト 6"/>
          <p:cNvGraphicFramePr>
            <a:graphicFrameLocks noChangeAspect="1"/>
          </p:cNvGraphicFramePr>
          <p:nvPr>
            <p:extLst>
              <p:ext uri="{D42A27DB-BD31-4B8C-83A1-F6EECF244321}">
                <p14:modId xmlns:p14="http://schemas.microsoft.com/office/powerpoint/2010/main" val="2232594619"/>
              </p:ext>
            </p:extLst>
          </p:nvPr>
        </p:nvGraphicFramePr>
        <p:xfrm>
          <a:off x="6084168" y="1772816"/>
          <a:ext cx="1570037" cy="449263"/>
        </p:xfrm>
        <a:graphic>
          <a:graphicData uri="http://schemas.openxmlformats.org/presentationml/2006/ole">
            <mc:AlternateContent xmlns:mc="http://schemas.openxmlformats.org/markup-compatibility/2006">
              <mc:Choice xmlns:v="urn:schemas-microsoft-com:vml" Requires="v">
                <p:oleObj spid="_x0000_s13401" name="数式" r:id="rId7" imgW="622080" imgH="177480" progId="Equation.3">
                  <p:embed/>
                </p:oleObj>
              </mc:Choice>
              <mc:Fallback>
                <p:oleObj name="数式" r:id="rId7" imgW="622080" imgH="177480" progId="Equation.3">
                  <p:embed/>
                  <p:pic>
                    <p:nvPicPr>
                      <p:cNvPr id="0" name=""/>
                      <p:cNvPicPr>
                        <a:picLocks noChangeAspect="1" noChangeArrowheads="1"/>
                      </p:cNvPicPr>
                      <p:nvPr/>
                    </p:nvPicPr>
                    <p:blipFill>
                      <a:blip r:embed="rId8"/>
                      <a:srcRect/>
                      <a:stretch>
                        <a:fillRect/>
                      </a:stretch>
                    </p:blipFill>
                    <p:spPr bwMode="auto">
                      <a:xfrm>
                        <a:off x="6084168" y="1772816"/>
                        <a:ext cx="1570037"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オブジェクト 7"/>
          <p:cNvGraphicFramePr>
            <a:graphicFrameLocks noChangeAspect="1"/>
          </p:cNvGraphicFramePr>
          <p:nvPr>
            <p:extLst>
              <p:ext uri="{D42A27DB-BD31-4B8C-83A1-F6EECF244321}">
                <p14:modId xmlns:p14="http://schemas.microsoft.com/office/powerpoint/2010/main" val="3385816309"/>
              </p:ext>
            </p:extLst>
          </p:nvPr>
        </p:nvGraphicFramePr>
        <p:xfrm>
          <a:off x="3059832" y="2204864"/>
          <a:ext cx="2690812" cy="995363"/>
        </p:xfrm>
        <a:graphic>
          <a:graphicData uri="http://schemas.openxmlformats.org/presentationml/2006/ole">
            <mc:AlternateContent xmlns:mc="http://schemas.openxmlformats.org/markup-compatibility/2006">
              <mc:Choice xmlns:v="urn:schemas-microsoft-com:vml" Requires="v">
                <p:oleObj spid="_x0000_s13402" name="数式" r:id="rId9" imgW="1066680" imgH="393480" progId="Equation.3">
                  <p:embed/>
                </p:oleObj>
              </mc:Choice>
              <mc:Fallback>
                <p:oleObj name="数式" r:id="rId9" imgW="1066680" imgH="393480" progId="Equation.3">
                  <p:embed/>
                  <p:pic>
                    <p:nvPicPr>
                      <p:cNvPr id="0" name=""/>
                      <p:cNvPicPr>
                        <a:picLocks noChangeAspect="1" noChangeArrowheads="1"/>
                      </p:cNvPicPr>
                      <p:nvPr/>
                    </p:nvPicPr>
                    <p:blipFill>
                      <a:blip r:embed="rId10"/>
                      <a:srcRect/>
                      <a:stretch>
                        <a:fillRect/>
                      </a:stretch>
                    </p:blipFill>
                    <p:spPr bwMode="auto">
                      <a:xfrm>
                        <a:off x="3059832" y="2204864"/>
                        <a:ext cx="2690812" cy="99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オブジェクト 8"/>
          <p:cNvGraphicFramePr>
            <a:graphicFrameLocks noChangeAspect="1"/>
          </p:cNvGraphicFramePr>
          <p:nvPr>
            <p:extLst>
              <p:ext uri="{D42A27DB-BD31-4B8C-83A1-F6EECF244321}">
                <p14:modId xmlns:p14="http://schemas.microsoft.com/office/powerpoint/2010/main" val="784613991"/>
              </p:ext>
            </p:extLst>
          </p:nvPr>
        </p:nvGraphicFramePr>
        <p:xfrm>
          <a:off x="5793258" y="2204864"/>
          <a:ext cx="1443038" cy="995362"/>
        </p:xfrm>
        <a:graphic>
          <a:graphicData uri="http://schemas.openxmlformats.org/presentationml/2006/ole">
            <mc:AlternateContent xmlns:mc="http://schemas.openxmlformats.org/markup-compatibility/2006">
              <mc:Choice xmlns:v="urn:schemas-microsoft-com:vml" Requires="v">
                <p:oleObj spid="_x0000_s13403" name="数式" r:id="rId11" imgW="571320" imgH="393480" progId="Equation.3">
                  <p:embed/>
                </p:oleObj>
              </mc:Choice>
              <mc:Fallback>
                <p:oleObj name="数式" r:id="rId11" imgW="571320" imgH="393480" progId="Equation.3">
                  <p:embed/>
                  <p:pic>
                    <p:nvPicPr>
                      <p:cNvPr id="0" name=""/>
                      <p:cNvPicPr>
                        <a:picLocks noChangeAspect="1" noChangeArrowheads="1"/>
                      </p:cNvPicPr>
                      <p:nvPr/>
                    </p:nvPicPr>
                    <p:blipFill>
                      <a:blip r:embed="rId12"/>
                      <a:srcRect/>
                      <a:stretch>
                        <a:fillRect/>
                      </a:stretch>
                    </p:blipFill>
                    <p:spPr bwMode="auto">
                      <a:xfrm>
                        <a:off x="5793258" y="2204864"/>
                        <a:ext cx="1443038" cy="99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フッター プレースホルダー 9"/>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35</a:t>
            </a:fld>
            <a:endParaRPr kumimoji="1" lang="ja-JP" altLang="en-US"/>
          </a:p>
        </p:txBody>
      </p:sp>
      <p:sp>
        <p:nvSpPr>
          <p:cNvPr id="11" name="日付プレースホルダー 10">
            <a:extLst>
              <a:ext uri="{FF2B5EF4-FFF2-40B4-BE49-F238E27FC236}">
                <a16:creationId xmlns:a16="http://schemas.microsoft.com/office/drawing/2014/main" id="{704DC20E-7F17-4713-905C-DC08412CE142}"/>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047245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en-US" altLang="ja-JP" dirty="0">
                <a:solidFill>
                  <a:srgbClr val="0070C0"/>
                </a:solidFill>
              </a:rPr>
              <a:t>2</a:t>
            </a:r>
            <a:r>
              <a:rPr kumimoji="1" lang="ja-JP" altLang="en-US" dirty="0">
                <a:solidFill>
                  <a:srgbClr val="0070C0"/>
                </a:solidFill>
              </a:rPr>
              <a:t>次方程式の解</a:t>
            </a:r>
          </a:p>
        </p:txBody>
      </p:sp>
      <mc:AlternateContent xmlns:mc="http://schemas.openxmlformats.org/markup-compatibility/2006">
        <mc:Choice xmlns:a14="http://schemas.microsoft.com/office/drawing/2010/main" Requires="a14">
          <p:sp>
            <p:nvSpPr>
              <p:cNvPr id="4" name="コンテンツ プレースホルダー 3"/>
              <p:cNvSpPr>
                <a:spLocks noGrp="1"/>
              </p:cNvSpPr>
              <p:nvPr>
                <p:ph sz="quarter" idx="1"/>
              </p:nvPr>
            </p:nvSpPr>
            <p:spPr/>
            <p:txBody>
              <a:bodyPr>
                <a:normAutofit/>
              </a:bodyPr>
              <a:lstStyle/>
              <a:p>
                <a:endParaRPr kumimoji="1" lang="en-US" altLang="ja-JP" sz="2400" dirty="0">
                  <a:latin typeface="Times New Roman" panose="02020603050405020304" pitchFamily="18" charset="0"/>
                  <a:cs typeface="Times New Roman" panose="02020603050405020304" pitchFamily="18" charset="0"/>
                </a:endParaRPr>
              </a:p>
              <a:p>
                <a:r>
                  <a:rPr kumimoji="1" lang="ja-JP" altLang="en-US" sz="2400" dirty="0">
                    <a:latin typeface="Times New Roman" panose="02020603050405020304" pitchFamily="18" charset="0"/>
                    <a:cs typeface="Times New Roman" panose="02020603050405020304" pitchFamily="18" charset="0"/>
                  </a:rPr>
                  <a:t>方程式で次数が</a:t>
                </a:r>
                <a:r>
                  <a:rPr kumimoji="1" lang="en-US" altLang="ja-JP" sz="2400" dirty="0">
                    <a:latin typeface="Times New Roman" panose="02020603050405020304" pitchFamily="18" charset="0"/>
                    <a:cs typeface="Times New Roman" panose="02020603050405020304" pitchFamily="18" charset="0"/>
                  </a:rPr>
                  <a:t>2</a:t>
                </a:r>
                <a:r>
                  <a:rPr kumimoji="1" lang="ja-JP" altLang="en-US" sz="2400" dirty="0">
                    <a:latin typeface="Times New Roman" panose="02020603050405020304" pitchFamily="18" charset="0"/>
                    <a:cs typeface="Times New Roman" panose="02020603050405020304" pitchFamily="18" charset="0"/>
                  </a:rPr>
                  <a:t>のものを</a:t>
                </a:r>
                <a:r>
                  <a:rPr kumimoji="1" lang="ja-JP" altLang="en-US" sz="2400" dirty="0">
                    <a:solidFill>
                      <a:srgbClr val="FF0000"/>
                    </a:solidFill>
                    <a:latin typeface="Times New Roman" panose="02020603050405020304" pitchFamily="18" charset="0"/>
                    <a:cs typeface="Times New Roman" panose="02020603050405020304" pitchFamily="18" charset="0"/>
                  </a:rPr>
                  <a:t>「</a:t>
                </a:r>
                <a:r>
                  <a:rPr kumimoji="1" lang="en-US" altLang="ja-JP" sz="2400" dirty="0">
                    <a:solidFill>
                      <a:srgbClr val="FF0000"/>
                    </a:solidFill>
                    <a:latin typeface="Times New Roman" panose="02020603050405020304" pitchFamily="18" charset="0"/>
                    <a:cs typeface="Times New Roman" panose="02020603050405020304" pitchFamily="18" charset="0"/>
                  </a:rPr>
                  <a:t>2</a:t>
                </a:r>
                <a:r>
                  <a:rPr kumimoji="1" lang="ja-JP" altLang="en-US" sz="2400" dirty="0">
                    <a:solidFill>
                      <a:srgbClr val="FF0000"/>
                    </a:solidFill>
                    <a:latin typeface="Times New Roman" panose="02020603050405020304" pitchFamily="18" charset="0"/>
                    <a:cs typeface="Times New Roman" panose="02020603050405020304" pitchFamily="18" charset="0"/>
                  </a:rPr>
                  <a:t>次方程式」</a:t>
                </a:r>
                <a:r>
                  <a:rPr kumimoji="1" lang="ja-JP" altLang="en-US" sz="2400" dirty="0">
                    <a:latin typeface="Times New Roman" panose="02020603050405020304" pitchFamily="18" charset="0"/>
                    <a:cs typeface="Times New Roman" panose="02020603050405020304" pitchFamily="18" charset="0"/>
                  </a:rPr>
                  <a:t>という．</a:t>
                </a:r>
                <a:endParaRPr kumimoji="1" lang="en-US" altLang="ja-JP" sz="2400" dirty="0">
                  <a:latin typeface="Times New Roman" panose="02020603050405020304" pitchFamily="18" charset="0"/>
                  <a:cs typeface="Times New Roman" panose="02020603050405020304" pitchFamily="18" charset="0"/>
                </a:endParaRPr>
              </a:p>
              <a:p>
                <a:endParaRPr kumimoji="1" lang="en-US" altLang="ja-JP" sz="2400" dirty="0">
                  <a:latin typeface="Times New Roman" panose="02020603050405020304" pitchFamily="18" charset="0"/>
                  <a:cs typeface="Times New Roman" panose="02020603050405020304" pitchFamily="18" charset="0"/>
                </a:endParaRPr>
              </a:p>
              <a:p>
                <a:pPr lvl="1"/>
                <a:r>
                  <a:rPr lang="ja-JP" altLang="en-US" sz="2400" dirty="0">
                    <a:solidFill>
                      <a:schemeClr val="tx1"/>
                    </a:solidFill>
                    <a:latin typeface="Times New Roman" panose="02020603050405020304" pitchFamily="18" charset="0"/>
                    <a:cs typeface="Times New Roman" panose="02020603050405020304" pitchFamily="18" charset="0"/>
                  </a:rPr>
                  <a:t>例</a:t>
                </a:r>
                <a:r>
                  <a:rPr lang="en-US" altLang="ja-JP" sz="2400"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sSup>
                      <m:sSupPr>
                        <m:ctrlPr>
                          <a:rPr lang="en-US" altLang="ja-JP" sz="2400" i="1" dirty="0" smtClean="0">
                            <a:solidFill>
                              <a:schemeClr val="tx1"/>
                            </a:solidFill>
                            <a:latin typeface="Cambria Math" panose="02040503050406030204" pitchFamily="18" charset="0"/>
                            <a:cs typeface="Times New Roman" panose="02020603050405020304" pitchFamily="18" charset="0"/>
                          </a:rPr>
                        </m:ctrlPr>
                      </m:sSupPr>
                      <m:e>
                        <m:r>
                          <a:rPr lang="en-US" altLang="ja-JP" sz="2400" b="0" i="1" dirty="0" smtClean="0">
                            <a:solidFill>
                              <a:schemeClr val="tx1"/>
                            </a:solidFill>
                            <a:latin typeface="Cambria Math"/>
                            <a:cs typeface="Times New Roman" panose="02020603050405020304" pitchFamily="18" charset="0"/>
                          </a:rPr>
                          <m:t>𝑥</m:t>
                        </m:r>
                      </m:e>
                      <m:sup>
                        <m:r>
                          <a:rPr lang="en-US" altLang="ja-JP" sz="2400" b="0" i="1" dirty="0" smtClean="0">
                            <a:solidFill>
                              <a:schemeClr val="tx1"/>
                            </a:solidFill>
                            <a:latin typeface="Cambria Math"/>
                            <a:cs typeface="Times New Roman" panose="02020603050405020304" pitchFamily="18" charset="0"/>
                          </a:rPr>
                          <m:t>2</m:t>
                        </m:r>
                      </m:sup>
                    </m:sSup>
                    <m:r>
                      <a:rPr lang="en-US" altLang="ja-JP" sz="2400" b="0" i="1" dirty="0" smtClean="0">
                        <a:solidFill>
                          <a:schemeClr val="tx1"/>
                        </a:solidFill>
                        <a:latin typeface="Cambria Math"/>
                        <a:cs typeface="Times New Roman" panose="02020603050405020304" pitchFamily="18" charset="0"/>
                      </a:rPr>
                      <m:t>+2</m:t>
                    </m:r>
                    <m:r>
                      <a:rPr lang="en-US" altLang="ja-JP" sz="2400" i="1" dirty="0" smtClean="0">
                        <a:solidFill>
                          <a:schemeClr val="tx1"/>
                        </a:solidFill>
                        <a:latin typeface="Cambria Math"/>
                        <a:cs typeface="Times New Roman" panose="02020603050405020304" pitchFamily="18" charset="0"/>
                      </a:rPr>
                      <m:t>𝑥</m:t>
                    </m:r>
                    <m:r>
                      <a:rPr lang="en-US" altLang="ja-JP" sz="2400" b="0" i="1" dirty="0" smtClean="0">
                        <a:solidFill>
                          <a:schemeClr val="tx1"/>
                        </a:solidFill>
                        <a:latin typeface="Cambria Math"/>
                        <a:cs typeface="Times New Roman" panose="02020603050405020304" pitchFamily="18" charset="0"/>
                      </a:rPr>
                      <m:t>+1=0</m:t>
                    </m:r>
                  </m:oMath>
                </a14:m>
                <a:endParaRPr lang="en-US" altLang="ja-JP" sz="2400" b="0" dirty="0">
                  <a:solidFill>
                    <a:schemeClr val="tx1"/>
                  </a:solidFill>
                  <a:latin typeface="Times New Roman" panose="02020603050405020304" pitchFamily="18" charset="0"/>
                  <a:cs typeface="Times New Roman" panose="02020603050405020304" pitchFamily="18" charset="0"/>
                </a:endParaRPr>
              </a:p>
              <a:p>
                <a:pPr lvl="1"/>
                <a:endParaRPr lang="en-US" altLang="ja-JP" sz="2400" b="0" dirty="0">
                  <a:solidFill>
                    <a:schemeClr val="tx1"/>
                  </a:solidFill>
                  <a:latin typeface="Times New Roman" panose="02020603050405020304" pitchFamily="18" charset="0"/>
                  <a:cs typeface="Times New Roman" panose="02020603050405020304" pitchFamily="18" charset="0"/>
                </a:endParaRPr>
              </a:p>
              <a:p>
                <a:pPr lvl="1"/>
                <a:r>
                  <a:rPr lang="ja-JP" altLang="en-US" sz="2400" dirty="0">
                    <a:solidFill>
                      <a:schemeClr val="tx1"/>
                    </a:solidFill>
                    <a:latin typeface="Times New Roman" panose="02020603050405020304" pitchFamily="18" charset="0"/>
                    <a:cs typeface="Times New Roman" panose="02020603050405020304" pitchFamily="18" charset="0"/>
                  </a:rPr>
                  <a:t>意味</a:t>
                </a:r>
                <a:r>
                  <a:rPr lang="en-US" altLang="ja-JP" sz="2400" dirty="0">
                    <a:solidFill>
                      <a:schemeClr val="tx1"/>
                    </a:solidFill>
                    <a:latin typeface="Times New Roman" panose="02020603050405020304" pitchFamily="18" charset="0"/>
                    <a:cs typeface="Times New Roman" panose="02020603050405020304" pitchFamily="18" charset="0"/>
                  </a:rPr>
                  <a:t>	</a:t>
                </a:r>
                <a:r>
                  <a:rPr lang="ja-JP" altLang="en-US" sz="2400" dirty="0">
                    <a:solidFill>
                      <a:srgbClr val="0070C0"/>
                    </a:solidFill>
                    <a:latin typeface="Times New Roman" panose="02020603050405020304" pitchFamily="18" charset="0"/>
                    <a:cs typeface="Times New Roman" panose="02020603050405020304" pitchFamily="18" charset="0"/>
                  </a:rPr>
                  <a:t>未知の数</a:t>
                </a:r>
                <a:r>
                  <a:rPr lang="en-US" altLang="ja-JP" sz="2400" i="1" dirty="0">
                    <a:solidFill>
                      <a:srgbClr val="0070C0"/>
                    </a:solidFill>
                    <a:latin typeface="Times New Roman" panose="02020603050405020304" pitchFamily="18" charset="0"/>
                    <a:cs typeface="Times New Roman" panose="02020603050405020304" pitchFamily="18" charset="0"/>
                  </a:rPr>
                  <a:t>x</a:t>
                </a:r>
                <a:r>
                  <a:rPr lang="ja-JP" altLang="en-US" sz="2400" dirty="0">
                    <a:solidFill>
                      <a:srgbClr val="0070C0"/>
                    </a:solidFill>
                    <a:latin typeface="Times New Roman" panose="02020603050405020304" pitchFamily="18" charset="0"/>
                    <a:cs typeface="Times New Roman" panose="02020603050405020304" pitchFamily="18" charset="0"/>
                  </a:rPr>
                  <a:t>を</a:t>
                </a:r>
                <a:r>
                  <a:rPr lang="en-US" altLang="ja-JP" sz="2400" dirty="0">
                    <a:solidFill>
                      <a:srgbClr val="0070C0"/>
                    </a:solidFill>
                    <a:latin typeface="Times New Roman" panose="02020603050405020304" pitchFamily="18" charset="0"/>
                    <a:cs typeface="Times New Roman" panose="02020603050405020304" pitchFamily="18" charset="0"/>
                  </a:rPr>
                  <a:t>2</a:t>
                </a:r>
                <a:r>
                  <a:rPr lang="ja-JP" altLang="en-US" sz="2400" dirty="0">
                    <a:solidFill>
                      <a:srgbClr val="0070C0"/>
                    </a:solidFill>
                    <a:latin typeface="Times New Roman" panose="02020603050405020304" pitchFamily="18" charset="0"/>
                    <a:cs typeface="Times New Roman" panose="02020603050405020304" pitchFamily="18" charset="0"/>
                  </a:rPr>
                  <a:t>乗したもの</a:t>
                </a:r>
                <a:r>
                  <a:rPr lang="ja-JP" altLang="en-US" sz="2400" dirty="0">
                    <a:solidFill>
                      <a:schemeClr val="tx1"/>
                    </a:solidFill>
                    <a:latin typeface="Times New Roman" panose="02020603050405020304" pitchFamily="18" charset="0"/>
                    <a:cs typeface="Times New Roman" panose="02020603050405020304" pitchFamily="18" charset="0"/>
                  </a:rPr>
                  <a:t>に</a:t>
                </a:r>
                <a:r>
                  <a:rPr lang="en-US" altLang="ja-JP" sz="2400" i="1" dirty="0">
                    <a:solidFill>
                      <a:srgbClr val="00B050"/>
                    </a:solidFill>
                    <a:latin typeface="Times New Roman" panose="02020603050405020304" pitchFamily="18" charset="0"/>
                    <a:cs typeface="Times New Roman" panose="02020603050405020304" pitchFamily="18" charset="0"/>
                  </a:rPr>
                  <a:t>x</a:t>
                </a:r>
                <a:r>
                  <a:rPr lang="ja-JP" altLang="en-US" sz="2400" dirty="0">
                    <a:solidFill>
                      <a:srgbClr val="00B050"/>
                    </a:solidFill>
                    <a:latin typeface="Times New Roman" panose="02020603050405020304" pitchFamily="18" charset="0"/>
                    <a:cs typeface="Times New Roman" panose="02020603050405020304" pitchFamily="18" charset="0"/>
                  </a:rPr>
                  <a:t>を</a:t>
                </a:r>
                <a:r>
                  <a:rPr lang="en-US" altLang="ja-JP" sz="2400" dirty="0">
                    <a:solidFill>
                      <a:srgbClr val="00B050"/>
                    </a:solidFill>
                    <a:latin typeface="Times New Roman" panose="02020603050405020304" pitchFamily="18" charset="0"/>
                    <a:cs typeface="Times New Roman" panose="02020603050405020304" pitchFamily="18" charset="0"/>
                  </a:rPr>
                  <a:t>2</a:t>
                </a:r>
                <a:r>
                  <a:rPr lang="ja-JP" altLang="en-US" sz="2400" dirty="0">
                    <a:solidFill>
                      <a:srgbClr val="00B050"/>
                    </a:solidFill>
                    <a:latin typeface="Times New Roman" panose="02020603050405020304" pitchFamily="18" charset="0"/>
                    <a:cs typeface="Times New Roman" panose="02020603050405020304" pitchFamily="18" charset="0"/>
                  </a:rPr>
                  <a:t>倍したもの</a:t>
                </a:r>
                <a:r>
                  <a:rPr lang="ja-JP" altLang="en-US" sz="2400" dirty="0">
                    <a:solidFill>
                      <a:schemeClr val="tx1"/>
                    </a:solidFill>
                    <a:latin typeface="Times New Roman" panose="02020603050405020304" pitchFamily="18" charset="0"/>
                    <a:cs typeface="Times New Roman" panose="02020603050405020304" pitchFamily="18" charset="0"/>
                  </a:rPr>
                  <a:t>と</a:t>
                </a:r>
                <a:r>
                  <a:rPr lang="en-US" altLang="ja-JP" sz="2400" dirty="0">
                    <a:solidFill>
                      <a:srgbClr val="FF0000"/>
                    </a:solidFill>
                    <a:latin typeface="Times New Roman" panose="02020603050405020304" pitchFamily="18" charset="0"/>
                    <a:cs typeface="Times New Roman" panose="02020603050405020304" pitchFamily="18" charset="0"/>
                  </a:rPr>
                  <a:t>1</a:t>
                </a:r>
                <a:r>
                  <a:rPr lang="ja-JP" altLang="en-US" sz="2400" dirty="0">
                    <a:solidFill>
                      <a:schemeClr val="tx1"/>
                    </a:solidFill>
                    <a:latin typeface="Times New Roman" panose="02020603050405020304" pitchFamily="18" charset="0"/>
                    <a:cs typeface="Times New Roman" panose="02020603050405020304" pitchFamily="18" charset="0"/>
                  </a:rPr>
                  <a:t>を　</a:t>
                </a:r>
                <a:endParaRPr lang="en-US" altLang="ja-JP" sz="2400" dirty="0">
                  <a:solidFill>
                    <a:schemeClr val="tx1"/>
                  </a:solidFill>
                  <a:latin typeface="Times New Roman" panose="02020603050405020304" pitchFamily="18" charset="0"/>
                  <a:cs typeface="Times New Roman" panose="02020603050405020304" pitchFamily="18" charset="0"/>
                </a:endParaRPr>
              </a:p>
              <a:p>
                <a:pPr marL="274320" lvl="1" indent="0">
                  <a:buNone/>
                </a:pPr>
                <a:r>
                  <a:rPr lang="ja-JP" altLang="en-US" sz="2400" dirty="0">
                    <a:solidFill>
                      <a:schemeClr val="tx1"/>
                    </a:solidFill>
                    <a:latin typeface="Times New Roman" panose="02020603050405020304" pitchFamily="18" charset="0"/>
                    <a:cs typeface="Times New Roman" panose="02020603050405020304" pitchFamily="18" charset="0"/>
                  </a:rPr>
                  <a:t>　　　　　　　  加えたものの合計は</a:t>
                </a:r>
                <a:r>
                  <a:rPr lang="en-US" altLang="ja-JP" sz="2400" dirty="0">
                    <a:solidFill>
                      <a:srgbClr val="FF0000"/>
                    </a:solidFill>
                    <a:latin typeface="Times New Roman" panose="02020603050405020304" pitchFamily="18" charset="0"/>
                    <a:cs typeface="Times New Roman" panose="02020603050405020304" pitchFamily="18" charset="0"/>
                  </a:rPr>
                  <a:t>0</a:t>
                </a:r>
                <a:r>
                  <a:rPr lang="ja-JP" altLang="en-US" sz="2400" dirty="0">
                    <a:solidFill>
                      <a:schemeClr val="tx1"/>
                    </a:solidFill>
                    <a:latin typeface="Times New Roman" panose="02020603050405020304" pitchFamily="18" charset="0"/>
                    <a:cs typeface="Times New Roman" panose="02020603050405020304" pitchFamily="18" charset="0"/>
                  </a:rPr>
                  <a:t>である．</a:t>
                </a:r>
                <a:endParaRPr lang="en-US" altLang="ja-JP" sz="2400" dirty="0">
                  <a:solidFill>
                    <a:schemeClr val="tx1"/>
                  </a:solidFill>
                  <a:latin typeface="Times New Roman" panose="02020603050405020304" pitchFamily="18" charset="0"/>
                  <a:cs typeface="Times New Roman" panose="02020603050405020304" pitchFamily="18" charset="0"/>
                </a:endParaRPr>
              </a:p>
            </p:txBody>
          </p:sp>
        </mc:Choice>
        <mc:Fallback>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a:blip r:embed="rId2"/>
                <a:stretch>
                  <a:fillRect l="-519"/>
                </a:stretch>
              </a:blipFill>
            </p:spPr>
            <p:txBody>
              <a:bodyPr/>
              <a:lstStyle/>
              <a:p>
                <a:r>
                  <a:rPr lang="ja-JP" altLang="en-US">
                    <a:noFill/>
                  </a:rPr>
                  <a:t> </a:t>
                </a:r>
              </a:p>
            </p:txBody>
          </p:sp>
        </mc:Fallback>
      </mc:AlternateContent>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36</a:t>
            </a:fld>
            <a:endParaRPr kumimoji="1" lang="ja-JP" altLang="en-US"/>
          </a:p>
        </p:txBody>
      </p:sp>
      <p:sp>
        <p:nvSpPr>
          <p:cNvPr id="6" name="日付プレースホルダー 5">
            <a:extLst>
              <a:ext uri="{FF2B5EF4-FFF2-40B4-BE49-F238E27FC236}">
                <a16:creationId xmlns:a16="http://schemas.microsoft.com/office/drawing/2014/main" id="{EB001CF5-5747-4A3E-8516-598BBE8A0FD2}"/>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88724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500"/>
                                        <p:tgtEl>
                                          <p:spTgt spid="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5" end="5"/>
                                            </p:txEl>
                                          </p:spTgt>
                                        </p:tgtEl>
                                        <p:attrNameLst>
                                          <p:attrName>style.visibility</p:attrName>
                                        </p:attrNameLst>
                                      </p:cBhvr>
                                      <p:to>
                                        <p:strVal val="visible"/>
                                      </p:to>
                                    </p:set>
                                    <p:animEffect transition="in" filter="fade">
                                      <p:cBhvr>
                                        <p:cTn id="12" dur="500"/>
                                        <p:tgtEl>
                                          <p:spTgt spid="4">
                                            <p:txEl>
                                              <p:pRg st="5" end="5"/>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animEffect transition="in" filter="fade">
                                      <p:cBhvr>
                                        <p:cTn id="15"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kumimoji="1" lang="en-US" altLang="ja-JP" dirty="0">
                <a:solidFill>
                  <a:srgbClr val="0070C0"/>
                </a:solidFill>
              </a:rPr>
              <a:t>2</a:t>
            </a:r>
            <a:r>
              <a:rPr kumimoji="1" lang="ja-JP" altLang="en-US" dirty="0">
                <a:solidFill>
                  <a:srgbClr val="0070C0"/>
                </a:solidFill>
              </a:rPr>
              <a:t>次方程式の解</a:t>
            </a: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normAutofit/>
              </a:bodyPr>
              <a:lstStyle/>
              <a:p>
                <a:endParaRPr kumimoji="1" lang="en-US" altLang="ja-JP" sz="800" dirty="0">
                  <a:latin typeface="Times New Roman" panose="02020603050405020304" pitchFamily="18" charset="0"/>
                  <a:cs typeface="Times New Roman" panose="02020603050405020304" pitchFamily="18" charset="0"/>
                </a:endParaRPr>
              </a:p>
              <a:p>
                <a:r>
                  <a:rPr kumimoji="1" lang="en-US" altLang="ja-JP" sz="2400" dirty="0">
                    <a:latin typeface="Times New Roman" panose="02020603050405020304" pitchFamily="18" charset="0"/>
                    <a:cs typeface="Times New Roman" panose="02020603050405020304" pitchFamily="18" charset="0"/>
                  </a:rPr>
                  <a:t>2</a:t>
                </a:r>
                <a:r>
                  <a:rPr kumimoji="1" lang="ja-JP" altLang="en-US" sz="2400" dirty="0">
                    <a:latin typeface="Times New Roman" panose="02020603050405020304" pitchFamily="18" charset="0"/>
                    <a:cs typeface="Times New Roman" panose="02020603050405020304" pitchFamily="18" charset="0"/>
                  </a:rPr>
                  <a:t>次方程式には式の形に応じて様々な解き方がある．</a:t>
                </a:r>
                <a:endParaRPr kumimoji="1" lang="en-US" altLang="ja-JP" sz="2400" dirty="0">
                  <a:latin typeface="Times New Roman" panose="02020603050405020304" pitchFamily="18" charset="0"/>
                  <a:cs typeface="Times New Roman" panose="02020603050405020304" pitchFamily="18" charset="0"/>
                </a:endParaRPr>
              </a:p>
              <a:p>
                <a:endParaRPr kumimoji="1" lang="en-US" altLang="ja-JP" sz="2400" dirty="0">
                  <a:latin typeface="Times New Roman" panose="02020603050405020304" pitchFamily="18" charset="0"/>
                  <a:cs typeface="Times New Roman" panose="02020603050405020304" pitchFamily="18" charset="0"/>
                </a:endParaRPr>
              </a:p>
              <a:p>
                <a:pPr marL="548640" lvl="2">
                  <a:spcBef>
                    <a:spcPts val="600"/>
                  </a:spcBef>
                  <a:buClr>
                    <a:schemeClr val="accent1"/>
                  </a:buClr>
                </a:pPr>
                <a:r>
                  <a:rPr lang="ja-JP" altLang="en-US" sz="2400" dirty="0">
                    <a:solidFill>
                      <a:schemeClr val="tx1"/>
                    </a:solidFill>
                    <a:latin typeface="Times New Roman" panose="02020603050405020304" pitchFamily="18" charset="0"/>
                    <a:cs typeface="Times New Roman" panose="02020603050405020304" pitchFamily="18" charset="0"/>
                  </a:rPr>
                  <a:t>一番単純なのは，</a:t>
                </a:r>
                <a:r>
                  <a:rPr lang="ja-JP" altLang="en-US" sz="2400" dirty="0">
                    <a:solidFill>
                      <a:srgbClr val="0070C0"/>
                    </a:solidFill>
                    <a:latin typeface="Times New Roman" panose="02020603050405020304" pitchFamily="18" charset="0"/>
                    <a:cs typeface="Times New Roman" panose="02020603050405020304" pitchFamily="18" charset="0"/>
                  </a:rPr>
                  <a:t>「平方根」を取る</a:t>
                </a:r>
                <a:r>
                  <a:rPr lang="ja-JP" altLang="en-US" sz="2400" dirty="0">
                    <a:solidFill>
                      <a:schemeClr val="tx1"/>
                    </a:solidFill>
                    <a:latin typeface="Times New Roman" panose="02020603050405020304" pitchFamily="18" charset="0"/>
                    <a:cs typeface="Times New Roman" panose="02020603050405020304" pitchFamily="18" charset="0"/>
                  </a:rPr>
                  <a:t>こと．</a:t>
                </a:r>
              </a:p>
              <a:p>
                <a:pPr lvl="2"/>
                <a:r>
                  <a:rPr lang="ja-JP" altLang="en-US" sz="2100" dirty="0">
                    <a:solidFill>
                      <a:schemeClr val="tx1"/>
                    </a:solidFill>
                    <a:latin typeface="Times New Roman" panose="02020603050405020304" pitchFamily="18" charset="0"/>
                    <a:cs typeface="Times New Roman" panose="02020603050405020304" pitchFamily="18" charset="0"/>
                  </a:rPr>
                  <a:t>例</a:t>
                </a:r>
                <a:r>
                  <a:rPr lang="ja-JP" altLang="en-US" sz="2100" dirty="0">
                    <a:latin typeface="Times New Roman" panose="02020603050405020304" pitchFamily="18" charset="0"/>
                    <a:cs typeface="Times New Roman" panose="02020603050405020304" pitchFamily="18" charset="0"/>
                  </a:rPr>
                  <a:t>：　</a:t>
                </a:r>
                <a14:m>
                  <m:oMath xmlns:m="http://schemas.openxmlformats.org/officeDocument/2006/math">
                    <m:sSup>
                      <m:sSupPr>
                        <m:ctrlPr>
                          <a:rPr lang="en-US" altLang="ja-JP" sz="2100" i="1" dirty="0">
                            <a:solidFill>
                              <a:schemeClr val="tx1"/>
                            </a:solidFill>
                            <a:latin typeface="Cambria Math" panose="02040503050406030204" pitchFamily="18" charset="0"/>
                            <a:cs typeface="Times New Roman" panose="02020603050405020304" pitchFamily="18" charset="0"/>
                          </a:rPr>
                        </m:ctrlPr>
                      </m:sSupPr>
                      <m:e>
                        <m:r>
                          <a:rPr lang="en-US" altLang="ja-JP" sz="2100" i="1" dirty="0">
                            <a:solidFill>
                              <a:schemeClr val="tx1"/>
                            </a:solidFill>
                            <a:latin typeface="Cambria Math"/>
                            <a:cs typeface="Times New Roman" panose="02020603050405020304" pitchFamily="18" charset="0"/>
                          </a:rPr>
                          <m:t>𝑥</m:t>
                        </m:r>
                      </m:e>
                      <m:sup>
                        <m:r>
                          <a:rPr lang="en-US" altLang="ja-JP" sz="2100" i="1" dirty="0">
                            <a:solidFill>
                              <a:schemeClr val="tx1"/>
                            </a:solidFill>
                            <a:latin typeface="Cambria Math"/>
                            <a:cs typeface="Times New Roman" panose="02020603050405020304" pitchFamily="18" charset="0"/>
                          </a:rPr>
                          <m:t>2</m:t>
                        </m:r>
                      </m:sup>
                    </m:sSup>
                    <m:r>
                      <a:rPr lang="en-US" altLang="ja-JP" sz="2100" b="0" i="1" dirty="0" smtClean="0">
                        <a:solidFill>
                          <a:schemeClr val="tx1"/>
                        </a:solidFill>
                        <a:latin typeface="Cambria Math"/>
                        <a:cs typeface="Times New Roman" panose="02020603050405020304" pitchFamily="18" charset="0"/>
                      </a:rPr>
                      <m:t>=4</m:t>
                    </m:r>
                  </m:oMath>
                </a14:m>
                <a:endParaRPr lang="en-US" altLang="ja-JP" sz="2100" dirty="0">
                  <a:solidFill>
                    <a:schemeClr val="tx1"/>
                  </a:solidFill>
                  <a:latin typeface="Times New Roman" panose="02020603050405020304" pitchFamily="18" charset="0"/>
                  <a:cs typeface="Times New Roman" panose="02020603050405020304" pitchFamily="18" charset="0"/>
                </a:endParaRPr>
              </a:p>
              <a:p>
                <a:pPr marL="274320" lvl="1" indent="0">
                  <a:buNone/>
                </a:pPr>
                <a:r>
                  <a:rPr lang="en-US" altLang="ja-JP" sz="2400" dirty="0">
                    <a:solidFill>
                      <a:schemeClr val="tx1"/>
                    </a:solidFill>
                    <a:latin typeface="Times New Roman" panose="02020603050405020304" pitchFamily="18" charset="0"/>
                    <a:cs typeface="Times New Roman" panose="02020603050405020304" pitchFamily="18" charset="0"/>
                  </a:rPr>
                  <a:t>		</a:t>
                </a:r>
                <a:r>
                  <a:rPr lang="ja-JP" altLang="en-US" sz="2400" dirty="0">
                    <a:solidFill>
                      <a:schemeClr val="tx1"/>
                    </a:solidFill>
                    <a:latin typeface="Times New Roman" panose="02020603050405020304" pitchFamily="18" charset="0"/>
                    <a:cs typeface="Times New Roman" panose="02020603050405020304" pitchFamily="18" charset="0"/>
                  </a:rPr>
                  <a:t>⇒</a:t>
                </a:r>
                <a:r>
                  <a:rPr lang="en-US" altLang="ja-JP" sz="2400" dirty="0">
                    <a:solidFill>
                      <a:schemeClr val="tx1"/>
                    </a:solidFill>
                    <a:latin typeface="Times New Roman" panose="02020603050405020304" pitchFamily="18" charset="0"/>
                    <a:cs typeface="Times New Roman" panose="02020603050405020304" pitchFamily="18" charset="0"/>
                  </a:rPr>
                  <a:t>2</a:t>
                </a:r>
                <a:r>
                  <a:rPr lang="ja-JP" altLang="en-US" sz="2400" dirty="0">
                    <a:solidFill>
                      <a:schemeClr val="tx1"/>
                    </a:solidFill>
                    <a:latin typeface="Times New Roman" panose="02020603050405020304" pitchFamily="18" charset="0"/>
                    <a:cs typeface="Times New Roman" panose="02020603050405020304" pitchFamily="18" charset="0"/>
                  </a:rPr>
                  <a:t>乗して</a:t>
                </a:r>
                <a:r>
                  <a:rPr lang="en-US" altLang="ja-JP" sz="2400" dirty="0">
                    <a:solidFill>
                      <a:schemeClr val="tx1"/>
                    </a:solidFill>
                    <a:latin typeface="Times New Roman" panose="02020603050405020304" pitchFamily="18" charset="0"/>
                    <a:cs typeface="Times New Roman" panose="02020603050405020304" pitchFamily="18" charset="0"/>
                  </a:rPr>
                  <a:t>4</a:t>
                </a:r>
                <a:r>
                  <a:rPr lang="ja-JP" altLang="en-US" sz="2400" dirty="0">
                    <a:solidFill>
                      <a:schemeClr val="tx1"/>
                    </a:solidFill>
                    <a:latin typeface="Times New Roman" panose="02020603050405020304" pitchFamily="18" charset="0"/>
                    <a:cs typeface="Times New Roman" panose="02020603050405020304" pitchFamily="18" charset="0"/>
                  </a:rPr>
                  <a:t>になる数は</a:t>
                </a:r>
                <a:r>
                  <a:rPr lang="en-US" altLang="ja-JP" sz="2400" dirty="0">
                    <a:solidFill>
                      <a:schemeClr val="tx1"/>
                    </a:solidFill>
                    <a:latin typeface="Times New Roman" panose="02020603050405020304" pitchFamily="18" charset="0"/>
                    <a:cs typeface="Times New Roman" panose="02020603050405020304" pitchFamily="18" charset="0"/>
                  </a:rPr>
                  <a:t>±2</a:t>
                </a:r>
                <a:r>
                  <a:rPr lang="ja-JP" altLang="en-US" sz="2400" dirty="0" err="1">
                    <a:solidFill>
                      <a:schemeClr val="tx1"/>
                    </a:solidFill>
                    <a:latin typeface="Times New Roman" panose="02020603050405020304" pitchFamily="18" charset="0"/>
                    <a:cs typeface="Times New Roman" panose="02020603050405020304" pitchFamily="18" charset="0"/>
                  </a:rPr>
                  <a:t>．</a:t>
                </a:r>
                <a:r>
                  <a:rPr lang="ja-JP" altLang="en-US" sz="2400" dirty="0">
                    <a:solidFill>
                      <a:schemeClr val="tx1"/>
                    </a:solidFill>
                    <a:latin typeface="Times New Roman" panose="02020603050405020304" pitchFamily="18" charset="0"/>
                    <a:cs typeface="Times New Roman" panose="02020603050405020304" pitchFamily="18" charset="0"/>
                  </a:rPr>
                  <a:t>すなわち，</a:t>
                </a:r>
                <a:r>
                  <a:rPr lang="en-US" altLang="ja-JP" sz="2400" dirty="0">
                    <a:solidFill>
                      <a:schemeClr val="tx1"/>
                    </a:solidFill>
                    <a:cs typeface="Times New Roman" panose="02020603050405020304" pitchFamily="18" charset="0"/>
                  </a:rPr>
                  <a:t> </a:t>
                </a:r>
                <a14:m>
                  <m:oMath xmlns:m="http://schemas.openxmlformats.org/officeDocument/2006/math">
                    <m:r>
                      <a:rPr lang="en-US" altLang="ja-JP" sz="2400" i="1" dirty="0">
                        <a:solidFill>
                          <a:schemeClr val="tx1"/>
                        </a:solidFill>
                        <a:latin typeface="Cambria Math"/>
                        <a:cs typeface="Times New Roman" panose="02020603050405020304" pitchFamily="18" charset="0"/>
                      </a:rPr>
                      <m:t>𝑥</m:t>
                    </m:r>
                    <m:r>
                      <a:rPr lang="en-US" altLang="ja-JP" sz="2400" i="1" dirty="0">
                        <a:solidFill>
                          <a:schemeClr val="tx1"/>
                        </a:solidFill>
                        <a:latin typeface="Cambria Math"/>
                        <a:ea typeface="Cambria Math"/>
                        <a:cs typeface="Times New Roman" panose="02020603050405020304" pitchFamily="18" charset="0"/>
                      </a:rPr>
                      <m:t>=±</m:t>
                    </m:r>
                    <m:r>
                      <a:rPr lang="en-US" altLang="ja-JP" sz="2400" b="0" i="1" dirty="0" smtClean="0">
                        <a:solidFill>
                          <a:schemeClr val="tx1"/>
                        </a:solidFill>
                        <a:latin typeface="Cambria Math"/>
                        <a:ea typeface="Cambria Math"/>
                        <a:cs typeface="Times New Roman" panose="02020603050405020304" pitchFamily="18" charset="0"/>
                      </a:rPr>
                      <m:t>2</m:t>
                    </m:r>
                  </m:oMath>
                </a14:m>
                <a:r>
                  <a:rPr lang="ja-JP" altLang="en-US" sz="2400" dirty="0">
                    <a:solidFill>
                      <a:schemeClr val="tx1"/>
                    </a:solidFill>
                    <a:latin typeface="Times New Roman" panose="02020603050405020304" pitchFamily="18" charset="0"/>
                    <a:cs typeface="Times New Roman" panose="02020603050405020304" pitchFamily="18" charset="0"/>
                  </a:rPr>
                  <a:t>．</a:t>
                </a:r>
                <a:endParaRPr lang="en-US" altLang="ja-JP" sz="2400" dirty="0">
                  <a:solidFill>
                    <a:schemeClr val="tx1"/>
                  </a:solidFill>
                  <a:latin typeface="Times New Roman" panose="02020603050405020304" pitchFamily="18" charset="0"/>
                  <a:cs typeface="Times New Roman" panose="02020603050405020304" pitchFamily="18" charset="0"/>
                </a:endParaRPr>
              </a:p>
              <a:p>
                <a:pPr lvl="2"/>
                <a:r>
                  <a:rPr lang="ja-JP" altLang="en-US" sz="2100" dirty="0">
                    <a:solidFill>
                      <a:schemeClr val="tx1"/>
                    </a:solidFill>
                    <a:latin typeface="Times New Roman" panose="02020603050405020304" pitchFamily="18" charset="0"/>
                    <a:cs typeface="Times New Roman" panose="02020603050405020304" pitchFamily="18" charset="0"/>
                  </a:rPr>
                  <a:t>例</a:t>
                </a:r>
                <a:r>
                  <a:rPr lang="ja-JP" altLang="en-US" sz="2100" dirty="0">
                    <a:latin typeface="Times New Roman" panose="02020603050405020304" pitchFamily="18" charset="0"/>
                    <a:cs typeface="Times New Roman" panose="02020603050405020304" pitchFamily="18" charset="0"/>
                  </a:rPr>
                  <a:t>：　</a:t>
                </a:r>
                <a14:m>
                  <m:oMath xmlns:m="http://schemas.openxmlformats.org/officeDocument/2006/math">
                    <m:sSup>
                      <m:sSupPr>
                        <m:ctrlPr>
                          <a:rPr lang="en-US" altLang="ja-JP" sz="2100" i="1" dirty="0">
                            <a:solidFill>
                              <a:schemeClr val="tx1"/>
                            </a:solidFill>
                            <a:latin typeface="Cambria Math" panose="02040503050406030204" pitchFamily="18" charset="0"/>
                            <a:cs typeface="Times New Roman" panose="02020603050405020304" pitchFamily="18" charset="0"/>
                          </a:rPr>
                        </m:ctrlPr>
                      </m:sSupPr>
                      <m:e>
                        <m:r>
                          <a:rPr lang="en-US" altLang="ja-JP" sz="2100" i="1" dirty="0">
                            <a:solidFill>
                              <a:schemeClr val="tx1"/>
                            </a:solidFill>
                            <a:latin typeface="Cambria Math"/>
                            <a:cs typeface="Times New Roman" panose="02020603050405020304" pitchFamily="18" charset="0"/>
                          </a:rPr>
                          <m:t>𝑥</m:t>
                        </m:r>
                      </m:e>
                      <m:sup>
                        <m:r>
                          <a:rPr lang="en-US" altLang="ja-JP" sz="2100" i="1" dirty="0">
                            <a:solidFill>
                              <a:schemeClr val="tx1"/>
                            </a:solidFill>
                            <a:latin typeface="Cambria Math"/>
                            <a:cs typeface="Times New Roman" panose="02020603050405020304" pitchFamily="18" charset="0"/>
                          </a:rPr>
                          <m:t>2</m:t>
                        </m:r>
                      </m:sup>
                    </m:sSup>
                    <m:r>
                      <a:rPr lang="en-US" altLang="ja-JP" sz="2100" i="1" dirty="0">
                        <a:solidFill>
                          <a:schemeClr val="tx1"/>
                        </a:solidFill>
                        <a:latin typeface="Cambria Math"/>
                        <a:cs typeface="Times New Roman" panose="02020603050405020304" pitchFamily="18" charset="0"/>
                      </a:rPr>
                      <m:t>=</m:t>
                    </m:r>
                    <m:r>
                      <a:rPr lang="en-US" altLang="ja-JP" sz="2100" b="0" i="1" dirty="0" smtClean="0">
                        <a:solidFill>
                          <a:schemeClr val="tx1"/>
                        </a:solidFill>
                        <a:latin typeface="Cambria Math"/>
                        <a:cs typeface="Times New Roman" panose="02020603050405020304" pitchFamily="18" charset="0"/>
                      </a:rPr>
                      <m:t>3 </m:t>
                    </m:r>
                  </m:oMath>
                </a14:m>
                <a:endParaRPr lang="en-US" altLang="ja-JP" sz="2100" b="0" dirty="0">
                  <a:solidFill>
                    <a:schemeClr val="tx1"/>
                  </a:solidFill>
                  <a:latin typeface="Times New Roman" panose="02020603050405020304" pitchFamily="18" charset="0"/>
                  <a:cs typeface="Times New Roman" panose="02020603050405020304" pitchFamily="18" charset="0"/>
                </a:endParaRPr>
              </a:p>
              <a:p>
                <a:pPr marL="274320" lvl="1" indent="0">
                  <a:buNone/>
                </a:pPr>
                <a:r>
                  <a:rPr lang="en-US" altLang="ja-JP" sz="2400" dirty="0">
                    <a:solidFill>
                      <a:schemeClr val="tx1"/>
                    </a:solidFill>
                    <a:latin typeface="Times New Roman" panose="02020603050405020304" pitchFamily="18" charset="0"/>
                    <a:cs typeface="Times New Roman" panose="02020603050405020304" pitchFamily="18" charset="0"/>
                  </a:rPr>
                  <a:t>		</a:t>
                </a:r>
                <a:r>
                  <a:rPr lang="ja-JP" altLang="en-US" sz="2400" dirty="0">
                    <a:solidFill>
                      <a:schemeClr val="tx1"/>
                    </a:solidFill>
                    <a:latin typeface="Times New Roman" panose="02020603050405020304" pitchFamily="18" charset="0"/>
                    <a:cs typeface="Times New Roman" panose="02020603050405020304" pitchFamily="18" charset="0"/>
                  </a:rPr>
                  <a:t>⇒</a:t>
                </a:r>
                <a:r>
                  <a:rPr lang="en-US" altLang="ja-JP" sz="2400" dirty="0">
                    <a:solidFill>
                      <a:schemeClr val="tx1"/>
                    </a:solidFill>
                    <a:latin typeface="Times New Roman" panose="02020603050405020304" pitchFamily="18" charset="0"/>
                    <a:cs typeface="Times New Roman" panose="02020603050405020304" pitchFamily="18" charset="0"/>
                  </a:rPr>
                  <a:t>2</a:t>
                </a:r>
                <a:r>
                  <a:rPr lang="ja-JP" altLang="en-US" sz="2400" dirty="0">
                    <a:solidFill>
                      <a:schemeClr val="tx1"/>
                    </a:solidFill>
                    <a:latin typeface="Times New Roman" panose="02020603050405020304" pitchFamily="18" charset="0"/>
                    <a:cs typeface="Times New Roman" panose="02020603050405020304" pitchFamily="18" charset="0"/>
                  </a:rPr>
                  <a:t>乗して</a:t>
                </a:r>
                <a:r>
                  <a:rPr lang="en-US" altLang="ja-JP" sz="2400" dirty="0">
                    <a:solidFill>
                      <a:schemeClr val="tx1"/>
                    </a:solidFill>
                    <a:latin typeface="Times New Roman" panose="02020603050405020304" pitchFamily="18" charset="0"/>
                    <a:cs typeface="Times New Roman" panose="02020603050405020304" pitchFamily="18" charset="0"/>
                  </a:rPr>
                  <a:t>3</a:t>
                </a:r>
                <a:r>
                  <a:rPr lang="ja-JP" altLang="en-US" sz="2400" dirty="0">
                    <a:solidFill>
                      <a:schemeClr val="tx1"/>
                    </a:solidFill>
                    <a:latin typeface="Times New Roman" panose="02020603050405020304" pitchFamily="18" charset="0"/>
                    <a:cs typeface="Times New Roman" panose="02020603050405020304" pitchFamily="18" charset="0"/>
                  </a:rPr>
                  <a:t>になる数は</a:t>
                </a:r>
                <a:r>
                  <a:rPr lang="en-US" altLang="ja-JP" sz="2400" dirty="0">
                    <a:solidFill>
                      <a:schemeClr val="tx1"/>
                    </a:solidFill>
                    <a:latin typeface="Times New Roman" panose="02020603050405020304" pitchFamily="18" charset="0"/>
                    <a:cs typeface="Times New Roman" panose="02020603050405020304" pitchFamily="18" charset="0"/>
                  </a:rPr>
                  <a:t>±</a:t>
                </a:r>
                <a14:m>
                  <m:oMath xmlns:m="http://schemas.openxmlformats.org/officeDocument/2006/math">
                    <m:rad>
                      <m:radPr>
                        <m:degHide m:val="on"/>
                        <m:ctrlPr>
                          <a:rPr lang="en-US" altLang="ja-JP" sz="2400" i="1" dirty="0" smtClean="0">
                            <a:solidFill>
                              <a:schemeClr val="tx1"/>
                            </a:solidFill>
                            <a:latin typeface="Cambria Math" panose="02040503050406030204" pitchFamily="18" charset="0"/>
                            <a:cs typeface="Times New Roman" panose="02020603050405020304" pitchFamily="18" charset="0"/>
                          </a:rPr>
                        </m:ctrlPr>
                      </m:radPr>
                      <m:deg/>
                      <m:e>
                        <m:r>
                          <a:rPr lang="en-US" altLang="ja-JP" sz="2400" b="0" i="1" dirty="0" smtClean="0">
                            <a:solidFill>
                              <a:schemeClr val="tx1"/>
                            </a:solidFill>
                            <a:latin typeface="Cambria Math"/>
                            <a:cs typeface="Times New Roman" panose="02020603050405020304" pitchFamily="18" charset="0"/>
                          </a:rPr>
                          <m:t>3</m:t>
                        </m:r>
                      </m:e>
                    </m:rad>
                    <m:r>
                      <a:rPr lang="en-US" altLang="ja-JP" sz="2400" i="1" dirty="0">
                        <a:solidFill>
                          <a:schemeClr val="tx1"/>
                        </a:solidFill>
                        <a:latin typeface="Cambria Math"/>
                        <a:cs typeface="Times New Roman" panose="02020603050405020304" pitchFamily="18" charset="0"/>
                      </a:rPr>
                      <m:t> </m:t>
                    </m:r>
                  </m:oMath>
                </a14:m>
                <a:r>
                  <a:rPr lang="ja-JP" altLang="en-US" sz="2400" dirty="0">
                    <a:solidFill>
                      <a:schemeClr val="tx1"/>
                    </a:solidFill>
                    <a:latin typeface="Times New Roman" panose="02020603050405020304" pitchFamily="18" charset="0"/>
                    <a:cs typeface="Times New Roman" panose="02020603050405020304" pitchFamily="18" charset="0"/>
                  </a:rPr>
                  <a:t>．すなわち</a:t>
                </a:r>
                <a14:m>
                  <m:oMath xmlns:m="http://schemas.openxmlformats.org/officeDocument/2006/math">
                    <m:r>
                      <a:rPr lang="en-US" altLang="ja-JP" sz="2400" b="0" i="1" dirty="0" smtClean="0">
                        <a:solidFill>
                          <a:schemeClr val="tx1"/>
                        </a:solidFill>
                        <a:latin typeface="Cambria Math"/>
                        <a:cs typeface="Times New Roman" panose="02020603050405020304" pitchFamily="18" charset="0"/>
                      </a:rPr>
                      <m:t>𝑥</m:t>
                    </m:r>
                    <m:r>
                      <a:rPr lang="en-US" altLang="ja-JP" sz="2400" b="0" i="1" dirty="0" smtClean="0">
                        <a:solidFill>
                          <a:schemeClr val="tx1"/>
                        </a:solidFill>
                        <a:latin typeface="Cambria Math"/>
                        <a:ea typeface="Cambria Math"/>
                        <a:cs typeface="Times New Roman" panose="02020603050405020304" pitchFamily="18" charset="0"/>
                      </a:rPr>
                      <m:t>=±</m:t>
                    </m:r>
                    <m:rad>
                      <m:radPr>
                        <m:degHide m:val="on"/>
                        <m:ctrlPr>
                          <a:rPr lang="en-US" altLang="ja-JP" sz="2400" b="0" i="1" dirty="0" smtClean="0">
                            <a:solidFill>
                              <a:schemeClr val="tx1"/>
                            </a:solidFill>
                            <a:latin typeface="Cambria Math" panose="02040503050406030204" pitchFamily="18" charset="0"/>
                            <a:ea typeface="Cambria Math"/>
                            <a:cs typeface="Times New Roman" panose="02020603050405020304" pitchFamily="18" charset="0"/>
                          </a:rPr>
                        </m:ctrlPr>
                      </m:radPr>
                      <m:deg/>
                      <m:e>
                        <m:r>
                          <a:rPr lang="en-US" altLang="ja-JP" sz="2400" b="0" i="1" dirty="0" smtClean="0">
                            <a:solidFill>
                              <a:schemeClr val="tx1"/>
                            </a:solidFill>
                            <a:latin typeface="Cambria Math"/>
                            <a:ea typeface="Cambria Math"/>
                            <a:cs typeface="Times New Roman" panose="02020603050405020304" pitchFamily="18" charset="0"/>
                          </a:rPr>
                          <m:t>3</m:t>
                        </m:r>
                      </m:e>
                    </m:rad>
                    <m:r>
                      <a:rPr lang="en-US" altLang="ja-JP" sz="2400" i="1" dirty="0">
                        <a:solidFill>
                          <a:schemeClr val="tx1"/>
                        </a:solidFill>
                        <a:latin typeface="Cambria Math"/>
                        <a:cs typeface="Times New Roman" panose="02020603050405020304" pitchFamily="18" charset="0"/>
                      </a:rPr>
                      <m:t> </m:t>
                    </m:r>
                  </m:oMath>
                </a14:m>
                <a:r>
                  <a:rPr lang="en-US" altLang="ja-JP" sz="2400" dirty="0">
                    <a:solidFill>
                      <a:schemeClr val="tx1"/>
                    </a:solidFill>
                    <a:latin typeface="Times New Roman" panose="02020603050405020304" pitchFamily="18" charset="0"/>
                    <a:cs typeface="Times New Roman" panose="02020603050405020304" pitchFamily="18" charset="0"/>
                  </a:rPr>
                  <a:t>. </a:t>
                </a:r>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rotWithShape="1">
                <a:blip r:embed="rId2"/>
                <a:stretch>
                  <a:fillRect l="-444" r="-2000"/>
                </a:stretch>
              </a:blipFill>
            </p:spPr>
            <p:txBody>
              <a:bodyPr/>
              <a:lstStyle/>
              <a:p>
                <a:r>
                  <a:rPr lang="ja-JP" altLang="en-US">
                    <a:noFill/>
                  </a:rPr>
                  <a:t> </a:t>
                </a:r>
              </a:p>
            </p:txBody>
          </p:sp>
        </mc:Fallback>
      </mc:AlternateContent>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37</a:t>
            </a:fld>
            <a:endParaRPr kumimoji="1" lang="ja-JP" altLang="en-US"/>
          </a:p>
        </p:txBody>
      </p:sp>
      <p:sp>
        <p:nvSpPr>
          <p:cNvPr id="6" name="日付プレースホルダー 5">
            <a:extLst>
              <a:ext uri="{FF2B5EF4-FFF2-40B4-BE49-F238E27FC236}">
                <a16:creationId xmlns:a16="http://schemas.microsoft.com/office/drawing/2014/main" id="{105DF7C6-DE9C-4B14-A8DE-E2E8BDDC0872}"/>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109972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500"/>
                                        <p:tgtEl>
                                          <p:spTgt spid="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fade">
                                      <p:cBhvr>
                                        <p:cTn id="12" dur="500"/>
                                        <p:tgtEl>
                                          <p:spTgt spid="4">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animEffect transition="in" filter="fade">
                                      <p:cBhvr>
                                        <p:cTn id="15" dur="500"/>
                                        <p:tgtEl>
                                          <p:spTgt spid="4">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6" end="6"/>
                                            </p:txEl>
                                          </p:spTgt>
                                        </p:tgtEl>
                                        <p:attrNameLst>
                                          <p:attrName>style.visibility</p:attrName>
                                        </p:attrNameLst>
                                      </p:cBhvr>
                                      <p:to>
                                        <p:strVal val="visible"/>
                                      </p:to>
                                    </p:set>
                                    <p:animEffect transition="in" filter="fade">
                                      <p:cBhvr>
                                        <p:cTn id="20" dur="500"/>
                                        <p:tgtEl>
                                          <p:spTgt spid="4">
                                            <p:txEl>
                                              <p:pRg st="6" end="6"/>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animEffect transition="in" filter="fade">
                                      <p:cBhvr>
                                        <p:cTn id="23"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a:t>
            </a:r>
            <a:br>
              <a:rPr lang="en-US" altLang="ja-JP" dirty="0">
                <a:solidFill>
                  <a:srgbClr val="0070C0"/>
                </a:solidFill>
              </a:rPr>
            </a:br>
            <a:r>
              <a:rPr lang="ja-JP" altLang="en-US" dirty="0">
                <a:solidFill>
                  <a:srgbClr val="0070C0"/>
                </a:solidFill>
              </a:rPr>
              <a:t>因数分解</a:t>
            </a:r>
            <a:endParaRPr kumimoji="1" lang="ja-JP" altLang="en-US" dirty="0">
              <a:solidFill>
                <a:srgbClr val="0070C0"/>
              </a:solidFill>
            </a:endParaRP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normAutofit/>
              </a:bodyPr>
              <a:lstStyle/>
              <a:p>
                <a:r>
                  <a:rPr kumimoji="1" lang="ja-JP" altLang="en-US" sz="2400" dirty="0">
                    <a:latin typeface="Times New Roman" panose="02020603050405020304" pitchFamily="18" charset="0"/>
                    <a:cs typeface="Times New Roman" panose="02020603050405020304" pitchFamily="18" charset="0"/>
                  </a:rPr>
                  <a:t>以下のような</a:t>
                </a:r>
                <a:r>
                  <a:rPr kumimoji="1" lang="en-US" altLang="ja-JP" sz="2400" dirty="0">
                    <a:latin typeface="Times New Roman" panose="02020603050405020304" pitchFamily="18" charset="0"/>
                    <a:cs typeface="Times New Roman" panose="02020603050405020304" pitchFamily="18" charset="0"/>
                  </a:rPr>
                  <a:t>2</a:t>
                </a:r>
                <a:r>
                  <a:rPr kumimoji="1" lang="ja-JP" altLang="en-US" sz="2400" dirty="0">
                    <a:latin typeface="Times New Roman" panose="02020603050405020304" pitchFamily="18" charset="0"/>
                    <a:cs typeface="Times New Roman" panose="02020603050405020304" pitchFamily="18" charset="0"/>
                  </a:rPr>
                  <a:t>次関数を考えてみる．</a:t>
                </a:r>
                <a:endParaRPr kumimoji="1" lang="en-US" altLang="ja-JP" sz="2400" dirty="0">
                  <a:latin typeface="Times New Roman" panose="02020603050405020304" pitchFamily="18" charset="0"/>
                  <a:cs typeface="Times New Roman" panose="02020603050405020304" pitchFamily="18" charset="0"/>
                </a:endParaRPr>
              </a:p>
              <a:p>
                <a:pPr lvl="1"/>
                <a14:m>
                  <m:oMath xmlns:m="http://schemas.openxmlformats.org/officeDocument/2006/math">
                    <m:sSup>
                      <m:sSupPr>
                        <m:ctrlPr>
                          <a:rPr lang="en-US" altLang="ja-JP" sz="2600" i="1" smtClean="0">
                            <a:solidFill>
                              <a:schemeClr val="tx1"/>
                            </a:solidFill>
                            <a:latin typeface="Cambria Math" panose="02040503050406030204" pitchFamily="18" charset="0"/>
                          </a:rPr>
                        </m:ctrlPr>
                      </m:sSupPr>
                      <m:e>
                        <m:r>
                          <a:rPr lang="en-US" altLang="ja-JP" sz="2600" b="0" i="1" smtClean="0">
                            <a:solidFill>
                              <a:schemeClr val="tx1"/>
                            </a:solidFill>
                            <a:latin typeface="Cambria Math"/>
                          </a:rPr>
                          <m:t>𝑥</m:t>
                        </m:r>
                      </m:e>
                      <m:sup>
                        <m:r>
                          <a:rPr lang="en-US" altLang="ja-JP" sz="2600" b="0" i="1" smtClean="0">
                            <a:solidFill>
                              <a:schemeClr val="tx1"/>
                            </a:solidFill>
                            <a:latin typeface="Cambria Math"/>
                          </a:rPr>
                          <m:t>2</m:t>
                        </m:r>
                      </m:sup>
                    </m:sSup>
                    <m:r>
                      <a:rPr lang="en-US" altLang="ja-JP" sz="2600" b="0" i="1" smtClean="0">
                        <a:solidFill>
                          <a:schemeClr val="tx1"/>
                        </a:solidFill>
                        <a:latin typeface="Cambria Math"/>
                      </a:rPr>
                      <m:t>+2</m:t>
                    </m:r>
                    <m:r>
                      <a:rPr lang="en-US" altLang="ja-JP" sz="2600" b="0" i="1" smtClean="0">
                        <a:solidFill>
                          <a:schemeClr val="tx1"/>
                        </a:solidFill>
                        <a:latin typeface="Cambria Math"/>
                      </a:rPr>
                      <m:t>𝑥</m:t>
                    </m:r>
                    <m:r>
                      <a:rPr lang="en-US" altLang="ja-JP" sz="2600" b="0" i="1" smtClean="0">
                        <a:solidFill>
                          <a:schemeClr val="tx1"/>
                        </a:solidFill>
                        <a:latin typeface="Cambria Math"/>
                      </a:rPr>
                      <m:t>=0</m:t>
                    </m:r>
                  </m:oMath>
                </a14:m>
                <a:endParaRPr lang="en-US" altLang="ja-JP" sz="2600" dirty="0">
                  <a:solidFill>
                    <a:schemeClr val="tx1"/>
                  </a:solidFill>
                  <a:latin typeface="Times New Roman" panose="02020603050405020304" pitchFamily="18" charset="0"/>
                  <a:cs typeface="Times New Roman" panose="02020603050405020304" pitchFamily="18" charset="0"/>
                </a:endParaRPr>
              </a:p>
              <a:p>
                <a:pPr lvl="1"/>
                <a:endParaRPr lang="en-US" altLang="ja-JP" sz="2600" dirty="0">
                  <a:solidFill>
                    <a:schemeClr val="tx1"/>
                  </a:solidFill>
                  <a:latin typeface="Times New Roman" panose="02020603050405020304" pitchFamily="18" charset="0"/>
                  <a:cs typeface="Times New Roman" panose="02020603050405020304" pitchFamily="18" charset="0"/>
                </a:endParaRPr>
              </a:p>
              <a:p>
                <a:pPr lvl="1"/>
                <a:r>
                  <a:rPr lang="ja-JP" altLang="en-US" sz="2600" dirty="0">
                    <a:solidFill>
                      <a:schemeClr val="tx1"/>
                    </a:solidFill>
                    <a:latin typeface="Times New Roman" panose="02020603050405020304" pitchFamily="18" charset="0"/>
                    <a:cs typeface="Times New Roman" panose="02020603050405020304" pitchFamily="18" charset="0"/>
                  </a:rPr>
                  <a:t>方程式の計算規則より次のような</a:t>
                </a:r>
                <a:r>
                  <a:rPr lang="en-US" altLang="ja-JP" sz="2600" dirty="0">
                    <a:solidFill>
                      <a:schemeClr val="tx1"/>
                    </a:solidFill>
                    <a:latin typeface="Times New Roman" panose="02020603050405020304" pitchFamily="18" charset="0"/>
                    <a:cs typeface="Times New Roman" panose="02020603050405020304" pitchFamily="18" charset="0"/>
                  </a:rPr>
                  <a:t>1</a:t>
                </a:r>
                <a:r>
                  <a:rPr lang="ja-JP" altLang="en-US" sz="2600" dirty="0">
                    <a:solidFill>
                      <a:schemeClr val="tx1"/>
                    </a:solidFill>
                    <a:latin typeface="Times New Roman" panose="02020603050405020304" pitchFamily="18" charset="0"/>
                    <a:cs typeface="Times New Roman" panose="02020603050405020304" pitchFamily="18" charset="0"/>
                  </a:rPr>
                  <a:t>次式の掛け算に変形．</a:t>
                </a:r>
                <a:endParaRPr lang="en-US" altLang="ja-JP" sz="2600" dirty="0">
                  <a:solidFill>
                    <a:schemeClr val="tx1"/>
                  </a:solidFill>
                  <a:latin typeface="Times New Roman" panose="02020603050405020304" pitchFamily="18" charset="0"/>
                  <a:cs typeface="Times New Roman" panose="02020603050405020304" pitchFamily="18" charset="0"/>
                </a:endParaRPr>
              </a:p>
              <a:p>
                <a:pPr lvl="1"/>
                <a14:m>
                  <m:oMath xmlns:m="http://schemas.openxmlformats.org/officeDocument/2006/math">
                    <m:r>
                      <a:rPr lang="en-US" altLang="ja-JP" sz="2600" i="1" smtClean="0">
                        <a:solidFill>
                          <a:srgbClr val="FF0000"/>
                        </a:solidFill>
                        <a:latin typeface="Cambria Math"/>
                      </a:rPr>
                      <m:t>𝑥</m:t>
                    </m:r>
                    <m:d>
                      <m:dPr>
                        <m:ctrlPr>
                          <a:rPr lang="en-US" altLang="ja-JP" sz="2600" i="1" smtClean="0">
                            <a:solidFill>
                              <a:srgbClr val="FF0000"/>
                            </a:solidFill>
                            <a:latin typeface="Cambria Math" panose="02040503050406030204" pitchFamily="18" charset="0"/>
                          </a:rPr>
                        </m:ctrlPr>
                      </m:dPr>
                      <m:e>
                        <m:r>
                          <a:rPr lang="en-US" altLang="ja-JP" sz="2600" b="0" i="1" smtClean="0">
                            <a:solidFill>
                              <a:srgbClr val="FF0000"/>
                            </a:solidFill>
                            <a:latin typeface="Cambria Math"/>
                          </a:rPr>
                          <m:t>𝑥</m:t>
                        </m:r>
                        <m:r>
                          <a:rPr lang="en-US" altLang="ja-JP" sz="2600" b="0" i="1" smtClean="0">
                            <a:solidFill>
                              <a:srgbClr val="FF0000"/>
                            </a:solidFill>
                            <a:latin typeface="Cambria Math"/>
                          </a:rPr>
                          <m:t>+2</m:t>
                        </m:r>
                      </m:e>
                    </m:d>
                    <m:r>
                      <a:rPr lang="en-US" altLang="ja-JP" sz="2600" i="1">
                        <a:solidFill>
                          <a:srgbClr val="FF0000"/>
                        </a:solidFill>
                        <a:latin typeface="Cambria Math"/>
                      </a:rPr>
                      <m:t>=0</m:t>
                    </m:r>
                  </m:oMath>
                </a14:m>
                <a:endParaRPr lang="en-US" altLang="ja-JP" sz="2600" dirty="0">
                  <a:solidFill>
                    <a:srgbClr val="FF0000"/>
                  </a:solidFill>
                  <a:latin typeface="Times New Roman" panose="02020603050405020304" pitchFamily="18" charset="0"/>
                  <a:cs typeface="Times New Roman" panose="02020603050405020304" pitchFamily="18" charset="0"/>
                </a:endParaRPr>
              </a:p>
              <a:p>
                <a:pPr marL="274320" lvl="1" indent="0">
                  <a:buNone/>
                </a:pPr>
                <a:endParaRPr kumimoji="1" lang="en-US" altLang="ja-JP" sz="2600" dirty="0">
                  <a:solidFill>
                    <a:schemeClr val="tx1"/>
                  </a:solidFill>
                  <a:latin typeface="Times New Roman" panose="02020603050405020304" pitchFamily="18" charset="0"/>
                  <a:cs typeface="Times New Roman" panose="02020603050405020304" pitchFamily="18" charset="0"/>
                </a:endParaRPr>
              </a:p>
              <a:p>
                <a:pPr marL="274320" lvl="1" indent="0">
                  <a:buNone/>
                </a:pPr>
                <a:r>
                  <a:rPr kumimoji="1" lang="ja-JP" altLang="en-US" sz="2600"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r>
                      <a:rPr kumimoji="1" lang="en-US" altLang="ja-JP" sz="2600" b="0" i="1" smtClean="0">
                        <a:solidFill>
                          <a:srgbClr val="FF0000"/>
                        </a:solidFill>
                        <a:latin typeface="Cambria Math"/>
                        <a:cs typeface="Times New Roman" panose="02020603050405020304" pitchFamily="18" charset="0"/>
                      </a:rPr>
                      <m:t>𝑥</m:t>
                    </m:r>
                    <m:r>
                      <a:rPr kumimoji="1" lang="en-US" altLang="ja-JP" sz="2600" b="0" i="1" smtClean="0">
                        <a:solidFill>
                          <a:srgbClr val="FF0000"/>
                        </a:solidFill>
                        <a:latin typeface="Cambria Math"/>
                        <a:cs typeface="Times New Roman" panose="02020603050405020304" pitchFamily="18" charset="0"/>
                      </a:rPr>
                      <m:t>=0</m:t>
                    </m:r>
                  </m:oMath>
                </a14:m>
                <a:r>
                  <a:rPr kumimoji="1" lang="ja-JP" altLang="en-US" sz="2600" dirty="0">
                    <a:solidFill>
                      <a:srgbClr val="FF0000"/>
                    </a:solidFill>
                    <a:latin typeface="Times New Roman" panose="02020603050405020304" pitchFamily="18" charset="0"/>
                    <a:cs typeface="Times New Roman" panose="02020603050405020304" pitchFamily="18" charset="0"/>
                  </a:rPr>
                  <a:t> </a:t>
                </a:r>
                <a:r>
                  <a:rPr kumimoji="1" lang="ja-JP" altLang="en-US" sz="2600" dirty="0">
                    <a:solidFill>
                      <a:schemeClr val="tx1"/>
                    </a:solidFill>
                    <a:latin typeface="Times New Roman" panose="02020603050405020304" pitchFamily="18" charset="0"/>
                    <a:cs typeface="Times New Roman" panose="02020603050405020304" pitchFamily="18" charset="0"/>
                  </a:rPr>
                  <a:t>と </a:t>
                </a:r>
                <a14:m>
                  <m:oMath xmlns:m="http://schemas.openxmlformats.org/officeDocument/2006/math">
                    <m:r>
                      <a:rPr lang="en-US" altLang="ja-JP" sz="2600" i="1" smtClean="0">
                        <a:solidFill>
                          <a:srgbClr val="FF0000"/>
                        </a:solidFill>
                        <a:latin typeface="Cambria Math"/>
                        <a:cs typeface="Times New Roman" panose="02020603050405020304" pitchFamily="18" charset="0"/>
                      </a:rPr>
                      <m:t>𝑥</m:t>
                    </m:r>
                    <m:r>
                      <a:rPr lang="en-US" altLang="ja-JP" sz="2600" i="1" smtClean="0">
                        <a:solidFill>
                          <a:srgbClr val="FF0000"/>
                        </a:solidFill>
                        <a:latin typeface="Cambria Math"/>
                        <a:cs typeface="Times New Roman" panose="02020603050405020304" pitchFamily="18" charset="0"/>
                      </a:rPr>
                      <m:t>=−2</m:t>
                    </m:r>
                  </m:oMath>
                </a14:m>
                <a:r>
                  <a:rPr kumimoji="1" lang="ja-JP" altLang="en-US" sz="2600" dirty="0">
                    <a:solidFill>
                      <a:schemeClr val="tx1"/>
                    </a:solidFill>
                    <a:latin typeface="Times New Roman" panose="02020603050405020304" pitchFamily="18" charset="0"/>
                    <a:cs typeface="Times New Roman" panose="02020603050405020304" pitchFamily="18" charset="0"/>
                  </a:rPr>
                  <a:t> の時</a:t>
                </a:r>
                <a14:m>
                  <m:oMath xmlns:m="http://schemas.openxmlformats.org/officeDocument/2006/math">
                    <m:sSup>
                      <m:sSupPr>
                        <m:ctrlPr>
                          <a:rPr lang="en-US" altLang="ja-JP" sz="2600" i="1">
                            <a:solidFill>
                              <a:schemeClr val="tx1"/>
                            </a:solidFill>
                            <a:latin typeface="Cambria Math" panose="02040503050406030204" pitchFamily="18" charset="0"/>
                          </a:rPr>
                        </m:ctrlPr>
                      </m:sSupPr>
                      <m:e>
                        <m:r>
                          <a:rPr lang="en-US" altLang="ja-JP" sz="2600" i="1">
                            <a:solidFill>
                              <a:schemeClr val="tx1"/>
                            </a:solidFill>
                            <a:latin typeface="Cambria Math"/>
                          </a:rPr>
                          <m:t>𝑥</m:t>
                        </m:r>
                      </m:e>
                      <m:sup>
                        <m:r>
                          <a:rPr lang="en-US" altLang="ja-JP" sz="2600" i="1">
                            <a:solidFill>
                              <a:schemeClr val="tx1"/>
                            </a:solidFill>
                            <a:latin typeface="Cambria Math"/>
                          </a:rPr>
                          <m:t>2</m:t>
                        </m:r>
                      </m:sup>
                    </m:sSup>
                    <m:r>
                      <a:rPr lang="en-US" altLang="ja-JP" sz="2600" i="1">
                        <a:solidFill>
                          <a:schemeClr val="tx1"/>
                        </a:solidFill>
                        <a:latin typeface="Cambria Math"/>
                      </a:rPr>
                      <m:t>+2</m:t>
                    </m:r>
                    <m:r>
                      <a:rPr lang="en-US" altLang="ja-JP" sz="2600" i="1">
                        <a:solidFill>
                          <a:schemeClr val="tx1"/>
                        </a:solidFill>
                        <a:latin typeface="Cambria Math"/>
                      </a:rPr>
                      <m:t>𝑥</m:t>
                    </m:r>
                    <m:r>
                      <a:rPr lang="en-US" altLang="ja-JP" sz="2600" i="1">
                        <a:solidFill>
                          <a:schemeClr val="tx1"/>
                        </a:solidFill>
                        <a:latin typeface="Cambria Math"/>
                      </a:rPr>
                      <m:t>=0</m:t>
                    </m:r>
                  </m:oMath>
                </a14:m>
                <a:r>
                  <a:rPr lang="ja-JP" altLang="en-US" sz="2600" dirty="0">
                    <a:solidFill>
                      <a:schemeClr val="tx1"/>
                    </a:solidFill>
                    <a:latin typeface="Times New Roman" panose="02020603050405020304" pitchFamily="18" charset="0"/>
                    <a:cs typeface="Times New Roman" panose="02020603050405020304" pitchFamily="18" charset="0"/>
                  </a:rPr>
                  <a:t>となることが分かる．</a:t>
                </a:r>
                <a:endParaRPr lang="en-US" altLang="ja-JP" sz="2600" dirty="0">
                  <a:solidFill>
                    <a:schemeClr val="tx1"/>
                  </a:solidFill>
                  <a:latin typeface="Times New Roman" panose="02020603050405020304" pitchFamily="18" charset="0"/>
                  <a:cs typeface="Times New Roman" panose="02020603050405020304" pitchFamily="18" charset="0"/>
                </a:endParaRPr>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rotWithShape="1">
                <a:blip r:embed="rId2"/>
                <a:stretch>
                  <a:fillRect l="-444" t="-1358" r="-4074"/>
                </a:stretch>
              </a:blipFill>
            </p:spPr>
            <p:txBody>
              <a:bodyPr/>
              <a:lstStyle/>
              <a:p>
                <a:r>
                  <a:rPr lang="ja-JP" altLang="en-US">
                    <a:noFill/>
                  </a:rPr>
                  <a:t> </a:t>
                </a:r>
              </a:p>
            </p:txBody>
          </p:sp>
        </mc:Fallback>
      </mc:AlternateContent>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38</a:t>
            </a:fld>
            <a:endParaRPr kumimoji="1" lang="ja-JP" altLang="en-US"/>
          </a:p>
        </p:txBody>
      </p:sp>
      <p:sp>
        <p:nvSpPr>
          <p:cNvPr id="6" name="日付プレースホルダー 5">
            <a:extLst>
              <a:ext uri="{FF2B5EF4-FFF2-40B4-BE49-F238E27FC236}">
                <a16:creationId xmlns:a16="http://schemas.microsoft.com/office/drawing/2014/main" id="{2CF683FC-83D6-4042-A72F-7D617A7647F9}"/>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375898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500"/>
                                        <p:tgtEl>
                                          <p:spTgt spid="4">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4" end="4"/>
                                            </p:txEl>
                                          </p:spTgt>
                                        </p:tgtEl>
                                        <p:attrNameLst>
                                          <p:attrName>style.visibility</p:attrName>
                                        </p:attrNameLst>
                                      </p:cBhvr>
                                      <p:to>
                                        <p:strVal val="visible"/>
                                      </p:to>
                                    </p:set>
                                    <p:animEffect transition="in" filter="fade">
                                      <p:cBhvr>
                                        <p:cTn id="10" dur="500"/>
                                        <p:tgtEl>
                                          <p:spTgt spid="4">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animEffect transition="in" filter="fade">
                                      <p:cBhvr>
                                        <p:cTn id="15"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a:t>
            </a:r>
            <a:br>
              <a:rPr lang="en-US" altLang="ja-JP" dirty="0">
                <a:solidFill>
                  <a:srgbClr val="0070C0"/>
                </a:solidFill>
              </a:rPr>
            </a:br>
            <a:r>
              <a:rPr lang="ja-JP" altLang="en-US" dirty="0">
                <a:solidFill>
                  <a:srgbClr val="0070C0"/>
                </a:solidFill>
              </a:rPr>
              <a:t>因数分解</a:t>
            </a:r>
            <a:endParaRPr kumimoji="1" lang="ja-JP" altLang="en-US" dirty="0">
              <a:solidFill>
                <a:srgbClr val="0070C0"/>
              </a:solidFill>
            </a:endParaRP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normAutofit lnSpcReduction="10000"/>
              </a:bodyPr>
              <a:lstStyle/>
              <a:p>
                <a:pPr marL="274320" lvl="1" indent="0">
                  <a:buNone/>
                </a:pPr>
                <a:endParaRPr kumimoji="1" lang="en-US" altLang="ja-JP" sz="800" dirty="0">
                  <a:latin typeface="Times New Roman" panose="02020603050405020304" pitchFamily="18" charset="0"/>
                  <a:cs typeface="Times New Roman" panose="02020603050405020304" pitchFamily="18" charset="0"/>
                </a:endParaRPr>
              </a:p>
              <a:p>
                <a:r>
                  <a:rPr lang="en-US" altLang="ja-JP" sz="2400" dirty="0">
                    <a:latin typeface="Times New Roman" panose="02020603050405020304" pitchFamily="18" charset="0"/>
                    <a:cs typeface="Times New Roman" panose="02020603050405020304" pitchFamily="18" charset="0"/>
                  </a:rPr>
                  <a:t>2</a:t>
                </a:r>
                <a:r>
                  <a:rPr lang="ja-JP" altLang="en-US" sz="2400" dirty="0">
                    <a:latin typeface="Times New Roman" panose="02020603050405020304" pitchFamily="18" charset="0"/>
                    <a:cs typeface="Times New Roman" panose="02020603050405020304" pitchFamily="18" charset="0"/>
                  </a:rPr>
                  <a:t>次式を</a:t>
                </a:r>
                <a:r>
                  <a:rPr lang="en-US" altLang="ja-JP" sz="2400" dirty="0">
                    <a:solidFill>
                      <a:srgbClr val="FF0000"/>
                    </a:solidFill>
                    <a:latin typeface="Times New Roman" panose="02020603050405020304" pitchFamily="18" charset="0"/>
                    <a:cs typeface="Times New Roman" panose="02020603050405020304" pitchFamily="18" charset="0"/>
                  </a:rPr>
                  <a:t>1</a:t>
                </a:r>
                <a:r>
                  <a:rPr lang="ja-JP" altLang="en-US" sz="2400" dirty="0">
                    <a:solidFill>
                      <a:srgbClr val="FF0000"/>
                    </a:solidFill>
                    <a:latin typeface="Times New Roman" panose="02020603050405020304" pitchFamily="18" charset="0"/>
                    <a:cs typeface="Times New Roman" panose="02020603050405020304" pitchFamily="18" charset="0"/>
                  </a:rPr>
                  <a:t>次式の積（掛け算）の形で表現</a:t>
                </a:r>
                <a:r>
                  <a:rPr lang="ja-JP" altLang="en-US" sz="2400" dirty="0">
                    <a:latin typeface="Times New Roman" panose="02020603050405020304" pitchFamily="18" charset="0"/>
                    <a:cs typeface="Times New Roman" panose="02020603050405020304" pitchFamily="18" charset="0"/>
                  </a:rPr>
                  <a:t>できれば，</a:t>
                </a:r>
                <a:r>
                  <a:rPr lang="en-US" altLang="ja-JP" sz="2400" dirty="0">
                    <a:latin typeface="Times New Roman" panose="02020603050405020304" pitchFamily="18" charset="0"/>
                    <a:cs typeface="Times New Roman" panose="02020603050405020304" pitchFamily="18" charset="0"/>
                  </a:rPr>
                  <a:t>2</a:t>
                </a:r>
                <a:r>
                  <a:rPr lang="ja-JP" altLang="en-US" sz="2400" dirty="0">
                    <a:latin typeface="Times New Roman" panose="02020603050405020304" pitchFamily="18" charset="0"/>
                    <a:cs typeface="Times New Roman" panose="02020603050405020304" pitchFamily="18" charset="0"/>
                  </a:rPr>
                  <a:t>次方程式を解く手がかりになる．</a:t>
                </a:r>
                <a:endParaRPr lang="en-US" altLang="ja-JP" sz="2400" dirty="0">
                  <a:latin typeface="Times New Roman" panose="02020603050405020304" pitchFamily="18" charset="0"/>
                  <a:cs typeface="Times New Roman" panose="02020603050405020304" pitchFamily="18" charset="0"/>
                </a:endParaRPr>
              </a:p>
              <a:p>
                <a:endParaRPr lang="en-US" altLang="ja-JP" sz="2400" dirty="0">
                  <a:latin typeface="Times New Roman" panose="02020603050405020304" pitchFamily="18" charset="0"/>
                  <a:cs typeface="Times New Roman" panose="02020603050405020304" pitchFamily="18" charset="0"/>
                </a:endParaRPr>
              </a:p>
              <a:p>
                <a:pPr lvl="1"/>
                <a:r>
                  <a:rPr lang="en-US" altLang="ja-JP" sz="2600" i="1" dirty="0">
                    <a:solidFill>
                      <a:schemeClr val="tx1"/>
                    </a:solidFill>
                    <a:latin typeface="Times New Roman" panose="02020603050405020304" pitchFamily="18" charset="0"/>
                    <a:cs typeface="Times New Roman" panose="02020603050405020304" pitchFamily="18" charset="0"/>
                  </a:rPr>
                  <a:t>a</a:t>
                </a:r>
                <a:r>
                  <a:rPr lang="ja-JP" altLang="en-US" sz="2600" dirty="0" err="1">
                    <a:solidFill>
                      <a:schemeClr val="tx1"/>
                    </a:solidFill>
                    <a:latin typeface="Times New Roman" panose="02020603050405020304" pitchFamily="18" charset="0"/>
                    <a:cs typeface="Times New Roman" panose="02020603050405020304" pitchFamily="18" charset="0"/>
                  </a:rPr>
                  <a:t>，</a:t>
                </a:r>
                <a:r>
                  <a:rPr lang="en-US" altLang="ja-JP" sz="2600" i="1" dirty="0">
                    <a:solidFill>
                      <a:schemeClr val="tx1"/>
                    </a:solidFill>
                    <a:latin typeface="Times New Roman" panose="02020603050405020304" pitchFamily="18" charset="0"/>
                    <a:cs typeface="Times New Roman" panose="02020603050405020304" pitchFamily="18" charset="0"/>
                  </a:rPr>
                  <a:t>b</a:t>
                </a:r>
                <a:r>
                  <a:rPr lang="ja-JP" altLang="en-US" sz="2600" dirty="0" err="1">
                    <a:solidFill>
                      <a:schemeClr val="tx1"/>
                    </a:solidFill>
                    <a:latin typeface="Times New Roman" panose="02020603050405020304" pitchFamily="18" charset="0"/>
                    <a:cs typeface="Times New Roman" panose="02020603050405020304" pitchFamily="18" charset="0"/>
                  </a:rPr>
                  <a:t>，</a:t>
                </a:r>
                <a:r>
                  <a:rPr lang="en-US" altLang="ja-JP" sz="2600" i="1" dirty="0">
                    <a:solidFill>
                      <a:schemeClr val="tx1"/>
                    </a:solidFill>
                    <a:latin typeface="Times New Roman" panose="02020603050405020304" pitchFamily="18" charset="0"/>
                    <a:cs typeface="Times New Roman" panose="02020603050405020304" pitchFamily="18" charset="0"/>
                  </a:rPr>
                  <a:t>c</a:t>
                </a:r>
                <a:r>
                  <a:rPr lang="ja-JP" altLang="en-US" sz="2600" dirty="0" err="1">
                    <a:solidFill>
                      <a:schemeClr val="tx1"/>
                    </a:solidFill>
                    <a:latin typeface="Times New Roman" panose="02020603050405020304" pitchFamily="18" charset="0"/>
                    <a:cs typeface="Times New Roman" panose="02020603050405020304" pitchFamily="18" charset="0"/>
                  </a:rPr>
                  <a:t>，</a:t>
                </a:r>
                <a:r>
                  <a:rPr lang="en-US" altLang="ja-JP" sz="2600" i="1" dirty="0">
                    <a:solidFill>
                      <a:schemeClr val="tx1"/>
                    </a:solidFill>
                    <a:latin typeface="Times New Roman" panose="02020603050405020304" pitchFamily="18" charset="0"/>
                    <a:cs typeface="Times New Roman" panose="02020603050405020304" pitchFamily="18" charset="0"/>
                  </a:rPr>
                  <a:t>d</a:t>
                </a:r>
                <a:r>
                  <a:rPr lang="ja-JP" altLang="en-US" sz="2600" dirty="0">
                    <a:solidFill>
                      <a:schemeClr val="tx1"/>
                    </a:solidFill>
                    <a:latin typeface="Times New Roman" panose="02020603050405020304" pitchFamily="18" charset="0"/>
                    <a:cs typeface="Times New Roman" panose="02020603050405020304" pitchFamily="18" charset="0"/>
                  </a:rPr>
                  <a:t>を未知の定数（パラメータ）として以下の</a:t>
                </a:r>
                <a:r>
                  <a:rPr lang="en-US" altLang="ja-JP" sz="2600" dirty="0">
                    <a:solidFill>
                      <a:schemeClr val="tx1"/>
                    </a:solidFill>
                    <a:latin typeface="Times New Roman" panose="02020603050405020304" pitchFamily="18" charset="0"/>
                    <a:cs typeface="Times New Roman" panose="02020603050405020304" pitchFamily="18" charset="0"/>
                  </a:rPr>
                  <a:t>1</a:t>
                </a:r>
                <a:r>
                  <a:rPr lang="ja-JP" altLang="en-US" sz="2600" dirty="0">
                    <a:solidFill>
                      <a:schemeClr val="tx1"/>
                    </a:solidFill>
                    <a:latin typeface="Times New Roman" panose="02020603050405020304" pitchFamily="18" charset="0"/>
                    <a:cs typeface="Times New Roman" panose="02020603050405020304" pitchFamily="18" charset="0"/>
                  </a:rPr>
                  <a:t>次式の積を考える．</a:t>
                </a:r>
                <a:endParaRPr lang="en-US" altLang="ja-JP" sz="2600" dirty="0">
                  <a:solidFill>
                    <a:schemeClr val="tx1"/>
                  </a:solidFill>
                  <a:latin typeface="Times New Roman" panose="02020603050405020304" pitchFamily="18" charset="0"/>
                  <a:cs typeface="Times New Roman" panose="02020603050405020304" pitchFamily="18" charset="0"/>
                </a:endParaRPr>
              </a:p>
              <a:p>
                <a:pPr lvl="1"/>
                <a:endParaRPr lang="en-US" altLang="ja-JP" sz="2600" dirty="0">
                  <a:solidFill>
                    <a:schemeClr val="tx1"/>
                  </a:solidFill>
                  <a:latin typeface="Times New Roman" panose="02020603050405020304" pitchFamily="18" charset="0"/>
                  <a:cs typeface="Times New Roman" panose="02020603050405020304" pitchFamily="18" charset="0"/>
                </a:endParaRPr>
              </a:p>
              <a:p>
                <a:pPr lvl="1"/>
                <a14:m>
                  <m:oMath xmlns:m="http://schemas.openxmlformats.org/officeDocument/2006/math">
                    <m:d>
                      <m:dPr>
                        <m:ctrlPr>
                          <a:rPr lang="en-US" altLang="ja-JP" sz="2600" i="1">
                            <a:solidFill>
                              <a:schemeClr val="tx1"/>
                            </a:solidFill>
                            <a:latin typeface="Cambria Math" panose="02040503050406030204" pitchFamily="18" charset="0"/>
                          </a:rPr>
                        </m:ctrlPr>
                      </m:dPr>
                      <m:e>
                        <m:r>
                          <a:rPr lang="en-US" altLang="ja-JP" sz="2600" i="1">
                            <a:solidFill>
                              <a:schemeClr val="tx1"/>
                            </a:solidFill>
                            <a:latin typeface="Cambria Math"/>
                          </a:rPr>
                          <m:t>𝑎𝑥</m:t>
                        </m:r>
                        <m:r>
                          <a:rPr lang="en-US" altLang="ja-JP" sz="2600" i="1">
                            <a:solidFill>
                              <a:schemeClr val="tx1"/>
                            </a:solidFill>
                            <a:latin typeface="Cambria Math"/>
                          </a:rPr>
                          <m:t>+</m:t>
                        </m:r>
                        <m:r>
                          <a:rPr lang="en-US" altLang="ja-JP" sz="2600" i="1">
                            <a:solidFill>
                              <a:schemeClr val="tx1"/>
                            </a:solidFill>
                            <a:latin typeface="Cambria Math"/>
                          </a:rPr>
                          <m:t>𝑏</m:t>
                        </m:r>
                      </m:e>
                    </m:d>
                    <m:d>
                      <m:dPr>
                        <m:ctrlPr>
                          <a:rPr lang="en-US" altLang="ja-JP" sz="2600" i="1">
                            <a:solidFill>
                              <a:schemeClr val="tx1"/>
                            </a:solidFill>
                            <a:latin typeface="Cambria Math" panose="02040503050406030204" pitchFamily="18" charset="0"/>
                          </a:rPr>
                        </m:ctrlPr>
                      </m:dPr>
                      <m:e>
                        <m:r>
                          <a:rPr lang="en-US" altLang="ja-JP" sz="2600" i="1">
                            <a:solidFill>
                              <a:schemeClr val="tx1"/>
                            </a:solidFill>
                            <a:latin typeface="Cambria Math"/>
                          </a:rPr>
                          <m:t>𝑐𝑥</m:t>
                        </m:r>
                        <m:r>
                          <a:rPr lang="en-US" altLang="ja-JP" sz="2600" i="1">
                            <a:solidFill>
                              <a:schemeClr val="tx1"/>
                            </a:solidFill>
                            <a:latin typeface="Cambria Math"/>
                          </a:rPr>
                          <m:t>+</m:t>
                        </m:r>
                        <m:r>
                          <a:rPr lang="en-US" altLang="ja-JP" sz="2600" i="1">
                            <a:solidFill>
                              <a:schemeClr val="tx1"/>
                            </a:solidFill>
                            <a:latin typeface="Cambria Math"/>
                          </a:rPr>
                          <m:t>𝑑</m:t>
                        </m:r>
                      </m:e>
                    </m:d>
                    <m:r>
                      <a:rPr lang="en-US" altLang="ja-JP" sz="2600" i="1">
                        <a:solidFill>
                          <a:schemeClr val="tx1"/>
                        </a:solidFill>
                        <a:latin typeface="Cambria Math"/>
                      </a:rPr>
                      <m:t>=</m:t>
                    </m:r>
                    <m:d>
                      <m:dPr>
                        <m:ctrlPr>
                          <a:rPr lang="en-US" altLang="ja-JP" sz="2600" i="1">
                            <a:solidFill>
                              <a:schemeClr val="tx1"/>
                            </a:solidFill>
                            <a:latin typeface="Cambria Math" panose="02040503050406030204" pitchFamily="18" charset="0"/>
                          </a:rPr>
                        </m:ctrlPr>
                      </m:dPr>
                      <m:e>
                        <m:r>
                          <a:rPr lang="en-US" altLang="ja-JP" sz="2600" i="1">
                            <a:solidFill>
                              <a:schemeClr val="tx1"/>
                            </a:solidFill>
                            <a:latin typeface="Cambria Math"/>
                          </a:rPr>
                          <m:t>𝑎𝑥</m:t>
                        </m:r>
                        <m:r>
                          <a:rPr lang="en-US" altLang="ja-JP" sz="2600" i="1">
                            <a:solidFill>
                              <a:schemeClr val="tx1"/>
                            </a:solidFill>
                            <a:latin typeface="Cambria Math"/>
                          </a:rPr>
                          <m:t>+</m:t>
                        </m:r>
                        <m:r>
                          <a:rPr lang="en-US" altLang="ja-JP" sz="2600" i="1">
                            <a:solidFill>
                              <a:schemeClr val="tx1"/>
                            </a:solidFill>
                            <a:latin typeface="Cambria Math"/>
                          </a:rPr>
                          <m:t>𝑏</m:t>
                        </m:r>
                      </m:e>
                    </m:d>
                    <m:r>
                      <a:rPr lang="en-US" altLang="ja-JP" sz="2600" i="1">
                        <a:solidFill>
                          <a:schemeClr val="tx1"/>
                        </a:solidFill>
                        <a:latin typeface="Cambria Math"/>
                      </a:rPr>
                      <m:t>𝑐𝑥</m:t>
                    </m:r>
                    <m:r>
                      <a:rPr lang="en-US" altLang="ja-JP" sz="2600" i="1">
                        <a:solidFill>
                          <a:schemeClr val="tx1"/>
                        </a:solidFill>
                        <a:latin typeface="Cambria Math"/>
                      </a:rPr>
                      <m:t>+</m:t>
                    </m:r>
                    <m:d>
                      <m:dPr>
                        <m:ctrlPr>
                          <a:rPr lang="en-US" altLang="ja-JP" sz="2600" i="1">
                            <a:solidFill>
                              <a:schemeClr val="tx1"/>
                            </a:solidFill>
                            <a:latin typeface="Cambria Math" panose="02040503050406030204" pitchFamily="18" charset="0"/>
                          </a:rPr>
                        </m:ctrlPr>
                      </m:dPr>
                      <m:e>
                        <m:r>
                          <a:rPr lang="en-US" altLang="ja-JP" sz="2600" i="1">
                            <a:solidFill>
                              <a:schemeClr val="tx1"/>
                            </a:solidFill>
                            <a:latin typeface="Cambria Math"/>
                          </a:rPr>
                          <m:t>𝑎𝑥</m:t>
                        </m:r>
                        <m:r>
                          <a:rPr lang="en-US" altLang="ja-JP" sz="2600" i="1">
                            <a:solidFill>
                              <a:schemeClr val="tx1"/>
                            </a:solidFill>
                            <a:latin typeface="Cambria Math"/>
                          </a:rPr>
                          <m:t>+</m:t>
                        </m:r>
                        <m:r>
                          <a:rPr lang="en-US" altLang="ja-JP" sz="2600" i="1">
                            <a:solidFill>
                              <a:schemeClr val="tx1"/>
                            </a:solidFill>
                            <a:latin typeface="Cambria Math"/>
                          </a:rPr>
                          <m:t>𝑏</m:t>
                        </m:r>
                      </m:e>
                    </m:d>
                    <m:r>
                      <a:rPr lang="en-US" altLang="ja-JP" sz="2600" i="1">
                        <a:solidFill>
                          <a:schemeClr val="tx1"/>
                        </a:solidFill>
                        <a:latin typeface="Cambria Math"/>
                      </a:rPr>
                      <m:t>𝑑</m:t>
                    </m:r>
                  </m:oMath>
                </a14:m>
                <a:endParaRPr lang="en-US" altLang="ja-JP" sz="2600" dirty="0">
                  <a:solidFill>
                    <a:schemeClr val="tx1"/>
                  </a:solidFill>
                  <a:latin typeface="Times New Roman" panose="02020603050405020304" pitchFamily="18" charset="0"/>
                </a:endParaRPr>
              </a:p>
              <a:p>
                <a:pPr marL="274320" lvl="1" indent="0">
                  <a:buNone/>
                </a:pPr>
                <a:r>
                  <a:rPr lang="en-US" altLang="ja-JP" sz="2600" dirty="0">
                    <a:solidFill>
                      <a:schemeClr val="tx1"/>
                    </a:solidFill>
                    <a:latin typeface="Times New Roman" panose="02020603050405020304" pitchFamily="18" charset="0"/>
                    <a:cs typeface="Times New Roman" panose="02020603050405020304" pitchFamily="18" charset="0"/>
                  </a:rPr>
                  <a:t>			</a:t>
                </a:r>
                <a14:m>
                  <m:oMath xmlns:m="http://schemas.openxmlformats.org/officeDocument/2006/math">
                    <m:r>
                      <a:rPr lang="ja-JP" altLang="en-US" sz="2600" b="0" i="1" smtClean="0">
                        <a:solidFill>
                          <a:schemeClr val="tx1"/>
                        </a:solidFill>
                        <a:latin typeface="Cambria Math"/>
                      </a:rPr>
                      <m:t>　</m:t>
                    </m:r>
                    <m:r>
                      <a:rPr lang="en-US" altLang="ja-JP" sz="2600" i="1">
                        <a:solidFill>
                          <a:schemeClr val="tx1"/>
                        </a:solidFill>
                        <a:latin typeface="Cambria Math"/>
                      </a:rPr>
                      <m:t>=</m:t>
                    </m:r>
                    <m:r>
                      <a:rPr lang="en-US" altLang="ja-JP" sz="2600" i="1">
                        <a:solidFill>
                          <a:schemeClr val="tx1"/>
                        </a:solidFill>
                        <a:latin typeface="Cambria Math"/>
                      </a:rPr>
                      <m:t>𝑎𝑐</m:t>
                    </m:r>
                    <m:sSup>
                      <m:sSupPr>
                        <m:ctrlPr>
                          <a:rPr lang="en-US" altLang="ja-JP" sz="2600" i="1">
                            <a:solidFill>
                              <a:schemeClr val="tx1"/>
                            </a:solidFill>
                            <a:latin typeface="Cambria Math" panose="02040503050406030204" pitchFamily="18" charset="0"/>
                          </a:rPr>
                        </m:ctrlPr>
                      </m:sSupPr>
                      <m:e>
                        <m:r>
                          <a:rPr lang="en-US" altLang="ja-JP" sz="2600" i="1">
                            <a:solidFill>
                              <a:schemeClr val="tx1"/>
                            </a:solidFill>
                            <a:latin typeface="Cambria Math"/>
                          </a:rPr>
                          <m:t>𝑥</m:t>
                        </m:r>
                      </m:e>
                      <m:sup>
                        <m:r>
                          <a:rPr lang="en-US" altLang="ja-JP" sz="2600" i="1">
                            <a:solidFill>
                              <a:schemeClr val="tx1"/>
                            </a:solidFill>
                            <a:latin typeface="Cambria Math"/>
                          </a:rPr>
                          <m:t>2</m:t>
                        </m:r>
                      </m:sup>
                    </m:sSup>
                    <m:r>
                      <a:rPr lang="en-US" altLang="ja-JP" sz="2600" i="1">
                        <a:solidFill>
                          <a:schemeClr val="tx1"/>
                        </a:solidFill>
                        <a:latin typeface="Cambria Math"/>
                      </a:rPr>
                      <m:t>+</m:t>
                    </m:r>
                    <m:r>
                      <a:rPr lang="en-US" altLang="ja-JP" sz="2600" i="1">
                        <a:solidFill>
                          <a:schemeClr val="tx1"/>
                        </a:solidFill>
                        <a:latin typeface="Cambria Math"/>
                      </a:rPr>
                      <m:t>𝑏𝑐𝑥</m:t>
                    </m:r>
                    <m:r>
                      <a:rPr lang="en-US" altLang="ja-JP" sz="2600" i="1">
                        <a:solidFill>
                          <a:schemeClr val="tx1"/>
                        </a:solidFill>
                        <a:latin typeface="Cambria Math"/>
                      </a:rPr>
                      <m:t>+</m:t>
                    </m:r>
                    <m:r>
                      <a:rPr lang="en-US" altLang="ja-JP" sz="2600" i="1">
                        <a:solidFill>
                          <a:schemeClr val="tx1"/>
                        </a:solidFill>
                        <a:latin typeface="Cambria Math"/>
                      </a:rPr>
                      <m:t>𝑎𝑑𝑥</m:t>
                    </m:r>
                    <m:r>
                      <a:rPr lang="en-US" altLang="ja-JP" sz="2600" i="1">
                        <a:solidFill>
                          <a:schemeClr val="tx1"/>
                        </a:solidFill>
                        <a:latin typeface="Cambria Math"/>
                      </a:rPr>
                      <m:t>+</m:t>
                    </m:r>
                    <m:r>
                      <a:rPr lang="en-US" altLang="ja-JP" sz="2600" i="1">
                        <a:solidFill>
                          <a:schemeClr val="tx1"/>
                        </a:solidFill>
                        <a:latin typeface="Cambria Math"/>
                      </a:rPr>
                      <m:t>𝑏𝑑</m:t>
                    </m:r>
                  </m:oMath>
                </a14:m>
                <a:endParaRPr lang="en-US" altLang="ja-JP" sz="2600" i="1" dirty="0">
                  <a:solidFill>
                    <a:schemeClr val="tx1"/>
                  </a:solidFill>
                  <a:latin typeface="Times New Roman" panose="02020603050405020304" pitchFamily="18" charset="0"/>
                </a:endParaRPr>
              </a:p>
              <a:p>
                <a:pPr marL="274320" lvl="1" indent="0">
                  <a:buNone/>
                </a:pPr>
                <a:r>
                  <a:rPr lang="en-US" altLang="ja-JP" sz="2600" dirty="0">
                    <a:solidFill>
                      <a:schemeClr val="tx1"/>
                    </a:solidFill>
                  </a:rPr>
                  <a:t>			</a:t>
                </a:r>
                <a14:m>
                  <m:oMath xmlns:m="http://schemas.openxmlformats.org/officeDocument/2006/math">
                    <m:r>
                      <a:rPr lang="ja-JP" altLang="en-US" sz="2600" b="0" i="1" smtClean="0">
                        <a:solidFill>
                          <a:schemeClr val="tx1"/>
                        </a:solidFill>
                        <a:latin typeface="Cambria Math"/>
                      </a:rPr>
                      <m:t>　</m:t>
                    </m:r>
                    <m:r>
                      <a:rPr lang="en-US" altLang="ja-JP" sz="2600" i="1">
                        <a:solidFill>
                          <a:schemeClr val="tx1"/>
                        </a:solidFill>
                        <a:latin typeface="Cambria Math"/>
                      </a:rPr>
                      <m:t>=</m:t>
                    </m:r>
                    <m:r>
                      <a:rPr lang="en-US" altLang="ja-JP" sz="2600" i="1">
                        <a:solidFill>
                          <a:schemeClr val="tx1"/>
                        </a:solidFill>
                        <a:latin typeface="Cambria Math"/>
                      </a:rPr>
                      <m:t>𝑎𝑐</m:t>
                    </m:r>
                    <m:sSup>
                      <m:sSupPr>
                        <m:ctrlPr>
                          <a:rPr lang="en-US" altLang="ja-JP" sz="2600" i="1">
                            <a:solidFill>
                              <a:schemeClr val="tx1"/>
                            </a:solidFill>
                            <a:latin typeface="Cambria Math" panose="02040503050406030204" pitchFamily="18" charset="0"/>
                          </a:rPr>
                        </m:ctrlPr>
                      </m:sSupPr>
                      <m:e>
                        <m:r>
                          <a:rPr lang="en-US" altLang="ja-JP" sz="2600" i="1">
                            <a:solidFill>
                              <a:schemeClr val="tx1"/>
                            </a:solidFill>
                            <a:latin typeface="Cambria Math"/>
                          </a:rPr>
                          <m:t>𝑥</m:t>
                        </m:r>
                      </m:e>
                      <m:sup>
                        <m:r>
                          <a:rPr lang="en-US" altLang="ja-JP" sz="2600" i="1">
                            <a:solidFill>
                              <a:schemeClr val="tx1"/>
                            </a:solidFill>
                            <a:latin typeface="Cambria Math"/>
                          </a:rPr>
                          <m:t>2</m:t>
                        </m:r>
                      </m:sup>
                    </m:sSup>
                    <m:r>
                      <a:rPr lang="en-US" altLang="ja-JP" sz="2600" i="1">
                        <a:solidFill>
                          <a:schemeClr val="tx1"/>
                        </a:solidFill>
                        <a:latin typeface="Cambria Math"/>
                      </a:rPr>
                      <m:t>+</m:t>
                    </m:r>
                    <m:d>
                      <m:dPr>
                        <m:ctrlPr>
                          <a:rPr lang="en-US" altLang="ja-JP" sz="2600" i="1">
                            <a:solidFill>
                              <a:schemeClr val="tx1"/>
                            </a:solidFill>
                            <a:latin typeface="Cambria Math" panose="02040503050406030204" pitchFamily="18" charset="0"/>
                          </a:rPr>
                        </m:ctrlPr>
                      </m:dPr>
                      <m:e>
                        <m:r>
                          <a:rPr lang="en-US" altLang="ja-JP" sz="2600" i="1">
                            <a:solidFill>
                              <a:schemeClr val="tx1"/>
                            </a:solidFill>
                            <a:latin typeface="Cambria Math"/>
                          </a:rPr>
                          <m:t>𝑎𝑑</m:t>
                        </m:r>
                        <m:r>
                          <a:rPr lang="en-US" altLang="ja-JP" sz="2600" i="1">
                            <a:solidFill>
                              <a:schemeClr val="tx1"/>
                            </a:solidFill>
                            <a:latin typeface="Cambria Math"/>
                          </a:rPr>
                          <m:t>+</m:t>
                        </m:r>
                        <m:r>
                          <a:rPr lang="en-US" altLang="ja-JP" sz="2600" i="1">
                            <a:solidFill>
                              <a:schemeClr val="tx1"/>
                            </a:solidFill>
                            <a:latin typeface="Cambria Math"/>
                          </a:rPr>
                          <m:t>𝑏𝑐</m:t>
                        </m:r>
                      </m:e>
                    </m:d>
                    <m:r>
                      <a:rPr lang="en-US" altLang="ja-JP" sz="2600" i="1">
                        <a:solidFill>
                          <a:schemeClr val="tx1"/>
                        </a:solidFill>
                        <a:latin typeface="Cambria Math"/>
                      </a:rPr>
                      <m:t>𝑥</m:t>
                    </m:r>
                    <m:r>
                      <a:rPr lang="en-US" altLang="ja-JP" sz="2600" i="1">
                        <a:solidFill>
                          <a:schemeClr val="tx1"/>
                        </a:solidFill>
                        <a:latin typeface="Cambria Math"/>
                      </a:rPr>
                      <m:t>+</m:t>
                    </m:r>
                    <m:r>
                      <a:rPr lang="en-US" altLang="ja-JP" sz="2600" i="1">
                        <a:solidFill>
                          <a:schemeClr val="tx1"/>
                        </a:solidFill>
                        <a:latin typeface="Cambria Math"/>
                      </a:rPr>
                      <m:t>𝑏𝑑</m:t>
                    </m:r>
                  </m:oMath>
                </a14:m>
                <a:endParaRPr lang="en-US" altLang="ja-JP" sz="2600" i="1" dirty="0">
                  <a:solidFill>
                    <a:schemeClr val="tx1"/>
                  </a:solidFill>
                  <a:latin typeface="Times New Roman" panose="02020603050405020304" pitchFamily="18" charset="0"/>
                </a:endParaRPr>
              </a:p>
              <a:p>
                <a:pPr lvl="1"/>
                <a:endParaRPr lang="en-US" altLang="ja-JP" sz="2600" dirty="0">
                  <a:solidFill>
                    <a:schemeClr val="tx1"/>
                  </a:solidFill>
                  <a:latin typeface="Times New Roman" panose="02020603050405020304" pitchFamily="18" charset="0"/>
                </a:endParaRPr>
              </a:p>
              <a:p>
                <a:pPr lvl="1"/>
                <a:r>
                  <a:rPr lang="en-US" altLang="ja-JP" sz="2600" dirty="0">
                    <a:solidFill>
                      <a:schemeClr val="tx1"/>
                    </a:solidFill>
                    <a:latin typeface="Times New Roman" panose="02020603050405020304" pitchFamily="18" charset="0"/>
                  </a:rPr>
                  <a:t>1</a:t>
                </a:r>
                <a:r>
                  <a:rPr lang="ja-JP" altLang="en-US" sz="2600" dirty="0">
                    <a:solidFill>
                      <a:schemeClr val="tx1"/>
                    </a:solidFill>
                    <a:latin typeface="Times New Roman" panose="02020603050405020304" pitchFamily="18" charset="0"/>
                  </a:rPr>
                  <a:t>次式の積は</a:t>
                </a:r>
                <a:r>
                  <a:rPr lang="en-US" altLang="ja-JP" sz="2600" dirty="0">
                    <a:solidFill>
                      <a:schemeClr val="tx1"/>
                    </a:solidFill>
                    <a:latin typeface="Times New Roman" panose="02020603050405020304" pitchFamily="18" charset="0"/>
                  </a:rPr>
                  <a:t>2</a:t>
                </a:r>
                <a:r>
                  <a:rPr lang="ja-JP" altLang="en-US" sz="2600" dirty="0">
                    <a:solidFill>
                      <a:schemeClr val="tx1"/>
                    </a:solidFill>
                    <a:latin typeface="Times New Roman" panose="02020603050405020304" pitchFamily="18" charset="0"/>
                  </a:rPr>
                  <a:t>次式になることが分かる．</a:t>
                </a:r>
                <a:endParaRPr lang="en-US" altLang="ja-JP" sz="2600" dirty="0">
                  <a:solidFill>
                    <a:schemeClr val="tx1"/>
                  </a:solidFill>
                  <a:latin typeface="Times New Roman" panose="02020603050405020304" pitchFamily="18" charset="0"/>
                </a:endParaRPr>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rotWithShape="1">
                <a:blip r:embed="rId2"/>
                <a:stretch>
                  <a:fillRect l="-444" b="-370"/>
                </a:stretch>
              </a:blipFill>
            </p:spPr>
            <p:txBody>
              <a:bodyPr/>
              <a:lstStyle/>
              <a:p>
                <a:r>
                  <a:rPr lang="ja-JP" altLang="en-US">
                    <a:noFill/>
                  </a:rPr>
                  <a:t> </a:t>
                </a:r>
              </a:p>
            </p:txBody>
          </p:sp>
        </mc:Fallback>
      </mc:AlternateContent>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39</a:t>
            </a:fld>
            <a:endParaRPr kumimoji="1" lang="ja-JP" altLang="en-US"/>
          </a:p>
        </p:txBody>
      </p:sp>
      <p:sp>
        <p:nvSpPr>
          <p:cNvPr id="6" name="日付プレースホルダー 5">
            <a:extLst>
              <a:ext uri="{FF2B5EF4-FFF2-40B4-BE49-F238E27FC236}">
                <a16:creationId xmlns:a16="http://schemas.microsoft.com/office/drawing/2014/main" id="{9739914C-0F83-4F25-9F57-4C82656D920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974074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500"/>
                                        <p:tgtEl>
                                          <p:spTgt spid="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5" end="5"/>
                                            </p:txEl>
                                          </p:spTgt>
                                        </p:tgtEl>
                                        <p:attrNameLst>
                                          <p:attrName>style.visibility</p:attrName>
                                        </p:attrNameLst>
                                      </p:cBhvr>
                                      <p:to>
                                        <p:strVal val="visible"/>
                                      </p:to>
                                    </p:set>
                                    <p:animEffect transition="in" filter="fade">
                                      <p:cBhvr>
                                        <p:cTn id="12" dur="500"/>
                                        <p:tgtEl>
                                          <p:spTgt spid="4">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animEffect transition="in" filter="fade">
                                      <p:cBhvr>
                                        <p:cTn id="17" dur="500"/>
                                        <p:tgtEl>
                                          <p:spTgt spid="4">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fade">
                                      <p:cBhvr>
                                        <p:cTn id="22" dur="500"/>
                                        <p:tgtEl>
                                          <p:spTgt spid="4">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animEffect transition="in" filter="fade">
                                      <p:cBhvr>
                                        <p:cTn id="27"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ja-JP" altLang="en-US" dirty="0">
                <a:solidFill>
                  <a:srgbClr val="0070C0"/>
                </a:solidFill>
              </a:rPr>
              <a:t>言葉と意味</a:t>
            </a:r>
            <a:endParaRPr kumimoji="1" lang="ja-JP" altLang="en-US" dirty="0"/>
          </a:p>
        </p:txBody>
      </p:sp>
      <p:sp>
        <p:nvSpPr>
          <p:cNvPr id="4" name="コンテンツ プレースホルダー 3"/>
          <p:cNvSpPr>
            <a:spLocks noGrp="1"/>
          </p:cNvSpPr>
          <p:nvPr>
            <p:ph sz="quarter" idx="1"/>
          </p:nvPr>
        </p:nvSpPr>
        <p:spPr/>
        <p:txBody>
          <a:bodyPr/>
          <a:lstStyle/>
          <a:p>
            <a:r>
              <a:rPr kumimoji="1" lang="ja-JP" altLang="en-US" dirty="0">
                <a:latin typeface="Times New Roman" panose="02020603050405020304" pitchFamily="18" charset="0"/>
                <a:cs typeface="Times New Roman" panose="02020603050405020304" pitchFamily="18" charset="0"/>
              </a:rPr>
              <a:t>「日常言語」は少ない言葉数で多くの意味を伝えられる．しかし，曖昧な分，不正確だったりもする．</a:t>
            </a:r>
            <a:endParaRPr kumimoji="1" lang="en-US" altLang="ja-JP"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日常言語で正確な意味を表現するためには多くの言葉数が必要になる．</a:t>
            </a:r>
            <a:endParaRPr lang="en-US" altLang="ja-JP" dirty="0">
              <a:latin typeface="Times New Roman" panose="02020603050405020304" pitchFamily="18" charset="0"/>
              <a:cs typeface="Times New Roman" panose="02020603050405020304" pitchFamily="18" charset="0"/>
            </a:endParaRPr>
          </a:p>
          <a:p>
            <a:pPr lvl="1"/>
            <a:r>
              <a:rPr lang="ja-JP" altLang="en-US" dirty="0">
                <a:solidFill>
                  <a:schemeClr val="tx1"/>
                </a:solidFill>
                <a:latin typeface="Times New Roman" panose="02020603050405020304" pitchFamily="18" charset="0"/>
                <a:cs typeface="Times New Roman" panose="02020603050405020304" pitchFamily="18" charset="0"/>
              </a:rPr>
              <a:t>日常言語は</a:t>
            </a:r>
            <a:r>
              <a:rPr kumimoji="1" lang="ja-JP" altLang="en-US" dirty="0">
                <a:solidFill>
                  <a:schemeClr val="tx1"/>
                </a:solidFill>
                <a:latin typeface="Times New Roman" panose="02020603050405020304" pitchFamily="18" charset="0"/>
                <a:cs typeface="Times New Roman" panose="02020603050405020304" pitchFamily="18" charset="0"/>
              </a:rPr>
              <a:t>「意味を正確に表現する」のが苦手．</a:t>
            </a:r>
            <a:endParaRPr kumimoji="1" lang="en-US" altLang="ja-JP" dirty="0">
              <a:solidFill>
                <a:schemeClr val="tx1"/>
              </a:solidFill>
              <a:latin typeface="Times New Roman" panose="02020603050405020304" pitchFamily="18" charset="0"/>
              <a:cs typeface="Times New Roman" panose="02020603050405020304" pitchFamily="18" charset="0"/>
            </a:endParaRPr>
          </a:p>
          <a:p>
            <a:pPr lvl="1"/>
            <a:r>
              <a:rPr lang="ja-JP" altLang="en-US" dirty="0">
                <a:solidFill>
                  <a:schemeClr val="tx1"/>
                </a:solidFill>
                <a:latin typeface="Times New Roman" panose="02020603050405020304" pitchFamily="18" charset="0"/>
                <a:cs typeface="Times New Roman" panose="02020603050405020304" pitchFamily="18" charset="0"/>
              </a:rPr>
              <a:t>「言葉の受け取り手」に「言葉を理解しようという意思がある」のなら特に問題はない．たとえば友人関係なら問題はない．</a:t>
            </a:r>
            <a:endParaRPr lang="en-US" altLang="ja-JP" dirty="0">
              <a:solidFill>
                <a:schemeClr val="tx1"/>
              </a:solidFill>
              <a:latin typeface="Times New Roman" panose="02020603050405020304" pitchFamily="18" charset="0"/>
              <a:cs typeface="Times New Roman" panose="02020603050405020304" pitchFamily="18" charset="0"/>
            </a:endParaRPr>
          </a:p>
          <a:p>
            <a:pPr lvl="1"/>
            <a:r>
              <a:rPr lang="ja-JP" altLang="en-US" dirty="0">
                <a:solidFill>
                  <a:schemeClr val="tx1"/>
                </a:solidFill>
                <a:latin typeface="Times New Roman" panose="02020603050405020304" pitchFamily="18" charset="0"/>
                <a:cs typeface="Times New Roman" panose="02020603050405020304" pitchFamily="18" charset="0"/>
              </a:rPr>
              <a:t>しかし，すべての人が自分の言葉を正確に理解しようとしてくれるわけではない．</a:t>
            </a:r>
            <a:endParaRPr lang="en-US" altLang="ja-JP" dirty="0">
              <a:solidFill>
                <a:schemeClr val="tx1"/>
              </a:solidFill>
              <a:latin typeface="Times New Roman" panose="02020603050405020304" pitchFamily="18" charset="0"/>
              <a:cs typeface="Times New Roman" panose="02020603050405020304" pitchFamily="18" charset="0"/>
            </a:endParaRPr>
          </a:p>
          <a:p>
            <a:r>
              <a:rPr kumimoji="1" lang="ja-JP" altLang="en-US" dirty="0">
                <a:solidFill>
                  <a:srgbClr val="FF0000"/>
                </a:solidFill>
                <a:latin typeface="Times New Roman" panose="02020603050405020304" pitchFamily="18" charset="0"/>
                <a:cs typeface="Times New Roman" panose="02020603050405020304" pitchFamily="18" charset="0"/>
              </a:rPr>
              <a:t>社会生活を送るうえで，言葉を使い意味を正確に伝える／理解することは必要不可欠．</a:t>
            </a:r>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4</a:t>
            </a:fld>
            <a:endParaRPr kumimoji="1" lang="ja-JP" altLang="en-US"/>
          </a:p>
        </p:txBody>
      </p:sp>
      <p:sp>
        <p:nvSpPr>
          <p:cNvPr id="6" name="日付プレースホルダー 5">
            <a:extLst>
              <a:ext uri="{FF2B5EF4-FFF2-40B4-BE49-F238E27FC236}">
                <a16:creationId xmlns:a16="http://schemas.microsoft.com/office/drawing/2014/main" id="{F305A125-52B2-46BF-BF39-A630D383FD6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15265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a:t>
            </a:r>
            <a:br>
              <a:rPr lang="ja-JP" altLang="en-US" dirty="0">
                <a:solidFill>
                  <a:srgbClr val="0070C0"/>
                </a:solidFill>
              </a:rPr>
            </a:br>
            <a:r>
              <a:rPr lang="ja-JP" altLang="en-US" dirty="0">
                <a:solidFill>
                  <a:srgbClr val="0070C0"/>
                </a:solidFill>
              </a:rPr>
              <a:t>因数</a:t>
            </a:r>
            <a:r>
              <a:rPr kumimoji="1" lang="ja-JP" altLang="en-US" dirty="0">
                <a:solidFill>
                  <a:srgbClr val="0070C0"/>
                </a:solidFill>
              </a:rPr>
              <a:t>分解</a:t>
            </a: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normAutofit/>
              </a:bodyPr>
              <a:lstStyle/>
              <a:p>
                <a:r>
                  <a:rPr kumimoji="1" lang="en-US" altLang="ja-JP" sz="2400" dirty="0">
                    <a:latin typeface="Times New Roman" panose="02020603050405020304" pitchFamily="18" charset="0"/>
                    <a:cs typeface="Times New Roman" panose="02020603050405020304" pitchFamily="18" charset="0"/>
                  </a:rPr>
                  <a:t>2</a:t>
                </a:r>
                <a:r>
                  <a:rPr kumimoji="1" lang="ja-JP" altLang="en-US" sz="2400" dirty="0">
                    <a:latin typeface="Times New Roman" panose="02020603050405020304" pitchFamily="18" charset="0"/>
                    <a:cs typeface="Times New Roman" panose="02020603050405020304" pitchFamily="18" charset="0"/>
                  </a:rPr>
                  <a:t>次式を</a:t>
                </a:r>
                <a:r>
                  <a:rPr kumimoji="1" lang="en-US" altLang="ja-JP" sz="2400" dirty="0">
                    <a:latin typeface="Times New Roman" panose="02020603050405020304" pitchFamily="18" charset="0"/>
                    <a:cs typeface="Times New Roman" panose="02020603050405020304" pitchFamily="18" charset="0"/>
                  </a:rPr>
                  <a:t>1</a:t>
                </a:r>
                <a:r>
                  <a:rPr kumimoji="1" lang="ja-JP" altLang="en-US" sz="2400" dirty="0">
                    <a:latin typeface="Times New Roman" panose="02020603050405020304" pitchFamily="18" charset="0"/>
                    <a:cs typeface="Times New Roman" panose="02020603050405020304" pitchFamily="18" charset="0"/>
                  </a:rPr>
                  <a:t>次式の積に</a:t>
                </a:r>
                <a:r>
                  <a:rPr lang="ja-JP" altLang="en-US" sz="2400" dirty="0">
                    <a:latin typeface="Times New Roman" panose="02020603050405020304" pitchFamily="18" charset="0"/>
                    <a:cs typeface="Times New Roman" panose="02020603050405020304" pitchFamily="18" charset="0"/>
                  </a:rPr>
                  <a:t>「分解」する操作を</a:t>
                </a:r>
                <a:r>
                  <a:rPr lang="ja-JP" altLang="en-US" sz="2400" dirty="0">
                    <a:solidFill>
                      <a:srgbClr val="FF0000"/>
                    </a:solidFill>
                    <a:latin typeface="Times New Roman" panose="02020603050405020304" pitchFamily="18" charset="0"/>
                    <a:cs typeface="Times New Roman" panose="02020603050405020304" pitchFamily="18" charset="0"/>
                  </a:rPr>
                  <a:t>因数分解</a:t>
                </a:r>
                <a:r>
                  <a:rPr lang="ja-JP" altLang="en-US" sz="2400" dirty="0">
                    <a:latin typeface="Times New Roman" panose="02020603050405020304" pitchFamily="18" charset="0"/>
                    <a:cs typeface="Times New Roman" panose="02020603050405020304" pitchFamily="18" charset="0"/>
                  </a:rPr>
                  <a:t>という．</a:t>
                </a:r>
                <a:endParaRPr lang="en-US" altLang="ja-JP" sz="2400" dirty="0">
                  <a:latin typeface="Times New Roman" panose="02020603050405020304" pitchFamily="18" charset="0"/>
                  <a:cs typeface="Times New Roman" panose="02020603050405020304" pitchFamily="18" charset="0"/>
                </a:endParaRPr>
              </a:p>
              <a:p>
                <a:pPr lvl="1"/>
                <a:r>
                  <a:rPr kumimoji="1" lang="en-US" altLang="ja-JP" sz="2400" dirty="0">
                    <a:latin typeface="Times New Roman" panose="02020603050405020304" pitchFamily="18" charset="0"/>
                    <a:cs typeface="Times New Roman" panose="02020603050405020304" pitchFamily="18" charset="0"/>
                  </a:rPr>
                  <a:t>1</a:t>
                </a:r>
                <a:r>
                  <a:rPr kumimoji="1" lang="ja-JP" altLang="en-US" sz="2400" dirty="0">
                    <a:latin typeface="Times New Roman" panose="02020603050405020304" pitchFamily="18" charset="0"/>
                    <a:cs typeface="Times New Roman" panose="02020603050405020304" pitchFamily="18" charset="0"/>
                  </a:rPr>
                  <a:t>次式の係数，定数項と</a:t>
                </a:r>
                <a:r>
                  <a:rPr kumimoji="1" lang="en-US" altLang="ja-JP" sz="2400" dirty="0">
                    <a:latin typeface="Times New Roman" panose="02020603050405020304" pitchFamily="18" charset="0"/>
                    <a:cs typeface="Times New Roman" panose="02020603050405020304" pitchFamily="18" charset="0"/>
                  </a:rPr>
                  <a:t>2</a:t>
                </a:r>
                <a:r>
                  <a:rPr kumimoji="1" lang="ja-JP" altLang="en-US" sz="2400" dirty="0">
                    <a:latin typeface="Times New Roman" panose="02020603050405020304" pitchFamily="18" charset="0"/>
                    <a:cs typeface="Times New Roman" panose="02020603050405020304" pitchFamily="18" charset="0"/>
                  </a:rPr>
                  <a:t>次式の係数には次の関係がある．</a:t>
                </a:r>
                <a:endParaRPr kumimoji="1" lang="en-US" altLang="ja-JP" sz="2400" dirty="0">
                  <a:latin typeface="Times New Roman" panose="02020603050405020304" pitchFamily="18" charset="0"/>
                  <a:cs typeface="Times New Roman" panose="02020603050405020304" pitchFamily="18" charset="0"/>
                </a:endParaRPr>
              </a:p>
              <a:p>
                <a:pPr marL="274320" lvl="1" indent="0">
                  <a:buNone/>
                </a:pPr>
                <a:endParaRPr kumimoji="1" lang="en-US" altLang="ja-JP" sz="800" dirty="0">
                  <a:latin typeface="Times New Roman" panose="02020603050405020304" pitchFamily="18" charset="0"/>
                  <a:cs typeface="Times New Roman" panose="02020603050405020304" pitchFamily="18" charset="0"/>
                </a:endParaRPr>
              </a:p>
              <a:p>
                <a14:m>
                  <m:oMath xmlns:m="http://schemas.openxmlformats.org/officeDocument/2006/math">
                    <m:d>
                      <m:dPr>
                        <m:ctrlPr>
                          <a:rPr lang="en-US" altLang="ja-JP" sz="2400" i="1">
                            <a:latin typeface="Cambria Math" panose="02040503050406030204" pitchFamily="18" charset="0"/>
                          </a:rPr>
                        </m:ctrlPr>
                      </m:dPr>
                      <m:e>
                        <m:r>
                          <a:rPr lang="en-US" altLang="ja-JP" sz="2400" i="1" smtClean="0">
                            <a:solidFill>
                              <a:srgbClr val="FF0000"/>
                            </a:solidFill>
                            <a:latin typeface="Cambria Math"/>
                          </a:rPr>
                          <m:t>𝑎</m:t>
                        </m:r>
                        <m:r>
                          <a:rPr lang="en-US" altLang="ja-JP" sz="2400" i="1">
                            <a:latin typeface="Cambria Math"/>
                          </a:rPr>
                          <m:t>𝑥</m:t>
                        </m:r>
                        <m:r>
                          <a:rPr lang="en-US" altLang="ja-JP" sz="2400" i="1">
                            <a:latin typeface="Cambria Math"/>
                          </a:rPr>
                          <m:t>+</m:t>
                        </m:r>
                        <m:r>
                          <a:rPr lang="en-US" altLang="ja-JP" sz="2400" i="1" smtClean="0">
                            <a:solidFill>
                              <a:srgbClr val="0070C0"/>
                            </a:solidFill>
                            <a:latin typeface="Cambria Math"/>
                          </a:rPr>
                          <m:t>𝑏</m:t>
                        </m:r>
                      </m:e>
                    </m:d>
                    <m:d>
                      <m:dPr>
                        <m:ctrlPr>
                          <a:rPr lang="en-US" altLang="ja-JP" sz="2400" i="1">
                            <a:latin typeface="Cambria Math" panose="02040503050406030204" pitchFamily="18" charset="0"/>
                          </a:rPr>
                        </m:ctrlPr>
                      </m:dPr>
                      <m:e>
                        <m:r>
                          <a:rPr lang="en-US" altLang="ja-JP" sz="2400" i="1" smtClean="0">
                            <a:solidFill>
                              <a:srgbClr val="FF0000"/>
                            </a:solidFill>
                            <a:latin typeface="Cambria Math"/>
                          </a:rPr>
                          <m:t>𝑐</m:t>
                        </m:r>
                        <m:r>
                          <a:rPr lang="en-US" altLang="ja-JP" sz="2400" i="1">
                            <a:latin typeface="Cambria Math"/>
                          </a:rPr>
                          <m:t>𝑥</m:t>
                        </m:r>
                        <m:r>
                          <a:rPr lang="en-US" altLang="ja-JP" sz="2400" i="1">
                            <a:latin typeface="Cambria Math"/>
                          </a:rPr>
                          <m:t>+</m:t>
                        </m:r>
                        <m:r>
                          <a:rPr lang="en-US" altLang="ja-JP" sz="2400" i="1" smtClean="0">
                            <a:solidFill>
                              <a:srgbClr val="0070C0"/>
                            </a:solidFill>
                            <a:latin typeface="Cambria Math"/>
                          </a:rPr>
                          <m:t>𝑑</m:t>
                        </m:r>
                      </m:e>
                    </m:d>
                    <m:r>
                      <a:rPr lang="en-US" altLang="ja-JP" sz="2800" i="1">
                        <a:latin typeface="Cambria Math"/>
                      </a:rPr>
                      <m:t>=</m:t>
                    </m:r>
                    <m:r>
                      <a:rPr lang="en-US" altLang="ja-JP" sz="2800" i="1" smtClean="0">
                        <a:solidFill>
                          <a:srgbClr val="FF0000"/>
                        </a:solidFill>
                        <a:latin typeface="Cambria Math"/>
                      </a:rPr>
                      <m:t>𝑎𝑐</m:t>
                    </m:r>
                    <m:sSup>
                      <m:sSupPr>
                        <m:ctrlPr>
                          <a:rPr lang="en-US" altLang="ja-JP" sz="2800" i="1">
                            <a:latin typeface="Cambria Math" panose="02040503050406030204" pitchFamily="18" charset="0"/>
                          </a:rPr>
                        </m:ctrlPr>
                      </m:sSupPr>
                      <m:e>
                        <m:r>
                          <a:rPr lang="en-US" altLang="ja-JP" sz="2800" i="1">
                            <a:latin typeface="Cambria Math"/>
                          </a:rPr>
                          <m:t>𝑥</m:t>
                        </m:r>
                      </m:e>
                      <m:sup>
                        <m:r>
                          <a:rPr lang="en-US" altLang="ja-JP" sz="2800" i="1">
                            <a:latin typeface="Cambria Math"/>
                          </a:rPr>
                          <m:t>2</m:t>
                        </m:r>
                      </m:sup>
                    </m:sSup>
                    <m:r>
                      <a:rPr lang="en-US" altLang="ja-JP" sz="2800" i="1">
                        <a:latin typeface="Cambria Math"/>
                      </a:rPr>
                      <m:t>+</m:t>
                    </m:r>
                    <m:d>
                      <m:dPr>
                        <m:ctrlPr>
                          <a:rPr lang="en-US" altLang="ja-JP" sz="2800" i="1">
                            <a:latin typeface="Cambria Math" panose="02040503050406030204" pitchFamily="18" charset="0"/>
                          </a:rPr>
                        </m:ctrlPr>
                      </m:dPr>
                      <m:e>
                        <m:r>
                          <a:rPr lang="en-US" altLang="ja-JP" sz="2800" i="1" smtClean="0">
                            <a:solidFill>
                              <a:srgbClr val="FF0000"/>
                            </a:solidFill>
                            <a:latin typeface="Cambria Math"/>
                          </a:rPr>
                          <m:t>𝑎</m:t>
                        </m:r>
                        <m:r>
                          <a:rPr lang="en-US" altLang="ja-JP" sz="2800" i="1" smtClean="0">
                            <a:solidFill>
                              <a:srgbClr val="0070C0"/>
                            </a:solidFill>
                            <a:latin typeface="Cambria Math"/>
                          </a:rPr>
                          <m:t>𝑑</m:t>
                        </m:r>
                        <m:r>
                          <a:rPr lang="en-US" altLang="ja-JP" sz="2800" i="1">
                            <a:latin typeface="Cambria Math"/>
                          </a:rPr>
                          <m:t>+</m:t>
                        </m:r>
                        <m:r>
                          <a:rPr lang="en-US" altLang="ja-JP" sz="2800" i="1" smtClean="0">
                            <a:solidFill>
                              <a:srgbClr val="FF0000"/>
                            </a:solidFill>
                            <a:latin typeface="Cambria Math"/>
                          </a:rPr>
                          <m:t>𝑏</m:t>
                        </m:r>
                        <m:r>
                          <a:rPr lang="en-US" altLang="ja-JP" sz="2800" i="1" smtClean="0">
                            <a:solidFill>
                              <a:srgbClr val="0070C0"/>
                            </a:solidFill>
                            <a:latin typeface="Cambria Math"/>
                          </a:rPr>
                          <m:t>𝑐</m:t>
                        </m:r>
                      </m:e>
                    </m:d>
                    <m:r>
                      <a:rPr lang="en-US" altLang="ja-JP" sz="2800" i="1">
                        <a:latin typeface="Cambria Math"/>
                      </a:rPr>
                      <m:t>𝑥</m:t>
                    </m:r>
                    <m:r>
                      <a:rPr lang="en-US" altLang="ja-JP" sz="2800" i="1">
                        <a:latin typeface="Cambria Math"/>
                      </a:rPr>
                      <m:t>+</m:t>
                    </m:r>
                    <m:r>
                      <a:rPr lang="en-US" altLang="ja-JP" sz="2800" i="1" smtClean="0">
                        <a:solidFill>
                          <a:srgbClr val="0070C0"/>
                        </a:solidFill>
                        <a:latin typeface="Cambria Math"/>
                      </a:rPr>
                      <m:t>𝑏𝑑</m:t>
                    </m:r>
                  </m:oMath>
                </a14:m>
                <a:endParaRPr lang="en-US" altLang="ja-JP" sz="2400" dirty="0">
                  <a:solidFill>
                    <a:srgbClr val="0070C0"/>
                  </a:solidFill>
                  <a:latin typeface="Times New Roman" panose="02020603050405020304" pitchFamily="18" charset="0"/>
                  <a:cs typeface="Times New Roman" panose="02020603050405020304" pitchFamily="18" charset="0"/>
                </a:endParaRPr>
              </a:p>
              <a:p>
                <a:endParaRPr kumimoji="1" lang="en-US" altLang="ja-JP" sz="2400" dirty="0">
                  <a:latin typeface="Times New Roman" panose="02020603050405020304" pitchFamily="18" charset="0"/>
                  <a:cs typeface="Times New Roman" panose="02020603050405020304" pitchFamily="18" charset="0"/>
                </a:endParaRPr>
              </a:p>
              <a:p>
                <a:endParaRPr lang="en-US" altLang="ja-JP" sz="2400" dirty="0">
                  <a:latin typeface="Times New Roman" panose="02020603050405020304" pitchFamily="18" charset="0"/>
                  <a:cs typeface="Times New Roman" panose="02020603050405020304" pitchFamily="18" charset="0"/>
                </a:endParaRPr>
              </a:p>
              <a:p>
                <a:endParaRPr kumimoji="1" lang="en-US" altLang="ja-JP" sz="2400" dirty="0">
                  <a:latin typeface="Times New Roman" panose="02020603050405020304" pitchFamily="18" charset="0"/>
                  <a:cs typeface="Times New Roman" panose="02020603050405020304" pitchFamily="18" charset="0"/>
                </a:endParaRPr>
              </a:p>
              <a:p>
                <a:endParaRPr lang="en-US" altLang="ja-JP" sz="2400" dirty="0">
                  <a:latin typeface="Times New Roman" panose="02020603050405020304" pitchFamily="18" charset="0"/>
                  <a:cs typeface="Times New Roman" panose="02020603050405020304" pitchFamily="18" charset="0"/>
                </a:endParaRPr>
              </a:p>
              <a:p>
                <a:endParaRPr lang="en-US" altLang="ja-JP" sz="2400" dirty="0">
                  <a:latin typeface="Times New Roman" panose="02020603050405020304" pitchFamily="18" charset="0"/>
                  <a:cs typeface="Times New Roman" panose="02020603050405020304" pitchFamily="18" charset="0"/>
                </a:endParaRPr>
              </a:p>
              <a:p>
                <a:endParaRPr lang="en-US" altLang="ja-JP" sz="2400" dirty="0">
                  <a:latin typeface="Times New Roman" panose="02020603050405020304" pitchFamily="18" charset="0"/>
                  <a:cs typeface="Times New Roman" panose="02020603050405020304" pitchFamily="18" charset="0"/>
                </a:endParaRPr>
              </a:p>
              <a:p>
                <a:endParaRPr kumimoji="1" lang="ja-JP" altLang="en-US" sz="2400" dirty="0">
                  <a:latin typeface="Times New Roman" panose="02020603050405020304" pitchFamily="18" charset="0"/>
                  <a:cs typeface="Times New Roman" panose="02020603050405020304" pitchFamily="18" charset="0"/>
                </a:endParaRPr>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rotWithShape="1">
                <a:blip r:embed="rId2"/>
                <a:stretch>
                  <a:fillRect l="-444" t="-1358" r="-207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p:cNvSpPr txBox="1"/>
              <p:nvPr/>
            </p:nvSpPr>
            <p:spPr>
              <a:xfrm>
                <a:off x="1691680" y="2996952"/>
                <a:ext cx="5904656" cy="2677656"/>
              </a:xfrm>
              <a:prstGeom prst="rect">
                <a:avLst/>
              </a:prstGeom>
              <a:noFill/>
            </p:spPr>
            <p:txBody>
              <a:bodyPr wrap="square" rtlCol="0">
                <a:spAutoFit/>
              </a:bodyPr>
              <a:lstStyle/>
              <a:p>
                <a14:m>
                  <m:oMath xmlns:m="http://schemas.openxmlformats.org/officeDocument/2006/math">
                    <m:sSup>
                      <m:sSupPr>
                        <m:ctrlPr>
                          <a:rPr kumimoji="1" lang="en-US" altLang="ja-JP" sz="2400" i="1" u="sng" smtClean="0">
                            <a:latin typeface="Cambria Math" panose="02040503050406030204" pitchFamily="18" charset="0"/>
                          </a:rPr>
                        </m:ctrlPr>
                      </m:sSupPr>
                      <m:e>
                        <m:r>
                          <a:rPr kumimoji="1" lang="en-US" altLang="ja-JP" sz="2400" b="0" i="1" u="sng" smtClean="0">
                            <a:latin typeface="Cambria Math"/>
                          </a:rPr>
                          <m:t>𝑥</m:t>
                        </m:r>
                      </m:e>
                      <m:sup>
                        <m:r>
                          <a:rPr kumimoji="1" lang="en-US" altLang="ja-JP" sz="2400" b="0" i="1" u="sng" smtClean="0">
                            <a:latin typeface="Cambria Math"/>
                          </a:rPr>
                          <m:t>2</m:t>
                        </m:r>
                      </m:sup>
                    </m:sSup>
                  </m:oMath>
                </a14:m>
                <a:r>
                  <a:rPr kumimoji="1" lang="ja-JP" altLang="en-US" sz="2400" u="sng" dirty="0">
                    <a:latin typeface="Times New Roman" panose="02020603050405020304" pitchFamily="18" charset="0"/>
                    <a:cs typeface="Times New Roman" panose="02020603050405020304" pitchFamily="18" charset="0"/>
                  </a:rPr>
                  <a:t>の係数</a:t>
                </a:r>
                <a14:m>
                  <m:oMath xmlns:m="http://schemas.openxmlformats.org/officeDocument/2006/math">
                    <m:r>
                      <a:rPr kumimoji="1" lang="en-US" altLang="ja-JP" sz="2400" b="0" i="1" u="sng" smtClean="0">
                        <a:solidFill>
                          <a:srgbClr val="FF0000"/>
                        </a:solidFill>
                        <a:latin typeface="Cambria Math"/>
                      </a:rPr>
                      <m:t>𝑎𝑐</m:t>
                    </m:r>
                  </m:oMath>
                </a14:m>
                <a:r>
                  <a:rPr kumimoji="1" lang="en-US" altLang="ja-JP" sz="2400" u="sng" dirty="0">
                    <a:latin typeface="Times New Roman" panose="02020603050405020304" pitchFamily="18" charset="0"/>
                    <a:cs typeface="Times New Roman" panose="02020603050405020304" pitchFamily="18" charset="0"/>
                  </a:rPr>
                  <a:t>	</a:t>
                </a:r>
                <a:r>
                  <a:rPr kumimoji="1" lang="ja-JP" altLang="en-US" sz="2400" u="sng" dirty="0">
                    <a:latin typeface="Times New Roman" panose="02020603050405020304" pitchFamily="18" charset="0"/>
                    <a:cs typeface="Times New Roman" panose="02020603050405020304" pitchFamily="18" charset="0"/>
                  </a:rPr>
                  <a:t>　定数項</a:t>
                </a:r>
                <a14:m>
                  <m:oMath xmlns:m="http://schemas.openxmlformats.org/officeDocument/2006/math">
                    <m:r>
                      <a:rPr lang="en-US" altLang="ja-JP" sz="2400" b="0" i="1" u="sng" dirty="0" smtClean="0">
                        <a:solidFill>
                          <a:srgbClr val="0070C0"/>
                        </a:solidFill>
                        <a:latin typeface="Cambria Math"/>
                      </a:rPr>
                      <m:t>𝑏𝑑</m:t>
                    </m:r>
                  </m:oMath>
                </a14:m>
                <a:r>
                  <a:rPr kumimoji="1" lang="en-US" altLang="ja-JP" sz="2400" u="sng" dirty="0">
                    <a:latin typeface="Times New Roman" panose="02020603050405020304" pitchFamily="18" charset="0"/>
                    <a:cs typeface="Times New Roman" panose="02020603050405020304" pitchFamily="18" charset="0"/>
                  </a:rPr>
                  <a:t>	</a:t>
                </a:r>
                <a:r>
                  <a:rPr kumimoji="1" lang="ja-JP" altLang="en-US" sz="2400" u="sng" dirty="0">
                    <a:latin typeface="Times New Roman" panose="02020603050405020304" pitchFamily="18" charset="0"/>
                    <a:cs typeface="Times New Roman" panose="02020603050405020304" pitchFamily="18" charset="0"/>
                  </a:rPr>
                  <a:t>たすき掛け</a:t>
                </a:r>
                <a:endParaRPr kumimoji="1" lang="en-US" altLang="ja-JP" sz="2400" u="sng" dirty="0">
                  <a:latin typeface="Times New Roman" panose="02020603050405020304" pitchFamily="18" charset="0"/>
                  <a:cs typeface="Times New Roman" panose="02020603050405020304" pitchFamily="18" charset="0"/>
                </a:endParaRPr>
              </a:p>
              <a:p>
                <a:r>
                  <a:rPr lang="ja-JP" altLang="en-US" sz="2400"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smtClean="0">
                        <a:solidFill>
                          <a:srgbClr val="FF0000"/>
                        </a:solidFill>
                        <a:latin typeface="Cambria Math"/>
                      </a:rPr>
                      <m:t>𝑎</m:t>
                    </m:r>
                  </m:oMath>
                </a14:m>
                <a:r>
                  <a:rPr kumimoji="1" lang="en-US" altLang="ja-JP" sz="2400" dirty="0">
                    <a:latin typeface="Times New Roman" panose="02020603050405020304" pitchFamily="18" charset="0"/>
                    <a:cs typeface="Times New Roman" panose="02020603050405020304" pitchFamily="18" charset="0"/>
                  </a:rPr>
                  <a:t>		</a:t>
                </a:r>
                <a:r>
                  <a:rPr kumimoji="1" lang="ja-JP" altLang="en-US" sz="2400"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smtClean="0">
                        <a:solidFill>
                          <a:srgbClr val="0070C0"/>
                        </a:solidFill>
                        <a:latin typeface="Cambria Math"/>
                      </a:rPr>
                      <m:t>𝑏</m:t>
                    </m:r>
                  </m:oMath>
                </a14:m>
                <a:r>
                  <a:rPr lang="en-US" altLang="ja-JP" sz="2400" i="1" dirty="0">
                    <a:latin typeface="Times New Roman" panose="02020603050405020304" pitchFamily="18" charset="0"/>
                    <a:cs typeface="Times New Roman" panose="02020603050405020304" pitchFamily="18" charset="0"/>
                  </a:rPr>
                  <a:t>		</a:t>
                </a:r>
                <a:r>
                  <a:rPr lang="ja-JP" altLang="en-US" sz="2400" i="1"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smtClean="0">
                        <a:solidFill>
                          <a:srgbClr val="FF0000"/>
                        </a:solidFill>
                        <a:latin typeface="Cambria Math"/>
                      </a:rPr>
                      <m:t>𝑐</m:t>
                    </m:r>
                    <m:r>
                      <a:rPr lang="en-US" altLang="ja-JP" sz="2400" b="0" i="1" smtClean="0">
                        <a:solidFill>
                          <a:srgbClr val="0070C0"/>
                        </a:solidFill>
                        <a:latin typeface="Cambria Math"/>
                      </a:rPr>
                      <m:t>𝑏</m:t>
                    </m:r>
                  </m:oMath>
                </a14:m>
                <a:endParaRPr lang="en-US" altLang="ja-JP" sz="2400" i="1" dirty="0">
                  <a:latin typeface="Times New Roman" panose="02020603050405020304" pitchFamily="18" charset="0"/>
                  <a:cs typeface="Times New Roman" panose="02020603050405020304" pitchFamily="18" charset="0"/>
                </a:endParaRPr>
              </a:p>
              <a:p>
                <a:endParaRPr lang="en-US" altLang="ja-JP" sz="2400" i="1" dirty="0">
                  <a:latin typeface="Times New Roman" panose="02020603050405020304" pitchFamily="18" charset="0"/>
                  <a:cs typeface="Times New Roman" panose="02020603050405020304" pitchFamily="18" charset="0"/>
                </a:endParaRPr>
              </a:p>
              <a:p>
                <a:r>
                  <a:rPr lang="ja-JP" altLang="en-US" sz="2400" u="sng"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u="sng" smtClean="0">
                        <a:solidFill>
                          <a:srgbClr val="FF0000"/>
                        </a:solidFill>
                        <a:latin typeface="Cambria Math"/>
                      </a:rPr>
                      <m:t>𝑐</m:t>
                    </m:r>
                  </m:oMath>
                </a14:m>
                <a:r>
                  <a:rPr lang="en-US" altLang="ja-JP" sz="2400" u="sng" dirty="0">
                    <a:latin typeface="Times New Roman" panose="02020603050405020304" pitchFamily="18" charset="0"/>
                    <a:cs typeface="Times New Roman" panose="02020603050405020304" pitchFamily="18" charset="0"/>
                  </a:rPr>
                  <a:t>		</a:t>
                </a:r>
                <a:r>
                  <a:rPr lang="ja-JP" altLang="en-US" sz="2400" u="sng"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u="sng" smtClean="0">
                        <a:solidFill>
                          <a:srgbClr val="0070C0"/>
                        </a:solidFill>
                        <a:latin typeface="Cambria Math"/>
                      </a:rPr>
                      <m:t>𝑑</m:t>
                    </m:r>
                  </m:oMath>
                </a14:m>
                <a:r>
                  <a:rPr lang="en-US" altLang="ja-JP" sz="2400" i="1" u="sng" dirty="0">
                    <a:latin typeface="Times New Roman" panose="02020603050405020304" pitchFamily="18" charset="0"/>
                    <a:cs typeface="Times New Roman" panose="02020603050405020304" pitchFamily="18" charset="0"/>
                  </a:rPr>
                  <a:t>		</a:t>
                </a:r>
                <a:r>
                  <a:rPr lang="ja-JP" altLang="en-US" sz="2400" i="1" u="sng"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u="sng" smtClean="0">
                        <a:solidFill>
                          <a:srgbClr val="FF0000"/>
                        </a:solidFill>
                        <a:latin typeface="Cambria Math"/>
                      </a:rPr>
                      <m:t>𝑎</m:t>
                    </m:r>
                    <m:r>
                      <a:rPr lang="en-US" altLang="ja-JP" sz="2400" b="0" i="1" u="sng" smtClean="0">
                        <a:solidFill>
                          <a:srgbClr val="0070C0"/>
                        </a:solidFill>
                        <a:latin typeface="Cambria Math"/>
                      </a:rPr>
                      <m:t>𝑑</m:t>
                    </m:r>
                  </m:oMath>
                </a14:m>
                <a:r>
                  <a:rPr lang="ja-JP" altLang="en-US" sz="2400" i="1" u="sng" dirty="0">
                    <a:latin typeface="Times New Roman" panose="02020603050405020304" pitchFamily="18" charset="0"/>
                    <a:cs typeface="Times New Roman" panose="02020603050405020304" pitchFamily="18" charset="0"/>
                  </a:rPr>
                  <a:t>　　　</a:t>
                </a:r>
                <a:r>
                  <a:rPr lang="ja-JP" altLang="en-US" sz="2400" i="1" u="sng" dirty="0" err="1">
                    <a:solidFill>
                      <a:schemeClr val="bg1"/>
                    </a:solidFill>
                    <a:latin typeface="Times New Roman" panose="02020603050405020304" pitchFamily="18" charset="0"/>
                    <a:cs typeface="Times New Roman" panose="02020603050405020304" pitchFamily="18" charset="0"/>
                  </a:rPr>
                  <a:t>ｓ</a:t>
                </a:r>
                <a:endParaRPr lang="en-US" altLang="ja-JP" sz="2400" i="1" u="sng" dirty="0">
                  <a:solidFill>
                    <a:schemeClr val="bg1"/>
                  </a:solidFill>
                  <a:latin typeface="Times New Roman" panose="02020603050405020304" pitchFamily="18" charset="0"/>
                  <a:cs typeface="Times New Roman" panose="02020603050405020304" pitchFamily="18" charset="0"/>
                </a:endParaRPr>
              </a:p>
              <a:p>
                <a:r>
                  <a:rPr lang="en-US" altLang="ja-JP" sz="2400" i="1" dirty="0">
                    <a:solidFill>
                      <a:schemeClr val="bg1"/>
                    </a:solidFill>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dirty="0" smtClean="0">
                        <a:solidFill>
                          <a:srgbClr val="FF0000"/>
                        </a:solidFill>
                        <a:latin typeface="Cambria Math"/>
                      </a:rPr>
                      <m:t> </m:t>
                    </m:r>
                    <m:r>
                      <a:rPr lang="en-US" altLang="ja-JP" sz="2400" b="0" i="1" dirty="0" smtClean="0">
                        <a:solidFill>
                          <a:srgbClr val="FF0000"/>
                        </a:solidFill>
                        <a:latin typeface="Cambria Math"/>
                      </a:rPr>
                      <m:t>𝑐𝑏</m:t>
                    </m:r>
                    <m:r>
                      <a:rPr lang="en-US" altLang="ja-JP" sz="2400" b="0" i="1" dirty="0" smtClean="0">
                        <a:solidFill>
                          <a:schemeClr val="tx1"/>
                        </a:solidFill>
                        <a:latin typeface="Cambria Math"/>
                      </a:rPr>
                      <m:t>+</m:t>
                    </m:r>
                    <m:r>
                      <a:rPr lang="en-US" altLang="ja-JP" sz="2400" b="0" i="1" dirty="0" smtClean="0">
                        <a:solidFill>
                          <a:srgbClr val="FF0000"/>
                        </a:solidFill>
                        <a:latin typeface="Cambria Math"/>
                      </a:rPr>
                      <m:t>𝑎</m:t>
                    </m:r>
                    <m:r>
                      <a:rPr lang="en-US" altLang="ja-JP" sz="2400" b="0" i="1" dirty="0" smtClean="0">
                        <a:solidFill>
                          <a:srgbClr val="0070C0"/>
                        </a:solidFill>
                        <a:latin typeface="Cambria Math"/>
                      </a:rPr>
                      <m:t>𝑑</m:t>
                    </m:r>
                  </m:oMath>
                </a14:m>
                <a:endParaRPr lang="en-US" altLang="ja-JP" sz="2400" b="0" i="1" dirty="0">
                  <a:solidFill>
                    <a:srgbClr val="0070C0"/>
                  </a:solidFill>
                  <a:latin typeface="Times New Roman" panose="02020603050405020304" pitchFamily="18" charset="0"/>
                  <a:cs typeface="Times New Roman" panose="02020603050405020304" pitchFamily="18" charset="0"/>
                </a:endParaRPr>
              </a:p>
              <a:p>
                <a:r>
                  <a:rPr lang="en-US" altLang="ja-JP" sz="2400" i="1" dirty="0">
                    <a:solidFill>
                      <a:schemeClr val="tx1"/>
                    </a:solidFill>
                    <a:latin typeface="Times New Roman" panose="02020603050405020304" pitchFamily="18" charset="0"/>
                    <a:cs typeface="Times New Roman" panose="02020603050405020304" pitchFamily="18" charset="0"/>
                  </a:rPr>
                  <a:t>				</a:t>
                </a:r>
                <a:r>
                  <a:rPr lang="ja-JP" altLang="en-US" sz="2400" i="1" dirty="0">
                    <a:solidFill>
                      <a:schemeClr val="tx1"/>
                    </a:solidFill>
                    <a:latin typeface="Times New Roman" panose="02020603050405020304" pitchFamily="18" charset="0"/>
                    <a:cs typeface="Times New Roman" panose="02020603050405020304" pitchFamily="18" charset="0"/>
                  </a:rPr>
                  <a:t>　　</a:t>
                </a:r>
                <a:r>
                  <a:rPr lang="ja-JP" altLang="en-US" sz="2400" dirty="0">
                    <a:solidFill>
                      <a:schemeClr val="tx1"/>
                    </a:solidFill>
                    <a:latin typeface="Times New Roman" panose="02020603050405020304" pitchFamily="18" charset="0"/>
                    <a:cs typeface="Times New Roman" panose="02020603050405020304" pitchFamily="18" charset="0"/>
                  </a:rPr>
                  <a:t>↑</a:t>
                </a:r>
                <a:r>
                  <a:rPr lang="en-US" altLang="ja-JP" sz="2400" i="1" dirty="0">
                    <a:solidFill>
                      <a:schemeClr val="tx1"/>
                    </a:solidFill>
                    <a:latin typeface="Times New Roman" panose="02020603050405020304" pitchFamily="18" charset="0"/>
                    <a:cs typeface="Times New Roman" panose="02020603050405020304" pitchFamily="18" charset="0"/>
                  </a:rPr>
                  <a:t> </a:t>
                </a:r>
              </a:p>
              <a:p>
                <a:r>
                  <a:rPr lang="en-US" altLang="ja-JP" sz="2400" dirty="0">
                    <a:latin typeface="Times New Roman" panose="02020603050405020304" pitchFamily="18" charset="0"/>
                    <a:cs typeface="Times New Roman" panose="02020603050405020304" pitchFamily="18" charset="0"/>
                  </a:rPr>
                  <a:t>			2</a:t>
                </a:r>
                <a:r>
                  <a:rPr lang="ja-JP" altLang="en-US" sz="2400" dirty="0">
                    <a:latin typeface="Times New Roman" panose="02020603050405020304" pitchFamily="18" charset="0"/>
                    <a:cs typeface="Times New Roman" panose="02020603050405020304" pitchFamily="18" charset="0"/>
                  </a:rPr>
                  <a:t>次式の</a:t>
                </a:r>
                <a:r>
                  <a:rPr lang="en-US" altLang="ja-JP" sz="2400" dirty="0">
                    <a:latin typeface="Times New Roman" panose="02020603050405020304" pitchFamily="18" charset="0"/>
                    <a:cs typeface="Times New Roman" panose="02020603050405020304" pitchFamily="18" charset="0"/>
                  </a:rPr>
                  <a:t>1</a:t>
                </a:r>
                <a:r>
                  <a:rPr lang="ja-JP" altLang="en-US" sz="2400" dirty="0">
                    <a:latin typeface="Times New Roman" panose="02020603050405020304" pitchFamily="18" charset="0"/>
                    <a:cs typeface="Times New Roman" panose="02020603050405020304" pitchFamily="18" charset="0"/>
                  </a:rPr>
                  <a:t>次項</a:t>
                </a:r>
                <a:r>
                  <a:rPr lang="en-US" altLang="ja-JP" sz="2400" i="1" dirty="0">
                    <a:latin typeface="Times New Roman" panose="02020603050405020304" pitchFamily="18" charset="0"/>
                    <a:cs typeface="Times New Roman" panose="02020603050405020304" pitchFamily="18" charset="0"/>
                  </a:rPr>
                  <a:t>x</a:t>
                </a:r>
                <a:r>
                  <a:rPr lang="ja-JP" altLang="en-US" sz="2400" dirty="0">
                    <a:latin typeface="Times New Roman" panose="02020603050405020304" pitchFamily="18" charset="0"/>
                    <a:cs typeface="Times New Roman" panose="02020603050405020304" pitchFamily="18" charset="0"/>
                  </a:rPr>
                  <a:t>の係数</a:t>
                </a:r>
                <a:endParaRPr kumimoji="1" lang="ja-JP" altLang="en-US" dirty="0">
                  <a:latin typeface="Times New Roman" panose="02020603050405020304" pitchFamily="18" charset="0"/>
                  <a:cs typeface="Times New Roman" panose="02020603050405020304" pitchFamily="18" charset="0"/>
                </a:endParaRPr>
              </a:p>
            </p:txBody>
          </p:sp>
        </mc:Choice>
        <mc:Fallback xmlns="">
          <p:sp>
            <p:nvSpPr>
              <p:cNvPr id="15" name="テキスト ボックス 14"/>
              <p:cNvSpPr txBox="1">
                <a:spLocks noRot="1" noChangeAspect="1" noMove="1" noResize="1" noEditPoints="1" noAdjustHandles="1" noChangeArrowheads="1" noChangeShapeType="1" noTextEdit="1"/>
              </p:cNvSpPr>
              <p:nvPr/>
            </p:nvSpPr>
            <p:spPr>
              <a:xfrm>
                <a:off x="1691680" y="2996952"/>
                <a:ext cx="5904656" cy="2677656"/>
              </a:xfrm>
              <a:prstGeom prst="rect">
                <a:avLst/>
              </a:prstGeom>
              <a:blipFill rotWithShape="1">
                <a:blip r:embed="rId3"/>
                <a:stretch>
                  <a:fillRect t="-2506" b="-4556"/>
                </a:stretch>
              </a:blipFill>
            </p:spPr>
            <p:txBody>
              <a:bodyPr/>
              <a:lstStyle/>
              <a:p>
                <a:r>
                  <a:rPr lang="ja-JP" altLang="en-US">
                    <a:noFill/>
                  </a:rPr>
                  <a:t> </a:t>
                </a:r>
              </a:p>
            </p:txBody>
          </p:sp>
        </mc:Fallback>
      </mc:AlternateContent>
      <p:grpSp>
        <p:nvGrpSpPr>
          <p:cNvPr id="7" name="グループ化 6">
            <a:extLst>
              <a:ext uri="{FF2B5EF4-FFF2-40B4-BE49-F238E27FC236}">
                <a16:creationId xmlns:a16="http://schemas.microsoft.com/office/drawing/2014/main" id="{5647B9E7-1865-4E55-9B8B-AAB954CD2558}"/>
              </a:ext>
            </a:extLst>
          </p:cNvPr>
          <p:cNvGrpSpPr/>
          <p:nvPr/>
        </p:nvGrpSpPr>
        <p:grpSpPr>
          <a:xfrm>
            <a:off x="2901792" y="3610744"/>
            <a:ext cx="2750328" cy="725036"/>
            <a:chOff x="2901792" y="3610744"/>
            <a:chExt cx="2750328" cy="725036"/>
          </a:xfrm>
        </p:grpSpPr>
        <p:cxnSp>
          <p:nvCxnSpPr>
            <p:cNvPr id="17" name="直線矢印コネクタ 16"/>
            <p:cNvCxnSpPr/>
            <p:nvPr/>
          </p:nvCxnSpPr>
          <p:spPr>
            <a:xfrm flipV="1">
              <a:off x="2901792" y="3612583"/>
              <a:ext cx="1152128" cy="72319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a:off x="4644008" y="3610744"/>
              <a:ext cx="100811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8" name="グループ化 7">
            <a:extLst>
              <a:ext uri="{FF2B5EF4-FFF2-40B4-BE49-F238E27FC236}">
                <a16:creationId xmlns:a16="http://schemas.microsoft.com/office/drawing/2014/main" id="{08643C94-A698-4FDB-8498-A58852FAEEDA}"/>
              </a:ext>
            </a:extLst>
          </p:cNvPr>
          <p:cNvGrpSpPr/>
          <p:nvPr/>
        </p:nvGrpSpPr>
        <p:grpSpPr>
          <a:xfrm>
            <a:off x="2936516" y="3612582"/>
            <a:ext cx="2715604" cy="733941"/>
            <a:chOff x="2936516" y="3612582"/>
            <a:chExt cx="2715604" cy="733941"/>
          </a:xfrm>
        </p:grpSpPr>
        <p:cxnSp>
          <p:nvCxnSpPr>
            <p:cNvPr id="19" name="直線矢印コネクタ 18"/>
            <p:cNvCxnSpPr/>
            <p:nvPr/>
          </p:nvCxnSpPr>
          <p:spPr>
            <a:xfrm>
              <a:off x="2936516" y="3612582"/>
              <a:ext cx="1152128" cy="72319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a:off x="4644008" y="4346523"/>
              <a:ext cx="100811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40</a:t>
            </a:fld>
            <a:endParaRPr kumimoji="1" lang="ja-JP" altLang="en-US"/>
          </a:p>
        </p:txBody>
      </p:sp>
      <p:sp>
        <p:nvSpPr>
          <p:cNvPr id="6" name="日付プレースホルダー 5">
            <a:extLst>
              <a:ext uri="{FF2B5EF4-FFF2-40B4-BE49-F238E27FC236}">
                <a16:creationId xmlns:a16="http://schemas.microsoft.com/office/drawing/2014/main" id="{E1396372-7699-43EE-84EC-97DD638FDD62}"/>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674733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xEl>
                                              <p:pRg st="4" end="4"/>
                                            </p:txEl>
                                          </p:spTgt>
                                        </p:tgtEl>
                                        <p:attrNameLst>
                                          <p:attrName>style.visibility</p:attrName>
                                        </p:attrNameLst>
                                      </p:cBhvr>
                                      <p:to>
                                        <p:strVal val="visible"/>
                                      </p:to>
                                    </p:set>
                                    <p:animEffect transition="in" filter="fade">
                                      <p:cBhvr>
                                        <p:cTn id="17" dur="500"/>
                                        <p:tgtEl>
                                          <p:spTgt spid="15">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5">
                                            <p:txEl>
                                              <p:pRg st="6" end="6"/>
                                            </p:txEl>
                                          </p:spTgt>
                                        </p:tgtEl>
                                        <p:attrNameLst>
                                          <p:attrName>style.visibility</p:attrName>
                                        </p:attrNameLst>
                                      </p:cBhvr>
                                      <p:to>
                                        <p:strVal val="visible"/>
                                      </p:to>
                                    </p:set>
                                    <p:animEffect transition="in" filter="fade">
                                      <p:cBhvr>
                                        <p:cTn id="20" dur="500"/>
                                        <p:tgtEl>
                                          <p:spTgt spid="15">
                                            <p:txEl>
                                              <p:pRg st="6" end="6"/>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5">
                                            <p:txEl>
                                              <p:pRg st="5" end="5"/>
                                            </p:txEl>
                                          </p:spTgt>
                                        </p:tgtEl>
                                        <p:attrNameLst>
                                          <p:attrName>style.visibility</p:attrName>
                                        </p:attrNameLst>
                                      </p:cBhvr>
                                      <p:to>
                                        <p:strVal val="visible"/>
                                      </p:to>
                                    </p:set>
                                    <p:animEffect transition="in" filter="fade">
                                      <p:cBhvr>
                                        <p:cTn id="23" dur="500"/>
                                        <p:tgtEl>
                                          <p:spTgt spid="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a:t>
            </a:r>
            <a:br>
              <a:rPr lang="ja-JP" altLang="en-US" dirty="0">
                <a:solidFill>
                  <a:srgbClr val="0070C0"/>
                </a:solidFill>
              </a:rPr>
            </a:br>
            <a:r>
              <a:rPr lang="ja-JP" altLang="en-US" dirty="0">
                <a:solidFill>
                  <a:srgbClr val="0070C0"/>
                </a:solidFill>
              </a:rPr>
              <a:t>因数</a:t>
            </a:r>
            <a:r>
              <a:rPr kumimoji="1" lang="ja-JP" altLang="en-US" dirty="0">
                <a:solidFill>
                  <a:srgbClr val="0070C0"/>
                </a:solidFill>
              </a:rPr>
              <a:t>分解</a:t>
            </a: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normAutofit/>
              </a:bodyPr>
              <a:lstStyle/>
              <a:p>
                <a:r>
                  <a:rPr lang="ja-JP" altLang="en-US" dirty="0"/>
                  <a:t>例</a:t>
                </a:r>
                <a:r>
                  <a:rPr lang="en-US" altLang="ja-JP" dirty="0"/>
                  <a:t>	</a:t>
                </a:r>
                <a14:m>
                  <m:oMath xmlns:m="http://schemas.openxmlformats.org/officeDocument/2006/math">
                    <m:r>
                      <a:rPr kumimoji="1" lang="en-US" altLang="ja-JP" b="0" i="1" smtClean="0">
                        <a:latin typeface="Cambria Math"/>
                      </a:rPr>
                      <m:t>6</m:t>
                    </m:r>
                    <m:sSup>
                      <m:sSupPr>
                        <m:ctrlPr>
                          <a:rPr kumimoji="1" lang="en-US" altLang="ja-JP" b="0" i="1" smtClean="0">
                            <a:latin typeface="Cambria Math" panose="02040503050406030204" pitchFamily="18" charset="0"/>
                          </a:rPr>
                        </m:ctrlPr>
                      </m:sSupPr>
                      <m:e>
                        <m:r>
                          <a:rPr kumimoji="1" lang="en-US" altLang="ja-JP" b="0" i="1" smtClean="0">
                            <a:latin typeface="Cambria Math"/>
                          </a:rPr>
                          <m:t>𝑥</m:t>
                        </m:r>
                      </m:e>
                      <m:sup>
                        <m:r>
                          <a:rPr kumimoji="1" lang="en-US" altLang="ja-JP" b="0" i="1" smtClean="0">
                            <a:latin typeface="Cambria Math"/>
                          </a:rPr>
                          <m:t>2</m:t>
                        </m:r>
                      </m:sup>
                    </m:sSup>
                    <m:r>
                      <a:rPr kumimoji="1" lang="en-US" altLang="ja-JP" b="0" i="1" smtClean="0">
                        <a:latin typeface="Cambria Math"/>
                      </a:rPr>
                      <m:t>+13</m:t>
                    </m:r>
                    <m:r>
                      <a:rPr kumimoji="1" lang="en-US" altLang="ja-JP" b="0" i="1" smtClean="0">
                        <a:latin typeface="Cambria Math"/>
                      </a:rPr>
                      <m:t>𝑥</m:t>
                    </m:r>
                    <m:r>
                      <a:rPr kumimoji="1" lang="en-US" altLang="ja-JP" b="0" i="1" smtClean="0">
                        <a:latin typeface="Cambria Math"/>
                      </a:rPr>
                      <m:t>+6=0</m:t>
                    </m:r>
                  </m:oMath>
                </a14:m>
                <a:endParaRPr kumimoji="1" lang="en-US" altLang="ja-JP" dirty="0"/>
              </a:p>
              <a:p>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14:m>
                  <m:oMath xmlns:m="http://schemas.openxmlformats.org/officeDocument/2006/math">
                    <m:d>
                      <m:dPr>
                        <m:ctrlPr>
                          <a:rPr lang="en-US" altLang="ja-JP" b="0" i="1" smtClean="0">
                            <a:latin typeface="Cambria Math" panose="02040503050406030204" pitchFamily="18" charset="0"/>
                          </a:rPr>
                        </m:ctrlPr>
                      </m:dPr>
                      <m:e>
                        <m:r>
                          <a:rPr lang="en-US" altLang="ja-JP" i="1" smtClean="0">
                            <a:solidFill>
                              <a:srgbClr val="FF0000"/>
                            </a:solidFill>
                            <a:latin typeface="Cambria Math"/>
                          </a:rPr>
                          <m:t>3</m:t>
                        </m:r>
                        <m:r>
                          <a:rPr lang="en-US" altLang="ja-JP" i="1">
                            <a:latin typeface="Cambria Math"/>
                          </a:rPr>
                          <m:t>𝑥</m:t>
                        </m:r>
                        <m:r>
                          <a:rPr lang="en-US" altLang="ja-JP" i="1">
                            <a:latin typeface="Cambria Math"/>
                          </a:rPr>
                          <m:t>+2</m:t>
                        </m:r>
                      </m:e>
                    </m:d>
                    <m:d>
                      <m:dPr>
                        <m:ctrlPr>
                          <a:rPr lang="en-US" altLang="ja-JP" b="0" i="1" smtClean="0">
                            <a:latin typeface="Cambria Math" panose="02040503050406030204" pitchFamily="18" charset="0"/>
                          </a:rPr>
                        </m:ctrlPr>
                      </m:dPr>
                      <m:e>
                        <m:r>
                          <a:rPr lang="en-US" altLang="ja-JP" b="0" i="1" smtClean="0">
                            <a:solidFill>
                              <a:srgbClr val="FF0000"/>
                            </a:solidFill>
                            <a:latin typeface="Cambria Math"/>
                          </a:rPr>
                          <m:t>2</m:t>
                        </m:r>
                        <m:r>
                          <a:rPr lang="en-US" altLang="ja-JP" b="0" i="1" smtClean="0">
                            <a:latin typeface="Cambria Math"/>
                          </a:rPr>
                          <m:t>𝑥</m:t>
                        </m:r>
                        <m:r>
                          <a:rPr lang="en-US" altLang="ja-JP" b="0" i="1" smtClean="0">
                            <a:latin typeface="Cambria Math"/>
                          </a:rPr>
                          <m:t>+3</m:t>
                        </m:r>
                      </m:e>
                    </m:d>
                    <m:r>
                      <a:rPr lang="en-US" altLang="ja-JP" b="0" i="1" smtClean="0">
                        <a:latin typeface="Cambria Math"/>
                      </a:rPr>
                      <m:t>=</m:t>
                    </m:r>
                    <m:r>
                      <a:rPr lang="en-US" altLang="ja-JP" i="1">
                        <a:latin typeface="Cambria Math"/>
                      </a:rPr>
                      <m:t>6</m:t>
                    </m:r>
                    <m:sSup>
                      <m:sSupPr>
                        <m:ctrlPr>
                          <a:rPr lang="en-US" altLang="ja-JP" i="1">
                            <a:latin typeface="Cambria Math" panose="02040503050406030204" pitchFamily="18" charset="0"/>
                          </a:rPr>
                        </m:ctrlPr>
                      </m:sSupPr>
                      <m:e>
                        <m:r>
                          <a:rPr lang="en-US" altLang="ja-JP" i="1">
                            <a:latin typeface="Cambria Math"/>
                          </a:rPr>
                          <m:t>𝑥</m:t>
                        </m:r>
                      </m:e>
                      <m:sup>
                        <m:r>
                          <a:rPr lang="en-US" altLang="ja-JP" i="1">
                            <a:latin typeface="Cambria Math"/>
                          </a:rPr>
                          <m:t>2</m:t>
                        </m:r>
                      </m:sup>
                    </m:sSup>
                    <m:r>
                      <a:rPr lang="en-US" altLang="ja-JP" i="1">
                        <a:latin typeface="Cambria Math"/>
                      </a:rPr>
                      <m:t>+13</m:t>
                    </m:r>
                    <m:r>
                      <a:rPr lang="en-US" altLang="ja-JP" i="1">
                        <a:latin typeface="Cambria Math"/>
                      </a:rPr>
                      <m:t>𝑥</m:t>
                    </m:r>
                    <m:r>
                      <a:rPr lang="en-US" altLang="ja-JP" i="1">
                        <a:latin typeface="Cambria Math"/>
                      </a:rPr>
                      <m:t>+6=0</m:t>
                    </m:r>
                  </m:oMath>
                </a14:m>
                <a:r>
                  <a:rPr lang="ja-JP" altLang="en-US" dirty="0"/>
                  <a:t>より，</a:t>
                </a:r>
                <a:endParaRPr lang="en-US" altLang="ja-JP" dirty="0"/>
              </a:p>
              <a:p>
                <a:pPr marL="0" indent="0">
                  <a:buNone/>
                </a:pPr>
                <a:r>
                  <a:rPr lang="en-US" altLang="ja-JP" dirty="0"/>
                  <a:t>		</a:t>
                </a:r>
                <a14:m>
                  <m:oMath xmlns:m="http://schemas.openxmlformats.org/officeDocument/2006/math">
                    <m:r>
                      <a:rPr lang="en-US" altLang="ja-JP" i="1">
                        <a:latin typeface="Cambria Math"/>
                      </a:rPr>
                      <m:t>𝑥</m:t>
                    </m:r>
                    <m:r>
                      <a:rPr lang="en-US" altLang="ja-JP" i="1">
                        <a:latin typeface="Cambria Math"/>
                      </a:rPr>
                      <m:t>=−</m:t>
                    </m:r>
                    <m:f>
                      <m:fPr>
                        <m:ctrlPr>
                          <a:rPr lang="en-US" altLang="ja-JP" i="1">
                            <a:latin typeface="Cambria Math" panose="02040503050406030204" pitchFamily="18" charset="0"/>
                          </a:rPr>
                        </m:ctrlPr>
                      </m:fPr>
                      <m:num>
                        <m:r>
                          <a:rPr lang="en-US" altLang="ja-JP" i="1">
                            <a:latin typeface="Cambria Math"/>
                          </a:rPr>
                          <m:t>2</m:t>
                        </m:r>
                      </m:num>
                      <m:den>
                        <m:r>
                          <a:rPr lang="en-US" altLang="ja-JP" i="1">
                            <a:latin typeface="Cambria Math"/>
                          </a:rPr>
                          <m:t>3</m:t>
                        </m:r>
                      </m:den>
                    </m:f>
                  </m:oMath>
                </a14:m>
                <a:r>
                  <a:rPr lang="ja-JP" altLang="en-US" dirty="0"/>
                  <a:t>，</a:t>
                </a:r>
                <a:r>
                  <a:rPr lang="en-US" altLang="ja-JP" dirty="0"/>
                  <a:t> </a:t>
                </a:r>
                <a14:m>
                  <m:oMath xmlns:m="http://schemas.openxmlformats.org/officeDocument/2006/math">
                    <m:r>
                      <a:rPr lang="en-US" altLang="ja-JP" i="1">
                        <a:latin typeface="Cambria Math"/>
                      </a:rPr>
                      <m:t>𝑥</m:t>
                    </m:r>
                    <m:r>
                      <a:rPr lang="en-US" altLang="ja-JP" i="1">
                        <a:latin typeface="Cambria Math"/>
                      </a:rPr>
                      <m:t>=−</m:t>
                    </m:r>
                    <m:f>
                      <m:fPr>
                        <m:ctrlPr>
                          <a:rPr lang="en-US" altLang="ja-JP" i="1">
                            <a:latin typeface="Cambria Math" panose="02040503050406030204" pitchFamily="18" charset="0"/>
                          </a:rPr>
                        </m:ctrlPr>
                      </m:fPr>
                      <m:num>
                        <m:r>
                          <a:rPr lang="en-US" altLang="ja-JP" i="1">
                            <a:latin typeface="Cambria Math"/>
                          </a:rPr>
                          <m:t>3</m:t>
                        </m:r>
                      </m:num>
                      <m:den>
                        <m:r>
                          <a:rPr lang="en-US" altLang="ja-JP" i="1">
                            <a:latin typeface="Cambria Math"/>
                          </a:rPr>
                          <m:t>2</m:t>
                        </m:r>
                      </m:den>
                    </m:f>
                  </m:oMath>
                </a14:m>
                <a:endParaRPr lang="en-US" altLang="ja-JP" dirty="0"/>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rotWithShape="1">
                <a:blip r:embed="rId2"/>
                <a:stretch>
                  <a:fillRect l="-593" t="-135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テキスト ボックス 5"/>
              <p:cNvSpPr txBox="1"/>
              <p:nvPr/>
            </p:nvSpPr>
            <p:spPr>
              <a:xfrm>
                <a:off x="1475656" y="1772816"/>
                <a:ext cx="5904656" cy="2677656"/>
              </a:xfrm>
              <a:prstGeom prst="rect">
                <a:avLst/>
              </a:prstGeom>
              <a:noFill/>
            </p:spPr>
            <p:txBody>
              <a:bodyPr wrap="square" rtlCol="0">
                <a:spAutoFit/>
              </a:bodyPr>
              <a:lstStyle/>
              <a:p>
                <a14:m>
                  <m:oMath xmlns:m="http://schemas.openxmlformats.org/officeDocument/2006/math">
                    <m:sSup>
                      <m:sSupPr>
                        <m:ctrlPr>
                          <a:rPr kumimoji="1" lang="en-US" altLang="ja-JP" sz="2400" i="1" u="sng" smtClean="0">
                            <a:latin typeface="Cambria Math" panose="02040503050406030204" pitchFamily="18" charset="0"/>
                          </a:rPr>
                        </m:ctrlPr>
                      </m:sSupPr>
                      <m:e>
                        <m:r>
                          <a:rPr kumimoji="1" lang="en-US" altLang="ja-JP" sz="2400" b="0" i="1" u="sng" smtClean="0">
                            <a:latin typeface="Cambria Math"/>
                          </a:rPr>
                          <m:t>𝑥</m:t>
                        </m:r>
                      </m:e>
                      <m:sup>
                        <m:r>
                          <a:rPr kumimoji="1" lang="en-US" altLang="ja-JP" sz="2400" b="0" i="1" u="sng" smtClean="0">
                            <a:latin typeface="Cambria Math"/>
                          </a:rPr>
                          <m:t>2</m:t>
                        </m:r>
                      </m:sup>
                    </m:sSup>
                  </m:oMath>
                </a14:m>
                <a:r>
                  <a:rPr kumimoji="1" lang="ja-JP" altLang="en-US" sz="2400" u="sng" dirty="0">
                    <a:latin typeface="Times New Roman" panose="02020603050405020304" pitchFamily="18" charset="0"/>
                    <a:cs typeface="Times New Roman" panose="02020603050405020304" pitchFamily="18" charset="0"/>
                  </a:rPr>
                  <a:t>の係数</a:t>
                </a:r>
                <a14:m>
                  <m:oMath xmlns:m="http://schemas.openxmlformats.org/officeDocument/2006/math">
                    <m:r>
                      <a:rPr kumimoji="1" lang="en-US" altLang="ja-JP" sz="2400" b="0" i="1" u="sng" smtClean="0">
                        <a:solidFill>
                          <a:srgbClr val="FF0000"/>
                        </a:solidFill>
                        <a:latin typeface="Cambria Math"/>
                      </a:rPr>
                      <m:t>6</m:t>
                    </m:r>
                  </m:oMath>
                </a14:m>
                <a:r>
                  <a:rPr kumimoji="1" lang="en-US" altLang="ja-JP" sz="2400" u="sng" dirty="0">
                    <a:latin typeface="Times New Roman" panose="02020603050405020304" pitchFamily="18" charset="0"/>
                    <a:cs typeface="Times New Roman" panose="02020603050405020304" pitchFamily="18" charset="0"/>
                  </a:rPr>
                  <a:t>	</a:t>
                </a:r>
                <a:r>
                  <a:rPr kumimoji="1" lang="ja-JP" altLang="en-US" sz="2400" u="sng" dirty="0">
                    <a:latin typeface="Times New Roman" panose="02020603050405020304" pitchFamily="18" charset="0"/>
                    <a:cs typeface="Times New Roman" panose="02020603050405020304" pitchFamily="18" charset="0"/>
                  </a:rPr>
                  <a:t>　定数項</a:t>
                </a:r>
                <a14:m>
                  <m:oMath xmlns:m="http://schemas.openxmlformats.org/officeDocument/2006/math">
                    <m:r>
                      <a:rPr lang="en-US" altLang="ja-JP" sz="2400" b="0" i="1" u="sng" dirty="0" smtClean="0">
                        <a:solidFill>
                          <a:srgbClr val="0070C0"/>
                        </a:solidFill>
                        <a:latin typeface="Cambria Math"/>
                      </a:rPr>
                      <m:t>6</m:t>
                    </m:r>
                  </m:oMath>
                </a14:m>
                <a:r>
                  <a:rPr kumimoji="1" lang="en-US" altLang="ja-JP" sz="2400" u="sng" dirty="0">
                    <a:latin typeface="Times New Roman" panose="02020603050405020304" pitchFamily="18" charset="0"/>
                    <a:cs typeface="Times New Roman" panose="02020603050405020304" pitchFamily="18" charset="0"/>
                  </a:rPr>
                  <a:t>	</a:t>
                </a:r>
                <a:r>
                  <a:rPr kumimoji="1" lang="ja-JP" altLang="en-US" sz="2400" u="sng" dirty="0">
                    <a:latin typeface="Times New Roman" panose="02020603050405020304" pitchFamily="18" charset="0"/>
                    <a:cs typeface="Times New Roman" panose="02020603050405020304" pitchFamily="18" charset="0"/>
                  </a:rPr>
                  <a:t>たすき掛け</a:t>
                </a:r>
                <a:r>
                  <a:rPr kumimoji="1" lang="ja-JP" altLang="en-US" sz="2400" dirty="0">
                    <a:latin typeface="Times New Roman" panose="02020603050405020304" pitchFamily="18" charset="0"/>
                    <a:cs typeface="Times New Roman" panose="02020603050405020304" pitchFamily="18" charset="0"/>
                  </a:rPr>
                  <a:t>　</a:t>
                </a:r>
                <a:endParaRPr kumimoji="1" lang="en-US" altLang="ja-JP" sz="2400" dirty="0">
                  <a:latin typeface="Times New Roman" panose="02020603050405020304" pitchFamily="18" charset="0"/>
                  <a:cs typeface="Times New Roman" panose="02020603050405020304" pitchFamily="18" charset="0"/>
                </a:endParaRPr>
              </a:p>
              <a:p>
                <a:r>
                  <a:rPr lang="ja-JP" altLang="en-US" sz="2400"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smtClean="0">
                        <a:solidFill>
                          <a:srgbClr val="FF0000"/>
                        </a:solidFill>
                        <a:latin typeface="Cambria Math"/>
                      </a:rPr>
                      <m:t>3</m:t>
                    </m:r>
                  </m:oMath>
                </a14:m>
                <a:r>
                  <a:rPr kumimoji="1" lang="en-US" altLang="ja-JP" sz="2400" dirty="0">
                    <a:latin typeface="Times New Roman" panose="02020603050405020304" pitchFamily="18" charset="0"/>
                    <a:cs typeface="Times New Roman" panose="02020603050405020304" pitchFamily="18" charset="0"/>
                  </a:rPr>
                  <a:t>		</a:t>
                </a:r>
                <a:r>
                  <a:rPr kumimoji="1" lang="ja-JP" altLang="en-US" sz="2400"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smtClean="0">
                        <a:solidFill>
                          <a:srgbClr val="0070C0"/>
                        </a:solidFill>
                        <a:latin typeface="Cambria Math"/>
                      </a:rPr>
                      <m:t>2</m:t>
                    </m:r>
                  </m:oMath>
                </a14:m>
                <a:r>
                  <a:rPr lang="en-US" altLang="ja-JP" sz="2400" i="1" dirty="0">
                    <a:latin typeface="Times New Roman" panose="02020603050405020304" pitchFamily="18" charset="0"/>
                    <a:cs typeface="Times New Roman" panose="02020603050405020304" pitchFamily="18" charset="0"/>
                  </a:rPr>
                  <a:t>		</a:t>
                </a:r>
                <a:r>
                  <a:rPr lang="ja-JP" altLang="en-US" sz="2400" i="1"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smtClean="0">
                        <a:solidFill>
                          <a:srgbClr val="FF0000"/>
                        </a:solidFill>
                        <a:latin typeface="Cambria Math"/>
                      </a:rPr>
                      <m:t>2×</m:t>
                    </m:r>
                    <m:r>
                      <a:rPr lang="en-US" altLang="ja-JP" sz="2400" b="0" i="1" smtClean="0">
                        <a:solidFill>
                          <a:srgbClr val="0070C0"/>
                        </a:solidFill>
                        <a:latin typeface="Cambria Math"/>
                      </a:rPr>
                      <m:t>2</m:t>
                    </m:r>
                    <m:r>
                      <a:rPr lang="en-US" altLang="ja-JP" sz="2400" i="1" smtClean="0">
                        <a:solidFill>
                          <a:schemeClr val="tx1"/>
                        </a:solidFill>
                        <a:latin typeface="Cambria Math"/>
                      </a:rPr>
                      <m:t>=4</m:t>
                    </m:r>
                  </m:oMath>
                </a14:m>
                <a:endParaRPr lang="en-US" altLang="ja-JP" sz="2400" i="1" dirty="0">
                  <a:solidFill>
                    <a:schemeClr val="tx1"/>
                  </a:solidFill>
                  <a:latin typeface="Times New Roman" panose="02020603050405020304" pitchFamily="18" charset="0"/>
                  <a:cs typeface="Times New Roman" panose="02020603050405020304" pitchFamily="18" charset="0"/>
                </a:endParaRPr>
              </a:p>
              <a:p>
                <a:endParaRPr lang="en-US" altLang="ja-JP" sz="2400" i="1" dirty="0">
                  <a:latin typeface="Times New Roman" panose="02020603050405020304" pitchFamily="18" charset="0"/>
                  <a:cs typeface="Times New Roman" panose="02020603050405020304" pitchFamily="18" charset="0"/>
                </a:endParaRPr>
              </a:p>
              <a:p>
                <a:r>
                  <a:rPr lang="ja-JP" altLang="en-US" sz="2400" u="sng"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u="sng" smtClean="0">
                        <a:solidFill>
                          <a:srgbClr val="FF0000"/>
                        </a:solidFill>
                        <a:latin typeface="Cambria Math"/>
                      </a:rPr>
                      <m:t>2</m:t>
                    </m:r>
                  </m:oMath>
                </a14:m>
                <a:r>
                  <a:rPr lang="en-US" altLang="ja-JP" sz="2400" u="sng" dirty="0">
                    <a:latin typeface="Times New Roman" panose="02020603050405020304" pitchFamily="18" charset="0"/>
                    <a:cs typeface="Times New Roman" panose="02020603050405020304" pitchFamily="18" charset="0"/>
                  </a:rPr>
                  <a:t>		</a:t>
                </a:r>
                <a:r>
                  <a:rPr lang="ja-JP" altLang="en-US" sz="2400" u="sng"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u="sng" smtClean="0">
                        <a:solidFill>
                          <a:srgbClr val="0070C0"/>
                        </a:solidFill>
                        <a:latin typeface="Cambria Math"/>
                      </a:rPr>
                      <m:t>3</m:t>
                    </m:r>
                  </m:oMath>
                </a14:m>
                <a:r>
                  <a:rPr lang="en-US" altLang="ja-JP" sz="2400" i="1" u="sng" dirty="0">
                    <a:latin typeface="Times New Roman" panose="02020603050405020304" pitchFamily="18" charset="0"/>
                    <a:cs typeface="Times New Roman" panose="02020603050405020304" pitchFamily="18" charset="0"/>
                  </a:rPr>
                  <a:t>		</a:t>
                </a:r>
                <a:r>
                  <a:rPr lang="ja-JP" altLang="en-US" sz="2400" i="1" u="sng"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u="sng" smtClean="0">
                        <a:solidFill>
                          <a:srgbClr val="FF0000"/>
                        </a:solidFill>
                        <a:latin typeface="Cambria Math"/>
                      </a:rPr>
                      <m:t>3×</m:t>
                    </m:r>
                    <m:r>
                      <a:rPr lang="en-US" altLang="ja-JP" sz="2400" b="0" i="1" u="sng" smtClean="0">
                        <a:solidFill>
                          <a:srgbClr val="0070C0"/>
                        </a:solidFill>
                        <a:latin typeface="Cambria Math"/>
                      </a:rPr>
                      <m:t>3</m:t>
                    </m:r>
                    <m:r>
                      <a:rPr lang="en-US" altLang="ja-JP" sz="2400" i="1" u="sng" smtClean="0">
                        <a:solidFill>
                          <a:schemeClr val="tx1"/>
                        </a:solidFill>
                        <a:latin typeface="Cambria Math"/>
                      </a:rPr>
                      <m:t>=9</m:t>
                    </m:r>
                  </m:oMath>
                </a14:m>
                <a:r>
                  <a:rPr lang="ja-JP" altLang="en-US" sz="2400" i="1" u="sng" dirty="0">
                    <a:latin typeface="Times New Roman" panose="02020603050405020304" pitchFamily="18" charset="0"/>
                    <a:cs typeface="Times New Roman" panose="02020603050405020304" pitchFamily="18" charset="0"/>
                  </a:rPr>
                  <a:t>　　</a:t>
                </a:r>
                <a:endParaRPr lang="en-US" altLang="ja-JP" sz="2400" i="1" u="sng" dirty="0">
                  <a:solidFill>
                    <a:schemeClr val="bg1"/>
                  </a:solidFill>
                  <a:latin typeface="Times New Roman" panose="02020603050405020304" pitchFamily="18" charset="0"/>
                  <a:cs typeface="Times New Roman" panose="02020603050405020304" pitchFamily="18" charset="0"/>
                </a:endParaRPr>
              </a:p>
              <a:p>
                <a:r>
                  <a:rPr lang="en-US" altLang="ja-JP" sz="2400" i="1" dirty="0">
                    <a:solidFill>
                      <a:schemeClr val="bg1"/>
                    </a:solidFill>
                    <a:latin typeface="Times New Roman" panose="02020603050405020304" pitchFamily="18" charset="0"/>
                    <a:cs typeface="Times New Roman" panose="02020603050405020304" pitchFamily="18" charset="0"/>
                  </a:rPr>
                  <a:t>				</a:t>
                </a:r>
                <a:r>
                  <a:rPr lang="ja-JP" altLang="en-US" sz="2400" i="1" dirty="0">
                    <a:solidFill>
                      <a:schemeClr val="bg1"/>
                    </a:solidFill>
                    <a:latin typeface="Times New Roman" panose="02020603050405020304" pitchFamily="18" charset="0"/>
                    <a:cs typeface="Times New Roman" panose="02020603050405020304" pitchFamily="18" charset="0"/>
                  </a:rPr>
                  <a:t>　　</a:t>
                </a:r>
                <a14:m>
                  <m:oMath xmlns:m="http://schemas.openxmlformats.org/officeDocument/2006/math">
                    <m:r>
                      <a:rPr lang="en-US" altLang="ja-JP" sz="2400" b="0" i="1" dirty="0" smtClean="0">
                        <a:solidFill>
                          <a:schemeClr val="tx1"/>
                        </a:solidFill>
                        <a:latin typeface="Cambria Math"/>
                      </a:rPr>
                      <m:t>4+9</m:t>
                    </m:r>
                    <m:r>
                      <a:rPr lang="en-US" altLang="ja-JP" sz="2400" i="1" dirty="0">
                        <a:solidFill>
                          <a:schemeClr val="tx1"/>
                        </a:solidFill>
                        <a:latin typeface="Cambria Math"/>
                      </a:rPr>
                      <m:t>=13</m:t>
                    </m:r>
                  </m:oMath>
                </a14:m>
                <a:endParaRPr lang="en-US" altLang="ja-JP" sz="2400" b="0" i="1" dirty="0">
                  <a:solidFill>
                    <a:schemeClr val="tx1"/>
                  </a:solidFill>
                  <a:latin typeface="Times New Roman" panose="02020603050405020304" pitchFamily="18" charset="0"/>
                  <a:cs typeface="Times New Roman" panose="02020603050405020304" pitchFamily="18" charset="0"/>
                </a:endParaRPr>
              </a:p>
              <a:p>
                <a:r>
                  <a:rPr lang="en-US" altLang="ja-JP" sz="2400" i="1" dirty="0">
                    <a:solidFill>
                      <a:schemeClr val="tx1"/>
                    </a:solidFill>
                    <a:latin typeface="Times New Roman" panose="02020603050405020304" pitchFamily="18" charset="0"/>
                    <a:cs typeface="Times New Roman" panose="02020603050405020304" pitchFamily="18" charset="0"/>
                  </a:rPr>
                  <a:t>				</a:t>
                </a:r>
                <a:r>
                  <a:rPr lang="ja-JP" altLang="en-US" sz="2400" i="1" dirty="0">
                    <a:solidFill>
                      <a:schemeClr val="tx1"/>
                    </a:solidFill>
                    <a:latin typeface="Times New Roman" panose="02020603050405020304" pitchFamily="18" charset="0"/>
                    <a:cs typeface="Times New Roman" panose="02020603050405020304" pitchFamily="18" charset="0"/>
                  </a:rPr>
                  <a:t>　　　　</a:t>
                </a:r>
                <a:r>
                  <a:rPr lang="ja-JP" altLang="en-US" sz="2400" dirty="0">
                    <a:solidFill>
                      <a:schemeClr val="tx1"/>
                    </a:solidFill>
                    <a:latin typeface="Times New Roman" panose="02020603050405020304" pitchFamily="18" charset="0"/>
                    <a:cs typeface="Times New Roman" panose="02020603050405020304" pitchFamily="18" charset="0"/>
                  </a:rPr>
                  <a:t>↑</a:t>
                </a:r>
                <a:r>
                  <a:rPr lang="en-US" altLang="ja-JP" sz="2400" i="1" dirty="0">
                    <a:solidFill>
                      <a:schemeClr val="tx1"/>
                    </a:solidFill>
                    <a:latin typeface="Times New Roman" panose="02020603050405020304" pitchFamily="18" charset="0"/>
                    <a:cs typeface="Times New Roman" panose="02020603050405020304" pitchFamily="18" charset="0"/>
                  </a:rPr>
                  <a:t> </a:t>
                </a:r>
              </a:p>
              <a:p>
                <a:r>
                  <a:rPr lang="en-US" altLang="ja-JP" sz="2400" dirty="0">
                    <a:latin typeface="Times New Roman" panose="02020603050405020304" pitchFamily="18" charset="0"/>
                    <a:cs typeface="Times New Roman" panose="02020603050405020304" pitchFamily="18" charset="0"/>
                  </a:rPr>
                  <a:t>			2</a:t>
                </a:r>
                <a:r>
                  <a:rPr lang="ja-JP" altLang="en-US" sz="2400" dirty="0">
                    <a:latin typeface="Times New Roman" panose="02020603050405020304" pitchFamily="18" charset="0"/>
                    <a:cs typeface="Times New Roman" panose="02020603050405020304" pitchFamily="18" charset="0"/>
                  </a:rPr>
                  <a:t>次式の</a:t>
                </a:r>
                <a:r>
                  <a:rPr lang="en-US" altLang="ja-JP" sz="2400" dirty="0">
                    <a:latin typeface="Times New Roman" panose="02020603050405020304" pitchFamily="18" charset="0"/>
                    <a:cs typeface="Times New Roman" panose="02020603050405020304" pitchFamily="18" charset="0"/>
                  </a:rPr>
                  <a:t>1</a:t>
                </a:r>
                <a:r>
                  <a:rPr lang="ja-JP" altLang="en-US" sz="2400" dirty="0">
                    <a:latin typeface="Times New Roman" panose="02020603050405020304" pitchFamily="18" charset="0"/>
                    <a:cs typeface="Times New Roman" panose="02020603050405020304" pitchFamily="18" charset="0"/>
                  </a:rPr>
                  <a:t>次項</a:t>
                </a:r>
                <a:r>
                  <a:rPr lang="en-US" altLang="ja-JP" sz="2400" i="1" dirty="0">
                    <a:latin typeface="Times New Roman" panose="02020603050405020304" pitchFamily="18" charset="0"/>
                    <a:cs typeface="Times New Roman" panose="02020603050405020304" pitchFamily="18" charset="0"/>
                  </a:rPr>
                  <a:t>x</a:t>
                </a:r>
                <a:r>
                  <a:rPr lang="ja-JP" altLang="en-US" sz="2400" dirty="0">
                    <a:latin typeface="Times New Roman" panose="02020603050405020304" pitchFamily="18" charset="0"/>
                    <a:cs typeface="Times New Roman" panose="02020603050405020304" pitchFamily="18" charset="0"/>
                  </a:rPr>
                  <a:t>の係数</a:t>
                </a:r>
                <a:endParaRPr kumimoji="1" lang="ja-JP" altLang="en-US" dirty="0">
                  <a:latin typeface="Times New Roman" panose="02020603050405020304" pitchFamily="18" charset="0"/>
                  <a:cs typeface="Times New Roman" panose="02020603050405020304" pitchFamily="18" charset="0"/>
                </a:endParaRPr>
              </a:p>
            </p:txBody>
          </p:sp>
        </mc:Choice>
        <mc:Fallback xmlns="">
          <p:sp>
            <p:nvSpPr>
              <p:cNvPr id="6" name="テキスト ボックス 5"/>
              <p:cNvSpPr txBox="1">
                <a:spLocks noRot="1" noChangeAspect="1" noMove="1" noResize="1" noEditPoints="1" noAdjustHandles="1" noChangeArrowheads="1" noChangeShapeType="1" noTextEdit="1"/>
              </p:cNvSpPr>
              <p:nvPr/>
            </p:nvSpPr>
            <p:spPr>
              <a:xfrm>
                <a:off x="1475656" y="1772816"/>
                <a:ext cx="5904656" cy="2677656"/>
              </a:xfrm>
              <a:prstGeom prst="rect">
                <a:avLst/>
              </a:prstGeom>
              <a:blipFill rotWithShape="1">
                <a:blip r:embed="rId3"/>
                <a:stretch>
                  <a:fillRect t="-2506" b="-4556"/>
                </a:stretch>
              </a:blipFill>
            </p:spPr>
            <p:txBody>
              <a:bodyPr/>
              <a:lstStyle/>
              <a:p>
                <a:r>
                  <a:rPr lang="ja-JP" altLang="en-US">
                    <a:noFill/>
                  </a:rPr>
                  <a:t> </a:t>
                </a:r>
              </a:p>
            </p:txBody>
          </p:sp>
        </mc:Fallback>
      </mc:AlternateContent>
      <p:cxnSp>
        <p:nvCxnSpPr>
          <p:cNvPr id="7" name="直線矢印コネクタ 6"/>
          <p:cNvCxnSpPr/>
          <p:nvPr/>
        </p:nvCxnSpPr>
        <p:spPr>
          <a:xfrm flipV="1">
            <a:off x="2555776" y="2492896"/>
            <a:ext cx="1296144" cy="6907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a:off x="2555776" y="2420888"/>
            <a:ext cx="1296144" cy="7627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41</a:t>
            </a:fld>
            <a:endParaRPr kumimoji="1" lang="ja-JP" altLang="en-US"/>
          </a:p>
        </p:txBody>
      </p:sp>
      <p:sp>
        <p:nvSpPr>
          <p:cNvPr id="8" name="日付プレースホルダー 7">
            <a:extLst>
              <a:ext uri="{FF2B5EF4-FFF2-40B4-BE49-F238E27FC236}">
                <a16:creationId xmlns:a16="http://schemas.microsoft.com/office/drawing/2014/main" id="{FD10323B-3F75-4705-8C21-5287842E5796}"/>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486782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Effect transition="in" filter="fade">
                                      <p:cBhvr>
                                        <p:cTn id="7" dur="500"/>
                                        <p:tgtEl>
                                          <p:spTgt spid="6">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5" end="5"/>
                                            </p:txEl>
                                          </p:spTgt>
                                        </p:tgtEl>
                                        <p:attrNameLst>
                                          <p:attrName>style.visibility</p:attrName>
                                        </p:attrNameLst>
                                      </p:cBhvr>
                                      <p:to>
                                        <p:strVal val="visible"/>
                                      </p:to>
                                    </p:set>
                                    <p:animEffect transition="in" filter="fade">
                                      <p:cBhvr>
                                        <p:cTn id="10" dur="500"/>
                                        <p:tgtEl>
                                          <p:spTgt spid="6">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animEffect transition="in" filter="fade">
                                      <p:cBhvr>
                                        <p:cTn id="13" dur="500"/>
                                        <p:tgtEl>
                                          <p:spTgt spid="6">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7" end="7"/>
                                            </p:txEl>
                                          </p:spTgt>
                                        </p:tgtEl>
                                        <p:attrNameLst>
                                          <p:attrName>style.visibility</p:attrName>
                                        </p:attrNameLst>
                                      </p:cBhvr>
                                      <p:to>
                                        <p:strVal val="visible"/>
                                      </p:to>
                                    </p:set>
                                    <p:animEffect transition="in" filter="fade">
                                      <p:cBhvr>
                                        <p:cTn id="18" dur="500"/>
                                        <p:tgtEl>
                                          <p:spTgt spid="4">
                                            <p:txEl>
                                              <p:pRg st="7" end="7"/>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animEffect transition="in" filter="fade">
                                      <p:cBhvr>
                                        <p:cTn id="21"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a:t>
            </a:r>
            <a:br>
              <a:rPr lang="ja-JP" altLang="en-US" dirty="0">
                <a:solidFill>
                  <a:srgbClr val="0070C0"/>
                </a:solidFill>
              </a:rPr>
            </a:br>
            <a:r>
              <a:rPr lang="ja-JP" altLang="en-US" dirty="0">
                <a:solidFill>
                  <a:srgbClr val="0070C0"/>
                </a:solidFill>
              </a:rPr>
              <a:t>因数分解</a:t>
            </a:r>
            <a:endParaRPr kumimoji="1" lang="ja-JP" altLang="en-US" dirty="0">
              <a:solidFill>
                <a:srgbClr val="0070C0"/>
              </a:solidFill>
            </a:endParaRP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normAutofit/>
              </a:bodyPr>
              <a:lstStyle/>
              <a:p>
                <a:r>
                  <a:rPr lang="ja-JP" altLang="en-US" sz="2400" dirty="0"/>
                  <a:t>解の公式</a:t>
                </a:r>
                <a:endParaRPr lang="en-US" altLang="ja-JP" sz="2400" dirty="0"/>
              </a:p>
              <a:p>
                <a:pPr lvl="1"/>
                <a:r>
                  <a:rPr kumimoji="1" lang="ja-JP" altLang="en-US" sz="2400" dirty="0">
                    <a:solidFill>
                      <a:schemeClr val="tx1"/>
                    </a:solidFill>
                  </a:rPr>
                  <a:t>因数分解できない</a:t>
                </a:r>
                <a:r>
                  <a:rPr kumimoji="1" lang="en-US" altLang="ja-JP" sz="2400" dirty="0">
                    <a:solidFill>
                      <a:schemeClr val="tx1"/>
                    </a:solidFill>
                  </a:rPr>
                  <a:t>2</a:t>
                </a:r>
                <a:r>
                  <a:rPr kumimoji="1" lang="ja-JP" altLang="en-US" sz="2400" dirty="0">
                    <a:solidFill>
                      <a:schemeClr val="tx1"/>
                    </a:solidFill>
                  </a:rPr>
                  <a:t>次方程式も存在する．</a:t>
                </a:r>
                <a:endParaRPr kumimoji="1" lang="en-US" altLang="ja-JP" sz="2400" dirty="0">
                  <a:solidFill>
                    <a:schemeClr val="tx1"/>
                  </a:solidFill>
                </a:endParaRPr>
              </a:p>
              <a:p>
                <a:pPr lvl="1"/>
                <a:endParaRPr kumimoji="1" lang="en-US" altLang="ja-JP" sz="800" dirty="0">
                  <a:solidFill>
                    <a:schemeClr val="tx1"/>
                  </a:solidFill>
                </a:endParaRPr>
              </a:p>
              <a:p>
                <a:pPr lvl="1"/>
                <a:r>
                  <a:rPr lang="ja-JP" altLang="en-US" sz="2400" dirty="0">
                    <a:solidFill>
                      <a:schemeClr val="tx1"/>
                    </a:solidFill>
                    <a:cs typeface="Times New Roman" panose="02020603050405020304" pitchFamily="18" charset="0"/>
                  </a:rPr>
                  <a:t>例：　</a:t>
                </a:r>
                <a14:m>
                  <m:oMath xmlns:m="http://schemas.openxmlformats.org/officeDocument/2006/math">
                    <m:sSup>
                      <m:sSupPr>
                        <m:ctrlPr>
                          <a:rPr lang="en-US" altLang="ja-JP" sz="2400" i="1" smtClean="0">
                            <a:solidFill>
                              <a:schemeClr val="tx1"/>
                            </a:solidFill>
                            <a:latin typeface="Cambria Math" panose="02040503050406030204" pitchFamily="18" charset="0"/>
                            <a:cs typeface="Times New Roman" panose="02020603050405020304" pitchFamily="18" charset="0"/>
                          </a:rPr>
                        </m:ctrlPr>
                      </m:sSupPr>
                      <m:e>
                        <m:r>
                          <a:rPr lang="en-US" altLang="ja-JP" sz="2400" b="0" i="1" smtClean="0">
                            <a:solidFill>
                              <a:schemeClr val="tx1"/>
                            </a:solidFill>
                            <a:latin typeface="Cambria Math"/>
                            <a:cs typeface="Times New Roman" panose="02020603050405020304" pitchFamily="18" charset="0"/>
                          </a:rPr>
                          <m:t>𝑥</m:t>
                        </m:r>
                      </m:e>
                      <m:sup>
                        <m:r>
                          <a:rPr lang="en-US" altLang="ja-JP" sz="2400" b="0" i="1" smtClean="0">
                            <a:solidFill>
                              <a:schemeClr val="tx1"/>
                            </a:solidFill>
                            <a:latin typeface="Cambria Math"/>
                            <a:cs typeface="Times New Roman" panose="02020603050405020304" pitchFamily="18" charset="0"/>
                          </a:rPr>
                          <m:t>2</m:t>
                        </m:r>
                      </m:sup>
                    </m:sSup>
                    <m:r>
                      <a:rPr lang="en-US" altLang="ja-JP" sz="2400" b="0" i="1" smtClean="0">
                        <a:solidFill>
                          <a:schemeClr val="tx1"/>
                        </a:solidFill>
                        <a:latin typeface="Cambria Math"/>
                        <a:cs typeface="Times New Roman" panose="02020603050405020304" pitchFamily="18" charset="0"/>
                      </a:rPr>
                      <m:t>+2</m:t>
                    </m:r>
                    <m:r>
                      <a:rPr lang="en-US" altLang="ja-JP" sz="2400" b="0" i="1" smtClean="0">
                        <a:solidFill>
                          <a:schemeClr val="tx1"/>
                        </a:solidFill>
                        <a:latin typeface="Cambria Math"/>
                        <a:cs typeface="Times New Roman" panose="02020603050405020304" pitchFamily="18" charset="0"/>
                      </a:rPr>
                      <m:t>𝑥</m:t>
                    </m:r>
                    <m:r>
                      <a:rPr lang="en-US" altLang="ja-JP" sz="2400" b="0" i="1" smtClean="0">
                        <a:solidFill>
                          <a:schemeClr val="tx1"/>
                        </a:solidFill>
                        <a:latin typeface="Cambria Math"/>
                        <a:cs typeface="Times New Roman" panose="02020603050405020304" pitchFamily="18" charset="0"/>
                      </a:rPr>
                      <m:t>−2=0</m:t>
                    </m:r>
                  </m:oMath>
                </a14:m>
                <a:r>
                  <a:rPr lang="ja-JP" altLang="en-US" sz="2400" dirty="0">
                    <a:solidFill>
                      <a:schemeClr val="tx1"/>
                    </a:solidFill>
                    <a:latin typeface="Times New Roman" panose="02020603050405020304" pitchFamily="18" charset="0"/>
                    <a:cs typeface="Times New Roman" panose="02020603050405020304" pitchFamily="18" charset="0"/>
                  </a:rPr>
                  <a:t>　は因数分解できない．</a:t>
                </a:r>
                <a:endParaRPr lang="en-US" altLang="ja-JP" sz="2400" dirty="0">
                  <a:solidFill>
                    <a:schemeClr val="tx1"/>
                  </a:solidFill>
                  <a:latin typeface="Times New Roman" panose="02020603050405020304" pitchFamily="18" charset="0"/>
                  <a:cs typeface="Times New Roman" panose="02020603050405020304" pitchFamily="18" charset="0"/>
                </a:endParaRPr>
              </a:p>
              <a:p>
                <a:pPr lvl="1"/>
                <a:endParaRPr lang="en-US" altLang="ja-JP" sz="800" dirty="0">
                  <a:solidFill>
                    <a:schemeClr val="tx1"/>
                  </a:solidFill>
                  <a:latin typeface="Times New Roman" panose="02020603050405020304" pitchFamily="18" charset="0"/>
                  <a:cs typeface="Times New Roman" panose="02020603050405020304" pitchFamily="18" charset="0"/>
                </a:endParaRPr>
              </a:p>
              <a:p>
                <a:pPr lvl="1"/>
                <a:r>
                  <a:rPr lang="ja-JP" altLang="en-US" sz="2400" dirty="0">
                    <a:solidFill>
                      <a:schemeClr val="tx1"/>
                    </a:solidFill>
                    <a:latin typeface="Times New Roman" panose="02020603050405020304" pitchFamily="18" charset="0"/>
                    <a:cs typeface="Times New Roman" panose="02020603050405020304" pitchFamily="18" charset="0"/>
                  </a:rPr>
                  <a:t>しかし，</a:t>
                </a:r>
                <a:r>
                  <a:rPr lang="en-US" altLang="ja-JP" sz="2400" dirty="0">
                    <a:solidFill>
                      <a:schemeClr val="tx1"/>
                    </a:solidFill>
                    <a:cs typeface="Times New Roman" panose="02020603050405020304" pitchFamily="18" charset="0"/>
                  </a:rPr>
                  <a:t> </a:t>
                </a:r>
                <a14:m>
                  <m:oMath xmlns:m="http://schemas.openxmlformats.org/officeDocument/2006/math">
                    <m:sSup>
                      <m:sSupPr>
                        <m:ctrlPr>
                          <a:rPr lang="en-US" altLang="ja-JP" sz="2400" i="1">
                            <a:solidFill>
                              <a:schemeClr val="tx1"/>
                            </a:solidFill>
                            <a:latin typeface="Cambria Math" panose="02040503050406030204" pitchFamily="18" charset="0"/>
                            <a:cs typeface="Times New Roman" panose="02020603050405020304" pitchFamily="18" charset="0"/>
                          </a:rPr>
                        </m:ctrlPr>
                      </m:sSupPr>
                      <m:e>
                        <m:r>
                          <a:rPr lang="en-US" altLang="ja-JP" sz="2400" i="1">
                            <a:solidFill>
                              <a:schemeClr val="tx1"/>
                            </a:solidFill>
                            <a:latin typeface="Cambria Math"/>
                            <a:cs typeface="Times New Roman" panose="02020603050405020304" pitchFamily="18" charset="0"/>
                          </a:rPr>
                          <m:t>𝑥</m:t>
                        </m:r>
                      </m:e>
                      <m:sup>
                        <m:r>
                          <a:rPr lang="en-US" altLang="ja-JP" sz="2400" i="1">
                            <a:solidFill>
                              <a:schemeClr val="tx1"/>
                            </a:solidFill>
                            <a:latin typeface="Cambria Math"/>
                            <a:cs typeface="Times New Roman" panose="02020603050405020304" pitchFamily="18" charset="0"/>
                          </a:rPr>
                          <m:t>2</m:t>
                        </m:r>
                      </m:sup>
                    </m:sSup>
                    <m:r>
                      <a:rPr lang="en-US" altLang="ja-JP" sz="2400" i="1">
                        <a:solidFill>
                          <a:schemeClr val="tx1"/>
                        </a:solidFill>
                        <a:latin typeface="Cambria Math"/>
                        <a:cs typeface="Times New Roman" panose="02020603050405020304" pitchFamily="18" charset="0"/>
                      </a:rPr>
                      <m:t>+2</m:t>
                    </m:r>
                    <m:r>
                      <a:rPr lang="en-US" altLang="ja-JP" sz="2400" i="1">
                        <a:solidFill>
                          <a:schemeClr val="tx1"/>
                        </a:solidFill>
                        <a:latin typeface="Cambria Math"/>
                        <a:cs typeface="Times New Roman" panose="02020603050405020304" pitchFamily="18" charset="0"/>
                      </a:rPr>
                      <m:t>𝑥</m:t>
                    </m:r>
                    <m:r>
                      <a:rPr lang="en-US" altLang="ja-JP" sz="2400" i="1">
                        <a:solidFill>
                          <a:schemeClr val="tx1"/>
                        </a:solidFill>
                        <a:latin typeface="Cambria Math"/>
                        <a:cs typeface="Times New Roman" panose="02020603050405020304" pitchFamily="18" charset="0"/>
                      </a:rPr>
                      <m:t>−2=</m:t>
                    </m:r>
                    <m:sSup>
                      <m:sSupPr>
                        <m:ctrlPr>
                          <a:rPr lang="en-US" altLang="ja-JP" sz="2400" i="1">
                            <a:solidFill>
                              <a:schemeClr val="tx1"/>
                            </a:solidFill>
                            <a:latin typeface="Cambria Math" panose="02040503050406030204" pitchFamily="18" charset="0"/>
                            <a:cs typeface="Times New Roman" panose="02020603050405020304" pitchFamily="18" charset="0"/>
                          </a:rPr>
                        </m:ctrlPr>
                      </m:sSupPr>
                      <m:e>
                        <m:r>
                          <a:rPr lang="en-US" altLang="ja-JP" sz="2400" i="1">
                            <a:solidFill>
                              <a:schemeClr val="tx1"/>
                            </a:solidFill>
                            <a:latin typeface="Cambria Math"/>
                            <a:cs typeface="Times New Roman" panose="02020603050405020304" pitchFamily="18" charset="0"/>
                          </a:rPr>
                          <m:t>𝑥</m:t>
                        </m:r>
                      </m:e>
                      <m:sup>
                        <m:r>
                          <a:rPr lang="en-US" altLang="ja-JP" sz="2400" i="1">
                            <a:solidFill>
                              <a:schemeClr val="tx1"/>
                            </a:solidFill>
                            <a:latin typeface="Cambria Math"/>
                            <a:cs typeface="Times New Roman" panose="02020603050405020304" pitchFamily="18" charset="0"/>
                          </a:rPr>
                          <m:t>2</m:t>
                        </m:r>
                      </m:sup>
                    </m:sSup>
                    <m:r>
                      <a:rPr lang="en-US" altLang="ja-JP" sz="2400" i="1">
                        <a:solidFill>
                          <a:schemeClr val="tx1"/>
                        </a:solidFill>
                        <a:latin typeface="Cambria Math"/>
                        <a:cs typeface="Times New Roman" panose="02020603050405020304" pitchFamily="18" charset="0"/>
                      </a:rPr>
                      <m:t>+2</m:t>
                    </m:r>
                    <m:r>
                      <a:rPr lang="en-US" altLang="ja-JP" sz="2400" i="1">
                        <a:solidFill>
                          <a:schemeClr val="tx1"/>
                        </a:solidFill>
                        <a:latin typeface="Cambria Math"/>
                        <a:cs typeface="Times New Roman" panose="02020603050405020304" pitchFamily="18" charset="0"/>
                      </a:rPr>
                      <m:t>𝑥</m:t>
                    </m:r>
                    <m:r>
                      <a:rPr lang="en-US" altLang="ja-JP" sz="2400" i="1">
                        <a:solidFill>
                          <a:schemeClr val="tx1"/>
                        </a:solidFill>
                        <a:latin typeface="Cambria Math"/>
                        <a:cs typeface="Times New Roman" panose="02020603050405020304" pitchFamily="18" charset="0"/>
                      </a:rPr>
                      <m:t>−2+1−1=0</m:t>
                    </m:r>
                  </m:oMath>
                </a14:m>
                <a:endParaRPr lang="en-US" altLang="ja-JP" sz="2400" dirty="0">
                  <a:solidFill>
                    <a:schemeClr val="tx1"/>
                  </a:solidFill>
                  <a:latin typeface="Times New Roman" panose="02020603050405020304" pitchFamily="18" charset="0"/>
                  <a:cs typeface="Times New Roman" panose="02020603050405020304" pitchFamily="18" charset="0"/>
                </a:endParaRPr>
              </a:p>
              <a:p>
                <a:pPr marL="274320" lvl="1" indent="0">
                  <a:buNone/>
                </a:pPr>
                <a:r>
                  <a:rPr lang="en-US" altLang="ja-JP" sz="2400" dirty="0">
                    <a:solidFill>
                      <a:schemeClr val="tx1"/>
                    </a:solidFill>
                    <a:cs typeface="Times New Roman" panose="02020603050405020304" pitchFamily="18" charset="0"/>
                  </a:rPr>
                  <a:t>	</a:t>
                </a:r>
                <a:r>
                  <a:rPr lang="ja-JP" altLang="en-US" sz="2400" dirty="0">
                    <a:solidFill>
                      <a:schemeClr val="tx1"/>
                    </a:solidFill>
                    <a:cs typeface="Times New Roman" panose="02020603050405020304" pitchFamily="18" charset="0"/>
                  </a:rPr>
                  <a:t>　　　 　　　　　　　　　  </a:t>
                </a:r>
                <a14:m>
                  <m:oMath xmlns:m="http://schemas.openxmlformats.org/officeDocument/2006/math">
                    <m:sSup>
                      <m:sSupPr>
                        <m:ctrlPr>
                          <a:rPr lang="en-US" altLang="ja-JP" sz="2400" i="1">
                            <a:solidFill>
                              <a:schemeClr val="tx1"/>
                            </a:solidFill>
                            <a:latin typeface="Cambria Math" panose="02040503050406030204" pitchFamily="18" charset="0"/>
                            <a:cs typeface="Times New Roman" panose="02020603050405020304" pitchFamily="18" charset="0"/>
                          </a:rPr>
                        </m:ctrlPr>
                      </m:sSupPr>
                      <m:e>
                        <m:r>
                          <a:rPr lang="en-US" altLang="ja-JP" sz="2400" i="1">
                            <a:solidFill>
                              <a:schemeClr val="tx1"/>
                            </a:solidFill>
                            <a:latin typeface="Cambria Math"/>
                            <a:cs typeface="Times New Roman" panose="02020603050405020304" pitchFamily="18" charset="0"/>
                          </a:rPr>
                          <m:t>𝑥</m:t>
                        </m:r>
                      </m:e>
                      <m:sup>
                        <m:r>
                          <a:rPr lang="en-US" altLang="ja-JP" sz="2400" i="1">
                            <a:solidFill>
                              <a:schemeClr val="tx1"/>
                            </a:solidFill>
                            <a:latin typeface="Cambria Math"/>
                            <a:cs typeface="Times New Roman" panose="02020603050405020304" pitchFamily="18" charset="0"/>
                          </a:rPr>
                          <m:t>2</m:t>
                        </m:r>
                      </m:sup>
                    </m:sSup>
                    <m:r>
                      <a:rPr lang="en-US" altLang="ja-JP" sz="2400" i="1">
                        <a:solidFill>
                          <a:schemeClr val="tx1"/>
                        </a:solidFill>
                        <a:latin typeface="Cambria Math"/>
                        <a:cs typeface="Times New Roman" panose="02020603050405020304" pitchFamily="18" charset="0"/>
                      </a:rPr>
                      <m:t>+2</m:t>
                    </m:r>
                    <m:r>
                      <a:rPr lang="en-US" altLang="ja-JP" sz="2400" i="1">
                        <a:solidFill>
                          <a:schemeClr val="tx1"/>
                        </a:solidFill>
                        <a:latin typeface="Cambria Math"/>
                        <a:cs typeface="Times New Roman" panose="02020603050405020304" pitchFamily="18" charset="0"/>
                      </a:rPr>
                      <m:t>𝑥</m:t>
                    </m:r>
                    <m:r>
                      <a:rPr lang="en-US" altLang="ja-JP" sz="2400" i="1">
                        <a:solidFill>
                          <a:schemeClr val="tx1"/>
                        </a:solidFill>
                        <a:latin typeface="Cambria Math"/>
                        <a:cs typeface="Times New Roman" panose="02020603050405020304" pitchFamily="18" charset="0"/>
                      </a:rPr>
                      <m:t>+1−3=0</m:t>
                    </m:r>
                  </m:oMath>
                </a14:m>
                <a:endParaRPr lang="en-US" altLang="ja-JP" sz="2400" i="1" dirty="0">
                  <a:solidFill>
                    <a:schemeClr val="tx1"/>
                  </a:solidFill>
                  <a:latin typeface="Cambria Math"/>
                  <a:cs typeface="Times New Roman" panose="02020603050405020304" pitchFamily="18" charset="0"/>
                </a:endParaRPr>
              </a:p>
              <a:p>
                <a:pPr marL="274320" lvl="1" indent="0">
                  <a:buNone/>
                </a:pPr>
                <a:r>
                  <a:rPr lang="en-US" altLang="ja-JP" sz="2400" b="0" dirty="0">
                    <a:solidFill>
                      <a:schemeClr val="tx1"/>
                    </a:solidFill>
                    <a:cs typeface="Times New Roman" panose="02020603050405020304" pitchFamily="18" charset="0"/>
                  </a:rPr>
                  <a:t>	</a:t>
                </a:r>
                <a14:m>
                  <m:oMath xmlns:m="http://schemas.openxmlformats.org/officeDocument/2006/math">
                    <m:r>
                      <a:rPr lang="ja-JP" altLang="en-US" sz="2400" b="0" i="1" smtClean="0">
                        <a:solidFill>
                          <a:schemeClr val="tx1"/>
                        </a:solidFill>
                        <a:latin typeface="Cambria Math"/>
                        <a:cs typeface="Times New Roman" panose="02020603050405020304" pitchFamily="18" charset="0"/>
                      </a:rPr>
                      <m:t>⇔</m:t>
                    </m:r>
                    <m:sSup>
                      <m:sSupPr>
                        <m:ctrlPr>
                          <a:rPr lang="en-US" altLang="ja-JP" sz="2400" i="1" smtClean="0">
                            <a:solidFill>
                              <a:srgbClr val="FF0000"/>
                            </a:solidFill>
                            <a:latin typeface="Cambria Math" panose="02040503050406030204" pitchFamily="18" charset="0"/>
                            <a:cs typeface="Times New Roman" panose="02020603050405020304" pitchFamily="18" charset="0"/>
                          </a:rPr>
                        </m:ctrlPr>
                      </m:sSupPr>
                      <m:e>
                        <m:r>
                          <a:rPr lang="en-US" altLang="ja-JP" sz="2400" i="1">
                            <a:solidFill>
                              <a:srgbClr val="FF0000"/>
                            </a:solidFill>
                            <a:latin typeface="Cambria Math"/>
                            <a:cs typeface="Times New Roman" panose="02020603050405020304" pitchFamily="18" charset="0"/>
                          </a:rPr>
                          <m:t>𝑥</m:t>
                        </m:r>
                      </m:e>
                      <m:sup>
                        <m:r>
                          <a:rPr lang="en-US" altLang="ja-JP" sz="2400" i="1">
                            <a:solidFill>
                              <a:srgbClr val="FF0000"/>
                            </a:solidFill>
                            <a:latin typeface="Cambria Math"/>
                            <a:cs typeface="Times New Roman" panose="02020603050405020304" pitchFamily="18" charset="0"/>
                          </a:rPr>
                          <m:t>2</m:t>
                        </m:r>
                      </m:sup>
                    </m:sSup>
                    <m:r>
                      <a:rPr lang="en-US" altLang="ja-JP" sz="2400" i="1">
                        <a:solidFill>
                          <a:srgbClr val="FF0000"/>
                        </a:solidFill>
                        <a:latin typeface="Cambria Math"/>
                        <a:cs typeface="Times New Roman" panose="02020603050405020304" pitchFamily="18" charset="0"/>
                      </a:rPr>
                      <m:t>+2</m:t>
                    </m:r>
                    <m:r>
                      <a:rPr lang="en-US" altLang="ja-JP" sz="2400" i="1">
                        <a:solidFill>
                          <a:srgbClr val="FF0000"/>
                        </a:solidFill>
                        <a:latin typeface="Cambria Math"/>
                        <a:cs typeface="Times New Roman" panose="02020603050405020304" pitchFamily="18" charset="0"/>
                      </a:rPr>
                      <m:t>𝑥</m:t>
                    </m:r>
                    <m:r>
                      <a:rPr lang="en-US" altLang="ja-JP" sz="2400" i="1">
                        <a:solidFill>
                          <a:srgbClr val="FF0000"/>
                        </a:solidFill>
                        <a:latin typeface="Cambria Math"/>
                        <a:cs typeface="Times New Roman" panose="02020603050405020304" pitchFamily="18" charset="0"/>
                      </a:rPr>
                      <m:t>+1=3</m:t>
                    </m:r>
                  </m:oMath>
                </a14:m>
                <a:r>
                  <a:rPr lang="ja-JP" altLang="en-US" sz="2400" dirty="0">
                    <a:solidFill>
                      <a:srgbClr val="FF0000"/>
                    </a:solidFill>
                    <a:latin typeface="Times New Roman" panose="02020603050405020304" pitchFamily="18" charset="0"/>
                    <a:cs typeface="Times New Roman" panose="02020603050405020304" pitchFamily="18" charset="0"/>
                  </a:rPr>
                  <a:t>　</a:t>
                </a:r>
                <a:r>
                  <a:rPr lang="en-US" altLang="ja-JP" sz="2400" dirty="0">
                    <a:solidFill>
                      <a:srgbClr val="FF0000"/>
                    </a:solidFill>
                    <a:latin typeface="Times New Roman" panose="02020603050405020304" pitchFamily="18" charset="0"/>
                    <a:cs typeface="Times New Roman" panose="02020603050405020304" pitchFamily="18" charset="0"/>
                  </a:rPr>
                  <a:t>	</a:t>
                </a:r>
                <a:r>
                  <a:rPr lang="ja-JP" altLang="en-US" sz="2400" dirty="0">
                    <a:solidFill>
                      <a:srgbClr val="FF0000"/>
                    </a:solidFill>
                    <a:latin typeface="Times New Roman" panose="02020603050405020304" pitchFamily="18" charset="0"/>
                    <a:cs typeface="Times New Roman" panose="02020603050405020304" pitchFamily="18" charset="0"/>
                  </a:rPr>
                  <a:t>とすると，左辺は因数分解できる．</a:t>
                </a:r>
                <a:endParaRPr lang="en-US" altLang="ja-JP" sz="2400" dirty="0">
                  <a:solidFill>
                    <a:srgbClr val="FF0000"/>
                  </a:solidFill>
                  <a:latin typeface="Times New Roman" panose="02020603050405020304" pitchFamily="18" charset="0"/>
                  <a:cs typeface="Times New Roman" panose="02020603050405020304" pitchFamily="18" charset="0"/>
                </a:endParaRPr>
              </a:p>
              <a:p>
                <a:pPr marL="274320" lvl="1" indent="0">
                  <a:buNone/>
                </a:pPr>
                <a:r>
                  <a:rPr lang="en-US" altLang="ja-JP" sz="2400" dirty="0">
                    <a:solidFill>
                      <a:schemeClr val="tx1"/>
                    </a:solidFill>
                    <a:latin typeface="Times New Roman" panose="02020603050405020304" pitchFamily="18" charset="0"/>
                    <a:cs typeface="Times New Roman" panose="02020603050405020304" pitchFamily="18" charset="0"/>
                  </a:rPr>
                  <a:t>						</a:t>
                </a:r>
              </a:p>
              <a:p>
                <a:endParaRPr kumimoji="1" lang="en-US" altLang="ja-JP" sz="2400" dirty="0"/>
              </a:p>
              <a:p>
                <a:endParaRPr kumimoji="1" lang="ja-JP" altLang="en-US" sz="2400" dirty="0"/>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rotWithShape="1">
                <a:blip r:embed="rId2"/>
                <a:stretch>
                  <a:fillRect l="-444" t="-1358" r="-59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p:cNvSpPr txBox="1"/>
              <p:nvPr/>
            </p:nvSpPr>
            <p:spPr>
              <a:xfrm>
                <a:off x="1622053" y="4365104"/>
                <a:ext cx="6408712" cy="2210862"/>
              </a:xfrm>
              <a:prstGeom prst="rect">
                <a:avLst/>
              </a:prstGeom>
              <a:noFill/>
            </p:spPr>
            <p:txBody>
              <a:bodyPr wrap="square" rtlCol="0">
                <a:spAutoFit/>
              </a:bodyPr>
              <a:lstStyle/>
              <a:p>
                <a14:m>
                  <m:oMath xmlns:m="http://schemas.openxmlformats.org/officeDocument/2006/math">
                    <m:sSup>
                      <m:sSupPr>
                        <m:ctrlPr>
                          <a:rPr kumimoji="1" lang="en-US" altLang="ja-JP" sz="2200" i="1" u="sng" smtClean="0">
                            <a:latin typeface="Cambria Math" panose="02040503050406030204" pitchFamily="18" charset="0"/>
                          </a:rPr>
                        </m:ctrlPr>
                      </m:sSupPr>
                      <m:e>
                        <m:r>
                          <a:rPr kumimoji="1" lang="en-US" altLang="ja-JP" sz="2200" b="0" i="1" u="sng" smtClean="0">
                            <a:latin typeface="Cambria Math"/>
                          </a:rPr>
                          <m:t>𝑥</m:t>
                        </m:r>
                      </m:e>
                      <m:sup>
                        <m:r>
                          <a:rPr kumimoji="1" lang="en-US" altLang="ja-JP" sz="2200" b="0" i="1" u="sng" smtClean="0">
                            <a:latin typeface="Cambria Math"/>
                          </a:rPr>
                          <m:t>2</m:t>
                        </m:r>
                      </m:sup>
                    </m:sSup>
                  </m:oMath>
                </a14:m>
                <a:r>
                  <a:rPr kumimoji="1" lang="ja-JP" altLang="en-US" sz="2200" u="sng" dirty="0">
                    <a:latin typeface="Times New Roman" panose="02020603050405020304" pitchFamily="18" charset="0"/>
                    <a:cs typeface="Times New Roman" panose="02020603050405020304" pitchFamily="18" charset="0"/>
                  </a:rPr>
                  <a:t>の係数</a:t>
                </a:r>
                <a14:m>
                  <m:oMath xmlns:m="http://schemas.openxmlformats.org/officeDocument/2006/math">
                    <m:r>
                      <a:rPr kumimoji="1" lang="en-US" altLang="ja-JP" sz="2200" b="0" i="1" u="sng" smtClean="0">
                        <a:solidFill>
                          <a:srgbClr val="FF0000"/>
                        </a:solidFill>
                        <a:latin typeface="Cambria Math"/>
                      </a:rPr>
                      <m:t>1</m:t>
                    </m:r>
                  </m:oMath>
                </a14:m>
                <a:r>
                  <a:rPr kumimoji="1" lang="en-US" altLang="ja-JP" sz="2200" u="sng" dirty="0">
                    <a:latin typeface="Times New Roman" panose="02020603050405020304" pitchFamily="18" charset="0"/>
                    <a:cs typeface="Times New Roman" panose="02020603050405020304" pitchFamily="18" charset="0"/>
                  </a:rPr>
                  <a:t>	</a:t>
                </a:r>
                <a:r>
                  <a:rPr kumimoji="1" lang="ja-JP" altLang="en-US" sz="2200" u="sng" dirty="0">
                    <a:latin typeface="Times New Roman" panose="02020603050405020304" pitchFamily="18" charset="0"/>
                    <a:cs typeface="Times New Roman" panose="02020603050405020304" pitchFamily="18" charset="0"/>
                  </a:rPr>
                  <a:t>　定数項</a:t>
                </a:r>
                <a14:m>
                  <m:oMath xmlns:m="http://schemas.openxmlformats.org/officeDocument/2006/math">
                    <m:r>
                      <a:rPr lang="en-US" altLang="ja-JP" sz="2200" b="0" i="1" u="sng" dirty="0" smtClean="0">
                        <a:solidFill>
                          <a:srgbClr val="0070C0"/>
                        </a:solidFill>
                        <a:latin typeface="Cambria Math"/>
                      </a:rPr>
                      <m:t>1</m:t>
                    </m:r>
                  </m:oMath>
                </a14:m>
                <a:r>
                  <a:rPr kumimoji="1" lang="en-US" altLang="ja-JP" sz="2200" u="sng" dirty="0">
                    <a:latin typeface="Times New Roman" panose="02020603050405020304" pitchFamily="18" charset="0"/>
                    <a:cs typeface="Times New Roman" panose="02020603050405020304" pitchFamily="18" charset="0"/>
                  </a:rPr>
                  <a:t>	</a:t>
                </a:r>
                <a:r>
                  <a:rPr kumimoji="1" lang="ja-JP" altLang="en-US" sz="2200" u="sng" dirty="0">
                    <a:latin typeface="Times New Roman" panose="02020603050405020304" pitchFamily="18" charset="0"/>
                    <a:cs typeface="Times New Roman" panose="02020603050405020304" pitchFamily="18" charset="0"/>
                  </a:rPr>
                  <a:t>たすき掛け</a:t>
                </a:r>
                <a:r>
                  <a:rPr kumimoji="1" lang="ja-JP" altLang="en-US" sz="2200" dirty="0">
                    <a:latin typeface="Times New Roman" panose="02020603050405020304" pitchFamily="18" charset="0"/>
                    <a:cs typeface="Times New Roman" panose="02020603050405020304" pitchFamily="18" charset="0"/>
                  </a:rPr>
                  <a:t>　</a:t>
                </a:r>
                <a:endParaRPr kumimoji="1" lang="en-US" altLang="ja-JP" sz="2200" dirty="0">
                  <a:latin typeface="Times New Roman" panose="02020603050405020304" pitchFamily="18" charset="0"/>
                  <a:cs typeface="Times New Roman" panose="02020603050405020304" pitchFamily="18" charset="0"/>
                </a:endParaRPr>
              </a:p>
              <a:p>
                <a:r>
                  <a:rPr lang="ja-JP" altLang="en-US" sz="2200"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200" b="0" i="1" smtClean="0">
                        <a:solidFill>
                          <a:srgbClr val="FF0000"/>
                        </a:solidFill>
                        <a:latin typeface="Cambria Math"/>
                      </a:rPr>
                      <m:t>1</m:t>
                    </m:r>
                  </m:oMath>
                </a14:m>
                <a:r>
                  <a:rPr kumimoji="1" lang="en-US" altLang="ja-JP" sz="2200" dirty="0">
                    <a:latin typeface="Times New Roman" panose="02020603050405020304" pitchFamily="18" charset="0"/>
                    <a:cs typeface="Times New Roman" panose="02020603050405020304" pitchFamily="18" charset="0"/>
                  </a:rPr>
                  <a:t>		</a:t>
                </a:r>
                <a:r>
                  <a:rPr kumimoji="1" lang="ja-JP" altLang="en-US" sz="2200"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200" b="0" i="1" smtClean="0">
                        <a:solidFill>
                          <a:srgbClr val="0070C0"/>
                        </a:solidFill>
                        <a:latin typeface="Cambria Math"/>
                      </a:rPr>
                      <m:t>1</m:t>
                    </m:r>
                  </m:oMath>
                </a14:m>
                <a:r>
                  <a:rPr lang="en-US" altLang="ja-JP" sz="2200" i="1" dirty="0">
                    <a:latin typeface="Times New Roman" panose="02020603050405020304" pitchFamily="18" charset="0"/>
                    <a:cs typeface="Times New Roman" panose="02020603050405020304" pitchFamily="18" charset="0"/>
                  </a:rPr>
                  <a:t>		</a:t>
                </a:r>
                <a:r>
                  <a:rPr lang="ja-JP" altLang="en-US" sz="2200" i="1"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200" b="0" i="1" smtClean="0">
                        <a:solidFill>
                          <a:srgbClr val="FF0000"/>
                        </a:solidFill>
                        <a:latin typeface="Cambria Math"/>
                      </a:rPr>
                      <m:t>1×</m:t>
                    </m:r>
                    <m:r>
                      <a:rPr lang="en-US" altLang="ja-JP" sz="2200" b="0" i="1" smtClean="0">
                        <a:solidFill>
                          <a:srgbClr val="0070C0"/>
                        </a:solidFill>
                        <a:latin typeface="Cambria Math"/>
                      </a:rPr>
                      <m:t>1</m:t>
                    </m:r>
                    <m:r>
                      <a:rPr lang="en-US" altLang="ja-JP" sz="2200" i="1" smtClean="0">
                        <a:solidFill>
                          <a:schemeClr val="tx1"/>
                        </a:solidFill>
                        <a:latin typeface="Cambria Math"/>
                      </a:rPr>
                      <m:t>=</m:t>
                    </m:r>
                    <m:r>
                      <a:rPr lang="en-US" altLang="ja-JP" sz="2200" b="0" i="1" smtClean="0">
                        <a:solidFill>
                          <a:schemeClr val="tx1"/>
                        </a:solidFill>
                        <a:latin typeface="Cambria Math"/>
                      </a:rPr>
                      <m:t>1</m:t>
                    </m:r>
                  </m:oMath>
                </a14:m>
                <a:endParaRPr lang="en-US" altLang="ja-JP" sz="2200" i="1" dirty="0">
                  <a:solidFill>
                    <a:schemeClr val="tx1"/>
                  </a:solidFill>
                  <a:latin typeface="Times New Roman" panose="02020603050405020304" pitchFamily="18" charset="0"/>
                  <a:cs typeface="Times New Roman" panose="02020603050405020304" pitchFamily="18" charset="0"/>
                </a:endParaRPr>
              </a:p>
              <a:p>
                <a:endParaRPr lang="en-US" altLang="ja-JP" sz="2200" i="1" dirty="0">
                  <a:latin typeface="Times New Roman" panose="02020603050405020304" pitchFamily="18" charset="0"/>
                  <a:cs typeface="Times New Roman" panose="02020603050405020304" pitchFamily="18" charset="0"/>
                </a:endParaRPr>
              </a:p>
              <a:p>
                <a:r>
                  <a:rPr lang="ja-JP" altLang="en-US" sz="2200" u="sng"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200" b="0" i="1" u="sng" smtClean="0">
                        <a:solidFill>
                          <a:srgbClr val="FF0000"/>
                        </a:solidFill>
                        <a:latin typeface="Cambria Math"/>
                      </a:rPr>
                      <m:t>1</m:t>
                    </m:r>
                  </m:oMath>
                </a14:m>
                <a:r>
                  <a:rPr lang="en-US" altLang="ja-JP" sz="2200" u="sng" dirty="0">
                    <a:latin typeface="Times New Roman" panose="02020603050405020304" pitchFamily="18" charset="0"/>
                    <a:cs typeface="Times New Roman" panose="02020603050405020304" pitchFamily="18" charset="0"/>
                  </a:rPr>
                  <a:t>		</a:t>
                </a:r>
                <a:r>
                  <a:rPr lang="ja-JP" altLang="en-US" sz="2200" u="sng"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200" b="0" i="0" u="sng" smtClean="0">
                        <a:solidFill>
                          <a:srgbClr val="0070C0"/>
                        </a:solidFill>
                        <a:latin typeface="Cambria Math"/>
                      </a:rPr>
                      <m:t>1</m:t>
                    </m:r>
                  </m:oMath>
                </a14:m>
                <a:r>
                  <a:rPr lang="en-US" altLang="ja-JP" sz="2200" i="1" u="sng" dirty="0">
                    <a:latin typeface="Times New Roman" panose="02020603050405020304" pitchFamily="18" charset="0"/>
                    <a:cs typeface="Times New Roman" panose="02020603050405020304" pitchFamily="18" charset="0"/>
                  </a:rPr>
                  <a:t>		</a:t>
                </a:r>
                <a:r>
                  <a:rPr lang="ja-JP" altLang="en-US" sz="2200" i="1" u="sng" dirty="0">
                    <a:latin typeface="Times New Roman" panose="02020603050405020304" pitchFamily="18" charset="0"/>
                    <a:cs typeface="Times New Roman" panose="02020603050405020304" pitchFamily="18" charset="0"/>
                  </a:rPr>
                  <a:t>　　</a:t>
                </a:r>
                <a14:m>
                  <m:oMath xmlns:m="http://schemas.openxmlformats.org/officeDocument/2006/math">
                    <m:r>
                      <a:rPr lang="en-US" altLang="ja-JP" sz="2200" b="0" i="1" u="sng" smtClean="0">
                        <a:solidFill>
                          <a:srgbClr val="FF0000"/>
                        </a:solidFill>
                        <a:latin typeface="Cambria Math"/>
                      </a:rPr>
                      <m:t>1×</m:t>
                    </m:r>
                    <m:r>
                      <a:rPr lang="en-US" altLang="ja-JP" sz="2200" b="0" i="1" u="sng" smtClean="0">
                        <a:solidFill>
                          <a:srgbClr val="0070C0"/>
                        </a:solidFill>
                        <a:latin typeface="Cambria Math"/>
                      </a:rPr>
                      <m:t>1</m:t>
                    </m:r>
                    <m:r>
                      <a:rPr lang="en-US" altLang="ja-JP" sz="2200" i="1" u="sng" smtClean="0">
                        <a:solidFill>
                          <a:schemeClr val="tx1"/>
                        </a:solidFill>
                        <a:latin typeface="Cambria Math"/>
                      </a:rPr>
                      <m:t>=</m:t>
                    </m:r>
                    <m:r>
                      <a:rPr lang="en-US" altLang="ja-JP" sz="2200" b="0" i="1" u="sng" smtClean="0">
                        <a:solidFill>
                          <a:schemeClr val="tx1"/>
                        </a:solidFill>
                        <a:latin typeface="Cambria Math"/>
                      </a:rPr>
                      <m:t>1</m:t>
                    </m:r>
                  </m:oMath>
                </a14:m>
                <a:r>
                  <a:rPr lang="ja-JP" altLang="en-US" sz="2200" i="1" u="sng" dirty="0">
                    <a:latin typeface="Times New Roman" panose="02020603050405020304" pitchFamily="18" charset="0"/>
                    <a:cs typeface="Times New Roman" panose="02020603050405020304" pitchFamily="18" charset="0"/>
                  </a:rPr>
                  <a:t>　　</a:t>
                </a:r>
                <a:endParaRPr lang="en-US" altLang="ja-JP" sz="2200" i="1" u="sng" dirty="0">
                  <a:solidFill>
                    <a:schemeClr val="bg1"/>
                  </a:solidFill>
                  <a:latin typeface="Times New Roman" panose="02020603050405020304" pitchFamily="18" charset="0"/>
                  <a:cs typeface="Times New Roman" panose="02020603050405020304" pitchFamily="18" charset="0"/>
                </a:endParaRPr>
              </a:p>
              <a:p>
                <a:r>
                  <a:rPr lang="en-US" altLang="ja-JP" sz="2200" i="1" dirty="0">
                    <a:solidFill>
                      <a:schemeClr val="bg1"/>
                    </a:solidFill>
                    <a:latin typeface="Times New Roman" panose="02020603050405020304" pitchFamily="18" charset="0"/>
                    <a:cs typeface="Times New Roman" panose="02020603050405020304" pitchFamily="18" charset="0"/>
                  </a:rPr>
                  <a:t>				</a:t>
                </a:r>
                <a:r>
                  <a:rPr lang="ja-JP" altLang="en-US" sz="2200" i="1" dirty="0">
                    <a:solidFill>
                      <a:schemeClr val="bg1"/>
                    </a:solidFill>
                    <a:latin typeface="Times New Roman" panose="02020603050405020304" pitchFamily="18" charset="0"/>
                    <a:cs typeface="Times New Roman" panose="02020603050405020304" pitchFamily="18" charset="0"/>
                  </a:rPr>
                  <a:t>　　</a:t>
                </a:r>
                <a14:m>
                  <m:oMath xmlns:m="http://schemas.openxmlformats.org/officeDocument/2006/math">
                    <m:r>
                      <a:rPr lang="ja-JP" altLang="en-US" sz="2200" b="0" i="1" dirty="0" smtClean="0">
                        <a:solidFill>
                          <a:schemeClr val="tx1"/>
                        </a:solidFill>
                        <a:latin typeface="Cambria Math"/>
                      </a:rPr>
                      <m:t>　　　　　</m:t>
                    </m:r>
                    <m:r>
                      <a:rPr lang="en-US" altLang="ja-JP" sz="2200" b="0" i="1" dirty="0" smtClean="0">
                        <a:solidFill>
                          <a:schemeClr val="tx1"/>
                        </a:solidFill>
                        <a:latin typeface="Cambria Math"/>
                      </a:rPr>
                      <m:t> 1+1</m:t>
                    </m:r>
                    <m:r>
                      <a:rPr lang="en-US" altLang="ja-JP" sz="2200" i="1" dirty="0">
                        <a:solidFill>
                          <a:schemeClr val="tx1"/>
                        </a:solidFill>
                        <a:latin typeface="Cambria Math"/>
                      </a:rPr>
                      <m:t>=</m:t>
                    </m:r>
                    <m:r>
                      <a:rPr lang="en-US" altLang="ja-JP" sz="2200" b="0" i="1" dirty="0" smtClean="0">
                        <a:solidFill>
                          <a:schemeClr val="tx1"/>
                        </a:solidFill>
                        <a:latin typeface="Cambria Math"/>
                      </a:rPr>
                      <m:t>2</m:t>
                    </m:r>
                  </m:oMath>
                </a14:m>
                <a:r>
                  <a:rPr lang="en-US" altLang="ja-JP" sz="2200" i="1" dirty="0">
                    <a:solidFill>
                      <a:schemeClr val="tx1"/>
                    </a:solidFill>
                    <a:latin typeface="Times New Roman" panose="02020603050405020304" pitchFamily="18" charset="0"/>
                    <a:cs typeface="Times New Roman" panose="02020603050405020304" pitchFamily="18" charset="0"/>
                  </a:rPr>
                  <a:t>	</a:t>
                </a:r>
                <a:r>
                  <a:rPr lang="ja-JP" altLang="en-US" sz="2400" i="1" dirty="0">
                    <a:solidFill>
                      <a:schemeClr val="tx1"/>
                    </a:solidFill>
                    <a:latin typeface="Times New Roman" panose="02020603050405020304" pitchFamily="18" charset="0"/>
                    <a:cs typeface="Times New Roman" panose="02020603050405020304" pitchFamily="18" charset="0"/>
                  </a:rPr>
                  <a:t>　　　　</a:t>
                </a:r>
                <a:endParaRPr kumimoji="1" lang="ja-JP" altLang="en-US" dirty="0">
                  <a:latin typeface="Times New Roman" panose="02020603050405020304" pitchFamily="18" charset="0"/>
                  <a:cs typeface="Times New Roman" panose="02020603050405020304" pitchFamily="18" charset="0"/>
                </a:endParaRPr>
              </a:p>
            </p:txBody>
          </p:sp>
        </mc:Choice>
        <mc:Fallback xmlns="">
          <p:sp>
            <p:nvSpPr>
              <p:cNvPr id="8" name="テキスト ボックス 7"/>
              <p:cNvSpPr txBox="1">
                <a:spLocks noRot="1" noChangeAspect="1" noMove="1" noResize="1" noEditPoints="1" noAdjustHandles="1" noChangeArrowheads="1" noChangeShapeType="1" noTextEdit="1"/>
              </p:cNvSpPr>
              <p:nvPr/>
            </p:nvSpPr>
            <p:spPr>
              <a:xfrm>
                <a:off x="1622053" y="4365104"/>
                <a:ext cx="6408712" cy="2210862"/>
              </a:xfrm>
              <a:prstGeom prst="rect">
                <a:avLst/>
              </a:prstGeom>
              <a:blipFill rotWithShape="1">
                <a:blip r:embed="rId3"/>
                <a:stretch>
                  <a:fillRect t="-2479"/>
                </a:stretch>
              </a:blipFill>
            </p:spPr>
            <p:txBody>
              <a:bodyPr/>
              <a:lstStyle/>
              <a:p>
                <a:r>
                  <a:rPr lang="ja-JP" altLang="en-US">
                    <a:noFill/>
                  </a:rPr>
                  <a:t> </a:t>
                </a:r>
              </a:p>
            </p:txBody>
          </p:sp>
        </mc:Fallback>
      </mc:AlternateContent>
      <p:cxnSp>
        <p:nvCxnSpPr>
          <p:cNvPr id="6" name="直線矢印コネクタ 5"/>
          <p:cNvCxnSpPr/>
          <p:nvPr/>
        </p:nvCxnSpPr>
        <p:spPr>
          <a:xfrm flipV="1">
            <a:off x="2665690" y="4979903"/>
            <a:ext cx="1296144" cy="654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a:off x="2665690" y="4997905"/>
            <a:ext cx="1296144" cy="6187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42</a:t>
            </a:fld>
            <a:endParaRPr kumimoji="1" lang="ja-JP" altLang="en-US"/>
          </a:p>
        </p:txBody>
      </p:sp>
      <p:sp>
        <p:nvSpPr>
          <p:cNvPr id="9" name="日付プレースホルダー 8">
            <a:extLst>
              <a:ext uri="{FF2B5EF4-FFF2-40B4-BE49-F238E27FC236}">
                <a16:creationId xmlns:a16="http://schemas.microsoft.com/office/drawing/2014/main" id="{F13D45E7-F004-4A8E-8270-B5A8C6AD601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491704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500"/>
                                        <p:tgtEl>
                                          <p:spTgt spid="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5" end="5"/>
                                            </p:txEl>
                                          </p:spTgt>
                                        </p:tgtEl>
                                        <p:attrNameLst>
                                          <p:attrName>style.visibility</p:attrName>
                                        </p:attrNameLst>
                                      </p:cBhvr>
                                      <p:to>
                                        <p:strVal val="visible"/>
                                      </p:to>
                                    </p:set>
                                    <p:animEffect transition="in" filter="fade">
                                      <p:cBhvr>
                                        <p:cTn id="12" dur="500"/>
                                        <p:tgtEl>
                                          <p:spTgt spid="4">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animEffect transition="in" filter="fade">
                                      <p:cBhvr>
                                        <p:cTn id="17" dur="500"/>
                                        <p:tgtEl>
                                          <p:spTgt spid="4">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fade">
                                      <p:cBhvr>
                                        <p:cTn id="22" dur="500"/>
                                        <p:tgtEl>
                                          <p:spTgt spid="4">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a:t>
            </a:r>
            <a:br>
              <a:rPr lang="ja-JP" altLang="en-US" dirty="0">
                <a:solidFill>
                  <a:srgbClr val="0070C0"/>
                </a:solidFill>
              </a:rPr>
            </a:br>
            <a:r>
              <a:rPr lang="ja-JP" altLang="en-US" dirty="0">
                <a:solidFill>
                  <a:srgbClr val="0070C0"/>
                </a:solidFill>
              </a:rPr>
              <a:t>因数</a:t>
            </a:r>
            <a:r>
              <a:rPr kumimoji="1" lang="ja-JP" altLang="en-US" dirty="0">
                <a:solidFill>
                  <a:srgbClr val="0070C0"/>
                </a:solidFill>
              </a:rPr>
              <a:t>分解</a:t>
            </a:r>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normAutofit/>
              </a:bodyPr>
              <a:lstStyle/>
              <a:p>
                <a14:m>
                  <m:oMath xmlns:m="http://schemas.openxmlformats.org/officeDocument/2006/math">
                    <m:sSup>
                      <m:sSupPr>
                        <m:ctrlPr>
                          <a:rPr lang="en-US" altLang="ja-JP" sz="2400" i="1" smtClean="0">
                            <a:latin typeface="Cambria Math" panose="02040503050406030204" pitchFamily="18" charset="0"/>
                            <a:cs typeface="Times New Roman" panose="02020603050405020304" pitchFamily="18" charset="0"/>
                          </a:rPr>
                        </m:ctrlPr>
                      </m:sSupPr>
                      <m:e>
                        <m:r>
                          <a:rPr lang="en-US" altLang="ja-JP" sz="2400" i="1">
                            <a:latin typeface="Cambria Math"/>
                            <a:cs typeface="Times New Roman" panose="02020603050405020304" pitchFamily="18" charset="0"/>
                          </a:rPr>
                          <m:t>𝑥</m:t>
                        </m:r>
                      </m:e>
                      <m:sup>
                        <m:r>
                          <a:rPr lang="en-US" altLang="ja-JP" sz="2400" i="1">
                            <a:latin typeface="Cambria Math"/>
                            <a:cs typeface="Times New Roman" panose="02020603050405020304" pitchFamily="18" charset="0"/>
                          </a:rPr>
                          <m:t>2</m:t>
                        </m:r>
                      </m:sup>
                    </m:sSup>
                    <m:r>
                      <a:rPr lang="en-US" altLang="ja-JP" sz="2400" i="1">
                        <a:latin typeface="Cambria Math"/>
                        <a:cs typeface="Times New Roman" panose="02020603050405020304" pitchFamily="18" charset="0"/>
                      </a:rPr>
                      <m:t>+2</m:t>
                    </m:r>
                    <m:r>
                      <a:rPr lang="en-US" altLang="ja-JP" sz="2400" i="1">
                        <a:latin typeface="Cambria Math"/>
                        <a:cs typeface="Times New Roman" panose="02020603050405020304" pitchFamily="18" charset="0"/>
                      </a:rPr>
                      <m:t>𝑥</m:t>
                    </m:r>
                    <m:r>
                      <a:rPr lang="en-US" altLang="ja-JP" sz="2400" i="1">
                        <a:latin typeface="Cambria Math"/>
                        <a:cs typeface="Times New Roman" panose="02020603050405020304" pitchFamily="18" charset="0"/>
                      </a:rPr>
                      <m:t>−2=0 </m:t>
                    </m:r>
                  </m:oMath>
                </a14:m>
                <a:r>
                  <a:rPr lang="ja-JP" altLang="en-US" sz="2400" dirty="0">
                    <a:latin typeface="Cambria Math"/>
                    <a:cs typeface="Times New Roman" panose="02020603050405020304" pitchFamily="18" charset="0"/>
                  </a:rPr>
                  <a:t>は </a:t>
                </a:r>
                <a14:m>
                  <m:oMath xmlns:m="http://schemas.openxmlformats.org/officeDocument/2006/math">
                    <m:sSup>
                      <m:sSupPr>
                        <m:ctrlPr>
                          <a:rPr lang="en-US" altLang="ja-JP" sz="2400" i="1">
                            <a:latin typeface="Cambria Math" panose="02040503050406030204" pitchFamily="18" charset="0"/>
                            <a:cs typeface="Times New Roman" panose="02020603050405020304" pitchFamily="18" charset="0"/>
                          </a:rPr>
                        </m:ctrlPr>
                      </m:sSupPr>
                      <m:e>
                        <m:r>
                          <a:rPr lang="en-US" altLang="ja-JP" sz="2400" i="1">
                            <a:latin typeface="Cambria Math"/>
                            <a:cs typeface="Times New Roman" panose="02020603050405020304" pitchFamily="18" charset="0"/>
                          </a:rPr>
                          <m:t>𝑥</m:t>
                        </m:r>
                      </m:e>
                      <m:sup>
                        <m:r>
                          <a:rPr lang="en-US" altLang="ja-JP" sz="2400" i="1">
                            <a:latin typeface="Cambria Math"/>
                            <a:cs typeface="Times New Roman" panose="02020603050405020304" pitchFamily="18" charset="0"/>
                          </a:rPr>
                          <m:t>2</m:t>
                        </m:r>
                      </m:sup>
                    </m:sSup>
                    <m:r>
                      <a:rPr lang="en-US" altLang="ja-JP" sz="2400" i="1">
                        <a:latin typeface="Cambria Math"/>
                        <a:cs typeface="Times New Roman" panose="02020603050405020304" pitchFamily="18" charset="0"/>
                      </a:rPr>
                      <m:t>+2</m:t>
                    </m:r>
                    <m:r>
                      <a:rPr lang="en-US" altLang="ja-JP" sz="2400" i="1">
                        <a:latin typeface="Cambria Math"/>
                        <a:cs typeface="Times New Roman" panose="02020603050405020304" pitchFamily="18" charset="0"/>
                      </a:rPr>
                      <m:t>𝑥</m:t>
                    </m:r>
                    <m:r>
                      <a:rPr lang="en-US" altLang="ja-JP" sz="2400" i="1">
                        <a:latin typeface="Cambria Math"/>
                        <a:cs typeface="Times New Roman" panose="02020603050405020304" pitchFamily="18" charset="0"/>
                      </a:rPr>
                      <m:t>+1=3</m:t>
                    </m:r>
                  </m:oMath>
                </a14:m>
                <a:r>
                  <a:rPr lang="en-US" altLang="ja-JP" sz="2400" dirty="0"/>
                  <a:t> </a:t>
                </a:r>
                <a:r>
                  <a:rPr lang="ja-JP" altLang="en-US" sz="2400" dirty="0"/>
                  <a:t>と変形でき，</a:t>
                </a:r>
                <a:endParaRPr lang="en-US" altLang="ja-JP" sz="2400" dirty="0"/>
              </a:p>
              <a:p>
                <a:pPr marL="0" indent="0">
                  <a:buNone/>
                </a:pPr>
                <a:endParaRPr lang="en-US" altLang="ja-JP" sz="800" i="1" dirty="0">
                  <a:solidFill>
                    <a:schemeClr val="tx1"/>
                  </a:solidFill>
                  <a:latin typeface="Cambria Math"/>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sSup>
                        <m:sSupPr>
                          <m:ctrlPr>
                            <a:rPr lang="en-US" altLang="ja-JP" sz="2400" i="1" smtClean="0">
                              <a:solidFill>
                                <a:srgbClr val="FF0000"/>
                              </a:solidFill>
                              <a:latin typeface="Cambria Math" panose="02040503050406030204" pitchFamily="18" charset="0"/>
                              <a:cs typeface="Times New Roman" panose="02020603050405020304" pitchFamily="18" charset="0"/>
                            </a:rPr>
                          </m:ctrlPr>
                        </m:sSupPr>
                        <m:e>
                          <m:d>
                            <m:dPr>
                              <m:ctrlPr>
                                <a:rPr lang="en-US" altLang="ja-JP" sz="2400" i="1">
                                  <a:solidFill>
                                    <a:srgbClr val="FF0000"/>
                                  </a:solidFill>
                                  <a:latin typeface="Cambria Math" panose="02040503050406030204" pitchFamily="18" charset="0"/>
                                  <a:cs typeface="Times New Roman" panose="02020603050405020304" pitchFamily="18" charset="0"/>
                                </a:rPr>
                              </m:ctrlPr>
                            </m:dPr>
                            <m:e>
                              <m:r>
                                <a:rPr lang="en-US" altLang="ja-JP" sz="2400" i="1">
                                  <a:solidFill>
                                    <a:srgbClr val="FF0000"/>
                                  </a:solidFill>
                                  <a:latin typeface="Cambria Math"/>
                                  <a:cs typeface="Times New Roman" panose="02020603050405020304" pitchFamily="18" charset="0"/>
                                </a:rPr>
                                <m:t>𝑥</m:t>
                              </m:r>
                              <m:r>
                                <a:rPr lang="en-US" altLang="ja-JP" sz="2400" i="1">
                                  <a:solidFill>
                                    <a:srgbClr val="FF0000"/>
                                  </a:solidFill>
                                  <a:latin typeface="Cambria Math"/>
                                  <a:cs typeface="Times New Roman" panose="02020603050405020304" pitchFamily="18" charset="0"/>
                                </a:rPr>
                                <m:t>+1</m:t>
                              </m:r>
                            </m:e>
                          </m:d>
                        </m:e>
                        <m:sup>
                          <m:r>
                            <a:rPr lang="en-US" altLang="ja-JP" sz="2400" i="1">
                              <a:solidFill>
                                <a:srgbClr val="FF0000"/>
                              </a:solidFill>
                              <a:latin typeface="Cambria Math"/>
                              <a:cs typeface="Times New Roman" panose="02020603050405020304" pitchFamily="18" charset="0"/>
                            </a:rPr>
                            <m:t>2</m:t>
                          </m:r>
                        </m:sup>
                      </m:sSup>
                      <m:r>
                        <a:rPr lang="en-US" altLang="ja-JP" sz="2400" i="1">
                          <a:solidFill>
                            <a:srgbClr val="FF0000"/>
                          </a:solidFill>
                          <a:latin typeface="Cambria Math"/>
                          <a:cs typeface="Times New Roman" panose="02020603050405020304" pitchFamily="18" charset="0"/>
                        </a:rPr>
                        <m:t>=3</m:t>
                      </m:r>
                    </m:oMath>
                  </m:oMathPara>
                </a14:m>
                <a:endParaRPr lang="en-US" altLang="ja-JP" sz="2400" dirty="0">
                  <a:solidFill>
                    <a:srgbClr val="FF0000"/>
                  </a:solidFill>
                  <a:latin typeface="Times New Roman" panose="02020603050405020304" pitchFamily="18" charset="0"/>
                  <a:cs typeface="Times New Roman" panose="02020603050405020304" pitchFamily="18" charset="0"/>
                </a:endParaRPr>
              </a:p>
              <a:p>
                <a:pPr lvl="1"/>
                <a:endParaRPr kumimoji="1" lang="en-US" altLang="ja-JP" sz="800" dirty="0"/>
              </a:p>
              <a:p>
                <a:pPr marL="0" indent="0">
                  <a:buNone/>
                </a:pPr>
                <a:r>
                  <a:rPr lang="ja-JP" altLang="en-US" sz="2400" dirty="0"/>
                  <a:t>となることから，</a:t>
                </a:r>
                <a14:m>
                  <m:oMath xmlns:m="http://schemas.openxmlformats.org/officeDocument/2006/math">
                    <m:r>
                      <a:rPr lang="en-US" altLang="ja-JP" sz="2400" i="1">
                        <a:latin typeface="Cambria Math"/>
                        <a:cs typeface="Times New Roman" panose="02020603050405020304" pitchFamily="18" charset="0"/>
                      </a:rPr>
                      <m:t>𝑥</m:t>
                    </m:r>
                    <m:r>
                      <a:rPr lang="en-US" altLang="ja-JP" sz="2400" i="1">
                        <a:latin typeface="Cambria Math"/>
                        <a:cs typeface="Times New Roman" panose="02020603050405020304" pitchFamily="18" charset="0"/>
                      </a:rPr>
                      <m:t>+1=±</m:t>
                    </m:r>
                    <m:rad>
                      <m:radPr>
                        <m:degHide m:val="on"/>
                        <m:ctrlPr>
                          <a:rPr lang="en-US" altLang="ja-JP" sz="2400" i="1" smtClean="0">
                            <a:latin typeface="Cambria Math" panose="02040503050406030204" pitchFamily="18" charset="0"/>
                            <a:cs typeface="Times New Roman" panose="02020603050405020304" pitchFamily="18" charset="0"/>
                          </a:rPr>
                        </m:ctrlPr>
                      </m:radPr>
                      <m:deg/>
                      <m:e>
                        <m:r>
                          <a:rPr lang="en-US" altLang="ja-JP" sz="2400" b="0" i="1" smtClean="0">
                            <a:latin typeface="Cambria Math"/>
                            <a:cs typeface="Times New Roman" panose="02020603050405020304" pitchFamily="18" charset="0"/>
                          </a:rPr>
                          <m:t>3</m:t>
                        </m:r>
                      </m:e>
                    </m:rad>
                  </m:oMath>
                </a14:m>
                <a:r>
                  <a:rPr lang="en-US" altLang="ja-JP" sz="2400" dirty="0">
                    <a:latin typeface="Times New Roman" panose="02020603050405020304" pitchFamily="18" charset="0"/>
                    <a:cs typeface="Times New Roman" panose="02020603050405020304" pitchFamily="18" charset="0"/>
                  </a:rPr>
                  <a:t> </a:t>
                </a:r>
                <a:r>
                  <a:rPr lang="ja-JP" altLang="en-US" sz="2400" dirty="0">
                    <a:latin typeface="Times New Roman" panose="02020603050405020304" pitchFamily="18" charset="0"/>
                    <a:cs typeface="Times New Roman" panose="02020603050405020304" pitchFamily="18" charset="0"/>
                  </a:rPr>
                  <a:t>であることがわかる．したがって，</a:t>
                </a:r>
                <a:endParaRPr lang="en-US" altLang="ja-JP" sz="2400" dirty="0">
                  <a:latin typeface="Times New Roman" panose="02020603050405020304" pitchFamily="18" charset="0"/>
                  <a:cs typeface="Times New Roman" panose="02020603050405020304" pitchFamily="18" charset="0"/>
                </a:endParaRPr>
              </a:p>
              <a:p>
                <a:pPr marL="0" indent="0">
                  <a:buNone/>
                </a:pPr>
                <a:endParaRPr lang="en-US" altLang="ja-JP" sz="800" i="1" dirty="0">
                  <a:latin typeface="Cambria Math"/>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r>
                        <a:rPr lang="en-US" altLang="ja-JP" sz="2400" b="0" i="1" smtClean="0">
                          <a:solidFill>
                            <a:srgbClr val="FF0000"/>
                          </a:solidFill>
                          <a:latin typeface="Cambria Math"/>
                          <a:cs typeface="Times New Roman" panose="02020603050405020304" pitchFamily="18" charset="0"/>
                        </a:rPr>
                        <m:t>𝑥</m:t>
                      </m:r>
                      <m:r>
                        <a:rPr lang="en-US" altLang="ja-JP" sz="2400" b="0" i="1" smtClean="0">
                          <a:solidFill>
                            <a:srgbClr val="FF0000"/>
                          </a:solidFill>
                          <a:latin typeface="Cambria Math"/>
                          <a:cs typeface="Times New Roman" panose="02020603050405020304" pitchFamily="18" charset="0"/>
                        </a:rPr>
                        <m:t>=−1±</m:t>
                      </m:r>
                      <m:rad>
                        <m:radPr>
                          <m:degHide m:val="on"/>
                          <m:ctrlPr>
                            <a:rPr lang="en-US" altLang="ja-JP" sz="2400" b="0" i="1" smtClean="0">
                              <a:solidFill>
                                <a:srgbClr val="FF0000"/>
                              </a:solidFill>
                              <a:latin typeface="Cambria Math" panose="02040503050406030204" pitchFamily="18" charset="0"/>
                              <a:ea typeface="Cambria Math"/>
                              <a:cs typeface="Times New Roman" panose="02020603050405020304" pitchFamily="18" charset="0"/>
                            </a:rPr>
                          </m:ctrlPr>
                        </m:radPr>
                        <m:deg/>
                        <m:e>
                          <m:r>
                            <a:rPr lang="en-US" altLang="ja-JP" sz="2400" b="0" i="1" smtClean="0">
                              <a:solidFill>
                                <a:srgbClr val="FF0000"/>
                              </a:solidFill>
                              <a:latin typeface="Cambria Math"/>
                              <a:ea typeface="Cambria Math"/>
                              <a:cs typeface="Times New Roman" panose="02020603050405020304" pitchFamily="18" charset="0"/>
                            </a:rPr>
                            <m:t>3</m:t>
                          </m:r>
                        </m:e>
                      </m:rad>
                    </m:oMath>
                  </m:oMathPara>
                </a14:m>
                <a:endParaRPr lang="en-US" altLang="ja-JP" sz="2400" dirty="0">
                  <a:latin typeface="Times New Roman" panose="02020603050405020304" pitchFamily="18" charset="0"/>
                  <a:cs typeface="Times New Roman" panose="02020603050405020304" pitchFamily="18" charset="0"/>
                </a:endParaRPr>
              </a:p>
              <a:p>
                <a:pPr lvl="1"/>
                <a:endParaRPr lang="en-US" altLang="ja-JP" sz="800" dirty="0"/>
              </a:p>
              <a:p>
                <a:pPr marL="0" indent="0">
                  <a:buNone/>
                </a:pPr>
                <a:endParaRPr lang="en-US" altLang="ja-JP" sz="2400" dirty="0">
                  <a:latin typeface="Times New Roman" panose="02020603050405020304" pitchFamily="18" charset="0"/>
                  <a:cs typeface="Times New Roman" panose="02020603050405020304" pitchFamily="18" charset="0"/>
                </a:endParaRPr>
              </a:p>
              <a:p>
                <a:r>
                  <a:rPr lang="ja-JP" altLang="en-US" sz="2400" dirty="0">
                    <a:latin typeface="Times New Roman" panose="02020603050405020304" pitchFamily="18" charset="0"/>
                    <a:cs typeface="Times New Roman" panose="02020603050405020304" pitchFamily="18" charset="0"/>
                  </a:rPr>
                  <a:t>因数分解できなくても，</a:t>
                </a:r>
                <a:r>
                  <a:rPr lang="en-US" altLang="ja-JP" sz="2400" dirty="0">
                    <a:latin typeface="Times New Roman" panose="02020603050405020304" pitchFamily="18" charset="0"/>
                    <a:cs typeface="Times New Roman" panose="02020603050405020304" pitchFamily="18" charset="0"/>
                  </a:rPr>
                  <a:t>2</a:t>
                </a:r>
                <a:r>
                  <a:rPr lang="ja-JP" altLang="en-US" sz="2400" dirty="0">
                    <a:latin typeface="Times New Roman" panose="02020603050405020304" pitchFamily="18" charset="0"/>
                    <a:cs typeface="Times New Roman" panose="02020603050405020304" pitchFamily="18" charset="0"/>
                  </a:rPr>
                  <a:t>次式の</a:t>
                </a:r>
                <a:r>
                  <a:rPr lang="en-US" altLang="ja-JP" sz="2400" dirty="0">
                    <a:solidFill>
                      <a:srgbClr val="0070C0"/>
                    </a:solidFill>
                    <a:latin typeface="Times New Roman" panose="02020603050405020304" pitchFamily="18" charset="0"/>
                    <a:cs typeface="Times New Roman" panose="02020603050405020304" pitchFamily="18" charset="0"/>
                  </a:rPr>
                  <a:t>2</a:t>
                </a:r>
                <a:r>
                  <a:rPr lang="ja-JP" altLang="en-US" sz="2400" dirty="0">
                    <a:solidFill>
                      <a:srgbClr val="0070C0"/>
                    </a:solidFill>
                    <a:latin typeface="Times New Roman" panose="02020603050405020304" pitchFamily="18" charset="0"/>
                    <a:cs typeface="Times New Roman" panose="02020603050405020304" pitchFamily="18" charset="0"/>
                  </a:rPr>
                  <a:t>次項と</a:t>
                </a:r>
                <a:r>
                  <a:rPr lang="en-US" altLang="ja-JP" sz="2400" dirty="0">
                    <a:solidFill>
                      <a:srgbClr val="0070C0"/>
                    </a:solidFill>
                    <a:latin typeface="Times New Roman" panose="02020603050405020304" pitchFamily="18" charset="0"/>
                    <a:cs typeface="Times New Roman" panose="02020603050405020304" pitchFamily="18" charset="0"/>
                  </a:rPr>
                  <a:t>1</a:t>
                </a:r>
                <a:r>
                  <a:rPr lang="ja-JP" altLang="en-US" sz="2400" dirty="0">
                    <a:solidFill>
                      <a:srgbClr val="0070C0"/>
                    </a:solidFill>
                    <a:latin typeface="Times New Roman" panose="02020603050405020304" pitchFamily="18" charset="0"/>
                    <a:cs typeface="Times New Roman" panose="02020603050405020304" pitchFamily="18" charset="0"/>
                  </a:rPr>
                  <a:t>次項の部分を</a:t>
                </a:r>
                <a:r>
                  <a:rPr lang="en-US" altLang="ja-JP" sz="2400" dirty="0">
                    <a:solidFill>
                      <a:srgbClr val="0070C0"/>
                    </a:solidFill>
                    <a:latin typeface="Times New Roman" panose="02020603050405020304" pitchFamily="18" charset="0"/>
                    <a:cs typeface="Times New Roman" panose="02020603050405020304" pitchFamily="18" charset="0"/>
                  </a:rPr>
                  <a:t>1</a:t>
                </a:r>
                <a:r>
                  <a:rPr lang="ja-JP" altLang="en-US" sz="2400" dirty="0">
                    <a:solidFill>
                      <a:srgbClr val="0070C0"/>
                    </a:solidFill>
                    <a:latin typeface="Times New Roman" panose="02020603050405020304" pitchFamily="18" charset="0"/>
                    <a:cs typeface="Times New Roman" panose="02020603050405020304" pitchFamily="18" charset="0"/>
                  </a:rPr>
                  <a:t>次式の掛け算の形に変形できれば</a:t>
                </a:r>
                <a:r>
                  <a:rPr lang="ja-JP" altLang="en-US" sz="2400" dirty="0">
                    <a:latin typeface="Times New Roman" panose="02020603050405020304" pitchFamily="18" charset="0"/>
                    <a:cs typeface="Times New Roman" panose="02020603050405020304" pitchFamily="18" charset="0"/>
                  </a:rPr>
                  <a:t>，</a:t>
                </a:r>
                <a:r>
                  <a:rPr lang="en-US" altLang="ja-JP" sz="2400" dirty="0">
                    <a:latin typeface="Times New Roman" panose="02020603050405020304" pitchFamily="18" charset="0"/>
                    <a:cs typeface="Times New Roman" panose="02020603050405020304" pitchFamily="18" charset="0"/>
                  </a:rPr>
                  <a:t>2</a:t>
                </a:r>
                <a:r>
                  <a:rPr lang="ja-JP" altLang="en-US" sz="2400" dirty="0">
                    <a:latin typeface="Times New Roman" panose="02020603050405020304" pitchFamily="18" charset="0"/>
                    <a:cs typeface="Times New Roman" panose="02020603050405020304" pitchFamily="18" charset="0"/>
                  </a:rPr>
                  <a:t>次方程式の解を求めることができる．</a:t>
                </a:r>
                <a:endParaRPr lang="en-US" altLang="ja-JP" sz="2400" dirty="0">
                  <a:latin typeface="Times New Roman" panose="02020603050405020304" pitchFamily="18" charset="0"/>
                  <a:cs typeface="Times New Roman" panose="02020603050405020304" pitchFamily="18" charset="0"/>
                </a:endParaRPr>
              </a:p>
              <a:p>
                <a:pPr marL="0" indent="0">
                  <a:buNone/>
                </a:pPr>
                <a:r>
                  <a:rPr lang="ja-JP" altLang="en-US" sz="2400" dirty="0">
                    <a:solidFill>
                      <a:srgbClr val="FF0000"/>
                    </a:solidFill>
                    <a:latin typeface="Times New Roman" panose="02020603050405020304" pitchFamily="18" charset="0"/>
                    <a:cs typeface="Times New Roman" panose="02020603050405020304" pitchFamily="18" charset="0"/>
                  </a:rPr>
                  <a:t>⇒</a:t>
                </a:r>
                <a:r>
                  <a:rPr lang="en-US" altLang="ja-JP" sz="2400" dirty="0">
                    <a:solidFill>
                      <a:srgbClr val="FF0000"/>
                    </a:solidFill>
                    <a:latin typeface="Times New Roman" panose="02020603050405020304" pitchFamily="18" charset="0"/>
                    <a:cs typeface="Times New Roman" panose="02020603050405020304" pitchFamily="18" charset="0"/>
                  </a:rPr>
                  <a:t>2</a:t>
                </a:r>
                <a:r>
                  <a:rPr lang="ja-JP" altLang="en-US" sz="2400" dirty="0">
                    <a:solidFill>
                      <a:srgbClr val="FF0000"/>
                    </a:solidFill>
                    <a:latin typeface="Times New Roman" panose="02020603050405020304" pitchFamily="18" charset="0"/>
                    <a:cs typeface="Times New Roman" panose="02020603050405020304" pitchFamily="18" charset="0"/>
                  </a:rPr>
                  <a:t>次方程式の解の公式</a:t>
                </a:r>
                <a:endParaRPr lang="en-US" altLang="ja-JP" sz="2400" dirty="0">
                  <a:solidFill>
                    <a:srgbClr val="FF0000"/>
                  </a:solidFill>
                  <a:latin typeface="Times New Roman" panose="02020603050405020304" pitchFamily="18" charset="0"/>
                  <a:cs typeface="Times New Roman" panose="02020603050405020304" pitchFamily="18" charset="0"/>
                </a:endParaRPr>
              </a:p>
              <a:p>
                <a:pPr marL="0" indent="0">
                  <a:buNone/>
                </a:pPr>
                <a:endParaRPr lang="en-US" altLang="ja-JP" sz="2400" dirty="0">
                  <a:latin typeface="Times New Roman" panose="02020603050405020304" pitchFamily="18" charset="0"/>
                  <a:cs typeface="Times New Roman" panose="02020603050405020304" pitchFamily="18" charset="0"/>
                </a:endParaRPr>
              </a:p>
              <a:p>
                <a:pPr marL="274320" lvl="1" indent="0">
                  <a:buNone/>
                </a:pPr>
                <a:endParaRPr kumimoji="1" lang="en-US" altLang="ja-JP" sz="2400" dirty="0"/>
              </a:p>
              <a:p>
                <a:endParaRPr kumimoji="1" lang="ja-JP" altLang="en-US" sz="2400" dirty="0"/>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rotWithShape="1">
                <a:blip r:embed="rId2"/>
                <a:stretch>
                  <a:fillRect l="-1111" t="-1358" r="-370"/>
                </a:stretch>
              </a:blipFill>
            </p:spPr>
            <p:txBody>
              <a:bodyPr/>
              <a:lstStyle/>
              <a:p>
                <a:r>
                  <a:rPr lang="ja-JP" altLang="en-US">
                    <a:noFill/>
                  </a:rPr>
                  <a:t> </a:t>
                </a:r>
              </a:p>
            </p:txBody>
          </p:sp>
        </mc:Fallback>
      </mc:AlternateContent>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43</a:t>
            </a:fld>
            <a:endParaRPr kumimoji="1" lang="ja-JP" altLang="en-US"/>
          </a:p>
        </p:txBody>
      </p:sp>
      <p:sp>
        <p:nvSpPr>
          <p:cNvPr id="6" name="日付プレースホルダー 5">
            <a:extLst>
              <a:ext uri="{FF2B5EF4-FFF2-40B4-BE49-F238E27FC236}">
                <a16:creationId xmlns:a16="http://schemas.microsoft.com/office/drawing/2014/main" id="{917577E5-9F2D-49C3-8723-9B4A4FE35120}"/>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245889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4" end="4"/>
                                            </p:txEl>
                                          </p:spTgt>
                                        </p:tgtEl>
                                        <p:attrNameLst>
                                          <p:attrName>style.visibility</p:attrName>
                                        </p:attrNameLst>
                                      </p:cBhvr>
                                      <p:to>
                                        <p:strVal val="visible"/>
                                      </p:to>
                                    </p:set>
                                    <p:animEffect transition="in" filter="fade">
                                      <p:cBhvr>
                                        <p:cTn id="10" dur="500"/>
                                        <p:tgtEl>
                                          <p:spTgt spid="4">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animEffect transition="in" filter="fade">
                                      <p:cBhvr>
                                        <p:cTn id="15" dur="500"/>
                                        <p:tgtEl>
                                          <p:spTgt spid="4">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9" end="9"/>
                                            </p:txEl>
                                          </p:spTgt>
                                        </p:tgtEl>
                                        <p:attrNameLst>
                                          <p:attrName>style.visibility</p:attrName>
                                        </p:attrNameLst>
                                      </p:cBhvr>
                                      <p:to>
                                        <p:strVal val="visible"/>
                                      </p:to>
                                    </p:set>
                                    <p:animEffect transition="in" filter="fade">
                                      <p:cBhvr>
                                        <p:cTn id="20" dur="500"/>
                                        <p:tgtEl>
                                          <p:spTgt spid="4">
                                            <p:txEl>
                                              <p:pRg st="9" end="9"/>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xEl>
                                              <p:pRg st="10" end="10"/>
                                            </p:txEl>
                                          </p:spTgt>
                                        </p:tgtEl>
                                        <p:attrNameLst>
                                          <p:attrName>style.visibility</p:attrName>
                                        </p:attrNameLst>
                                      </p:cBhvr>
                                      <p:to>
                                        <p:strVal val="visible"/>
                                      </p:to>
                                    </p:set>
                                    <p:animEffect transition="in" filter="fade">
                                      <p:cBhvr>
                                        <p:cTn id="25"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〇〇〇〇〇〇●</a:t>
            </a:r>
            <a:br>
              <a:rPr lang="en-US" altLang="ja-JP" dirty="0">
                <a:solidFill>
                  <a:srgbClr val="0070C0"/>
                </a:solidFill>
              </a:rPr>
            </a:br>
            <a:r>
              <a:rPr lang="ja-JP" altLang="en-US" dirty="0"/>
              <a:t>因数分解</a:t>
            </a:r>
            <a:endParaRPr kumimoji="1" lang="ja-JP" altLang="en-US" dirty="0"/>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lstStyle/>
              <a:p>
                <a:r>
                  <a:rPr lang="en-US" altLang="ja-JP" dirty="0">
                    <a:latin typeface="Times New Roman" panose="02020603050405020304" pitchFamily="18" charset="0"/>
                    <a:cs typeface="Times New Roman" panose="02020603050405020304" pitchFamily="18" charset="0"/>
                  </a:rPr>
                  <a:t>2</a:t>
                </a:r>
                <a:r>
                  <a:rPr lang="ja-JP" altLang="en-US" dirty="0">
                    <a:latin typeface="Times New Roman" panose="02020603050405020304" pitchFamily="18" charset="0"/>
                    <a:cs typeface="Times New Roman" panose="02020603050405020304" pitchFamily="18" charset="0"/>
                  </a:rPr>
                  <a:t>次方程式の解の公式</a:t>
                </a:r>
                <a:endParaRPr kumimoji="1" lang="en-US" altLang="ja-JP" dirty="0">
                  <a:latin typeface="Times New Roman" panose="02020603050405020304" pitchFamily="18" charset="0"/>
                  <a:cs typeface="Times New Roman" panose="02020603050405020304" pitchFamily="18" charset="0"/>
                </a:endParaRPr>
              </a:p>
              <a:p>
                <a:pPr lvl="1"/>
                <a:endParaRPr kumimoji="1" lang="en-US" altLang="ja-JP" dirty="0">
                  <a:latin typeface="Times New Roman" panose="02020603050405020304" pitchFamily="18" charset="0"/>
                  <a:cs typeface="Times New Roman" panose="02020603050405020304" pitchFamily="18" charset="0"/>
                </a:endParaRPr>
              </a:p>
              <a:p>
                <a:pPr lvl="1"/>
                <a:r>
                  <a:rPr lang="en-US" altLang="ja-JP" sz="2600" dirty="0">
                    <a:latin typeface="Times New Roman" panose="02020603050405020304" pitchFamily="18" charset="0"/>
                    <a:cs typeface="Times New Roman" panose="02020603050405020304" pitchFamily="18" charset="0"/>
                  </a:rPr>
                  <a:t>2</a:t>
                </a:r>
                <a:r>
                  <a:rPr lang="ja-JP" altLang="en-US" sz="2600" dirty="0">
                    <a:latin typeface="Times New Roman" panose="02020603050405020304" pitchFamily="18" charset="0"/>
                    <a:cs typeface="Times New Roman" panose="02020603050405020304" pitchFamily="18" charset="0"/>
                  </a:rPr>
                  <a:t>次方程式</a:t>
                </a:r>
                <a:endParaRPr kumimoji="1" lang="en-US" altLang="ja-JP" sz="2600" dirty="0">
                  <a:latin typeface="Times New Roman" panose="02020603050405020304" pitchFamily="18" charset="0"/>
                  <a:cs typeface="Times New Roman" panose="02020603050405020304" pitchFamily="18" charset="0"/>
                </a:endParaRPr>
              </a:p>
              <a:p>
                <a:pPr marL="0" indent="0">
                  <a:buNone/>
                </a:pPr>
                <a:endParaRPr lang="en-US" altLang="ja-JP" sz="800" b="0" i="1" dirty="0">
                  <a:latin typeface="Times New Roman" panose="02020603050405020304" pitchFamily="18"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r>
                        <a:rPr lang="en-US" altLang="ja-JP" b="0" i="1" smtClean="0">
                          <a:latin typeface="Cambria Math"/>
                        </a:rPr>
                        <m:t>𝑎</m:t>
                      </m:r>
                      <m:sSup>
                        <m:sSupPr>
                          <m:ctrlPr>
                            <a:rPr lang="en-US" altLang="ja-JP" b="0" i="1" smtClean="0">
                              <a:latin typeface="Cambria Math" panose="02040503050406030204" pitchFamily="18" charset="0"/>
                            </a:rPr>
                          </m:ctrlPr>
                        </m:sSupPr>
                        <m:e>
                          <m:r>
                            <a:rPr lang="en-US" altLang="ja-JP" b="0" i="1" smtClean="0">
                              <a:latin typeface="Cambria Math"/>
                            </a:rPr>
                            <m:t>𝑥</m:t>
                          </m:r>
                        </m:e>
                        <m:sup>
                          <m:r>
                            <a:rPr lang="en-US" altLang="ja-JP" b="0" i="1" smtClean="0">
                              <a:latin typeface="Cambria Math"/>
                            </a:rPr>
                            <m:t>2</m:t>
                          </m:r>
                        </m:sup>
                      </m:sSup>
                      <m:r>
                        <a:rPr lang="en-US" altLang="ja-JP" b="0" i="1" smtClean="0">
                          <a:latin typeface="Cambria Math"/>
                        </a:rPr>
                        <m:t>+</m:t>
                      </m:r>
                      <m:r>
                        <a:rPr lang="en-US" altLang="ja-JP" b="0" i="1" smtClean="0">
                          <a:latin typeface="Cambria Math"/>
                        </a:rPr>
                        <m:t>𝑏𝑥</m:t>
                      </m:r>
                      <m:r>
                        <a:rPr lang="en-US" altLang="ja-JP" b="0" i="1" smtClean="0">
                          <a:latin typeface="Cambria Math"/>
                        </a:rPr>
                        <m:t>+</m:t>
                      </m:r>
                      <m:r>
                        <a:rPr lang="en-US" altLang="ja-JP" b="0" i="1" smtClean="0">
                          <a:latin typeface="Cambria Math"/>
                        </a:rPr>
                        <m:t>𝑐</m:t>
                      </m:r>
                      <m:r>
                        <a:rPr lang="en-US" altLang="ja-JP" b="0" i="1" smtClean="0">
                          <a:latin typeface="Cambria Math"/>
                        </a:rPr>
                        <m:t>=0</m:t>
                      </m:r>
                    </m:oMath>
                  </m:oMathPara>
                </a14:m>
                <a:endParaRPr lang="en-US" altLang="ja-JP" dirty="0">
                  <a:latin typeface="Times New Roman" panose="02020603050405020304" pitchFamily="18" charset="0"/>
                  <a:cs typeface="Times New Roman" panose="02020603050405020304" pitchFamily="18" charset="0"/>
                </a:endParaRPr>
              </a:p>
              <a:p>
                <a:endParaRPr kumimoji="1" lang="en-US" altLang="ja-JP" sz="800" dirty="0">
                  <a:latin typeface="Times New Roman" panose="02020603050405020304" pitchFamily="18" charset="0"/>
                  <a:cs typeface="Times New Roman" panose="02020603050405020304" pitchFamily="18" charset="0"/>
                </a:endParaRPr>
              </a:p>
              <a:p>
                <a:pPr marL="0" indent="0">
                  <a:buNone/>
                </a:pPr>
                <a:r>
                  <a:rPr lang="ja-JP" altLang="en-US" dirty="0">
                    <a:latin typeface="Times New Roman" panose="02020603050405020304" pitchFamily="18" charset="0"/>
                    <a:cs typeface="Times New Roman" panose="02020603050405020304" pitchFamily="18" charset="0"/>
                  </a:rPr>
                  <a:t>　の解は以下のように書ける；</a:t>
                </a:r>
                <a:endParaRPr lang="en-US" altLang="ja-JP" dirty="0">
                  <a:latin typeface="Times New Roman" panose="02020603050405020304" pitchFamily="18" charset="0"/>
                  <a:cs typeface="Times New Roman" panose="02020603050405020304" pitchFamily="18" charset="0"/>
                </a:endParaRPr>
              </a:p>
              <a:p>
                <a:pPr marL="0" indent="0">
                  <a:buNone/>
                </a:pPr>
                <a:endParaRPr lang="en-US" altLang="ja-JP" sz="800" dirty="0">
                  <a:latin typeface="Times New Roman" panose="02020603050405020304" pitchFamily="18"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r>
                        <a:rPr lang="en-US" altLang="ja-JP" sz="2400" b="0" i="1" smtClean="0">
                          <a:latin typeface="Cambria Math"/>
                        </a:rPr>
                        <m:t>𝑥</m:t>
                      </m:r>
                      <m:r>
                        <a:rPr lang="en-US" altLang="ja-JP" sz="2400" b="0" i="1" smtClean="0">
                          <a:latin typeface="Cambria Math"/>
                        </a:rPr>
                        <m:t>=−</m:t>
                      </m:r>
                      <m:f>
                        <m:fPr>
                          <m:ctrlPr>
                            <a:rPr lang="en-US" altLang="ja-JP" sz="2400" b="0" i="1" smtClean="0">
                              <a:latin typeface="Cambria Math" panose="02040503050406030204" pitchFamily="18" charset="0"/>
                            </a:rPr>
                          </m:ctrlPr>
                        </m:fPr>
                        <m:num>
                          <m:r>
                            <a:rPr lang="en-US" altLang="ja-JP" sz="2400" b="0" i="1" smtClean="0">
                              <a:latin typeface="Cambria Math"/>
                            </a:rPr>
                            <m:t>𝑏</m:t>
                          </m:r>
                        </m:num>
                        <m:den>
                          <m:r>
                            <a:rPr lang="en-US" altLang="ja-JP" sz="2400" b="0" i="1" smtClean="0">
                              <a:latin typeface="Cambria Math"/>
                            </a:rPr>
                            <m:t>2</m:t>
                          </m:r>
                          <m:r>
                            <a:rPr lang="en-US" altLang="ja-JP" sz="2400" b="0" i="1" smtClean="0">
                              <a:latin typeface="Cambria Math"/>
                            </a:rPr>
                            <m:t>𝑎</m:t>
                          </m:r>
                        </m:den>
                      </m:f>
                      <m:r>
                        <a:rPr lang="en-US" altLang="ja-JP" sz="2400" b="0" i="1" smtClean="0">
                          <a:latin typeface="Cambria Math"/>
                          <a:ea typeface="Cambria Math"/>
                        </a:rPr>
                        <m:t>±</m:t>
                      </m:r>
                      <m:f>
                        <m:fPr>
                          <m:ctrlPr>
                            <a:rPr lang="en-US" altLang="ja-JP" sz="2400" b="0" i="1" smtClean="0">
                              <a:latin typeface="Cambria Math" panose="02040503050406030204" pitchFamily="18" charset="0"/>
                              <a:ea typeface="Cambria Math"/>
                            </a:rPr>
                          </m:ctrlPr>
                        </m:fPr>
                        <m:num>
                          <m:rad>
                            <m:radPr>
                              <m:degHide m:val="on"/>
                              <m:ctrlPr>
                                <a:rPr lang="en-US" altLang="ja-JP" sz="2400" b="0" i="1" smtClean="0">
                                  <a:latin typeface="Cambria Math" panose="02040503050406030204" pitchFamily="18" charset="0"/>
                                  <a:ea typeface="Cambria Math"/>
                                </a:rPr>
                              </m:ctrlPr>
                            </m:radPr>
                            <m:deg/>
                            <m:e>
                              <m:sSup>
                                <m:sSupPr>
                                  <m:ctrlPr>
                                    <a:rPr lang="en-US" altLang="ja-JP" sz="2400" b="0" i="1" smtClean="0">
                                      <a:latin typeface="Cambria Math" panose="02040503050406030204" pitchFamily="18" charset="0"/>
                                      <a:ea typeface="Cambria Math"/>
                                    </a:rPr>
                                  </m:ctrlPr>
                                </m:sSupPr>
                                <m:e>
                                  <m:r>
                                    <a:rPr lang="en-US" altLang="ja-JP" sz="2400" b="0" i="1" smtClean="0">
                                      <a:latin typeface="Cambria Math"/>
                                      <a:ea typeface="Cambria Math"/>
                                    </a:rPr>
                                    <m:t>𝑏</m:t>
                                  </m:r>
                                </m:e>
                                <m:sup>
                                  <m:r>
                                    <a:rPr lang="en-US" altLang="ja-JP" sz="2400" b="0" i="1" smtClean="0">
                                      <a:latin typeface="Cambria Math"/>
                                      <a:ea typeface="Cambria Math"/>
                                    </a:rPr>
                                    <m:t>2</m:t>
                                  </m:r>
                                </m:sup>
                              </m:sSup>
                              <m:r>
                                <a:rPr lang="en-US" altLang="ja-JP" sz="2400" b="0" i="1" smtClean="0">
                                  <a:latin typeface="Cambria Math"/>
                                  <a:ea typeface="Cambria Math"/>
                                </a:rPr>
                                <m:t>−4</m:t>
                              </m:r>
                              <m:r>
                                <a:rPr lang="en-US" altLang="ja-JP" sz="2400" b="0" i="1" smtClean="0">
                                  <a:latin typeface="Cambria Math"/>
                                  <a:ea typeface="Cambria Math"/>
                                </a:rPr>
                                <m:t>𝑎𝑐</m:t>
                              </m:r>
                            </m:e>
                          </m:rad>
                        </m:num>
                        <m:den>
                          <m:r>
                            <a:rPr lang="en-US" altLang="ja-JP" sz="2400" b="0" i="1" smtClean="0">
                              <a:latin typeface="Cambria Math"/>
                              <a:ea typeface="Cambria Math"/>
                            </a:rPr>
                            <m:t>2</m:t>
                          </m:r>
                          <m:r>
                            <a:rPr lang="en-US" altLang="ja-JP" sz="2400" b="0" i="1" smtClean="0">
                              <a:latin typeface="Cambria Math"/>
                              <a:ea typeface="Cambria Math"/>
                            </a:rPr>
                            <m:t>𝑎</m:t>
                          </m:r>
                        </m:den>
                      </m:f>
                    </m:oMath>
                  </m:oMathPara>
                </a14:m>
                <a:endParaRPr lang="en-US" altLang="ja-JP" sz="2400" dirty="0">
                  <a:latin typeface="Times New Roman" panose="02020603050405020304" pitchFamily="18" charset="0"/>
                  <a:cs typeface="Times New Roman" panose="02020603050405020304" pitchFamily="18" charset="0"/>
                </a:endParaRPr>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rotWithShape="1">
                <a:blip r:embed="rId2"/>
                <a:stretch>
                  <a:fillRect l="-593" t="-1358"/>
                </a:stretch>
              </a:blipFill>
            </p:spPr>
            <p:txBody>
              <a:bodyPr/>
              <a:lstStyle/>
              <a:p>
                <a:r>
                  <a:rPr lang="ja-JP" altLang="en-US">
                    <a:noFill/>
                  </a:rPr>
                  <a:t> </a:t>
                </a:r>
              </a:p>
            </p:txBody>
          </p:sp>
        </mc:Fallback>
      </mc:AlternateContent>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44</a:t>
            </a:fld>
            <a:endParaRPr kumimoji="1" lang="ja-JP" altLang="en-US"/>
          </a:p>
        </p:txBody>
      </p:sp>
      <p:sp>
        <p:nvSpPr>
          <p:cNvPr id="6" name="日付プレースホルダー 5">
            <a:extLst>
              <a:ext uri="{FF2B5EF4-FFF2-40B4-BE49-F238E27FC236}">
                <a16:creationId xmlns:a16="http://schemas.microsoft.com/office/drawing/2014/main" id="{72385689-DF5C-445B-8E71-4C3113552812}"/>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016443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8" end="8"/>
                                            </p:txEl>
                                          </p:spTgt>
                                        </p:tgtEl>
                                        <p:attrNameLst>
                                          <p:attrName>style.visibility</p:attrName>
                                        </p:attrNameLst>
                                      </p:cBhvr>
                                      <p:to>
                                        <p:strVal val="visible"/>
                                      </p:to>
                                    </p:set>
                                    <p:animEffect transition="in" filter="fade">
                                      <p:cBhvr>
                                        <p:cTn id="7"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ja-JP" altLang="en-US" dirty="0">
                <a:solidFill>
                  <a:srgbClr val="0070C0"/>
                </a:solidFill>
              </a:rPr>
              <a:t>数学</a:t>
            </a:r>
            <a:r>
              <a:rPr kumimoji="1" lang="ja-JP" altLang="en-US" dirty="0">
                <a:solidFill>
                  <a:srgbClr val="0070C0"/>
                </a:solidFill>
              </a:rPr>
              <a:t>という言葉</a:t>
            </a:r>
          </a:p>
        </p:txBody>
      </p:sp>
      <p:sp>
        <p:nvSpPr>
          <p:cNvPr id="4" name="コンテンツ プレースホルダー 3"/>
          <p:cNvSpPr>
            <a:spLocks noGrp="1"/>
          </p:cNvSpPr>
          <p:nvPr>
            <p:ph sz="quarter" idx="1"/>
          </p:nvPr>
        </p:nvSpPr>
        <p:spPr/>
        <p:txBody>
          <a:bodyPr/>
          <a:lstStyle/>
          <a:p>
            <a:r>
              <a:rPr kumimoji="1" lang="ja-JP" altLang="en-US" dirty="0">
                <a:latin typeface="Times New Roman" panose="02020603050405020304" pitchFamily="18" charset="0"/>
                <a:cs typeface="Times New Roman" panose="02020603050405020304" pitchFamily="18" charset="0"/>
              </a:rPr>
              <a:t>大学で学ぶ学問の多くは非常に複雑な意味・概念を扱う．</a:t>
            </a:r>
            <a:endParaRPr kumimoji="1"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日常言語だけで表現，理解するのは困難．</a:t>
            </a:r>
            <a:endParaRPr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高校の現代文で難解な読解問題をやらされるのは，そのため．</a:t>
            </a:r>
            <a:endParaRPr lang="en-US" altLang="ja-JP" dirty="0">
              <a:latin typeface="Times New Roman" panose="02020603050405020304" pitchFamily="18" charset="0"/>
              <a:cs typeface="Times New Roman" panose="02020603050405020304" pitchFamily="18" charset="0"/>
            </a:endParaRPr>
          </a:p>
          <a:p>
            <a:endParaRPr kumimoji="1" lang="en-US" altLang="ja-JP" sz="800"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経済学では日常言語だけでなく</a:t>
            </a:r>
            <a:r>
              <a:rPr lang="ja-JP" altLang="en-US" dirty="0">
                <a:solidFill>
                  <a:srgbClr val="FF0000"/>
                </a:solidFill>
                <a:latin typeface="Times New Roman" panose="02020603050405020304" pitchFamily="18" charset="0"/>
                <a:cs typeface="Times New Roman" panose="02020603050405020304" pitchFamily="18" charset="0"/>
              </a:rPr>
              <a:t>「数学」</a:t>
            </a:r>
            <a:r>
              <a:rPr lang="ja-JP" altLang="en-US" dirty="0">
                <a:latin typeface="Times New Roman" panose="02020603050405020304" pitchFamily="18" charset="0"/>
                <a:cs typeface="Times New Roman" panose="02020603050405020304" pitchFamily="18" charset="0"/>
              </a:rPr>
              <a:t>を用いて社会や人間行動の仕組みを分析する．</a:t>
            </a:r>
            <a:endParaRPr lang="en-US" altLang="ja-JP" dirty="0">
              <a:latin typeface="Times New Roman" panose="02020603050405020304" pitchFamily="18" charset="0"/>
              <a:cs typeface="Times New Roman" panose="02020603050405020304" pitchFamily="18" charset="0"/>
            </a:endParaRPr>
          </a:p>
          <a:p>
            <a:pPr lvl="1"/>
            <a:endParaRPr kumimoji="1" lang="en-US" altLang="ja-JP" sz="800" dirty="0">
              <a:latin typeface="Times New Roman" panose="02020603050405020304" pitchFamily="18" charset="0"/>
              <a:cs typeface="Times New Roman" panose="02020603050405020304" pitchFamily="18" charset="0"/>
            </a:endParaRPr>
          </a:p>
          <a:p>
            <a:r>
              <a:rPr lang="ja-JP" altLang="en-US" dirty="0">
                <a:latin typeface="Times New Roman" panose="02020603050405020304" pitchFamily="18" charset="0"/>
                <a:cs typeface="Times New Roman" panose="02020603050405020304" pitchFamily="18" charset="0"/>
              </a:rPr>
              <a:t>数学の長所は主に以下の二つ．</a:t>
            </a:r>
            <a:endParaRPr lang="en-US" altLang="ja-JP" dirty="0">
              <a:latin typeface="Times New Roman" panose="02020603050405020304" pitchFamily="18" charset="0"/>
              <a:cs typeface="Times New Roman" panose="02020603050405020304" pitchFamily="18" charset="0"/>
            </a:endParaRPr>
          </a:p>
          <a:p>
            <a:pPr marL="731520" lvl="1" indent="-457200">
              <a:buFont typeface="+mj-lt"/>
              <a:buAutoNum type="arabicPeriod"/>
            </a:pPr>
            <a:r>
              <a:rPr kumimoji="1" lang="ja-JP" altLang="en-US" dirty="0">
                <a:latin typeface="Times New Roman" panose="02020603050405020304" pitchFamily="18" charset="0"/>
                <a:cs typeface="Times New Roman" panose="02020603050405020304" pitchFamily="18" charset="0"/>
              </a:rPr>
              <a:t>複雑な計算が容易になる．</a:t>
            </a:r>
            <a:endParaRPr kumimoji="1" lang="en-US" altLang="ja-JP" dirty="0">
              <a:latin typeface="Times New Roman" panose="02020603050405020304" pitchFamily="18" charset="0"/>
              <a:cs typeface="Times New Roman" panose="02020603050405020304" pitchFamily="18" charset="0"/>
            </a:endParaRPr>
          </a:p>
          <a:p>
            <a:pPr marL="731520" lvl="1" indent="-457200">
              <a:buFont typeface="+mj-lt"/>
              <a:buAutoNum type="arabicPeriod"/>
            </a:pPr>
            <a:r>
              <a:rPr lang="ja-JP" altLang="en-US" dirty="0">
                <a:latin typeface="Times New Roman" panose="02020603050405020304" pitchFamily="18" charset="0"/>
                <a:cs typeface="Times New Roman" panose="02020603050405020304" pitchFamily="18" charset="0"/>
              </a:rPr>
              <a:t>日常的な意味を曖昧さがないように扱うことができる．</a:t>
            </a:r>
            <a:endParaRPr lang="en-US" altLang="ja-JP" dirty="0">
              <a:latin typeface="Times New Roman" panose="02020603050405020304" pitchFamily="18" charset="0"/>
              <a:cs typeface="Times New Roman" panose="02020603050405020304" pitchFamily="18" charset="0"/>
            </a:endParaRPr>
          </a:p>
          <a:p>
            <a:pPr marL="731520" lvl="1" indent="-457200">
              <a:buFont typeface="+mj-lt"/>
              <a:buAutoNum type="arabicPeriod"/>
            </a:pPr>
            <a:endParaRPr kumimoji="1" lang="en-US" altLang="ja-JP" dirty="0"/>
          </a:p>
          <a:p>
            <a:pPr marL="274320" lvl="1" indent="0">
              <a:buNone/>
            </a:pPr>
            <a:endParaRPr kumimoji="1" lang="ja-JP" altLang="en-US" dirty="0"/>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5</a:t>
            </a:fld>
            <a:endParaRPr kumimoji="1" lang="ja-JP" altLang="en-US"/>
          </a:p>
        </p:txBody>
      </p:sp>
      <p:sp>
        <p:nvSpPr>
          <p:cNvPr id="6" name="日付プレースホルダー 5">
            <a:extLst>
              <a:ext uri="{FF2B5EF4-FFF2-40B4-BE49-F238E27FC236}">
                <a16:creationId xmlns:a16="http://schemas.microsoft.com/office/drawing/2014/main" id="{644AB9F3-EB05-445F-999F-4F7882AFC9FF}"/>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85549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500"/>
                                        <p:tgtEl>
                                          <p:spTgt spid="4">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6" end="6"/>
                                            </p:txEl>
                                          </p:spTgt>
                                        </p:tgtEl>
                                        <p:attrNameLst>
                                          <p:attrName>style.visibility</p:attrName>
                                        </p:attrNameLst>
                                      </p:cBhvr>
                                      <p:to>
                                        <p:strVal val="visible"/>
                                      </p:to>
                                    </p:set>
                                    <p:animEffect transition="in" filter="fade">
                                      <p:cBhvr>
                                        <p:cTn id="12" dur="500"/>
                                        <p:tgtEl>
                                          <p:spTgt spid="4">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7" end="7"/>
                                            </p:txEl>
                                          </p:spTgt>
                                        </p:tgtEl>
                                        <p:attrNameLst>
                                          <p:attrName>style.visibility</p:attrName>
                                        </p:attrNameLst>
                                      </p:cBhvr>
                                      <p:to>
                                        <p:strVal val="visible"/>
                                      </p:to>
                                    </p:set>
                                    <p:animEffect transition="in" filter="fade">
                                      <p:cBhvr>
                                        <p:cTn id="17" dur="500"/>
                                        <p:tgtEl>
                                          <p:spTgt spid="4">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8" end="8"/>
                                            </p:txEl>
                                          </p:spTgt>
                                        </p:tgtEl>
                                        <p:attrNameLst>
                                          <p:attrName>style.visibility</p:attrName>
                                        </p:attrNameLst>
                                      </p:cBhvr>
                                      <p:to>
                                        <p:strVal val="visible"/>
                                      </p:to>
                                    </p:set>
                                    <p:animEffect transition="in" filter="fade">
                                      <p:cBhvr>
                                        <p:cTn id="22"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ja-JP" altLang="en-US" dirty="0">
                <a:solidFill>
                  <a:srgbClr val="0070C0"/>
                </a:solidFill>
              </a:rPr>
              <a:t>数学という言葉</a:t>
            </a:r>
            <a:endParaRPr kumimoji="1" lang="ja-JP" altLang="en-US" dirty="0"/>
          </a:p>
        </p:txBody>
      </p:sp>
      <p:sp>
        <p:nvSpPr>
          <p:cNvPr id="4" name="コンテンツ プレースホルダー 3"/>
          <p:cNvSpPr>
            <a:spLocks noGrp="1"/>
          </p:cNvSpPr>
          <p:nvPr>
            <p:ph sz="quarter" idx="1"/>
          </p:nvPr>
        </p:nvSpPr>
        <p:spPr/>
        <p:txBody>
          <a:bodyPr/>
          <a:lstStyle/>
          <a:p>
            <a:r>
              <a:rPr kumimoji="1" lang="ja-JP" altLang="en-US" dirty="0">
                <a:latin typeface="Times New Roman" panose="02020603050405020304" pitchFamily="18" charset="0"/>
                <a:cs typeface="Times New Roman" panose="02020603050405020304" pitchFamily="18" charset="0"/>
              </a:rPr>
              <a:t>数学は「計算を容易にしてくれる」．</a:t>
            </a:r>
            <a:endParaRPr kumimoji="1"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消費税の計算を日常言語（日本語）だけで行うのは不可能．消費税を計算するための公式がないと計算できない．</a:t>
            </a:r>
            <a:endParaRPr kumimoji="1" lang="en-US" altLang="ja-JP" dirty="0">
              <a:latin typeface="Times New Roman" panose="02020603050405020304" pitchFamily="18" charset="0"/>
              <a:cs typeface="Times New Roman" panose="02020603050405020304" pitchFamily="18" charset="0"/>
            </a:endParaRPr>
          </a:p>
          <a:p>
            <a:endParaRPr lang="en-US" altLang="ja-JP" dirty="0">
              <a:latin typeface="Times New Roman" panose="02020603050405020304" pitchFamily="18" charset="0"/>
              <a:cs typeface="Times New Roman" panose="02020603050405020304" pitchFamily="18" charset="0"/>
            </a:endParaRPr>
          </a:p>
          <a:p>
            <a:r>
              <a:rPr kumimoji="1" lang="ja-JP" altLang="en-US" dirty="0">
                <a:latin typeface="Times New Roman" panose="02020603050405020304" pitchFamily="18" charset="0"/>
                <a:cs typeface="Times New Roman" panose="02020603050405020304" pitchFamily="18" charset="0"/>
              </a:rPr>
              <a:t>「日常的な意味を曖昧さがないように扱える」というのはちょっとわかりにくい．</a:t>
            </a:r>
            <a:endParaRPr kumimoji="1"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中学（高校）で習う数学の復習をしつつ，数学を用いて日常的な意味を考えることの基本を勉強していきます．</a:t>
            </a:r>
            <a:endParaRPr kumimoji="1" lang="ja-JP" altLang="en-US" dirty="0">
              <a:latin typeface="Times New Roman" panose="02020603050405020304" pitchFamily="18" charset="0"/>
              <a:cs typeface="Times New Roman" panose="02020603050405020304" pitchFamily="18" charset="0"/>
            </a:endParaRPr>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6</a:t>
            </a:fld>
            <a:endParaRPr kumimoji="1" lang="ja-JP" altLang="en-US"/>
          </a:p>
        </p:txBody>
      </p:sp>
      <p:sp>
        <p:nvSpPr>
          <p:cNvPr id="6" name="日付プレースホルダー 5">
            <a:extLst>
              <a:ext uri="{FF2B5EF4-FFF2-40B4-BE49-F238E27FC236}">
                <a16:creationId xmlns:a16="http://schemas.microsoft.com/office/drawing/2014/main" id="{D2D3C0DB-8C70-4A3A-A779-072C31FEAFCB}"/>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773260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fade">
                                      <p:cBhvr>
                                        <p:cTn id="1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bg1"/>
                </a:solidFill>
              </a:rPr>
              <a:t>A.2 </a:t>
            </a:r>
            <a:r>
              <a:rPr lang="ja-JP" altLang="en-US" dirty="0">
                <a:solidFill>
                  <a:schemeClr val="bg1"/>
                </a:solidFill>
              </a:rPr>
              <a:t>数とは何か</a:t>
            </a:r>
            <a:endParaRPr kumimoji="1" lang="ja-JP" altLang="en-US" dirty="0">
              <a:solidFill>
                <a:schemeClr val="bg1"/>
              </a:solidFill>
            </a:endParaRPr>
          </a:p>
        </p:txBody>
      </p:sp>
      <p:sp>
        <p:nvSpPr>
          <p:cNvPr id="3" name="テキスト プレースホルダー 2"/>
          <p:cNvSpPr>
            <a:spLocks noGrp="1"/>
          </p:cNvSpPr>
          <p:nvPr>
            <p:ph type="body" idx="1"/>
          </p:nvPr>
        </p:nvSpPr>
        <p:spPr/>
        <p:txBody>
          <a:bodyPr/>
          <a:lstStyle/>
          <a:p>
            <a:endParaRPr kumimoji="1" lang="ja-JP" altLang="en-US"/>
          </a:p>
        </p:txBody>
      </p:sp>
      <p:sp>
        <p:nvSpPr>
          <p:cNvPr id="6" name="日付プレースホルダー 5">
            <a:extLst>
              <a:ext uri="{FF2B5EF4-FFF2-40B4-BE49-F238E27FC236}">
                <a16:creationId xmlns:a16="http://schemas.microsoft.com/office/drawing/2014/main" id="{791961D4-CB1C-42A1-BE96-36FABC1FF055}"/>
              </a:ext>
            </a:extLst>
          </p:cNvPr>
          <p:cNvSpPr>
            <a:spLocks noGrp="1"/>
          </p:cNvSpPr>
          <p:nvPr>
            <p:ph type="dt" sz="half" idx="10"/>
          </p:nvPr>
        </p:nvSpPr>
        <p:spPr/>
        <p:txBody>
          <a:bodyPr/>
          <a:lstStyle/>
          <a:p>
            <a:r>
              <a:rPr kumimoji="1" lang="en-US" altLang="ja-JP" dirty="0">
                <a:solidFill>
                  <a:schemeClr val="bg2"/>
                </a:solidFill>
              </a:rPr>
              <a:t>ver. 2</a:t>
            </a:r>
            <a:endParaRPr kumimoji="1" lang="ja-JP" altLang="en-US" dirty="0">
              <a:solidFill>
                <a:schemeClr val="bg2"/>
              </a:solidFill>
            </a:endParaRPr>
          </a:p>
        </p:txBody>
      </p:sp>
    </p:spTree>
    <p:extLst>
      <p:ext uri="{BB962C8B-B14F-4D97-AF65-F5344CB8AC3E}">
        <p14:creationId xmlns:p14="http://schemas.microsoft.com/office/powerpoint/2010/main" val="1141814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a:t>
            </a:r>
            <a:br>
              <a:rPr lang="ja-JP" altLang="en-US" dirty="0">
                <a:solidFill>
                  <a:srgbClr val="0070C0"/>
                </a:solidFill>
              </a:rPr>
            </a:br>
            <a:r>
              <a:rPr lang="ja-JP" altLang="en-US" dirty="0">
                <a:solidFill>
                  <a:srgbClr val="0070C0"/>
                </a:solidFill>
              </a:rPr>
              <a:t>自然数と整数</a:t>
            </a:r>
            <a:endParaRPr kumimoji="1" lang="ja-JP" altLang="en-US" dirty="0">
              <a:solidFill>
                <a:srgbClr val="0070C0"/>
              </a:solidFill>
            </a:endParaRPr>
          </a:p>
        </p:txBody>
      </p:sp>
      <p:sp>
        <p:nvSpPr>
          <p:cNvPr id="4" name="コンテンツ プレースホルダー 3"/>
          <p:cNvSpPr>
            <a:spLocks noGrp="1"/>
          </p:cNvSpPr>
          <p:nvPr>
            <p:ph sz="quarter" idx="1"/>
          </p:nvPr>
        </p:nvSpPr>
        <p:spPr/>
        <p:txBody>
          <a:bodyPr/>
          <a:lstStyle/>
          <a:p>
            <a:r>
              <a:rPr kumimoji="1" lang="ja-JP" altLang="en-US" dirty="0">
                <a:latin typeface="Times New Roman" panose="02020603050405020304" pitchFamily="18" charset="0"/>
                <a:cs typeface="Times New Roman" panose="02020603050405020304" pitchFamily="18" charset="0"/>
              </a:rPr>
              <a:t>数学の基本は</a:t>
            </a:r>
            <a:r>
              <a:rPr kumimoji="1" lang="ja-JP" altLang="en-US" dirty="0">
                <a:solidFill>
                  <a:srgbClr val="FF0000"/>
                </a:solidFill>
                <a:latin typeface="Times New Roman" panose="02020603050405020304" pitchFamily="18" charset="0"/>
                <a:cs typeface="Times New Roman" panose="02020603050405020304" pitchFamily="18" charset="0"/>
              </a:rPr>
              <a:t>「数</a:t>
            </a:r>
            <a:r>
              <a:rPr lang="ja-JP" altLang="en-US" dirty="0">
                <a:solidFill>
                  <a:srgbClr val="FF0000"/>
                </a:solidFill>
                <a:latin typeface="Times New Roman" panose="02020603050405020304" pitchFamily="18" charset="0"/>
                <a:cs typeface="Times New Roman" panose="02020603050405020304" pitchFamily="18" charset="0"/>
              </a:rPr>
              <a:t>」</a:t>
            </a:r>
            <a:r>
              <a:rPr lang="ja-JP" altLang="en-US" dirty="0">
                <a:latin typeface="Times New Roman" panose="02020603050405020304" pitchFamily="18" charset="0"/>
                <a:cs typeface="Times New Roman" panose="02020603050405020304" pitchFamily="18" charset="0"/>
              </a:rPr>
              <a:t>．</a:t>
            </a:r>
            <a:endParaRPr lang="en-US" altLang="ja-JP" dirty="0">
              <a:latin typeface="Times New Roman" panose="02020603050405020304" pitchFamily="18" charset="0"/>
              <a:cs typeface="Times New Roman" panose="02020603050405020304" pitchFamily="18" charset="0"/>
            </a:endParaRPr>
          </a:p>
          <a:p>
            <a:pPr lvl="1"/>
            <a:r>
              <a:rPr kumimoji="1" lang="ja-JP" altLang="en-US" dirty="0">
                <a:latin typeface="Times New Roman" panose="02020603050405020304" pitchFamily="18" charset="0"/>
                <a:cs typeface="Times New Roman" panose="02020603050405020304" pitchFamily="18" charset="0"/>
              </a:rPr>
              <a:t>数には様々な種類があり，それぞれ数える対象が違う．</a:t>
            </a:r>
            <a:endParaRPr kumimoji="1" lang="en-US" altLang="ja-JP" dirty="0">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日常的にわかりやすいのは自然数と整数．</a:t>
            </a:r>
            <a:endParaRPr kumimoji="1" lang="en-US" altLang="ja-JP" dirty="0">
              <a:latin typeface="Times New Roman" panose="02020603050405020304" pitchFamily="18" charset="0"/>
              <a:cs typeface="Times New Roman" panose="02020603050405020304" pitchFamily="18" charset="0"/>
            </a:endParaRPr>
          </a:p>
          <a:p>
            <a:pPr lvl="1"/>
            <a:endParaRPr kumimoji="1" lang="en-US" altLang="ja-JP" sz="800" dirty="0">
              <a:latin typeface="Times New Roman" panose="02020603050405020304" pitchFamily="18" charset="0"/>
              <a:cs typeface="Times New Roman" panose="02020603050405020304" pitchFamily="18" charset="0"/>
            </a:endParaRPr>
          </a:p>
          <a:p>
            <a:r>
              <a:rPr lang="ja-JP" altLang="en-US" b="1" u="sng" dirty="0">
                <a:solidFill>
                  <a:srgbClr val="0070C0"/>
                </a:solidFill>
                <a:latin typeface="Times New Roman" panose="02020603050405020304" pitchFamily="18" charset="0"/>
                <a:cs typeface="Times New Roman" panose="02020603050405020304" pitchFamily="18" charset="0"/>
              </a:rPr>
              <a:t>自然数</a:t>
            </a:r>
            <a:r>
              <a:rPr lang="ja-JP" altLang="en-US" dirty="0">
                <a:solidFill>
                  <a:srgbClr val="0070C0"/>
                </a:solidFill>
                <a:latin typeface="Times New Roman" panose="02020603050405020304" pitchFamily="18" charset="0"/>
                <a:cs typeface="Times New Roman" panose="02020603050405020304" pitchFamily="18" charset="0"/>
              </a:rPr>
              <a:t>とは</a:t>
            </a:r>
            <a:r>
              <a:rPr lang="en-US" altLang="ja-JP" dirty="0">
                <a:solidFill>
                  <a:srgbClr val="0070C0"/>
                </a:solidFill>
                <a:latin typeface="Times New Roman" panose="02020603050405020304" pitchFamily="18" charset="0"/>
                <a:cs typeface="Times New Roman" panose="02020603050405020304" pitchFamily="18" charset="0"/>
              </a:rPr>
              <a:t>0</a:t>
            </a:r>
            <a:r>
              <a:rPr lang="ja-JP" altLang="en-US" dirty="0">
                <a:solidFill>
                  <a:srgbClr val="0070C0"/>
                </a:solidFill>
                <a:latin typeface="Times New Roman" panose="02020603050405020304" pitchFamily="18" charset="0"/>
                <a:cs typeface="Times New Roman" panose="02020603050405020304" pitchFamily="18" charset="0"/>
              </a:rPr>
              <a:t>または</a:t>
            </a:r>
            <a:r>
              <a:rPr lang="en-US" altLang="ja-JP" dirty="0">
                <a:solidFill>
                  <a:srgbClr val="0070C0"/>
                </a:solidFill>
                <a:latin typeface="Times New Roman" panose="02020603050405020304" pitchFamily="18" charset="0"/>
                <a:cs typeface="Times New Roman" panose="02020603050405020304" pitchFamily="18" charset="0"/>
              </a:rPr>
              <a:t>1</a:t>
            </a:r>
            <a:r>
              <a:rPr lang="ja-JP" altLang="en-US" dirty="0">
                <a:solidFill>
                  <a:srgbClr val="0070C0"/>
                </a:solidFill>
                <a:latin typeface="Times New Roman" panose="02020603050405020304" pitchFamily="18" charset="0"/>
                <a:cs typeface="Times New Roman" panose="02020603050405020304" pitchFamily="18" charset="0"/>
              </a:rPr>
              <a:t>から</a:t>
            </a:r>
            <a:r>
              <a:rPr lang="en-US" altLang="ja-JP" dirty="0">
                <a:solidFill>
                  <a:srgbClr val="0070C0"/>
                </a:solidFill>
                <a:latin typeface="Times New Roman" panose="02020603050405020304" pitchFamily="18" charset="0"/>
                <a:cs typeface="Times New Roman" panose="02020603050405020304" pitchFamily="18" charset="0"/>
              </a:rPr>
              <a:t>1</a:t>
            </a:r>
            <a:r>
              <a:rPr lang="ja-JP" altLang="en-US" dirty="0" err="1">
                <a:solidFill>
                  <a:srgbClr val="0070C0"/>
                </a:solidFill>
                <a:latin typeface="Times New Roman" panose="02020603050405020304" pitchFamily="18" charset="0"/>
                <a:cs typeface="Times New Roman" panose="02020603050405020304" pitchFamily="18" charset="0"/>
              </a:rPr>
              <a:t>ずつ</a:t>
            </a:r>
            <a:r>
              <a:rPr lang="ja-JP" altLang="en-US" dirty="0">
                <a:solidFill>
                  <a:srgbClr val="0070C0"/>
                </a:solidFill>
                <a:latin typeface="Times New Roman" panose="02020603050405020304" pitchFamily="18" charset="0"/>
                <a:cs typeface="Times New Roman" panose="02020603050405020304" pitchFamily="18" charset="0"/>
              </a:rPr>
              <a:t>加えていった数の全体をいう．</a:t>
            </a:r>
            <a:endParaRPr lang="en-US" altLang="ja-JP" dirty="0">
              <a:solidFill>
                <a:srgbClr val="0070C0"/>
              </a:solidFill>
              <a:latin typeface="Times New Roman" panose="02020603050405020304" pitchFamily="18" charset="0"/>
              <a:cs typeface="Times New Roman" panose="02020603050405020304" pitchFamily="18" charset="0"/>
            </a:endParaRPr>
          </a:p>
          <a:p>
            <a:pPr lvl="1"/>
            <a:r>
              <a:rPr lang="ja-JP" altLang="en-US" dirty="0">
                <a:latin typeface="Times New Roman" panose="02020603050405020304" pitchFamily="18" charset="0"/>
                <a:cs typeface="Times New Roman" panose="02020603050405020304" pitchFamily="18" charset="0"/>
              </a:rPr>
              <a:t>自然数は個数や順番を数えるために用いる数．</a:t>
            </a:r>
            <a:endParaRPr lang="en-US" altLang="ja-JP" dirty="0">
              <a:latin typeface="Times New Roman" panose="02020603050405020304" pitchFamily="18" charset="0"/>
              <a:cs typeface="Times New Roman" panose="02020603050405020304" pitchFamily="18" charset="0"/>
            </a:endParaRPr>
          </a:p>
          <a:p>
            <a:pPr lvl="1"/>
            <a:endParaRPr lang="en-US" altLang="ja-JP" sz="800" dirty="0">
              <a:latin typeface="Times New Roman" panose="02020603050405020304" pitchFamily="18" charset="0"/>
              <a:cs typeface="Times New Roman" panose="02020603050405020304" pitchFamily="18" charset="0"/>
            </a:endParaRPr>
          </a:p>
          <a:p>
            <a:r>
              <a:rPr lang="ja-JP" altLang="en-US" b="1" u="sng" dirty="0">
                <a:solidFill>
                  <a:srgbClr val="0070C0"/>
                </a:solidFill>
                <a:latin typeface="Times New Roman" panose="02020603050405020304" pitchFamily="18" charset="0"/>
                <a:cs typeface="Times New Roman" panose="02020603050405020304" pitchFamily="18" charset="0"/>
              </a:rPr>
              <a:t>整数</a:t>
            </a:r>
            <a:r>
              <a:rPr lang="ja-JP" altLang="en-US" dirty="0">
                <a:solidFill>
                  <a:srgbClr val="0070C0"/>
                </a:solidFill>
                <a:latin typeface="Times New Roman" panose="02020603050405020304" pitchFamily="18" charset="0"/>
                <a:cs typeface="Times New Roman" panose="02020603050405020304" pitchFamily="18" charset="0"/>
              </a:rPr>
              <a:t>とは</a:t>
            </a:r>
            <a:r>
              <a:rPr lang="en-US" altLang="ja-JP" dirty="0">
                <a:solidFill>
                  <a:srgbClr val="0070C0"/>
                </a:solidFill>
                <a:latin typeface="Times New Roman" panose="02020603050405020304" pitchFamily="18" charset="0"/>
                <a:cs typeface="Times New Roman" panose="02020603050405020304" pitchFamily="18" charset="0"/>
              </a:rPr>
              <a:t>0</a:t>
            </a:r>
            <a:r>
              <a:rPr lang="ja-JP" altLang="en-US" dirty="0">
                <a:solidFill>
                  <a:srgbClr val="0070C0"/>
                </a:solidFill>
                <a:latin typeface="Times New Roman" panose="02020603050405020304" pitchFamily="18" charset="0"/>
                <a:cs typeface="Times New Roman" panose="02020603050405020304" pitchFamily="18" charset="0"/>
              </a:rPr>
              <a:t>から</a:t>
            </a:r>
            <a:r>
              <a:rPr lang="en-US" altLang="ja-JP" dirty="0">
                <a:solidFill>
                  <a:srgbClr val="0070C0"/>
                </a:solidFill>
                <a:latin typeface="Times New Roman" panose="02020603050405020304" pitchFamily="18" charset="0"/>
                <a:cs typeface="Times New Roman" panose="02020603050405020304" pitchFamily="18" charset="0"/>
              </a:rPr>
              <a:t>1</a:t>
            </a:r>
            <a:r>
              <a:rPr lang="ja-JP" altLang="en-US" dirty="0" err="1">
                <a:solidFill>
                  <a:srgbClr val="0070C0"/>
                </a:solidFill>
                <a:latin typeface="Times New Roman" panose="02020603050405020304" pitchFamily="18" charset="0"/>
                <a:cs typeface="Times New Roman" panose="02020603050405020304" pitchFamily="18" charset="0"/>
              </a:rPr>
              <a:t>ずつ</a:t>
            </a:r>
            <a:r>
              <a:rPr lang="ja-JP" altLang="en-US" dirty="0">
                <a:solidFill>
                  <a:srgbClr val="0070C0"/>
                </a:solidFill>
                <a:latin typeface="Times New Roman" panose="02020603050405020304" pitchFamily="18" charset="0"/>
                <a:cs typeface="Times New Roman" panose="02020603050405020304" pitchFamily="18" charset="0"/>
              </a:rPr>
              <a:t>加えていった数と</a:t>
            </a:r>
            <a:r>
              <a:rPr lang="en-US" altLang="ja-JP" dirty="0">
                <a:solidFill>
                  <a:srgbClr val="0070C0"/>
                </a:solidFill>
                <a:latin typeface="Times New Roman" panose="02020603050405020304" pitchFamily="18" charset="0"/>
                <a:cs typeface="Times New Roman" panose="02020603050405020304" pitchFamily="18" charset="0"/>
              </a:rPr>
              <a:t>1</a:t>
            </a:r>
            <a:r>
              <a:rPr lang="ja-JP" altLang="en-US" dirty="0" err="1">
                <a:solidFill>
                  <a:srgbClr val="0070C0"/>
                </a:solidFill>
                <a:latin typeface="Times New Roman" panose="02020603050405020304" pitchFamily="18" charset="0"/>
                <a:cs typeface="Times New Roman" panose="02020603050405020304" pitchFamily="18" charset="0"/>
              </a:rPr>
              <a:t>ずつ</a:t>
            </a:r>
            <a:r>
              <a:rPr lang="ja-JP" altLang="en-US" dirty="0">
                <a:solidFill>
                  <a:srgbClr val="0070C0"/>
                </a:solidFill>
                <a:latin typeface="Times New Roman" panose="02020603050405020304" pitchFamily="18" charset="0"/>
                <a:cs typeface="Times New Roman" panose="02020603050405020304" pitchFamily="18" charset="0"/>
              </a:rPr>
              <a:t>引いていった数の全体をいう．</a:t>
            </a:r>
            <a:endParaRPr lang="en-US" altLang="ja-JP" dirty="0">
              <a:solidFill>
                <a:srgbClr val="0070C0"/>
              </a:solidFill>
              <a:latin typeface="Times New Roman" panose="02020603050405020304" pitchFamily="18" charset="0"/>
              <a:cs typeface="Times New Roman" panose="02020603050405020304" pitchFamily="18" charset="0"/>
            </a:endParaRPr>
          </a:p>
          <a:p>
            <a:endParaRPr kumimoji="1" lang="en-US" altLang="ja-JP" sz="800" dirty="0">
              <a:latin typeface="Times New Roman" panose="02020603050405020304" pitchFamily="18" charset="0"/>
              <a:cs typeface="Times New Roman" panose="02020603050405020304" pitchFamily="18" charset="0"/>
            </a:endParaRPr>
          </a:p>
          <a:p>
            <a:r>
              <a:rPr lang="ja-JP" altLang="en-US" dirty="0">
                <a:solidFill>
                  <a:srgbClr val="FF0000"/>
                </a:solidFill>
                <a:latin typeface="Times New Roman" panose="02020603050405020304" pitchFamily="18" charset="0"/>
                <a:cs typeface="Times New Roman" panose="02020603050405020304" pitchFamily="18" charset="0"/>
              </a:rPr>
              <a:t>自然数と整数の違いは何か？なぜこのような区別をするか？</a:t>
            </a:r>
            <a:endParaRPr kumimoji="1" lang="ja-JP" altLang="en-US" dirty="0">
              <a:solidFill>
                <a:srgbClr val="FF0000"/>
              </a:solidFill>
              <a:latin typeface="Times New Roman" panose="02020603050405020304" pitchFamily="18" charset="0"/>
              <a:cs typeface="Times New Roman" panose="02020603050405020304" pitchFamily="18" charset="0"/>
            </a:endParaRPr>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8</a:t>
            </a:fld>
            <a:endParaRPr kumimoji="1" lang="ja-JP" altLang="en-US"/>
          </a:p>
        </p:txBody>
      </p:sp>
      <p:sp>
        <p:nvSpPr>
          <p:cNvPr id="6" name="日付プレースホルダー 5">
            <a:extLst>
              <a:ext uri="{FF2B5EF4-FFF2-40B4-BE49-F238E27FC236}">
                <a16:creationId xmlns:a16="http://schemas.microsoft.com/office/drawing/2014/main" id="{7551CDDF-034B-4D8F-96F3-824221981F5B}"/>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36110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500"/>
                                        <p:tgtEl>
                                          <p:spTgt spid="4">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5" end="5"/>
                                            </p:txEl>
                                          </p:spTgt>
                                        </p:tgtEl>
                                        <p:attrNameLst>
                                          <p:attrName>style.visibility</p:attrName>
                                        </p:attrNameLst>
                                      </p:cBhvr>
                                      <p:to>
                                        <p:strVal val="visible"/>
                                      </p:to>
                                    </p:set>
                                    <p:animEffect transition="in" filter="fade">
                                      <p:cBhvr>
                                        <p:cTn id="10" dur="500"/>
                                        <p:tgtEl>
                                          <p:spTgt spid="4">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7" end="7"/>
                                            </p:txEl>
                                          </p:spTgt>
                                        </p:tgtEl>
                                        <p:attrNameLst>
                                          <p:attrName>style.visibility</p:attrName>
                                        </p:attrNameLst>
                                      </p:cBhvr>
                                      <p:to>
                                        <p:strVal val="visible"/>
                                      </p:to>
                                    </p:set>
                                    <p:animEffect transition="in" filter="fade">
                                      <p:cBhvr>
                                        <p:cTn id="15" dur="500"/>
                                        <p:tgtEl>
                                          <p:spTgt spid="4">
                                            <p:txEl>
                                              <p:pRg st="7" end="7"/>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9" end="9"/>
                                            </p:txEl>
                                          </p:spTgt>
                                        </p:tgtEl>
                                        <p:attrNameLst>
                                          <p:attrName>style.visibility</p:attrName>
                                        </p:attrNameLst>
                                      </p:cBhvr>
                                      <p:to>
                                        <p:strVal val="visible"/>
                                      </p:to>
                                    </p:set>
                                    <p:animEffect transition="in" filter="fade">
                                      <p:cBhvr>
                                        <p:cTn id="20"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a:t>
            </a:r>
            <a:br>
              <a:rPr lang="ja-JP" altLang="en-US" dirty="0">
                <a:solidFill>
                  <a:srgbClr val="0070C0"/>
                </a:solidFill>
              </a:rPr>
            </a:br>
            <a:r>
              <a:rPr lang="ja-JP" altLang="en-US" dirty="0">
                <a:solidFill>
                  <a:srgbClr val="0070C0"/>
                </a:solidFill>
              </a:rPr>
              <a:t>自然数と整数</a:t>
            </a:r>
            <a:endParaRPr kumimoji="1" lang="ja-JP" altLang="en-US" dirty="0"/>
          </a:p>
        </p:txBody>
      </p:sp>
      <p:sp>
        <p:nvSpPr>
          <p:cNvPr id="4" name="コンテンツ プレースホルダー 3"/>
          <p:cNvSpPr>
            <a:spLocks noGrp="1"/>
          </p:cNvSpPr>
          <p:nvPr>
            <p:ph sz="quarter" idx="1"/>
          </p:nvPr>
        </p:nvSpPr>
        <p:spPr/>
        <p:txBody>
          <a:bodyPr/>
          <a:lstStyle/>
          <a:p>
            <a:r>
              <a:rPr kumimoji="1" lang="ja-JP" altLang="en-US" dirty="0">
                <a:latin typeface="Times New Roman" panose="02020603050405020304" pitchFamily="18" charset="0"/>
                <a:cs typeface="Times New Roman" panose="02020603050405020304" pitchFamily="18" charset="0"/>
              </a:rPr>
              <a:t>自然数は</a:t>
            </a:r>
            <a:r>
              <a:rPr kumimoji="1" lang="en-US" altLang="ja-JP" dirty="0">
                <a:latin typeface="Times New Roman" panose="02020603050405020304" pitchFamily="18" charset="0"/>
                <a:cs typeface="Times New Roman" panose="02020603050405020304" pitchFamily="18" charset="0"/>
              </a:rPr>
              <a:t>0</a:t>
            </a:r>
            <a:r>
              <a:rPr lang="ja-JP" altLang="en-US" dirty="0">
                <a:latin typeface="Times New Roman" panose="02020603050405020304" pitchFamily="18" charset="0"/>
                <a:cs typeface="Times New Roman" panose="02020603050405020304" pitchFamily="18" charset="0"/>
              </a:rPr>
              <a:t>を基準にして右側にレンガを</a:t>
            </a:r>
            <a:r>
              <a:rPr lang="en-US" altLang="ja-JP" dirty="0">
                <a:latin typeface="Times New Roman" panose="02020603050405020304" pitchFamily="18" charset="0"/>
                <a:cs typeface="Times New Roman" panose="02020603050405020304" pitchFamily="18" charset="0"/>
              </a:rPr>
              <a:t>1</a:t>
            </a:r>
            <a:r>
              <a:rPr lang="ja-JP" altLang="en-US" dirty="0">
                <a:latin typeface="Times New Roman" panose="02020603050405020304" pitchFamily="18" charset="0"/>
                <a:cs typeface="Times New Roman" panose="02020603050405020304" pitchFamily="18" charset="0"/>
              </a:rPr>
              <a:t>個，</a:t>
            </a:r>
            <a:r>
              <a:rPr lang="en-US" altLang="ja-JP" dirty="0">
                <a:latin typeface="Times New Roman" panose="02020603050405020304" pitchFamily="18" charset="0"/>
                <a:cs typeface="Times New Roman" panose="02020603050405020304" pitchFamily="18" charset="0"/>
              </a:rPr>
              <a:t>2</a:t>
            </a:r>
            <a:r>
              <a:rPr lang="ja-JP" altLang="en-US" dirty="0">
                <a:latin typeface="Times New Roman" panose="02020603050405020304" pitchFamily="18" charset="0"/>
                <a:cs typeface="Times New Roman" panose="02020603050405020304" pitchFamily="18" charset="0"/>
              </a:rPr>
              <a:t>個，</a:t>
            </a:r>
            <a:r>
              <a:rPr lang="en-US" altLang="ja-JP" dirty="0">
                <a:latin typeface="Times New Roman" panose="02020603050405020304" pitchFamily="18" charset="0"/>
                <a:cs typeface="Times New Roman" panose="02020603050405020304" pitchFamily="18" charset="0"/>
              </a:rPr>
              <a:t>3</a:t>
            </a:r>
            <a:r>
              <a:rPr lang="ja-JP" altLang="en-US" dirty="0">
                <a:latin typeface="Times New Roman" panose="02020603050405020304" pitchFamily="18" charset="0"/>
                <a:cs typeface="Times New Roman" panose="02020603050405020304" pitchFamily="18" charset="0"/>
              </a:rPr>
              <a:t>個と並べていったイメージ．</a:t>
            </a:r>
            <a:endParaRPr lang="en-US" altLang="ja-JP" dirty="0">
              <a:latin typeface="Times New Roman" panose="02020603050405020304" pitchFamily="18" charset="0"/>
              <a:cs typeface="Times New Roman" panose="02020603050405020304" pitchFamily="18" charset="0"/>
            </a:endParaRPr>
          </a:p>
          <a:p>
            <a:endParaRPr kumimoji="1" lang="en-US" altLang="ja-JP" dirty="0">
              <a:latin typeface="Times New Roman" panose="02020603050405020304" pitchFamily="18" charset="0"/>
              <a:cs typeface="Times New Roman" panose="02020603050405020304" pitchFamily="18" charset="0"/>
            </a:endParaRPr>
          </a:p>
          <a:p>
            <a:endParaRPr lang="en-US" altLang="ja-JP" dirty="0">
              <a:latin typeface="Times New Roman" panose="02020603050405020304" pitchFamily="18" charset="0"/>
              <a:cs typeface="Times New Roman" panose="02020603050405020304" pitchFamily="18" charset="0"/>
            </a:endParaRPr>
          </a:p>
          <a:p>
            <a:endParaRPr kumimoji="1" lang="en-US" altLang="ja-JP" dirty="0">
              <a:latin typeface="Times New Roman" panose="02020603050405020304" pitchFamily="18" charset="0"/>
              <a:cs typeface="Times New Roman" panose="02020603050405020304" pitchFamily="18" charset="0"/>
            </a:endParaRPr>
          </a:p>
          <a:p>
            <a:pPr lvl="1"/>
            <a:r>
              <a:rPr lang="en-US" altLang="ja-JP" sz="2400" dirty="0">
                <a:solidFill>
                  <a:srgbClr val="0070C0"/>
                </a:solidFill>
                <a:latin typeface="Times New Roman" panose="02020603050405020304" pitchFamily="18" charset="0"/>
                <a:cs typeface="Times New Roman" panose="02020603050405020304" pitchFamily="18" charset="0"/>
              </a:rPr>
              <a:t>3</a:t>
            </a:r>
            <a:r>
              <a:rPr lang="ja-JP" altLang="en-US" sz="2400" dirty="0">
                <a:solidFill>
                  <a:srgbClr val="0070C0"/>
                </a:solidFill>
                <a:latin typeface="Times New Roman" panose="02020603050405020304" pitchFamily="18" charset="0"/>
                <a:cs typeface="Times New Roman" panose="02020603050405020304" pitchFamily="18" charset="0"/>
              </a:rPr>
              <a:t>＋</a:t>
            </a:r>
            <a:r>
              <a:rPr lang="en-US" altLang="ja-JP" sz="2400" dirty="0">
                <a:solidFill>
                  <a:srgbClr val="0070C0"/>
                </a:solidFill>
                <a:latin typeface="Times New Roman" panose="02020603050405020304" pitchFamily="18" charset="0"/>
                <a:cs typeface="Times New Roman" panose="02020603050405020304" pitchFamily="18" charset="0"/>
              </a:rPr>
              <a:t>2</a:t>
            </a:r>
            <a:r>
              <a:rPr lang="ja-JP" altLang="en-US" sz="2400" dirty="0">
                <a:solidFill>
                  <a:srgbClr val="0070C0"/>
                </a:solidFill>
                <a:latin typeface="Times New Roman" panose="02020603050405020304" pitchFamily="18" charset="0"/>
                <a:cs typeface="Times New Roman" panose="02020603050405020304" pitchFamily="18" charset="0"/>
              </a:rPr>
              <a:t>＝</a:t>
            </a:r>
            <a:r>
              <a:rPr lang="en-US" altLang="ja-JP" sz="2400" dirty="0">
                <a:solidFill>
                  <a:srgbClr val="0070C0"/>
                </a:solidFill>
                <a:latin typeface="Times New Roman" panose="02020603050405020304" pitchFamily="18" charset="0"/>
                <a:cs typeface="Times New Roman" panose="02020603050405020304" pitchFamily="18" charset="0"/>
              </a:rPr>
              <a:t>5</a:t>
            </a:r>
            <a:r>
              <a:rPr lang="ja-JP" altLang="en-US" sz="2400" dirty="0">
                <a:solidFill>
                  <a:srgbClr val="0070C0"/>
                </a:solidFill>
                <a:latin typeface="Times New Roman" panose="02020603050405020304" pitchFamily="18" charset="0"/>
                <a:cs typeface="Times New Roman" panose="02020603050405020304" pitchFamily="18" charset="0"/>
              </a:rPr>
              <a:t>（意味；レンガ</a:t>
            </a:r>
            <a:r>
              <a:rPr lang="en-US" altLang="ja-JP" sz="2400" dirty="0">
                <a:solidFill>
                  <a:srgbClr val="0070C0"/>
                </a:solidFill>
                <a:latin typeface="Times New Roman" panose="02020603050405020304" pitchFamily="18" charset="0"/>
                <a:cs typeface="Times New Roman" panose="02020603050405020304" pitchFamily="18" charset="0"/>
              </a:rPr>
              <a:t>3</a:t>
            </a:r>
            <a:r>
              <a:rPr lang="ja-JP" altLang="en-US" sz="2400" dirty="0">
                <a:solidFill>
                  <a:srgbClr val="0070C0"/>
                </a:solidFill>
                <a:latin typeface="Times New Roman" panose="02020603050405020304" pitchFamily="18" charset="0"/>
                <a:cs typeface="Times New Roman" panose="02020603050405020304" pitchFamily="18" charset="0"/>
              </a:rPr>
              <a:t>個と</a:t>
            </a:r>
            <a:r>
              <a:rPr lang="en-US" altLang="ja-JP" sz="2400" dirty="0">
                <a:solidFill>
                  <a:srgbClr val="0070C0"/>
                </a:solidFill>
                <a:latin typeface="Times New Roman" panose="02020603050405020304" pitchFamily="18" charset="0"/>
                <a:cs typeface="Times New Roman" panose="02020603050405020304" pitchFamily="18" charset="0"/>
              </a:rPr>
              <a:t>2</a:t>
            </a:r>
            <a:r>
              <a:rPr lang="ja-JP" altLang="en-US" sz="2400" dirty="0">
                <a:solidFill>
                  <a:srgbClr val="0070C0"/>
                </a:solidFill>
                <a:latin typeface="Times New Roman" panose="02020603050405020304" pitchFamily="18" charset="0"/>
                <a:cs typeface="Times New Roman" panose="02020603050405020304" pitchFamily="18" charset="0"/>
              </a:rPr>
              <a:t>個の合計はレンガ</a:t>
            </a:r>
            <a:r>
              <a:rPr lang="en-US" altLang="ja-JP" sz="2400" dirty="0">
                <a:solidFill>
                  <a:srgbClr val="0070C0"/>
                </a:solidFill>
                <a:latin typeface="Times New Roman" panose="02020603050405020304" pitchFamily="18" charset="0"/>
                <a:cs typeface="Times New Roman" panose="02020603050405020304" pitchFamily="18" charset="0"/>
              </a:rPr>
              <a:t>5</a:t>
            </a:r>
            <a:r>
              <a:rPr lang="ja-JP" altLang="en-US" sz="2400" dirty="0">
                <a:solidFill>
                  <a:srgbClr val="0070C0"/>
                </a:solidFill>
                <a:latin typeface="Times New Roman" panose="02020603050405020304" pitchFamily="18" charset="0"/>
                <a:cs typeface="Times New Roman" panose="02020603050405020304" pitchFamily="18" charset="0"/>
              </a:rPr>
              <a:t>個）</a:t>
            </a:r>
            <a:endParaRPr lang="en-US" altLang="ja-JP" sz="2400" dirty="0">
              <a:solidFill>
                <a:srgbClr val="0070C0"/>
              </a:solidFill>
              <a:latin typeface="Times New Roman" panose="02020603050405020304" pitchFamily="18" charset="0"/>
              <a:cs typeface="Times New Roman" panose="02020603050405020304" pitchFamily="18" charset="0"/>
            </a:endParaRPr>
          </a:p>
          <a:p>
            <a:pPr lvl="1"/>
            <a:r>
              <a:rPr kumimoji="1" lang="en-US" altLang="ja-JP" sz="2400" dirty="0">
                <a:solidFill>
                  <a:srgbClr val="0070C0"/>
                </a:solidFill>
                <a:latin typeface="Times New Roman" panose="02020603050405020304" pitchFamily="18" charset="0"/>
                <a:cs typeface="Times New Roman" panose="02020603050405020304" pitchFamily="18" charset="0"/>
              </a:rPr>
              <a:t>3</a:t>
            </a:r>
            <a:r>
              <a:rPr kumimoji="1" lang="ja-JP" altLang="en-US" sz="2400" dirty="0">
                <a:solidFill>
                  <a:srgbClr val="0070C0"/>
                </a:solidFill>
                <a:latin typeface="Times New Roman" panose="02020603050405020304" pitchFamily="18" charset="0"/>
                <a:cs typeface="Times New Roman" panose="02020603050405020304" pitchFamily="18" charset="0"/>
              </a:rPr>
              <a:t>－</a:t>
            </a:r>
            <a:r>
              <a:rPr kumimoji="1" lang="en-US" altLang="ja-JP" sz="2400" dirty="0">
                <a:solidFill>
                  <a:srgbClr val="0070C0"/>
                </a:solidFill>
                <a:latin typeface="Times New Roman" panose="02020603050405020304" pitchFamily="18" charset="0"/>
                <a:cs typeface="Times New Roman" panose="02020603050405020304" pitchFamily="18" charset="0"/>
              </a:rPr>
              <a:t>2</a:t>
            </a:r>
            <a:r>
              <a:rPr kumimoji="1" lang="ja-JP" altLang="en-US" sz="2400" dirty="0">
                <a:solidFill>
                  <a:srgbClr val="0070C0"/>
                </a:solidFill>
                <a:latin typeface="Times New Roman" panose="02020603050405020304" pitchFamily="18" charset="0"/>
                <a:cs typeface="Times New Roman" panose="02020603050405020304" pitchFamily="18" charset="0"/>
              </a:rPr>
              <a:t>＝</a:t>
            </a:r>
            <a:r>
              <a:rPr kumimoji="1" lang="en-US" altLang="ja-JP" sz="2400" dirty="0">
                <a:solidFill>
                  <a:srgbClr val="0070C0"/>
                </a:solidFill>
                <a:latin typeface="Times New Roman" panose="02020603050405020304" pitchFamily="18" charset="0"/>
                <a:cs typeface="Times New Roman" panose="02020603050405020304" pitchFamily="18" charset="0"/>
              </a:rPr>
              <a:t>1</a:t>
            </a:r>
            <a:r>
              <a:rPr kumimoji="1" lang="ja-JP" altLang="en-US" sz="2400" dirty="0">
                <a:solidFill>
                  <a:srgbClr val="0070C0"/>
                </a:solidFill>
                <a:latin typeface="Times New Roman" panose="02020603050405020304" pitchFamily="18" charset="0"/>
                <a:cs typeface="Times New Roman" panose="02020603050405020304" pitchFamily="18" charset="0"/>
              </a:rPr>
              <a:t>（意味；レンガが</a:t>
            </a:r>
            <a:r>
              <a:rPr kumimoji="1" lang="en-US" altLang="ja-JP" sz="2400" dirty="0">
                <a:solidFill>
                  <a:srgbClr val="0070C0"/>
                </a:solidFill>
                <a:latin typeface="Times New Roman" panose="02020603050405020304" pitchFamily="18" charset="0"/>
                <a:cs typeface="Times New Roman" panose="02020603050405020304" pitchFamily="18" charset="0"/>
              </a:rPr>
              <a:t>3</a:t>
            </a:r>
            <a:r>
              <a:rPr kumimoji="1" lang="ja-JP" altLang="en-US" sz="2400" dirty="0">
                <a:solidFill>
                  <a:srgbClr val="0070C0"/>
                </a:solidFill>
                <a:latin typeface="Times New Roman" panose="02020603050405020304" pitchFamily="18" charset="0"/>
                <a:cs typeface="Times New Roman" panose="02020603050405020304" pitchFamily="18" charset="0"/>
              </a:rPr>
              <a:t>個あって</a:t>
            </a:r>
            <a:r>
              <a:rPr kumimoji="1" lang="en-US" altLang="ja-JP" sz="2400" dirty="0">
                <a:solidFill>
                  <a:srgbClr val="0070C0"/>
                </a:solidFill>
                <a:latin typeface="Times New Roman" panose="02020603050405020304" pitchFamily="18" charset="0"/>
                <a:cs typeface="Times New Roman" panose="02020603050405020304" pitchFamily="18" charset="0"/>
              </a:rPr>
              <a:t>2</a:t>
            </a:r>
            <a:r>
              <a:rPr kumimoji="1" lang="ja-JP" altLang="en-US" sz="2400" dirty="0">
                <a:solidFill>
                  <a:srgbClr val="0070C0"/>
                </a:solidFill>
                <a:latin typeface="Times New Roman" panose="02020603050405020304" pitchFamily="18" charset="0"/>
                <a:cs typeface="Times New Roman" panose="02020603050405020304" pitchFamily="18" charset="0"/>
              </a:rPr>
              <a:t>個使うと残りは</a:t>
            </a:r>
            <a:r>
              <a:rPr kumimoji="1" lang="en-US" altLang="ja-JP" sz="2400" dirty="0">
                <a:solidFill>
                  <a:srgbClr val="0070C0"/>
                </a:solidFill>
                <a:latin typeface="Times New Roman" panose="02020603050405020304" pitchFamily="18" charset="0"/>
                <a:cs typeface="Times New Roman" panose="02020603050405020304" pitchFamily="18" charset="0"/>
              </a:rPr>
              <a:t>1</a:t>
            </a:r>
            <a:r>
              <a:rPr kumimoji="1" lang="ja-JP" altLang="en-US" sz="2400" dirty="0">
                <a:solidFill>
                  <a:srgbClr val="0070C0"/>
                </a:solidFill>
                <a:latin typeface="Times New Roman" panose="02020603050405020304" pitchFamily="18" charset="0"/>
                <a:cs typeface="Times New Roman" panose="02020603050405020304" pitchFamily="18" charset="0"/>
              </a:rPr>
              <a:t>個）</a:t>
            </a:r>
            <a:endParaRPr kumimoji="1" lang="en-US" altLang="ja-JP" sz="2400" dirty="0">
              <a:solidFill>
                <a:srgbClr val="0070C0"/>
              </a:solidFill>
              <a:latin typeface="Times New Roman" panose="02020603050405020304" pitchFamily="18" charset="0"/>
              <a:cs typeface="Times New Roman" panose="02020603050405020304" pitchFamily="18" charset="0"/>
            </a:endParaRPr>
          </a:p>
          <a:p>
            <a:pPr lvl="1"/>
            <a:r>
              <a:rPr lang="en-US" altLang="ja-JP" sz="2400" dirty="0">
                <a:solidFill>
                  <a:srgbClr val="FF0000"/>
                </a:solidFill>
                <a:latin typeface="Times New Roman" panose="02020603050405020304" pitchFamily="18" charset="0"/>
                <a:cs typeface="Times New Roman" panose="02020603050405020304" pitchFamily="18" charset="0"/>
              </a:rPr>
              <a:t>2</a:t>
            </a:r>
            <a:r>
              <a:rPr lang="ja-JP" altLang="en-US" sz="2400" dirty="0">
                <a:solidFill>
                  <a:srgbClr val="FF0000"/>
                </a:solidFill>
                <a:latin typeface="Times New Roman" panose="02020603050405020304" pitchFamily="18" charset="0"/>
                <a:cs typeface="Times New Roman" panose="02020603050405020304" pitchFamily="18" charset="0"/>
              </a:rPr>
              <a:t>－</a:t>
            </a:r>
            <a:r>
              <a:rPr lang="en-US" altLang="ja-JP" sz="2400" dirty="0">
                <a:solidFill>
                  <a:srgbClr val="FF0000"/>
                </a:solidFill>
                <a:latin typeface="Times New Roman" panose="02020603050405020304" pitchFamily="18" charset="0"/>
                <a:cs typeface="Times New Roman" panose="02020603050405020304" pitchFamily="18" charset="0"/>
              </a:rPr>
              <a:t>3</a:t>
            </a:r>
            <a:r>
              <a:rPr lang="ja-JP" altLang="en-US" sz="2400" dirty="0">
                <a:solidFill>
                  <a:srgbClr val="FF0000"/>
                </a:solidFill>
                <a:latin typeface="Times New Roman" panose="02020603050405020304" pitchFamily="18" charset="0"/>
                <a:cs typeface="Times New Roman" panose="02020603050405020304" pitchFamily="18" charset="0"/>
              </a:rPr>
              <a:t>＝</a:t>
            </a:r>
            <a:r>
              <a:rPr lang="en-US" altLang="ja-JP" sz="2400" dirty="0">
                <a:solidFill>
                  <a:srgbClr val="FF0000"/>
                </a:solidFill>
                <a:latin typeface="Times New Roman" panose="02020603050405020304" pitchFamily="18" charset="0"/>
                <a:cs typeface="Times New Roman" panose="02020603050405020304" pitchFamily="18" charset="0"/>
              </a:rPr>
              <a:t>?</a:t>
            </a:r>
          </a:p>
          <a:p>
            <a:pPr lvl="2"/>
            <a:r>
              <a:rPr lang="ja-JP" altLang="en-US" sz="2400" dirty="0">
                <a:latin typeface="Times New Roman" panose="02020603050405020304" pitchFamily="18" charset="0"/>
                <a:cs typeface="Times New Roman" panose="02020603050405020304" pitchFamily="18" charset="0"/>
              </a:rPr>
              <a:t>自然数に</a:t>
            </a:r>
            <a:r>
              <a:rPr lang="en-US" altLang="ja-JP" sz="2400" dirty="0">
                <a:latin typeface="Times New Roman" panose="02020603050405020304" pitchFamily="18" charset="0"/>
                <a:cs typeface="Times New Roman" panose="02020603050405020304" pitchFamily="18" charset="0"/>
              </a:rPr>
              <a:t>0</a:t>
            </a:r>
            <a:r>
              <a:rPr lang="ja-JP" altLang="en-US" sz="2400" dirty="0">
                <a:latin typeface="Times New Roman" panose="02020603050405020304" pitchFamily="18" charset="0"/>
                <a:cs typeface="Times New Roman" panose="02020603050405020304" pitchFamily="18" charset="0"/>
              </a:rPr>
              <a:t>より小さい数はないので</a:t>
            </a:r>
            <a:r>
              <a:rPr lang="en-US" altLang="ja-JP" sz="2400" dirty="0">
                <a:latin typeface="Times New Roman" panose="02020603050405020304" pitchFamily="18" charset="0"/>
                <a:cs typeface="Times New Roman" panose="02020603050405020304" pitchFamily="18" charset="0"/>
              </a:rPr>
              <a:t>2</a:t>
            </a:r>
            <a:r>
              <a:rPr lang="ja-JP" altLang="en-US" sz="2400" dirty="0">
                <a:latin typeface="Times New Roman" panose="02020603050405020304" pitchFamily="18" charset="0"/>
                <a:cs typeface="Times New Roman" panose="02020603050405020304" pitchFamily="18" charset="0"/>
              </a:rPr>
              <a:t>－</a:t>
            </a:r>
            <a:r>
              <a:rPr lang="en-US" altLang="ja-JP" sz="2400" dirty="0">
                <a:latin typeface="Times New Roman" panose="02020603050405020304" pitchFamily="18" charset="0"/>
                <a:cs typeface="Times New Roman" panose="02020603050405020304" pitchFamily="18" charset="0"/>
              </a:rPr>
              <a:t>3</a:t>
            </a:r>
            <a:r>
              <a:rPr lang="ja-JP" altLang="en-US" sz="2400" dirty="0">
                <a:latin typeface="Times New Roman" panose="02020603050405020304" pitchFamily="18" charset="0"/>
                <a:cs typeface="Times New Roman" panose="02020603050405020304" pitchFamily="18" charset="0"/>
              </a:rPr>
              <a:t>は計算できない．</a:t>
            </a:r>
            <a:endParaRPr lang="en-US" altLang="ja-JP" sz="2400" dirty="0">
              <a:latin typeface="Times New Roman" panose="02020603050405020304" pitchFamily="18" charset="0"/>
              <a:cs typeface="Times New Roman" panose="02020603050405020304" pitchFamily="18" charset="0"/>
            </a:endParaRPr>
          </a:p>
          <a:p>
            <a:pPr lvl="2"/>
            <a:r>
              <a:rPr kumimoji="1" lang="ja-JP" altLang="en-US" sz="2400" dirty="0">
                <a:solidFill>
                  <a:srgbClr val="FF0000"/>
                </a:solidFill>
                <a:latin typeface="Times New Roman" panose="02020603050405020304" pitchFamily="18" charset="0"/>
                <a:cs typeface="Times New Roman" panose="02020603050405020304" pitchFamily="18" charset="0"/>
              </a:rPr>
              <a:t>意味；レンガが</a:t>
            </a:r>
            <a:r>
              <a:rPr kumimoji="1" lang="en-US" altLang="ja-JP" sz="2400" dirty="0">
                <a:solidFill>
                  <a:srgbClr val="FF0000"/>
                </a:solidFill>
                <a:latin typeface="Times New Roman" panose="02020603050405020304" pitchFamily="18" charset="0"/>
                <a:cs typeface="Times New Roman" panose="02020603050405020304" pitchFamily="18" charset="0"/>
              </a:rPr>
              <a:t>2</a:t>
            </a:r>
            <a:r>
              <a:rPr kumimoji="1" lang="ja-JP" altLang="en-US" sz="2400" dirty="0">
                <a:solidFill>
                  <a:srgbClr val="FF0000"/>
                </a:solidFill>
                <a:latin typeface="Times New Roman" panose="02020603050405020304" pitchFamily="18" charset="0"/>
                <a:cs typeface="Times New Roman" panose="02020603050405020304" pitchFamily="18" charset="0"/>
              </a:rPr>
              <a:t>個しないとき，レンガを</a:t>
            </a:r>
            <a:r>
              <a:rPr kumimoji="1" lang="en-US" altLang="ja-JP" sz="2400" dirty="0">
                <a:solidFill>
                  <a:srgbClr val="FF0000"/>
                </a:solidFill>
                <a:latin typeface="Times New Roman" panose="02020603050405020304" pitchFamily="18" charset="0"/>
                <a:cs typeface="Times New Roman" panose="02020603050405020304" pitchFamily="18" charset="0"/>
              </a:rPr>
              <a:t>3</a:t>
            </a:r>
            <a:r>
              <a:rPr kumimoji="1" lang="ja-JP" altLang="en-US" sz="2400" dirty="0">
                <a:solidFill>
                  <a:srgbClr val="FF0000"/>
                </a:solidFill>
                <a:latin typeface="Times New Roman" panose="02020603050405020304" pitchFamily="18" charset="0"/>
                <a:cs typeface="Times New Roman" panose="02020603050405020304" pitchFamily="18" charset="0"/>
              </a:rPr>
              <a:t>個使うことはできない．</a:t>
            </a:r>
          </a:p>
        </p:txBody>
      </p:sp>
      <p:graphicFrame>
        <p:nvGraphicFramePr>
          <p:cNvPr id="5" name="オブジェクト 4"/>
          <p:cNvGraphicFramePr>
            <a:graphicFrameLocks noChangeAspect="1"/>
          </p:cNvGraphicFramePr>
          <p:nvPr>
            <p:extLst>
              <p:ext uri="{D42A27DB-BD31-4B8C-83A1-F6EECF244321}">
                <p14:modId xmlns:p14="http://schemas.microsoft.com/office/powerpoint/2010/main" val="3287622640"/>
              </p:ext>
            </p:extLst>
          </p:nvPr>
        </p:nvGraphicFramePr>
        <p:xfrm>
          <a:off x="2123728" y="2132856"/>
          <a:ext cx="5394325" cy="1370013"/>
        </p:xfrm>
        <a:graphic>
          <a:graphicData uri="http://schemas.openxmlformats.org/presentationml/2006/ole">
            <mc:AlternateContent xmlns:mc="http://schemas.openxmlformats.org/markup-compatibility/2006">
              <mc:Choice xmlns:v="urn:schemas-microsoft-com:vml" Requires="v">
                <p:oleObj spid="_x0000_s1073" name="文書" r:id="rId3" imgW="5394100" imgH="1370006" progId="Word.Document.12">
                  <p:embed/>
                </p:oleObj>
              </mc:Choice>
              <mc:Fallback>
                <p:oleObj name="文書" r:id="rId3" imgW="5394100" imgH="1370006" progId="Word.Document.12">
                  <p:embed/>
                  <p:pic>
                    <p:nvPicPr>
                      <p:cNvPr id="0" name=""/>
                      <p:cNvPicPr/>
                      <p:nvPr/>
                    </p:nvPicPr>
                    <p:blipFill>
                      <a:blip r:embed="rId4"/>
                      <a:stretch>
                        <a:fillRect/>
                      </a:stretch>
                    </p:blipFill>
                    <p:spPr>
                      <a:xfrm>
                        <a:off x="2123728" y="2132856"/>
                        <a:ext cx="5394325" cy="1370013"/>
                      </a:xfrm>
                      <a:prstGeom prst="rect">
                        <a:avLst/>
                      </a:prstGeom>
                    </p:spPr>
                  </p:pic>
                </p:oleObj>
              </mc:Fallback>
            </mc:AlternateContent>
          </a:graphicData>
        </a:graphic>
      </p:graphicFrame>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3" name="スライド番号プレースホルダー 2"/>
          <p:cNvSpPr>
            <a:spLocks noGrp="1"/>
          </p:cNvSpPr>
          <p:nvPr>
            <p:ph type="sldNum" sz="quarter" idx="12"/>
          </p:nvPr>
        </p:nvSpPr>
        <p:spPr/>
        <p:txBody>
          <a:bodyPr/>
          <a:lstStyle/>
          <a:p>
            <a:fld id="{6BAC34B2-ACAB-4D20-A3D4-E7FC5F03345E}" type="slidenum">
              <a:rPr kumimoji="1" lang="ja-JP" altLang="en-US" smtClean="0"/>
              <a:t>9</a:t>
            </a:fld>
            <a:endParaRPr kumimoji="1" lang="ja-JP" altLang="en-US"/>
          </a:p>
        </p:txBody>
      </p:sp>
      <p:sp>
        <p:nvSpPr>
          <p:cNvPr id="7" name="日付プレースホルダー 6">
            <a:extLst>
              <a:ext uri="{FF2B5EF4-FFF2-40B4-BE49-F238E27FC236}">
                <a16:creationId xmlns:a16="http://schemas.microsoft.com/office/drawing/2014/main" id="{CFE89558-A344-471A-8A76-B10527D1F49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733243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500"/>
                                        <p:tgtEl>
                                          <p:spTgt spid="4">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5" end="5"/>
                                            </p:txEl>
                                          </p:spTgt>
                                        </p:tgtEl>
                                        <p:attrNameLst>
                                          <p:attrName>style.visibility</p:attrName>
                                        </p:attrNameLst>
                                      </p:cBhvr>
                                      <p:to>
                                        <p:strVal val="visible"/>
                                      </p:to>
                                    </p:set>
                                    <p:animEffect transition="in" filter="fade">
                                      <p:cBhvr>
                                        <p:cTn id="12" dur="500"/>
                                        <p:tgtEl>
                                          <p:spTgt spid="4">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animEffect transition="in" filter="fade">
                                      <p:cBhvr>
                                        <p:cTn id="17" dur="500"/>
                                        <p:tgtEl>
                                          <p:spTgt spid="4">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fade">
                                      <p:cBhvr>
                                        <p:cTn id="22" dur="500"/>
                                        <p:tgtEl>
                                          <p:spTgt spid="4">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animEffect transition="in" filter="fade">
                                      <p:cBhvr>
                                        <p:cTn id="27"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1107</TotalTime>
  <Words>3386</Words>
  <Application>Microsoft Office PowerPoint</Application>
  <PresentationFormat>画面に合わせる (4:3)</PresentationFormat>
  <Paragraphs>550</Paragraphs>
  <Slides>44</Slides>
  <Notes>2</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2</vt:i4>
      </vt:variant>
      <vt:variant>
        <vt:lpstr>スライド タイトル</vt:lpstr>
      </vt:variant>
      <vt:variant>
        <vt:i4>44</vt:i4>
      </vt:variant>
    </vt:vector>
  </HeadingPairs>
  <TitlesOfParts>
    <vt:vector size="56" baseType="lpstr">
      <vt:lpstr>HG明朝E</vt:lpstr>
      <vt:lpstr>ＭＳ Ｐゴシック</vt:lpstr>
      <vt:lpstr>Bookman Old Style</vt:lpstr>
      <vt:lpstr>Calibri</vt:lpstr>
      <vt:lpstr>Cambria Math</vt:lpstr>
      <vt:lpstr>Gill Sans MT</vt:lpstr>
      <vt:lpstr>Times New Roman</vt:lpstr>
      <vt:lpstr>Wingdings</vt:lpstr>
      <vt:lpstr>Wingdings 3</vt:lpstr>
      <vt:lpstr>アース</vt:lpstr>
      <vt:lpstr>文書</vt:lpstr>
      <vt:lpstr>数式</vt:lpstr>
      <vt:lpstr>付録　数学の復習：数と式 </vt:lpstr>
      <vt:lpstr>A.1 数学という言葉</vt:lpstr>
      <vt:lpstr>●〇 言葉と意味</vt:lpstr>
      <vt:lpstr>〇● 言葉と意味</vt:lpstr>
      <vt:lpstr>●〇 数学という言葉</vt:lpstr>
      <vt:lpstr>〇● 数学という言葉</vt:lpstr>
      <vt:lpstr>A.2 数とは何か</vt:lpstr>
      <vt:lpstr>●〇〇〇 自然数と整数</vt:lpstr>
      <vt:lpstr>〇●〇〇 自然数と整数</vt:lpstr>
      <vt:lpstr>〇〇●〇 自然数と整数</vt:lpstr>
      <vt:lpstr>〇〇〇● 自然数と整数</vt:lpstr>
      <vt:lpstr>●〇〇〇〇〇〇〇〇〇 実数と計算</vt:lpstr>
      <vt:lpstr>〇●〇〇〇〇〇〇〇〇 実数と計算；数直線</vt:lpstr>
      <vt:lpstr>〇〇●〇〇〇〇〇〇〇 実数と計算；実数の意味</vt:lpstr>
      <vt:lpstr>〇〇〇●〇〇〇〇〇〇 実数と計算；分数</vt:lpstr>
      <vt:lpstr>〇〇〇〇●〇〇〇〇〇 実数と計算；小数とパーセント</vt:lpstr>
      <vt:lpstr>〇〇〇〇〇●〇〇〇〇 実数と計算；絶対値と符号</vt:lpstr>
      <vt:lpstr>〇〇〇〇〇〇●〇〇〇 実数と計算；変数・パラメータ・定数</vt:lpstr>
      <vt:lpstr>〇〇〇〇〇〇〇●〇〇 実数と計算；累乗</vt:lpstr>
      <vt:lpstr>〇〇〇〇〇〇〇〇●〇 実数と計算；累乗と添え字</vt:lpstr>
      <vt:lpstr>〇〇〇〇〇〇〇〇〇● 実数と計算；平方根</vt:lpstr>
      <vt:lpstr>A.3 式の基本ルール</vt:lpstr>
      <vt:lpstr>● 加減乗除（＋－×÷）</vt:lpstr>
      <vt:lpstr>●〇〇 計算の優先順位</vt:lpstr>
      <vt:lpstr>〇●〇 計算の優先順位</vt:lpstr>
      <vt:lpstr>〇〇● 計算の優先順位</vt:lpstr>
      <vt:lpstr>●〇〇〇〇 記号の計算</vt:lpstr>
      <vt:lpstr>〇●〇〇〇 記号の計算</vt:lpstr>
      <vt:lpstr>〇〇●〇〇 記号の計算</vt:lpstr>
      <vt:lpstr>〇〇〇●〇 記号の計算</vt:lpstr>
      <vt:lpstr>〇〇〇〇● 記号の計算</vt:lpstr>
      <vt:lpstr>A.4 方程式の基本ルール</vt:lpstr>
      <vt:lpstr>●〇 方程式の意味と計算ルール</vt:lpstr>
      <vt:lpstr>〇● 方程式の意味と計算ルール</vt:lpstr>
      <vt:lpstr>●  1次方程式の解</vt:lpstr>
      <vt:lpstr>●〇 2次方程式の解</vt:lpstr>
      <vt:lpstr>〇● 2次方程式の解</vt:lpstr>
      <vt:lpstr>●〇〇〇〇〇〇 因数分解</vt:lpstr>
      <vt:lpstr>〇●〇〇〇〇〇 因数分解</vt:lpstr>
      <vt:lpstr>〇〇●〇〇〇〇 因数分解</vt:lpstr>
      <vt:lpstr>〇〇〇●〇〇〇 因数分解</vt:lpstr>
      <vt:lpstr>〇〇〇〇●〇〇 因数分解</vt:lpstr>
      <vt:lpstr>〇〇〇〇〇●〇 因数分解</vt:lpstr>
      <vt:lpstr>〇〇〇〇〇〇● 因数分解</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経済学の基礎的手法1：数と式 </dc:title>
  <dc:creator>Shiba Suzuki</dc:creator>
  <cp:lastModifiedBy>kajitani shinya</cp:lastModifiedBy>
  <cp:revision>61</cp:revision>
  <dcterms:created xsi:type="dcterms:W3CDTF">2014-04-07T01:26:33Z</dcterms:created>
  <dcterms:modified xsi:type="dcterms:W3CDTF">2018-06-19T10:19:49Z</dcterms:modified>
</cp:coreProperties>
</file>